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compatMode="1" strictFirstAndLastChars="0" saveSubsetFonts="1" autoCompressPictures="0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816" r:id="rId2"/>
    <p:sldId id="840" r:id="rId3"/>
    <p:sldId id="869" r:id="rId4"/>
    <p:sldId id="933" r:id="rId5"/>
    <p:sldId id="841" r:id="rId6"/>
    <p:sldId id="941" r:id="rId7"/>
    <p:sldId id="843" r:id="rId8"/>
    <p:sldId id="844" r:id="rId9"/>
    <p:sldId id="846" r:id="rId10"/>
    <p:sldId id="845" r:id="rId11"/>
    <p:sldId id="848" r:id="rId12"/>
    <p:sldId id="849" r:id="rId13"/>
    <p:sldId id="853" r:id="rId14"/>
    <p:sldId id="855" r:id="rId15"/>
    <p:sldId id="856" r:id="rId16"/>
    <p:sldId id="857" r:id="rId17"/>
    <p:sldId id="858" r:id="rId18"/>
    <p:sldId id="854" r:id="rId19"/>
    <p:sldId id="860" r:id="rId20"/>
    <p:sldId id="861" r:id="rId21"/>
    <p:sldId id="942" r:id="rId22"/>
    <p:sldId id="863" r:id="rId23"/>
    <p:sldId id="865" r:id="rId24"/>
    <p:sldId id="866" r:id="rId25"/>
    <p:sldId id="867" r:id="rId26"/>
    <p:sldId id="868" r:id="rId27"/>
    <p:sldId id="943" r:id="rId28"/>
    <p:sldId id="925" r:id="rId29"/>
    <p:sldId id="926" r:id="rId30"/>
    <p:sldId id="870" r:id="rId31"/>
    <p:sldId id="874" r:id="rId32"/>
    <p:sldId id="875" r:id="rId33"/>
    <p:sldId id="876" r:id="rId34"/>
    <p:sldId id="871" r:id="rId35"/>
    <p:sldId id="944" r:id="rId36"/>
    <p:sldId id="873" r:id="rId37"/>
    <p:sldId id="927" r:id="rId38"/>
    <p:sldId id="934" r:id="rId39"/>
    <p:sldId id="945" r:id="rId40"/>
    <p:sldId id="878" r:id="rId41"/>
    <p:sldId id="879" r:id="rId42"/>
    <p:sldId id="880" r:id="rId43"/>
    <p:sldId id="881" r:id="rId44"/>
    <p:sldId id="883" r:id="rId45"/>
    <p:sldId id="882" r:id="rId46"/>
    <p:sldId id="939" r:id="rId47"/>
    <p:sldId id="886" r:id="rId48"/>
    <p:sldId id="887" r:id="rId49"/>
    <p:sldId id="928" r:id="rId50"/>
    <p:sldId id="888" r:id="rId51"/>
    <p:sldId id="946" r:id="rId52"/>
    <p:sldId id="929" r:id="rId53"/>
    <p:sldId id="930" r:id="rId54"/>
    <p:sldId id="890" r:id="rId55"/>
    <p:sldId id="891" r:id="rId56"/>
    <p:sldId id="892" r:id="rId57"/>
    <p:sldId id="931" r:id="rId58"/>
    <p:sldId id="893" r:id="rId59"/>
    <p:sldId id="894" r:id="rId60"/>
    <p:sldId id="935" r:id="rId61"/>
    <p:sldId id="895" r:id="rId62"/>
    <p:sldId id="896" r:id="rId63"/>
    <p:sldId id="897" r:id="rId64"/>
    <p:sldId id="898" r:id="rId65"/>
    <p:sldId id="900" r:id="rId66"/>
    <p:sldId id="903" r:id="rId67"/>
    <p:sldId id="901" r:id="rId68"/>
    <p:sldId id="902" r:id="rId69"/>
    <p:sldId id="904" r:id="rId70"/>
    <p:sldId id="936" r:id="rId71"/>
    <p:sldId id="906" r:id="rId72"/>
    <p:sldId id="948" r:id="rId73"/>
    <p:sldId id="907" r:id="rId74"/>
    <p:sldId id="949" r:id="rId75"/>
    <p:sldId id="940" r:id="rId76"/>
    <p:sldId id="937" r:id="rId77"/>
    <p:sldId id="908" r:id="rId78"/>
    <p:sldId id="909" r:id="rId79"/>
    <p:sldId id="910" r:id="rId80"/>
    <p:sldId id="911" r:id="rId81"/>
    <p:sldId id="912" r:id="rId82"/>
    <p:sldId id="913" r:id="rId83"/>
    <p:sldId id="914" r:id="rId84"/>
    <p:sldId id="917" r:id="rId85"/>
    <p:sldId id="916" r:id="rId86"/>
    <p:sldId id="915" r:id="rId87"/>
    <p:sldId id="918" r:id="rId88"/>
    <p:sldId id="938" r:id="rId89"/>
    <p:sldId id="919" r:id="rId90"/>
    <p:sldId id="920" r:id="rId91"/>
    <p:sldId id="921" r:id="rId92"/>
    <p:sldId id="922" r:id="rId93"/>
    <p:sldId id="923" r:id="rId94"/>
    <p:sldId id="924" r:id="rId95"/>
    <p:sldId id="932" r:id="rId96"/>
    <p:sldId id="950" r:id="rId97"/>
    <p:sldId id="864" r:id="rId98"/>
    <p:sldId id="905" r:id="rId99"/>
  </p:sldIdLst>
  <p:sldSz cx="9144000" cy="6858000" type="screen4x3"/>
  <p:notesSz cx="6992938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clrMru>
    <a:srgbClr val="080808"/>
    <a:srgbClr val="B2B2B2"/>
    <a:srgbClr val="FFFF99"/>
    <a:srgbClr val="33CC33"/>
    <a:srgbClr val="96C6CC"/>
    <a:srgbClr val="FF6699"/>
    <a:srgbClr val="FE6D1B"/>
    <a:srgbClr val="FFA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922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handoutMaster" Target="handoutMasters/handout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defTabSz="930275">
              <a:defRPr sz="1200" i="0">
                <a:latin typeface="Arial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i="0">
                <a:latin typeface="Arial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defTabSz="930275">
              <a:defRPr sz="1200" i="0">
                <a:latin typeface="Arial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5388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i="0"/>
            </a:lvl1pPr>
          </a:lstStyle>
          <a:p>
            <a:fld id="{8301F569-8E9B-F540-8A80-E269EBECA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7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 i="0">
                <a:latin typeface="Arial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 i="0">
                <a:latin typeface="Arial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6900"/>
            <a:ext cx="51292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 i="0">
                <a:latin typeface="Arial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5388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 i="0"/>
            </a:lvl1pPr>
          </a:lstStyle>
          <a:p>
            <a:fld id="{DA7E4FC5-038E-794B-A51A-C62058DCD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9390F7-D790-F943-A522-70178777D0A3}" type="slidenum">
              <a:rPr lang="en-US" sz="1200" b="0" i="0"/>
              <a:pPr/>
              <a:t>0</a:t>
            </a:fld>
            <a:endParaRPr lang="en-US" sz="1200" b="0" i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Acyclicity Condition:  for every circuit in the graph, (w+s)(r+s) &gt; 0, where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 is number of right-way marked links,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w is number of wrong-way marked links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 is number of occurrences in the circuit s.t. both its incident links in the circuit are incoming and unmarked.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C4AF42-A822-4040-99CE-3BFB682FC2EE}" type="slidenum">
              <a:rPr lang="en-US" sz="1200" b="0" i="0"/>
              <a:pPr/>
              <a:t>35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Perhaps unintuitive that PR is not better than FR, at least in worst case.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38024C-FD9F-5946-8916-88E55E6F030B}" type="slidenum">
              <a:rPr lang="en-US" sz="1200" b="0" i="0"/>
              <a:pPr/>
              <a:t>39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Acyclicity Condition:  For every circuit, (w+s)(r+s) &gt; 0, where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w = number of marked wrong-way links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 = number of marked rightway links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 = number of sinks in the circuit with both links unmarked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82A2DE-FF78-0540-9DCD-2C68AEBA3E85}" type="slidenum">
              <a:rPr lang="en-US" sz="1200" b="0" i="0"/>
              <a:pPr/>
              <a:t>40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EEFB2D-F048-2940-ADFE-F612AD098757}" type="slidenum">
              <a:rPr lang="he-IL" sz="1200" b="0" i="0"/>
              <a:pPr/>
              <a:t>43</a:t>
            </a:fld>
            <a:endParaRPr lang="en-US" sz="1200" b="0" i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7088" cy="34782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1F7687-938C-814C-A727-9E6950A2C790}" type="slidenum">
              <a:rPr lang="en-US" sz="1200" b="0" i="0"/>
              <a:pPr/>
              <a:t>46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FR is a Nash equilibrium.  PR is not necessarily a Nash equilibrium.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7D79DE-01E5-724D-BAE1-5D2EAEFFECB3}" type="slidenum">
              <a:rPr lang="en-US" sz="1200" b="0" i="0"/>
              <a:pPr/>
              <a:t>48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BLL, as long as acyclicity condition holds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C61B13-F527-F741-B5D7-64B7D98ACE01}" type="slidenum">
              <a:rPr lang="en-US" sz="1200" b="0" i="0"/>
              <a:pPr/>
              <a:t>49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BLL, as long as acyclicity condition holds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C61B13-F527-F741-B5D7-64B7D98ACE01}" type="slidenum">
              <a:rPr lang="en-US" sz="1200" b="0" i="0"/>
              <a:pPr/>
              <a:t>50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Vertices initially in category S reverse all their links at every step they take, which is FR-like behavior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5B1466-0FCF-0B4D-83C7-0037B3824B4D}" type="slidenum">
              <a:rPr lang="en-US" sz="1200" b="0" i="0"/>
              <a:pPr/>
              <a:t>55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giving general</a:t>
            </a:r>
            <a:r>
              <a:rPr lang="en-US" baseline="0" dirty="0" smtClean="0"/>
              <a:t> formula for time complexity of vertex v in BLL – rather technical.  Instead, just giving its specialization to PR.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4FC5-038E-794B-A51A-C62058DCD04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7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F3C6FD-7C0E-B04F-B58C-F74C833AF575}" type="slidenum">
              <a:rPr lang="he-IL" sz="1200" b="0" i="0"/>
              <a:pPr/>
              <a:t>64</a:t>
            </a:fld>
            <a:endParaRPr lang="en-US" sz="1200" b="0" i="0"/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37088" cy="3478212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9212" cy="41767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A253A4-93A8-4945-A376-B84F9B1B701D}" type="slidenum">
              <a:rPr lang="he-IL" sz="1200" b="0" i="0"/>
              <a:pPr/>
              <a:t>66</a:t>
            </a:fld>
            <a:endParaRPr lang="en-US" sz="1200" b="0" i="0"/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37088" cy="3478212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9212" cy="41767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85BE3B-3A14-1C48-9743-DAEB6DFEEAA8}" type="slidenum">
              <a:rPr lang="he-IL" sz="1200" b="0" i="0"/>
              <a:pPr/>
              <a:t>67</a:t>
            </a:fld>
            <a:endParaRPr lang="en-US" sz="1200" b="0" i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7088" cy="34782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For Claim 2, look back at the pentagon examples:</a:t>
            </a:r>
          </a:p>
          <a:p>
            <a:pPr marL="228600" indent="-228600">
              <a:buFontTx/>
              <a:buAutoNum type="arabicParenBoth"/>
              <a:defRPr/>
            </a:pPr>
            <a:r>
              <a:rPr lang="en-US" dirty="0" smtClean="0"/>
              <a:t>clockwise circuit has 2 right-way links out of 5</a:t>
            </a:r>
          </a:p>
          <a:p>
            <a:pPr marL="228600" indent="-228600">
              <a:buFontTx/>
              <a:buAutoNum type="arabicParenBoth"/>
              <a:defRPr/>
            </a:pPr>
            <a:r>
              <a:rPr lang="en-US" dirty="0" smtClean="0"/>
              <a:t>counter-clockwise circuit has 3 right-way links out of 5</a:t>
            </a:r>
            <a:endParaRPr 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9150F6-361F-6148-8716-514AD6E95E61}" type="slidenum">
              <a:rPr lang="en-US" sz="1200" b="0" i="0"/>
              <a:pPr/>
              <a:t>85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There are multiple resources,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each resource can be used by only one node at a time,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 different resources can be used at the same time, and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each proc needs multiple resources (corresponding to all its incident edges) to enter its critical section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082D45-5721-594C-8204-3B507CF2BD57}" type="slidenum">
              <a:rPr lang="en-US" sz="1200" b="0" i="0"/>
              <a:pPr/>
              <a:t>88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Distinction between a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a typeface="ＭＳ Ｐゴシック" charset="0"/>
                <a:cs typeface="ＭＳ Ｐゴシック" charset="0"/>
              </a:rPr>
              <a:t>graph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ea typeface="ＭＳ Ｐゴシック" charset="0"/>
                <a:cs typeface="ＭＳ Ｐゴシック" charset="0"/>
              </a:rPr>
              <a:t> and a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a typeface="ＭＳ Ｐゴシック" charset="0"/>
                <a:cs typeface="ＭＳ Ｐゴシック" charset="0"/>
              </a:rPr>
              <a:t>distributed system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ea typeface="ＭＳ Ｐゴシック" charset="0"/>
                <a:cs typeface="ＭＳ Ｐゴシック" charset="0"/>
              </a:rPr>
              <a:t>:  in the former, more abstract, just worry about vertices and links between them, info about neighbors is magically available.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In the latter, take into account asynchronous message passing, and other real-world complications.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9D09EF-D0EE-B44E-818B-34ACA6732B2A}" type="slidenum">
              <a:rPr lang="en-US" sz="1200" b="0" i="0"/>
              <a:pPr/>
              <a:t>2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C67711-7A8A-B748-AA86-082EC8C3A91B}" type="slidenum">
              <a:rPr lang="he-IL" sz="1200" b="0" i="0"/>
              <a:pPr/>
              <a:t>10</a:t>
            </a:fld>
            <a:endParaRPr lang="en-US" sz="1200" b="0" i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7088" cy="34782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E13CA8-489F-7746-93F1-15F0D56E0AC8}" type="slidenum">
              <a:rPr lang="he-IL" sz="1200" b="0" i="0"/>
              <a:pPr/>
              <a:t>18</a:t>
            </a:fld>
            <a:endParaRPr lang="en-US" sz="1200" b="0" i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37088" cy="347821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Green indicates links that were reversed in FR but not in PR.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Note that final DAG is different in PR than in FR.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Actually it is not immediately obvious that the Triple algorithm implements Partial Reversal:  requires some arguing.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This is in contrast to the previous situation, where it is easy to see that the Pair algorithm implements Full Reversal.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7D89E7-D1B4-1D4F-A032-7E621C0586F8}" type="slidenum">
              <a:rPr lang="en-US" sz="1200" b="0" i="0"/>
              <a:pPr/>
              <a:t>21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ED2586-DA3B-3F45-8191-8F18624291F4}" type="slidenum">
              <a:rPr lang="en-US" sz="1200" b="0" i="0"/>
              <a:pPr/>
              <a:t>25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Termination proof is along the same lines as for PR.  Acyclicity preservation is easy because labels are from totally ordered set.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191C02-1DC9-A040-8C40-C060F533BF93}" type="slidenum">
              <a:rPr lang="en-US" sz="1200" b="0" i="0"/>
              <a:pPr/>
              <a:t>26</a:t>
            </a:fld>
            <a:endParaRPr lang="en-US" sz="1200" b="0" i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Termination proof is along the same lines as for PR.  Acyclicity preservation is easy because labels are from totally ordered set.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191C02-1DC9-A040-8C40-C060F533BF93}" type="slidenum">
              <a:rPr lang="en-US" sz="1200" b="0" i="0"/>
              <a:pPr/>
              <a:t>27</a:t>
            </a:fld>
            <a:endParaRPr lang="en-US" sz="1200" b="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A6E5AF-0C2C-DD4C-81B9-97769CCD6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CD9C0-4CE9-964F-B48C-8F5574FF6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193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9055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ED85A-F319-F248-9735-175B00C9E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3F101-7DE8-824E-905E-6C5D3DD953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21F96-A21C-2F4F-AF42-B195C94A7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01FA9-2D5C-904F-A499-444416A58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AFC67-C1B3-B94D-9656-602534211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E167D-8841-694E-A73E-064C51133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781-E011-3F43-9EA4-42D5A8320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12624-48C6-9347-B9C3-F1FA8C4BB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B31F5-0201-B84E-A71F-EDF0582A6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5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80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Candara" charset="0"/>
                <a:cs typeface="Candara" charset="0"/>
              </a:defRPr>
            </a:lvl1pPr>
          </a:lstStyle>
          <a:p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0" i="0">
                <a:latin typeface="Arial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Candara" charset="0"/>
                <a:cs typeface="Candara" charset="0"/>
              </a:defRPr>
            </a:lvl1pPr>
          </a:lstStyle>
          <a:p>
            <a:fld id="{31FE9522-F85F-3F45-BF70-5F59C5FB1B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 userDrawn="1"/>
        </p:nvSpPr>
        <p:spPr bwMode="auto">
          <a:xfrm>
            <a:off x="762000" y="1371600"/>
            <a:ext cx="6399213" cy="46038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84" charset="0"/>
              <a:ea typeface="+mn-ea"/>
              <a:cs typeface="+mn-cs"/>
            </a:endParaRPr>
          </a:p>
        </p:txBody>
      </p:sp>
      <p:pic>
        <p:nvPicPr>
          <p:cNvPr id="1032" name="Picture 13" descr="parasol-tran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04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ndara"/>
          <a:ea typeface="ＭＳ Ｐゴシック" charset="-128"/>
          <a:cs typeface="Candar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ndara" pitchFamily="-84" charset="0"/>
          <a:ea typeface="ＭＳ Ｐゴシック" charset="-128"/>
          <a:cs typeface="Candar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ndara" pitchFamily="-84" charset="0"/>
          <a:ea typeface="ＭＳ Ｐゴシック" charset="-128"/>
          <a:cs typeface="Candar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ndara" pitchFamily="-84" charset="0"/>
          <a:ea typeface="ＭＳ Ｐゴシック" charset="-128"/>
          <a:cs typeface="Candar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ndara" pitchFamily="-84" charset="0"/>
          <a:ea typeface="ＭＳ Ｐゴシック" charset="-128"/>
          <a:cs typeface="Candar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"/>
        <a:defRPr sz="3200">
          <a:solidFill>
            <a:schemeClr val="tx2"/>
          </a:solidFill>
          <a:latin typeface="Candara"/>
          <a:ea typeface="ＭＳ Ｐゴシック" charset="-128"/>
          <a:cs typeface="Candar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"/>
        <a:defRPr sz="2800">
          <a:solidFill>
            <a:schemeClr val="tx2"/>
          </a:solidFill>
          <a:latin typeface="Candara"/>
          <a:ea typeface="ＭＳ Ｐゴシック" charset="-128"/>
          <a:cs typeface="Candar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"/>
        <a:defRPr sz="2400">
          <a:solidFill>
            <a:schemeClr val="tx2"/>
          </a:solidFill>
          <a:latin typeface="Candara"/>
          <a:ea typeface="ＭＳ Ｐゴシック" charset="-128"/>
          <a:cs typeface="Candar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"/>
        <a:defRPr sz="2000">
          <a:solidFill>
            <a:schemeClr val="tx2"/>
          </a:solidFill>
          <a:latin typeface="Candara"/>
          <a:ea typeface="ＭＳ Ｐゴシック" charset="-128"/>
          <a:cs typeface="Candar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"/>
        <a:defRPr sz="2000">
          <a:solidFill>
            <a:schemeClr val="tx2"/>
          </a:solidFill>
          <a:latin typeface="Candara"/>
          <a:ea typeface="ＭＳ Ｐゴシック" charset="-128"/>
          <a:cs typeface="Candar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arasol_full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410200"/>
            <a:ext cx="17033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noFill/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Link Reversal Algorithms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657600"/>
            <a:ext cx="71628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4000">
                <a:latin typeface="Candara" charset="0"/>
                <a:ea typeface="ＭＳ Ｐゴシック" charset="0"/>
                <a:cs typeface="Candara" charset="0"/>
              </a:rPr>
              <a:t>Jennifer L. Welch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4000">
                <a:latin typeface="Candara" charset="0"/>
                <a:ea typeface="ＭＳ Ｐゴシック" charset="0"/>
                <a:cs typeface="Candara" charset="0"/>
              </a:rPr>
              <a:t>DISC 2014 Tutorial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4000">
              <a:latin typeface="Candara" charset="0"/>
              <a:ea typeface="ＭＳ Ｐゴシック" charset="0"/>
              <a:cs typeface="Candara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400">
              <a:solidFill>
                <a:schemeClr val="accent1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5365" name="AutoShape 5" descr="parasol_full_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Full Reversal Routing Algorithm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FC67FC-06AD-6B4E-9BD2-3BC9B5A85806}" type="slidenum">
              <a:rPr lang="en-US" sz="1400" b="0" i="0">
                <a:latin typeface="Candara" charset="0"/>
                <a:cs typeface="Candara" charset="0"/>
              </a:rPr>
              <a:pPr/>
              <a:t>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765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Input:  directed graph G with destination vertex D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Let S(G) be set of sinks in G other than D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while S(G) is nonempty do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reverse every link incident on a vertex in S(G)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G now refers to resulting directed graph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57FF0C-2F42-7847-BE9F-68779DC96C8A}" type="slidenum">
              <a:rPr lang="he-IL" sz="1400" b="0" i="0">
                <a:latin typeface="Candara" charset="0"/>
                <a:cs typeface="Candara" charset="0"/>
              </a:rPr>
              <a:pPr/>
              <a:t>10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ndara" charset="0"/>
                <a:ea typeface="ＭＳ Ｐゴシック" charset="0"/>
                <a:cs typeface="Candara" charset="0"/>
              </a:rPr>
              <a:t>Full Reversal (FR) Routing Example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grpSp>
        <p:nvGrpSpPr>
          <p:cNvPr id="28676" name="Group 33"/>
          <p:cNvGrpSpPr>
            <a:grpSpLocks/>
          </p:cNvGrpSpPr>
          <p:nvPr/>
        </p:nvGrpSpPr>
        <p:grpSpPr bwMode="auto">
          <a:xfrm>
            <a:off x="777875" y="1651000"/>
            <a:ext cx="1774825" cy="1960563"/>
            <a:chOff x="720" y="1063"/>
            <a:chExt cx="1118" cy="1235"/>
          </a:xfrm>
        </p:grpSpPr>
        <p:sp>
          <p:nvSpPr>
            <p:cNvPr id="28800" name="Oval 5"/>
            <p:cNvSpPr>
              <a:spLocks noChangeArrowheads="1"/>
            </p:cNvSpPr>
            <p:nvPr/>
          </p:nvSpPr>
          <p:spPr bwMode="auto">
            <a:xfrm>
              <a:off x="1200" y="1104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1" name="Oval 6"/>
            <p:cNvSpPr>
              <a:spLocks noChangeArrowheads="1"/>
            </p:cNvSpPr>
            <p:nvPr/>
          </p:nvSpPr>
          <p:spPr bwMode="auto">
            <a:xfrm>
              <a:off x="1200" y="148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2" name="Oval 7"/>
            <p:cNvSpPr>
              <a:spLocks noChangeArrowheads="1"/>
            </p:cNvSpPr>
            <p:nvPr/>
          </p:nvSpPr>
          <p:spPr bwMode="auto">
            <a:xfrm>
              <a:off x="720" y="148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3" name="Oval 8"/>
            <p:cNvSpPr>
              <a:spLocks noChangeArrowheads="1"/>
            </p:cNvSpPr>
            <p:nvPr/>
          </p:nvSpPr>
          <p:spPr bwMode="auto">
            <a:xfrm>
              <a:off x="725" y="192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4" name="Oval 9"/>
            <p:cNvSpPr>
              <a:spLocks noChangeArrowheads="1"/>
            </p:cNvSpPr>
            <p:nvPr/>
          </p:nvSpPr>
          <p:spPr bwMode="auto">
            <a:xfrm>
              <a:off x="1200" y="192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5" name="Oval 10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6" name="Oval 11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7" name="Text Box 12"/>
            <p:cNvSpPr txBox="1">
              <a:spLocks noChangeArrowheads="1"/>
            </p:cNvSpPr>
            <p:nvPr/>
          </p:nvSpPr>
          <p:spPr bwMode="auto">
            <a:xfrm>
              <a:off x="1190" y="1063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28808" name="Text Box 15"/>
            <p:cNvSpPr txBox="1">
              <a:spLocks noChangeArrowheads="1"/>
            </p:cNvSpPr>
            <p:nvPr/>
          </p:nvSpPr>
          <p:spPr bwMode="auto">
            <a:xfrm>
              <a:off x="721" y="143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28809" name="Text Box 16"/>
            <p:cNvSpPr txBox="1">
              <a:spLocks noChangeArrowheads="1"/>
            </p:cNvSpPr>
            <p:nvPr/>
          </p:nvSpPr>
          <p:spPr bwMode="auto">
            <a:xfrm>
              <a:off x="1211" y="1452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28810" name="Text Box 17"/>
            <p:cNvSpPr txBox="1">
              <a:spLocks noChangeArrowheads="1"/>
            </p:cNvSpPr>
            <p:nvPr/>
          </p:nvSpPr>
          <p:spPr bwMode="auto">
            <a:xfrm>
              <a:off x="1643" y="1426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28811" name="Text Box 18"/>
            <p:cNvSpPr txBox="1">
              <a:spLocks noChangeArrowheads="1"/>
            </p:cNvSpPr>
            <p:nvPr/>
          </p:nvSpPr>
          <p:spPr bwMode="auto">
            <a:xfrm>
              <a:off x="721" y="1852"/>
              <a:ext cx="14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28812" name="Text Box 19"/>
            <p:cNvSpPr txBox="1">
              <a:spLocks noChangeArrowheads="1"/>
            </p:cNvSpPr>
            <p:nvPr/>
          </p:nvSpPr>
          <p:spPr bwMode="auto">
            <a:xfrm>
              <a:off x="1205" y="1867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28813" name="Text Box 20"/>
            <p:cNvSpPr txBox="1">
              <a:spLocks noChangeArrowheads="1"/>
            </p:cNvSpPr>
            <p:nvPr/>
          </p:nvSpPr>
          <p:spPr bwMode="auto">
            <a:xfrm>
              <a:off x="1632" y="188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28814" name="Line 21"/>
            <p:cNvSpPr>
              <a:spLocks noChangeShapeType="1"/>
            </p:cNvSpPr>
            <p:nvPr/>
          </p:nvSpPr>
          <p:spPr bwMode="auto">
            <a:xfrm flipV="1">
              <a:off x="816" y="124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5" name="Line 23"/>
            <p:cNvSpPr>
              <a:spLocks noChangeShapeType="1"/>
            </p:cNvSpPr>
            <p:nvPr/>
          </p:nvSpPr>
          <p:spPr bwMode="auto">
            <a:xfrm flipH="1" flipV="1">
              <a:off x="1392" y="1248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6" name="Line 24"/>
            <p:cNvSpPr>
              <a:spLocks noChangeShapeType="1"/>
            </p:cNvSpPr>
            <p:nvPr/>
          </p:nvSpPr>
          <p:spPr bwMode="auto">
            <a:xfrm>
              <a:off x="912" y="158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7" name="Line 25"/>
            <p:cNvSpPr>
              <a:spLocks noChangeShapeType="1"/>
            </p:cNvSpPr>
            <p:nvPr/>
          </p:nvSpPr>
          <p:spPr bwMode="auto">
            <a:xfrm>
              <a:off x="1392" y="158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8" name="Line 26"/>
            <p:cNvSpPr>
              <a:spLocks noChangeShapeType="1"/>
            </p:cNvSpPr>
            <p:nvPr/>
          </p:nvSpPr>
          <p:spPr bwMode="auto">
            <a:xfrm flipV="1">
              <a:off x="918" y="2016"/>
              <a:ext cx="28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9" name="Line 27"/>
            <p:cNvSpPr>
              <a:spLocks noChangeShapeType="1"/>
            </p:cNvSpPr>
            <p:nvPr/>
          </p:nvSpPr>
          <p:spPr bwMode="auto">
            <a:xfrm>
              <a:off x="1392" y="201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0" name="Line 28"/>
            <p:cNvSpPr>
              <a:spLocks noChangeShapeType="1"/>
            </p:cNvSpPr>
            <p:nvPr/>
          </p:nvSpPr>
          <p:spPr bwMode="auto">
            <a:xfrm>
              <a:off x="816" y="16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1" name="Line 29"/>
            <p:cNvSpPr>
              <a:spLocks noChangeShapeType="1"/>
            </p:cNvSpPr>
            <p:nvPr/>
          </p:nvSpPr>
          <p:spPr bwMode="auto">
            <a:xfrm>
              <a:off x="1296" y="16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2" name="Line 30"/>
            <p:cNvSpPr>
              <a:spLocks noChangeShapeType="1"/>
            </p:cNvSpPr>
            <p:nvPr/>
          </p:nvSpPr>
          <p:spPr bwMode="auto">
            <a:xfrm>
              <a:off x="1728" y="16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3436938" y="1641475"/>
            <a:ext cx="1782762" cy="1992313"/>
            <a:chOff x="2165" y="1077"/>
            <a:chExt cx="1123" cy="1255"/>
          </a:xfrm>
        </p:grpSpPr>
        <p:sp>
          <p:nvSpPr>
            <p:cNvPr id="28778" name="Oval 35"/>
            <p:cNvSpPr>
              <a:spLocks noChangeArrowheads="1"/>
            </p:cNvSpPr>
            <p:nvPr/>
          </p:nvSpPr>
          <p:spPr bwMode="auto">
            <a:xfrm>
              <a:off x="2650" y="112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Oval 36"/>
            <p:cNvSpPr>
              <a:spLocks noChangeArrowheads="1"/>
            </p:cNvSpPr>
            <p:nvPr/>
          </p:nvSpPr>
          <p:spPr bwMode="auto">
            <a:xfrm>
              <a:off x="2650" y="15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" name="Oval 37"/>
            <p:cNvSpPr>
              <a:spLocks noChangeArrowheads="1"/>
            </p:cNvSpPr>
            <p:nvPr/>
          </p:nvSpPr>
          <p:spPr bwMode="auto">
            <a:xfrm>
              <a:off x="2170" y="15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1" name="Oval 38"/>
            <p:cNvSpPr>
              <a:spLocks noChangeArrowheads="1"/>
            </p:cNvSpPr>
            <p:nvPr/>
          </p:nvSpPr>
          <p:spPr bwMode="auto">
            <a:xfrm>
              <a:off x="2170" y="194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" name="Oval 39"/>
            <p:cNvSpPr>
              <a:spLocks noChangeArrowheads="1"/>
            </p:cNvSpPr>
            <p:nvPr/>
          </p:nvSpPr>
          <p:spPr bwMode="auto">
            <a:xfrm>
              <a:off x="2650" y="194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Oval 40" descr="50%"/>
            <p:cNvSpPr>
              <a:spLocks noChangeArrowheads="1"/>
            </p:cNvSpPr>
            <p:nvPr/>
          </p:nvSpPr>
          <p:spPr bwMode="auto">
            <a:xfrm>
              <a:off x="3082" y="1513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Oval 41"/>
            <p:cNvSpPr>
              <a:spLocks noChangeArrowheads="1"/>
            </p:cNvSpPr>
            <p:nvPr/>
          </p:nvSpPr>
          <p:spPr bwMode="auto">
            <a:xfrm>
              <a:off x="3082" y="194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Text Box 42"/>
            <p:cNvSpPr txBox="1">
              <a:spLocks noChangeArrowheads="1"/>
            </p:cNvSpPr>
            <p:nvPr/>
          </p:nvSpPr>
          <p:spPr bwMode="auto">
            <a:xfrm>
              <a:off x="2640" y="1077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28786" name="Text Box 43"/>
            <p:cNvSpPr txBox="1">
              <a:spLocks noChangeArrowheads="1"/>
            </p:cNvSpPr>
            <p:nvPr/>
          </p:nvSpPr>
          <p:spPr bwMode="auto">
            <a:xfrm>
              <a:off x="2176" y="1467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28787" name="Text Box 44"/>
            <p:cNvSpPr txBox="1">
              <a:spLocks noChangeArrowheads="1"/>
            </p:cNvSpPr>
            <p:nvPr/>
          </p:nvSpPr>
          <p:spPr bwMode="auto">
            <a:xfrm>
              <a:off x="2655" y="1465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28788" name="Text Box 45"/>
            <p:cNvSpPr txBox="1">
              <a:spLocks noChangeArrowheads="1"/>
            </p:cNvSpPr>
            <p:nvPr/>
          </p:nvSpPr>
          <p:spPr bwMode="auto">
            <a:xfrm>
              <a:off x="3077" y="1470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28789" name="Text Box 46"/>
            <p:cNvSpPr txBox="1">
              <a:spLocks noChangeArrowheads="1"/>
            </p:cNvSpPr>
            <p:nvPr/>
          </p:nvSpPr>
          <p:spPr bwMode="auto">
            <a:xfrm>
              <a:off x="2165" y="1886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28790" name="Text Box 47"/>
            <p:cNvSpPr txBox="1">
              <a:spLocks noChangeArrowheads="1"/>
            </p:cNvSpPr>
            <p:nvPr/>
          </p:nvSpPr>
          <p:spPr bwMode="auto">
            <a:xfrm>
              <a:off x="2655" y="1902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28791" name="Text Box 48"/>
            <p:cNvSpPr txBox="1">
              <a:spLocks noChangeArrowheads="1"/>
            </p:cNvSpPr>
            <p:nvPr/>
          </p:nvSpPr>
          <p:spPr bwMode="auto">
            <a:xfrm>
              <a:off x="3082" y="190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28792" name="Line 49"/>
            <p:cNvSpPr>
              <a:spLocks noChangeShapeType="1"/>
            </p:cNvSpPr>
            <p:nvPr/>
          </p:nvSpPr>
          <p:spPr bwMode="auto">
            <a:xfrm flipV="1">
              <a:off x="2266" y="1273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3" name="Line 51"/>
            <p:cNvSpPr>
              <a:spLocks noChangeShapeType="1"/>
            </p:cNvSpPr>
            <p:nvPr/>
          </p:nvSpPr>
          <p:spPr bwMode="auto">
            <a:xfrm>
              <a:off x="2362" y="1609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4" name="Line 52"/>
            <p:cNvSpPr>
              <a:spLocks noChangeShapeType="1"/>
            </p:cNvSpPr>
            <p:nvPr/>
          </p:nvSpPr>
          <p:spPr bwMode="auto">
            <a:xfrm>
              <a:off x="2842" y="160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5" name="Line 53"/>
            <p:cNvSpPr>
              <a:spLocks noChangeShapeType="1"/>
            </p:cNvSpPr>
            <p:nvPr/>
          </p:nvSpPr>
          <p:spPr bwMode="auto">
            <a:xfrm>
              <a:off x="2357" y="2032"/>
              <a:ext cx="293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Line 54"/>
            <p:cNvSpPr>
              <a:spLocks noChangeShapeType="1"/>
            </p:cNvSpPr>
            <p:nvPr/>
          </p:nvSpPr>
          <p:spPr bwMode="auto">
            <a:xfrm>
              <a:off x="2842" y="204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Line 55"/>
            <p:cNvSpPr>
              <a:spLocks noChangeShapeType="1"/>
            </p:cNvSpPr>
            <p:nvPr/>
          </p:nvSpPr>
          <p:spPr bwMode="auto">
            <a:xfrm>
              <a:off x="2266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Line 56"/>
            <p:cNvSpPr>
              <a:spLocks noChangeShapeType="1"/>
            </p:cNvSpPr>
            <p:nvPr/>
          </p:nvSpPr>
          <p:spPr bwMode="auto">
            <a:xfrm>
              <a:off x="2746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9" name="Line 57"/>
            <p:cNvSpPr>
              <a:spLocks noChangeShapeType="1"/>
            </p:cNvSpPr>
            <p:nvPr/>
          </p:nvSpPr>
          <p:spPr bwMode="auto">
            <a:xfrm>
              <a:off x="3178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4"/>
          <p:cNvGrpSpPr>
            <a:grpSpLocks/>
          </p:cNvGrpSpPr>
          <p:nvPr/>
        </p:nvGrpSpPr>
        <p:grpSpPr bwMode="auto">
          <a:xfrm>
            <a:off x="6145213" y="1643063"/>
            <a:ext cx="1774825" cy="1949450"/>
            <a:chOff x="3802" y="1152"/>
            <a:chExt cx="1118" cy="1228"/>
          </a:xfrm>
        </p:grpSpPr>
        <p:sp>
          <p:nvSpPr>
            <p:cNvPr id="28756" name="Oval 59"/>
            <p:cNvSpPr>
              <a:spLocks noChangeArrowheads="1"/>
            </p:cNvSpPr>
            <p:nvPr/>
          </p:nvSpPr>
          <p:spPr bwMode="auto">
            <a:xfrm>
              <a:off x="4282" y="117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Oval 60" descr="50%"/>
            <p:cNvSpPr>
              <a:spLocks noChangeArrowheads="1"/>
            </p:cNvSpPr>
            <p:nvPr/>
          </p:nvSpPr>
          <p:spPr bwMode="auto">
            <a:xfrm>
              <a:off x="4282" y="1561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Oval 61"/>
            <p:cNvSpPr>
              <a:spLocks noChangeArrowheads="1"/>
            </p:cNvSpPr>
            <p:nvPr/>
          </p:nvSpPr>
          <p:spPr bwMode="auto">
            <a:xfrm>
              <a:off x="3802" y="156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Oval 62"/>
            <p:cNvSpPr>
              <a:spLocks noChangeArrowheads="1"/>
            </p:cNvSpPr>
            <p:nvPr/>
          </p:nvSpPr>
          <p:spPr bwMode="auto">
            <a:xfrm>
              <a:off x="3813" y="199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Oval 63"/>
            <p:cNvSpPr>
              <a:spLocks noChangeArrowheads="1"/>
            </p:cNvSpPr>
            <p:nvPr/>
          </p:nvSpPr>
          <p:spPr bwMode="auto">
            <a:xfrm>
              <a:off x="4282" y="199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Oval 64"/>
            <p:cNvSpPr>
              <a:spLocks noChangeArrowheads="1"/>
            </p:cNvSpPr>
            <p:nvPr/>
          </p:nvSpPr>
          <p:spPr bwMode="auto">
            <a:xfrm>
              <a:off x="4714" y="156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Oval 65" descr="50%"/>
            <p:cNvSpPr>
              <a:spLocks noChangeArrowheads="1"/>
            </p:cNvSpPr>
            <p:nvPr/>
          </p:nvSpPr>
          <p:spPr bwMode="auto">
            <a:xfrm>
              <a:off x="4714" y="1993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Text Box 66"/>
            <p:cNvSpPr txBox="1">
              <a:spLocks noChangeArrowheads="1"/>
            </p:cNvSpPr>
            <p:nvPr/>
          </p:nvSpPr>
          <p:spPr bwMode="auto">
            <a:xfrm>
              <a:off x="4272" y="1152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28764" name="Text Box 67"/>
            <p:cNvSpPr txBox="1">
              <a:spLocks noChangeArrowheads="1"/>
            </p:cNvSpPr>
            <p:nvPr/>
          </p:nvSpPr>
          <p:spPr bwMode="auto">
            <a:xfrm>
              <a:off x="3808" y="1520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28765" name="Text Box 68"/>
            <p:cNvSpPr txBox="1">
              <a:spLocks noChangeArrowheads="1"/>
            </p:cNvSpPr>
            <p:nvPr/>
          </p:nvSpPr>
          <p:spPr bwMode="auto">
            <a:xfrm>
              <a:off x="4277" y="1513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28766" name="Text Box 69"/>
            <p:cNvSpPr txBox="1">
              <a:spLocks noChangeArrowheads="1"/>
            </p:cNvSpPr>
            <p:nvPr/>
          </p:nvSpPr>
          <p:spPr bwMode="auto">
            <a:xfrm>
              <a:off x="4714" y="1508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28767" name="Text Box 70"/>
            <p:cNvSpPr txBox="1">
              <a:spLocks noChangeArrowheads="1"/>
            </p:cNvSpPr>
            <p:nvPr/>
          </p:nvSpPr>
          <p:spPr bwMode="auto">
            <a:xfrm>
              <a:off x="3802" y="1934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28768" name="Text Box 71"/>
            <p:cNvSpPr txBox="1">
              <a:spLocks noChangeArrowheads="1"/>
            </p:cNvSpPr>
            <p:nvPr/>
          </p:nvSpPr>
          <p:spPr bwMode="auto">
            <a:xfrm>
              <a:off x="4282" y="1929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28769" name="Text Box 72"/>
            <p:cNvSpPr txBox="1">
              <a:spLocks noChangeArrowheads="1"/>
            </p:cNvSpPr>
            <p:nvPr/>
          </p:nvSpPr>
          <p:spPr bwMode="auto">
            <a:xfrm>
              <a:off x="4714" y="1956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28770" name="Line 73"/>
            <p:cNvSpPr>
              <a:spLocks noChangeShapeType="1"/>
            </p:cNvSpPr>
            <p:nvPr/>
          </p:nvSpPr>
          <p:spPr bwMode="auto">
            <a:xfrm flipV="1">
              <a:off x="3898" y="1321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1" name="Line 75"/>
            <p:cNvSpPr>
              <a:spLocks noChangeShapeType="1"/>
            </p:cNvSpPr>
            <p:nvPr/>
          </p:nvSpPr>
          <p:spPr bwMode="auto">
            <a:xfrm>
              <a:off x="3994" y="1657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2" name="Line 76"/>
            <p:cNvSpPr>
              <a:spLocks noChangeShapeType="1"/>
            </p:cNvSpPr>
            <p:nvPr/>
          </p:nvSpPr>
          <p:spPr bwMode="auto">
            <a:xfrm>
              <a:off x="4474" y="1657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3" name="Line 77"/>
            <p:cNvSpPr>
              <a:spLocks noChangeShapeType="1"/>
            </p:cNvSpPr>
            <p:nvPr/>
          </p:nvSpPr>
          <p:spPr bwMode="auto">
            <a:xfrm>
              <a:off x="4011" y="2085"/>
              <a:ext cx="271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Line 78"/>
            <p:cNvSpPr>
              <a:spLocks noChangeShapeType="1"/>
            </p:cNvSpPr>
            <p:nvPr/>
          </p:nvSpPr>
          <p:spPr bwMode="auto">
            <a:xfrm>
              <a:off x="4474" y="208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" name="Line 79"/>
            <p:cNvSpPr>
              <a:spLocks noChangeShapeType="1"/>
            </p:cNvSpPr>
            <p:nvPr/>
          </p:nvSpPr>
          <p:spPr bwMode="auto">
            <a:xfrm>
              <a:off x="3898" y="1753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" name="Line 80"/>
            <p:cNvSpPr>
              <a:spLocks noChangeShapeType="1"/>
            </p:cNvSpPr>
            <p:nvPr/>
          </p:nvSpPr>
          <p:spPr bwMode="auto">
            <a:xfrm>
              <a:off x="4378" y="1753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Line 81"/>
            <p:cNvSpPr>
              <a:spLocks noChangeShapeType="1"/>
            </p:cNvSpPr>
            <p:nvPr/>
          </p:nvSpPr>
          <p:spPr bwMode="auto">
            <a:xfrm>
              <a:off x="4810" y="1753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6105525" y="4267200"/>
            <a:ext cx="1781175" cy="1949450"/>
            <a:chOff x="3846" y="2688"/>
            <a:chExt cx="1122" cy="1228"/>
          </a:xfrm>
        </p:grpSpPr>
        <p:sp>
          <p:nvSpPr>
            <p:cNvPr id="28734" name="Text Box 90"/>
            <p:cNvSpPr txBox="1">
              <a:spLocks noChangeArrowheads="1"/>
            </p:cNvSpPr>
            <p:nvPr/>
          </p:nvSpPr>
          <p:spPr bwMode="auto">
            <a:xfrm>
              <a:off x="4320" y="2688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28735" name="Oval 83"/>
            <p:cNvSpPr>
              <a:spLocks noChangeArrowheads="1"/>
            </p:cNvSpPr>
            <p:nvPr/>
          </p:nvSpPr>
          <p:spPr bwMode="auto">
            <a:xfrm>
              <a:off x="4330" y="27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" name="Oval 84"/>
            <p:cNvSpPr>
              <a:spLocks noChangeArrowheads="1"/>
            </p:cNvSpPr>
            <p:nvPr/>
          </p:nvSpPr>
          <p:spPr bwMode="auto">
            <a:xfrm>
              <a:off x="4342" y="310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Oval 85"/>
            <p:cNvSpPr>
              <a:spLocks noChangeArrowheads="1"/>
            </p:cNvSpPr>
            <p:nvPr/>
          </p:nvSpPr>
          <p:spPr bwMode="auto">
            <a:xfrm>
              <a:off x="3850" y="309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Oval 86"/>
            <p:cNvSpPr>
              <a:spLocks noChangeArrowheads="1"/>
            </p:cNvSpPr>
            <p:nvPr/>
          </p:nvSpPr>
          <p:spPr bwMode="auto">
            <a:xfrm>
              <a:off x="3861" y="352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Oval 87" descr="50%"/>
            <p:cNvSpPr>
              <a:spLocks noChangeArrowheads="1"/>
            </p:cNvSpPr>
            <p:nvPr/>
          </p:nvSpPr>
          <p:spPr bwMode="auto">
            <a:xfrm>
              <a:off x="4330" y="3529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Oval 88" descr="50%"/>
            <p:cNvSpPr>
              <a:spLocks noChangeArrowheads="1"/>
            </p:cNvSpPr>
            <p:nvPr/>
          </p:nvSpPr>
          <p:spPr bwMode="auto">
            <a:xfrm>
              <a:off x="4762" y="3097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89"/>
            <p:cNvSpPr>
              <a:spLocks noChangeArrowheads="1"/>
            </p:cNvSpPr>
            <p:nvPr/>
          </p:nvSpPr>
          <p:spPr bwMode="auto">
            <a:xfrm>
              <a:off x="4762" y="352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Text Box 91"/>
            <p:cNvSpPr txBox="1">
              <a:spLocks noChangeArrowheads="1"/>
            </p:cNvSpPr>
            <p:nvPr/>
          </p:nvSpPr>
          <p:spPr bwMode="auto">
            <a:xfrm>
              <a:off x="3846" y="303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28743" name="Text Box 92"/>
            <p:cNvSpPr txBox="1">
              <a:spLocks noChangeArrowheads="1"/>
            </p:cNvSpPr>
            <p:nvPr/>
          </p:nvSpPr>
          <p:spPr bwMode="auto">
            <a:xfrm>
              <a:off x="4332" y="3036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28744" name="Text Box 93"/>
            <p:cNvSpPr txBox="1">
              <a:spLocks noChangeArrowheads="1"/>
            </p:cNvSpPr>
            <p:nvPr/>
          </p:nvSpPr>
          <p:spPr bwMode="auto">
            <a:xfrm>
              <a:off x="4762" y="3061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28745" name="Text Box 94"/>
            <p:cNvSpPr txBox="1">
              <a:spLocks noChangeArrowheads="1"/>
            </p:cNvSpPr>
            <p:nvPr/>
          </p:nvSpPr>
          <p:spPr bwMode="auto">
            <a:xfrm>
              <a:off x="3861" y="3470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28746" name="Text Box 95"/>
            <p:cNvSpPr txBox="1">
              <a:spLocks noChangeArrowheads="1"/>
            </p:cNvSpPr>
            <p:nvPr/>
          </p:nvSpPr>
          <p:spPr bwMode="auto">
            <a:xfrm>
              <a:off x="4330" y="3488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28747" name="Text Box 96"/>
            <p:cNvSpPr txBox="1">
              <a:spLocks noChangeArrowheads="1"/>
            </p:cNvSpPr>
            <p:nvPr/>
          </p:nvSpPr>
          <p:spPr bwMode="auto">
            <a:xfrm>
              <a:off x="4762" y="3493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28748" name="Line 97"/>
            <p:cNvSpPr>
              <a:spLocks noChangeShapeType="1"/>
            </p:cNvSpPr>
            <p:nvPr/>
          </p:nvSpPr>
          <p:spPr bwMode="auto">
            <a:xfrm flipV="1">
              <a:off x="3946" y="2857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Line 99"/>
            <p:cNvSpPr>
              <a:spLocks noChangeShapeType="1"/>
            </p:cNvSpPr>
            <p:nvPr/>
          </p:nvSpPr>
          <p:spPr bwMode="auto">
            <a:xfrm>
              <a:off x="4042" y="3193"/>
              <a:ext cx="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Line 100"/>
            <p:cNvSpPr>
              <a:spLocks noChangeShapeType="1"/>
            </p:cNvSpPr>
            <p:nvPr/>
          </p:nvSpPr>
          <p:spPr bwMode="auto">
            <a:xfrm>
              <a:off x="4522" y="3193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101"/>
            <p:cNvSpPr>
              <a:spLocks noChangeShapeType="1"/>
            </p:cNvSpPr>
            <p:nvPr/>
          </p:nvSpPr>
          <p:spPr bwMode="auto">
            <a:xfrm>
              <a:off x="4059" y="3616"/>
              <a:ext cx="27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Line 102"/>
            <p:cNvSpPr>
              <a:spLocks noChangeShapeType="1"/>
            </p:cNvSpPr>
            <p:nvPr/>
          </p:nvSpPr>
          <p:spPr bwMode="auto">
            <a:xfrm>
              <a:off x="4522" y="3625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3" name="Line 103"/>
            <p:cNvSpPr>
              <a:spLocks noChangeShapeType="1"/>
            </p:cNvSpPr>
            <p:nvPr/>
          </p:nvSpPr>
          <p:spPr bwMode="auto">
            <a:xfrm>
              <a:off x="3946" y="3289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4" name="Line 104"/>
            <p:cNvSpPr>
              <a:spLocks noChangeShapeType="1"/>
            </p:cNvSpPr>
            <p:nvPr/>
          </p:nvSpPr>
          <p:spPr bwMode="auto">
            <a:xfrm>
              <a:off x="4426" y="3289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Line 105"/>
            <p:cNvSpPr>
              <a:spLocks noChangeShapeType="1"/>
            </p:cNvSpPr>
            <p:nvPr/>
          </p:nvSpPr>
          <p:spPr bwMode="auto">
            <a:xfrm>
              <a:off x="4858" y="3289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7"/>
          <p:cNvGrpSpPr>
            <a:grpSpLocks/>
          </p:cNvGrpSpPr>
          <p:nvPr/>
        </p:nvGrpSpPr>
        <p:grpSpPr bwMode="auto">
          <a:xfrm>
            <a:off x="3335338" y="4267200"/>
            <a:ext cx="1790700" cy="1941513"/>
            <a:chOff x="2256" y="2592"/>
            <a:chExt cx="1128" cy="1223"/>
          </a:xfrm>
        </p:grpSpPr>
        <p:sp>
          <p:nvSpPr>
            <p:cNvPr id="28712" name="Oval 107"/>
            <p:cNvSpPr>
              <a:spLocks noChangeArrowheads="1"/>
            </p:cNvSpPr>
            <p:nvPr/>
          </p:nvSpPr>
          <p:spPr bwMode="auto">
            <a:xfrm>
              <a:off x="2746" y="261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Oval 108"/>
            <p:cNvSpPr>
              <a:spLocks noChangeArrowheads="1"/>
            </p:cNvSpPr>
            <p:nvPr/>
          </p:nvSpPr>
          <p:spPr bwMode="auto">
            <a:xfrm>
              <a:off x="2746" y="300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Oval 109"/>
            <p:cNvSpPr>
              <a:spLocks noChangeArrowheads="1"/>
            </p:cNvSpPr>
            <p:nvPr/>
          </p:nvSpPr>
          <p:spPr bwMode="auto">
            <a:xfrm>
              <a:off x="2266" y="300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Oval 110" descr="50%"/>
            <p:cNvSpPr>
              <a:spLocks noChangeArrowheads="1"/>
            </p:cNvSpPr>
            <p:nvPr/>
          </p:nvSpPr>
          <p:spPr bwMode="auto">
            <a:xfrm>
              <a:off x="2282" y="3428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Oval 111"/>
            <p:cNvSpPr>
              <a:spLocks noChangeArrowheads="1"/>
            </p:cNvSpPr>
            <p:nvPr/>
          </p:nvSpPr>
          <p:spPr bwMode="auto">
            <a:xfrm>
              <a:off x="2746" y="343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Oval 112"/>
            <p:cNvSpPr>
              <a:spLocks noChangeArrowheads="1"/>
            </p:cNvSpPr>
            <p:nvPr/>
          </p:nvSpPr>
          <p:spPr bwMode="auto">
            <a:xfrm>
              <a:off x="3178" y="300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Oval 113" descr="50%"/>
            <p:cNvSpPr>
              <a:spLocks noChangeArrowheads="1"/>
            </p:cNvSpPr>
            <p:nvPr/>
          </p:nvSpPr>
          <p:spPr bwMode="auto">
            <a:xfrm>
              <a:off x="3178" y="3433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Text Box 114"/>
            <p:cNvSpPr txBox="1">
              <a:spLocks noChangeArrowheads="1"/>
            </p:cNvSpPr>
            <p:nvPr/>
          </p:nvSpPr>
          <p:spPr bwMode="auto">
            <a:xfrm>
              <a:off x="2736" y="2592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28720" name="Text Box 115"/>
            <p:cNvSpPr txBox="1">
              <a:spLocks noChangeArrowheads="1"/>
            </p:cNvSpPr>
            <p:nvPr/>
          </p:nvSpPr>
          <p:spPr bwMode="auto">
            <a:xfrm>
              <a:off x="2256" y="297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28721" name="Text Box 116"/>
            <p:cNvSpPr txBox="1">
              <a:spLocks noChangeArrowheads="1"/>
            </p:cNvSpPr>
            <p:nvPr/>
          </p:nvSpPr>
          <p:spPr bwMode="auto">
            <a:xfrm>
              <a:off x="2746" y="2954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28722" name="Text Box 117"/>
            <p:cNvSpPr txBox="1">
              <a:spLocks noChangeArrowheads="1"/>
            </p:cNvSpPr>
            <p:nvPr/>
          </p:nvSpPr>
          <p:spPr bwMode="auto">
            <a:xfrm>
              <a:off x="3178" y="2936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28723" name="Text Box 118"/>
            <p:cNvSpPr txBox="1">
              <a:spLocks noChangeArrowheads="1"/>
            </p:cNvSpPr>
            <p:nvPr/>
          </p:nvSpPr>
          <p:spPr bwMode="auto">
            <a:xfrm>
              <a:off x="2282" y="3369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28724" name="Text Box 119"/>
            <p:cNvSpPr txBox="1">
              <a:spLocks noChangeArrowheads="1"/>
            </p:cNvSpPr>
            <p:nvPr/>
          </p:nvSpPr>
          <p:spPr bwMode="auto">
            <a:xfrm>
              <a:off x="2746" y="3380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28725" name="Text Box 120"/>
            <p:cNvSpPr txBox="1">
              <a:spLocks noChangeArrowheads="1"/>
            </p:cNvSpPr>
            <p:nvPr/>
          </p:nvSpPr>
          <p:spPr bwMode="auto">
            <a:xfrm>
              <a:off x="3178" y="339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28726" name="Line 121"/>
            <p:cNvSpPr>
              <a:spLocks noChangeShapeType="1"/>
            </p:cNvSpPr>
            <p:nvPr/>
          </p:nvSpPr>
          <p:spPr bwMode="auto">
            <a:xfrm flipV="1">
              <a:off x="2362" y="2761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Line 123"/>
            <p:cNvSpPr>
              <a:spLocks noChangeShapeType="1"/>
            </p:cNvSpPr>
            <p:nvPr/>
          </p:nvSpPr>
          <p:spPr bwMode="auto">
            <a:xfrm>
              <a:off x="2458" y="3097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Line 124"/>
            <p:cNvSpPr>
              <a:spLocks noChangeShapeType="1"/>
            </p:cNvSpPr>
            <p:nvPr/>
          </p:nvSpPr>
          <p:spPr bwMode="auto">
            <a:xfrm>
              <a:off x="2938" y="3097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Line 125"/>
            <p:cNvSpPr>
              <a:spLocks noChangeShapeType="1"/>
            </p:cNvSpPr>
            <p:nvPr/>
          </p:nvSpPr>
          <p:spPr bwMode="auto">
            <a:xfrm>
              <a:off x="2480" y="3520"/>
              <a:ext cx="266" cy="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Line 126"/>
            <p:cNvSpPr>
              <a:spLocks noChangeShapeType="1"/>
            </p:cNvSpPr>
            <p:nvPr/>
          </p:nvSpPr>
          <p:spPr bwMode="auto">
            <a:xfrm>
              <a:off x="2938" y="3529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Line 127"/>
            <p:cNvSpPr>
              <a:spLocks noChangeShapeType="1"/>
            </p:cNvSpPr>
            <p:nvPr/>
          </p:nvSpPr>
          <p:spPr bwMode="auto">
            <a:xfrm>
              <a:off x="2362" y="3193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Line 128"/>
            <p:cNvSpPr>
              <a:spLocks noChangeShapeType="1"/>
            </p:cNvSpPr>
            <p:nvPr/>
          </p:nvSpPr>
          <p:spPr bwMode="auto">
            <a:xfrm>
              <a:off x="2842" y="3181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Line 129"/>
            <p:cNvSpPr>
              <a:spLocks noChangeShapeType="1"/>
            </p:cNvSpPr>
            <p:nvPr/>
          </p:nvSpPr>
          <p:spPr bwMode="auto">
            <a:xfrm>
              <a:off x="3274" y="3193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68"/>
          <p:cNvGrpSpPr>
            <a:grpSpLocks/>
          </p:cNvGrpSpPr>
          <p:nvPr/>
        </p:nvGrpSpPr>
        <p:grpSpPr bwMode="auto">
          <a:xfrm>
            <a:off x="676275" y="4189413"/>
            <a:ext cx="1790700" cy="1970087"/>
            <a:chOff x="432" y="2544"/>
            <a:chExt cx="1128" cy="1241"/>
          </a:xfrm>
        </p:grpSpPr>
        <p:sp>
          <p:nvSpPr>
            <p:cNvPr id="28690" name="Oval 131"/>
            <p:cNvSpPr>
              <a:spLocks noChangeArrowheads="1"/>
            </p:cNvSpPr>
            <p:nvPr/>
          </p:nvSpPr>
          <p:spPr bwMode="auto">
            <a:xfrm>
              <a:off x="922" y="256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Oval 132"/>
            <p:cNvSpPr>
              <a:spLocks noChangeArrowheads="1"/>
            </p:cNvSpPr>
            <p:nvPr/>
          </p:nvSpPr>
          <p:spPr bwMode="auto">
            <a:xfrm>
              <a:off x="922" y="295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Oval 133"/>
            <p:cNvSpPr>
              <a:spLocks noChangeArrowheads="1"/>
            </p:cNvSpPr>
            <p:nvPr/>
          </p:nvSpPr>
          <p:spPr bwMode="auto">
            <a:xfrm>
              <a:off x="442" y="295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Oval 134"/>
            <p:cNvSpPr>
              <a:spLocks noChangeArrowheads="1"/>
            </p:cNvSpPr>
            <p:nvPr/>
          </p:nvSpPr>
          <p:spPr bwMode="auto">
            <a:xfrm>
              <a:off x="437" y="338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Oval 135"/>
            <p:cNvSpPr>
              <a:spLocks noChangeArrowheads="1"/>
            </p:cNvSpPr>
            <p:nvPr/>
          </p:nvSpPr>
          <p:spPr bwMode="auto">
            <a:xfrm>
              <a:off x="922" y="338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Oval 136"/>
            <p:cNvSpPr>
              <a:spLocks noChangeArrowheads="1"/>
            </p:cNvSpPr>
            <p:nvPr/>
          </p:nvSpPr>
          <p:spPr bwMode="auto">
            <a:xfrm>
              <a:off x="1354" y="295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Oval 137"/>
            <p:cNvSpPr>
              <a:spLocks noChangeArrowheads="1"/>
            </p:cNvSpPr>
            <p:nvPr/>
          </p:nvSpPr>
          <p:spPr bwMode="auto">
            <a:xfrm>
              <a:off x="1354" y="338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Text Box 138"/>
            <p:cNvSpPr txBox="1">
              <a:spLocks noChangeArrowheads="1"/>
            </p:cNvSpPr>
            <p:nvPr/>
          </p:nvSpPr>
          <p:spPr bwMode="auto">
            <a:xfrm>
              <a:off x="912" y="2544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28698" name="Text Box 139"/>
            <p:cNvSpPr txBox="1">
              <a:spLocks noChangeArrowheads="1"/>
            </p:cNvSpPr>
            <p:nvPr/>
          </p:nvSpPr>
          <p:spPr bwMode="auto">
            <a:xfrm>
              <a:off x="432" y="2928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28699" name="Text Box 140"/>
            <p:cNvSpPr txBox="1">
              <a:spLocks noChangeArrowheads="1"/>
            </p:cNvSpPr>
            <p:nvPr/>
          </p:nvSpPr>
          <p:spPr bwMode="auto">
            <a:xfrm>
              <a:off x="922" y="2906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28700" name="Text Box 141"/>
            <p:cNvSpPr txBox="1">
              <a:spLocks noChangeArrowheads="1"/>
            </p:cNvSpPr>
            <p:nvPr/>
          </p:nvSpPr>
          <p:spPr bwMode="auto">
            <a:xfrm>
              <a:off x="1354" y="2882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28701" name="Text Box 142"/>
            <p:cNvSpPr txBox="1">
              <a:spLocks noChangeArrowheads="1"/>
            </p:cNvSpPr>
            <p:nvPr/>
          </p:nvSpPr>
          <p:spPr bwMode="auto">
            <a:xfrm>
              <a:off x="437" y="3339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28702" name="Text Box 143"/>
            <p:cNvSpPr txBox="1">
              <a:spLocks noChangeArrowheads="1"/>
            </p:cNvSpPr>
            <p:nvPr/>
          </p:nvSpPr>
          <p:spPr bwMode="auto">
            <a:xfrm>
              <a:off x="922" y="3349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28703" name="Text Box 144"/>
            <p:cNvSpPr txBox="1">
              <a:spLocks noChangeArrowheads="1"/>
            </p:cNvSpPr>
            <p:nvPr/>
          </p:nvSpPr>
          <p:spPr bwMode="auto">
            <a:xfrm>
              <a:off x="1354" y="335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28704" name="Line 145"/>
            <p:cNvSpPr>
              <a:spLocks noChangeShapeType="1"/>
            </p:cNvSpPr>
            <p:nvPr/>
          </p:nvSpPr>
          <p:spPr bwMode="auto">
            <a:xfrm flipV="1">
              <a:off x="538" y="2713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Line 147"/>
            <p:cNvSpPr>
              <a:spLocks noChangeShapeType="1"/>
            </p:cNvSpPr>
            <p:nvPr/>
          </p:nvSpPr>
          <p:spPr bwMode="auto">
            <a:xfrm>
              <a:off x="634" y="3049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Line 148"/>
            <p:cNvSpPr>
              <a:spLocks noChangeShapeType="1"/>
            </p:cNvSpPr>
            <p:nvPr/>
          </p:nvSpPr>
          <p:spPr bwMode="auto">
            <a:xfrm>
              <a:off x="1114" y="304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Line 149"/>
            <p:cNvSpPr>
              <a:spLocks noChangeShapeType="1"/>
            </p:cNvSpPr>
            <p:nvPr/>
          </p:nvSpPr>
          <p:spPr bwMode="auto">
            <a:xfrm>
              <a:off x="640" y="3477"/>
              <a:ext cx="282" cy="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150"/>
            <p:cNvSpPr>
              <a:spLocks noChangeShapeType="1"/>
            </p:cNvSpPr>
            <p:nvPr/>
          </p:nvSpPr>
          <p:spPr bwMode="auto">
            <a:xfrm>
              <a:off x="1114" y="3481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Line 151"/>
            <p:cNvSpPr>
              <a:spLocks noChangeShapeType="1"/>
            </p:cNvSpPr>
            <p:nvPr/>
          </p:nvSpPr>
          <p:spPr bwMode="auto">
            <a:xfrm>
              <a:off x="538" y="3145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Line 152"/>
            <p:cNvSpPr>
              <a:spLocks noChangeShapeType="1"/>
            </p:cNvSpPr>
            <p:nvPr/>
          </p:nvSpPr>
          <p:spPr bwMode="auto">
            <a:xfrm>
              <a:off x="1018" y="314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Line 153"/>
            <p:cNvSpPr>
              <a:spLocks noChangeShapeType="1"/>
            </p:cNvSpPr>
            <p:nvPr/>
          </p:nvSpPr>
          <p:spPr bwMode="auto">
            <a:xfrm>
              <a:off x="1450" y="3145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0858" name="AutoShape 154"/>
          <p:cNvSpPr>
            <a:spLocks noChangeArrowheads="1"/>
          </p:cNvSpPr>
          <p:nvPr/>
        </p:nvSpPr>
        <p:spPr bwMode="auto">
          <a:xfrm>
            <a:off x="2667000" y="2362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59" name="AutoShape 155"/>
          <p:cNvSpPr>
            <a:spLocks noChangeArrowheads="1"/>
          </p:cNvSpPr>
          <p:nvPr/>
        </p:nvSpPr>
        <p:spPr bwMode="auto">
          <a:xfrm>
            <a:off x="5359400" y="2362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60" name="AutoShape 156"/>
          <p:cNvSpPr>
            <a:spLocks noChangeArrowheads="1"/>
          </p:cNvSpPr>
          <p:nvPr/>
        </p:nvSpPr>
        <p:spPr bwMode="auto">
          <a:xfrm rot="5400000">
            <a:off x="6789738" y="3733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61" name="AutoShape 157"/>
          <p:cNvSpPr>
            <a:spLocks noChangeArrowheads="1"/>
          </p:cNvSpPr>
          <p:nvPr/>
        </p:nvSpPr>
        <p:spPr bwMode="auto">
          <a:xfrm rot="10800000">
            <a:off x="5257800" y="4953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63" name="AutoShape 159"/>
          <p:cNvSpPr>
            <a:spLocks noChangeArrowheads="1"/>
          </p:cNvSpPr>
          <p:nvPr/>
        </p:nvSpPr>
        <p:spPr bwMode="auto">
          <a:xfrm rot="10800000">
            <a:off x="2590800" y="4953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2057400" y="2057400"/>
            <a:ext cx="228600" cy="228600"/>
            <a:chOff x="1296" y="1296"/>
            <a:chExt cx="144" cy="144"/>
          </a:xfrm>
        </p:grpSpPr>
        <p:sp>
          <p:nvSpPr>
            <p:cNvPr id="28688" name="Line 160"/>
            <p:cNvSpPr>
              <a:spLocks noChangeShapeType="1"/>
            </p:cNvSpPr>
            <p:nvPr/>
          </p:nvSpPr>
          <p:spPr bwMode="auto">
            <a:xfrm flipH="1">
              <a:off x="1296" y="1296"/>
              <a:ext cx="144" cy="14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161"/>
            <p:cNvSpPr>
              <a:spLocks noChangeShapeType="1"/>
            </p:cNvSpPr>
            <p:nvPr/>
          </p:nvSpPr>
          <p:spPr bwMode="auto">
            <a:xfrm>
              <a:off x="1344" y="1296"/>
              <a:ext cx="48" cy="14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858" grpId="0" animBg="1"/>
      <p:bldP spid="1480859" grpId="0" animBg="1"/>
      <p:bldP spid="1480860" grpId="0" animBg="1"/>
      <p:bldP spid="1480861" grpId="0" animBg="1"/>
      <p:bldP spid="14808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Why Does FR Terminate?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6248400" cy="4114800"/>
          </a:xfrm>
        </p:spPr>
        <p:txBody>
          <a:bodyPr/>
          <a:lstStyle/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Suppose it does not.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Let W be vertices that take infinitely many steps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nonempty by assumption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Let X be vertices that take finitely many steps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nonempty since it includes D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Consider neighboring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vertices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w in W, x in X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exist since graph is connected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Consider first step by w after last step by x:  link is </a:t>
            </a:r>
            <a:r>
              <a:rPr lang="en-US" sz="24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 </a:t>
            </a:r>
            <a:r>
              <a:rPr lang="en-US" sz="2400" dirty="0">
                <a:solidFill>
                  <a:srgbClr val="FF0000"/>
                </a:solidFill>
                <a:latin typeface="Wingdings 3" charset="0"/>
                <a:ea typeface="ＭＳ Ｐゴシック" charset="0"/>
                <a:cs typeface="Wingdings 3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x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and stays that way forever.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Then w cannot take any more steps, contradiction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51DC36-6D47-5C4F-B9D2-D041428DCD63}" type="slidenum">
              <a:rPr lang="en-US" sz="1400" b="0" i="0">
                <a:latin typeface="Candara" charset="0"/>
                <a:cs typeface="Candara" charset="0"/>
              </a:rPr>
              <a:pPr/>
              <a:t>11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9800" y="1828800"/>
            <a:ext cx="2362200" cy="1905000"/>
            <a:chOff x="6019800" y="1828800"/>
            <a:chExt cx="2362200" cy="1905000"/>
          </a:xfrm>
        </p:grpSpPr>
        <p:sp>
          <p:nvSpPr>
            <p:cNvPr id="6" name="Cloud 5"/>
            <p:cNvSpPr/>
            <p:nvPr/>
          </p:nvSpPr>
          <p:spPr bwMode="auto">
            <a:xfrm>
              <a:off x="6019800" y="18288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726" name="TextBox 6"/>
            <p:cNvSpPr txBox="1">
              <a:spLocks noChangeArrowheads="1"/>
            </p:cNvSpPr>
            <p:nvPr/>
          </p:nvSpPr>
          <p:spPr bwMode="auto">
            <a:xfrm>
              <a:off x="7391400" y="2057400"/>
              <a:ext cx="8509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X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(stop)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477000" y="2362200"/>
              <a:ext cx="533400" cy="533400"/>
              <a:chOff x="6477000" y="2362200"/>
              <a:chExt cx="533400" cy="533400"/>
            </a:xfrm>
          </p:grpSpPr>
          <p:sp>
            <p:nvSpPr>
              <p:cNvPr id="30727" name="Oval 7"/>
              <p:cNvSpPr>
                <a:spLocks noChangeArrowheads="1"/>
              </p:cNvSpPr>
              <p:nvPr/>
            </p:nvSpPr>
            <p:spPr bwMode="auto">
              <a:xfrm>
                <a:off x="6553200" y="24384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8" name="TextBox 8"/>
              <p:cNvSpPr txBox="1">
                <a:spLocks noChangeArrowheads="1"/>
              </p:cNvSpPr>
              <p:nvPr/>
            </p:nvSpPr>
            <p:spPr bwMode="auto">
              <a:xfrm>
                <a:off x="6553200" y="2438400"/>
                <a:ext cx="3810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auto">
              <a:xfrm>
                <a:off x="6477000" y="2362200"/>
                <a:ext cx="533400" cy="5334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172200" y="4267200"/>
            <a:ext cx="2362200" cy="1905000"/>
            <a:chOff x="6172200" y="4267200"/>
            <a:chExt cx="2362200" cy="1905000"/>
          </a:xfrm>
        </p:grpSpPr>
        <p:sp>
          <p:nvSpPr>
            <p:cNvPr id="11" name="Cloud 10"/>
            <p:cNvSpPr/>
            <p:nvPr/>
          </p:nvSpPr>
          <p:spPr bwMode="auto">
            <a:xfrm>
              <a:off x="6172200" y="42672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731" name="TextBox 11"/>
            <p:cNvSpPr txBox="1">
              <a:spLocks noChangeArrowheads="1"/>
            </p:cNvSpPr>
            <p:nvPr/>
          </p:nvSpPr>
          <p:spPr bwMode="auto">
            <a:xfrm>
              <a:off x="6477000" y="4800600"/>
              <a:ext cx="85579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</a:t>
              </a:r>
              <a:r>
                <a:rPr lang="en-US" b="0" i="0" dirty="0" smtClean="0">
                  <a:latin typeface="Candara" charset="0"/>
                  <a:cs typeface="Candara" charset="0"/>
                </a:rPr>
                <a:t>don’t</a:t>
              </a:r>
              <a:endParaRPr lang="en-US" b="0" i="0" dirty="0">
                <a:latin typeface="Candara" charset="0"/>
                <a:cs typeface="Candara" charset="0"/>
              </a:endParaRP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stop)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86600" y="3200400"/>
            <a:ext cx="762000" cy="1695450"/>
            <a:chOff x="7086600" y="3200400"/>
            <a:chExt cx="762000" cy="1695450"/>
          </a:xfrm>
        </p:grpSpPr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7467600" y="4495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7467600" y="44958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</p:txBody>
        </p:sp>
        <p:sp>
          <p:nvSpPr>
            <p:cNvPr id="30734" name="Oval 15"/>
            <p:cNvSpPr>
              <a:spLocks noChangeArrowheads="1"/>
            </p:cNvSpPr>
            <p:nvPr/>
          </p:nvSpPr>
          <p:spPr bwMode="auto">
            <a:xfrm>
              <a:off x="7086600" y="3200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TextBox 16"/>
            <p:cNvSpPr txBox="1">
              <a:spLocks noChangeArrowheads="1"/>
            </p:cNvSpPr>
            <p:nvPr/>
          </p:nvSpPr>
          <p:spPr bwMode="auto">
            <a:xfrm>
              <a:off x="7086600" y="32004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x</a:t>
              </a:r>
            </a:p>
          </p:txBody>
        </p:sp>
        <p:cxnSp>
          <p:nvCxnSpPr>
            <p:cNvPr id="30736" name="Straight Connector 18"/>
            <p:cNvCxnSpPr>
              <a:cxnSpLocks noChangeShapeType="1"/>
              <a:stCxn id="30735" idx="2"/>
              <a:endCxn id="30732" idx="0"/>
            </p:cNvCxnSpPr>
            <p:nvPr/>
          </p:nvCxnSpPr>
          <p:spPr bwMode="auto">
            <a:xfrm rot="16200000" flipH="1">
              <a:off x="7019925" y="3857625"/>
              <a:ext cx="89535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cxnSp>
        <p:nvCxnSpPr>
          <p:cNvPr id="22" name="Straight Connector 18"/>
          <p:cNvCxnSpPr>
            <a:cxnSpLocks noChangeShapeType="1"/>
          </p:cNvCxnSpPr>
          <p:nvPr/>
        </p:nvCxnSpPr>
        <p:spPr bwMode="auto">
          <a:xfrm rot="16200000" flipH="1">
            <a:off x="6981825" y="3838575"/>
            <a:ext cx="8953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</p:spPr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Why is FR Correct?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Assume input graph is acyclic.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Acyclicity is preserved at each iteration: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Any new cycle introduced must include a vertex that just took a step, but such a vertex is now a source (has no incoming links)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When FR terminates, no vertex, except possibly D, is a sink.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A DAG must have at least one sink: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if no sink, then a cycle can be constructed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Thus output graph is acyclic and D is the unique sink.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8318FD-C4FF-F54D-86D6-8A2546AE8027}" type="slidenum">
              <a:rPr lang="en-US" sz="1400" b="0" i="0">
                <a:latin typeface="Candara" charset="0"/>
                <a:cs typeface="Candara" charset="0"/>
              </a:rPr>
              <a:pPr/>
              <a:t>12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Pair Algorithm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Can implement FR by having each vertex v keep an ordered pair (c,v), the </a:t>
            </a:r>
            <a:r>
              <a:rPr lang="en-US" sz="2800" i="1">
                <a:latin typeface="Candara" charset="0"/>
                <a:ea typeface="ＭＳ Ｐゴシック" charset="0"/>
                <a:cs typeface="Candara" charset="0"/>
              </a:rPr>
              <a:t>height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 (or </a:t>
            </a:r>
            <a:r>
              <a:rPr lang="en-US" sz="2800" i="1">
                <a:latin typeface="Candara" charset="0"/>
                <a:ea typeface="ＭＳ Ｐゴシック" charset="0"/>
                <a:cs typeface="Candara" charset="0"/>
              </a:rPr>
              <a:t>vertex label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) of vertex v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c is an integer counter that can be incremented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v is the id of vertex v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View link between v and u as being directed from vertex with larger height to vertex with smaller height (compare pairs lexicographically)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If v is a sink then v sets c to be 1 larger than maximum counter of all v</a:t>
            </a:r>
            <a:r>
              <a:rPr lang="ja-JP" altLang="en-US" sz="2800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s neighbors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41B5FA-D92C-8D48-8065-1E7A988D6F37}" type="slidenum">
              <a:rPr lang="en-US" sz="1400" b="0" i="0">
                <a:latin typeface="Candara" charset="0"/>
                <a:cs typeface="Candara" charset="0"/>
              </a:rPr>
              <a:pPr/>
              <a:t>13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725488"/>
            <a:ext cx="5840413" cy="1560512"/>
            <a:chOff x="1066800" y="725416"/>
            <a:chExt cx="5840410" cy="1560584"/>
          </a:xfrm>
        </p:grpSpPr>
        <p:sp>
          <p:nvSpPr>
            <p:cNvPr id="32774" name="Rounded Rectangle 4"/>
            <p:cNvSpPr>
              <a:spLocks noChangeArrowheads="1"/>
            </p:cNvSpPr>
            <p:nvPr/>
          </p:nvSpPr>
          <p:spPr bwMode="auto">
            <a:xfrm>
              <a:off x="1066800" y="1752600"/>
              <a:ext cx="2819400" cy="5334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Lightning Bolt 5"/>
            <p:cNvSpPr>
              <a:spLocks noChangeArrowheads="1"/>
            </p:cNvSpPr>
            <p:nvPr/>
          </p:nvSpPr>
          <p:spPr bwMode="auto">
            <a:xfrm rot="5882405">
              <a:off x="4082710" y="524263"/>
              <a:ext cx="1130980" cy="1533286"/>
            </a:xfrm>
            <a:prstGeom prst="lightningBolt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TextBox 6"/>
            <p:cNvSpPr txBox="1">
              <a:spLocks noChangeArrowheads="1"/>
            </p:cNvSpPr>
            <p:nvPr/>
          </p:nvSpPr>
          <p:spPr bwMode="auto">
            <a:xfrm>
              <a:off x="5257800" y="762000"/>
              <a:ext cx="16494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solidFill>
                    <a:srgbClr val="33CC33"/>
                  </a:solidFill>
                  <a:latin typeface="Candara" charset="0"/>
                  <a:cs typeface="Candara" charset="0"/>
                </a:rPr>
                <a:t>easy to argue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Pair Algorithm Example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DFD9EB-5E6D-5143-AE34-40D43D1288C7}" type="slidenum">
              <a:rPr lang="en-US" sz="1400" b="0" i="0">
                <a:latin typeface="Candara" charset="0"/>
                <a:cs typeface="Candara" charset="0"/>
              </a:rPr>
              <a:pPr/>
              <a:t>14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84" charset="0"/>
              <a:ea typeface="+mn-ea"/>
              <a:cs typeface="+mn-cs"/>
            </a:endParaRPr>
          </a:p>
        </p:txBody>
      </p:sp>
      <p:sp>
        <p:nvSpPr>
          <p:cNvPr id="33799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33806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Box 31"/>
          <p:cNvSpPr txBox="1">
            <a:spLocks noChangeArrowheads="1"/>
          </p:cNvSpPr>
          <p:nvPr/>
        </p:nvSpPr>
        <p:spPr bwMode="auto">
          <a:xfrm>
            <a:off x="4114800" y="5029200"/>
            <a:ext cx="89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(0,2)</a:t>
            </a:r>
          </a:p>
        </p:txBody>
      </p:sp>
      <p:sp>
        <p:nvSpPr>
          <p:cNvPr id="33808" name="TextBox 32"/>
          <p:cNvSpPr txBox="1">
            <a:spLocks noChangeArrowheads="1"/>
          </p:cNvSpPr>
          <p:nvPr/>
        </p:nvSpPr>
        <p:spPr bwMode="auto">
          <a:xfrm>
            <a:off x="1828800" y="5029200"/>
            <a:ext cx="85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(0,1)</a:t>
            </a:r>
          </a:p>
        </p:txBody>
      </p:sp>
      <p:sp>
        <p:nvSpPr>
          <p:cNvPr id="33809" name="TextBox 33"/>
          <p:cNvSpPr txBox="1">
            <a:spLocks noChangeArrowheads="1"/>
          </p:cNvSpPr>
          <p:nvPr/>
        </p:nvSpPr>
        <p:spPr bwMode="auto">
          <a:xfrm>
            <a:off x="4114800" y="1600200"/>
            <a:ext cx="85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(1,0)</a:t>
            </a:r>
          </a:p>
        </p:txBody>
      </p:sp>
      <p:sp>
        <p:nvSpPr>
          <p:cNvPr id="33810" name="TextBox 34"/>
          <p:cNvSpPr txBox="1">
            <a:spLocks noChangeArrowheads="1"/>
          </p:cNvSpPr>
          <p:nvPr/>
        </p:nvSpPr>
        <p:spPr bwMode="auto">
          <a:xfrm>
            <a:off x="6096000" y="5029200"/>
            <a:ext cx="868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(2,3)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52600" y="5334000"/>
            <a:ext cx="1066800" cy="676275"/>
            <a:chOff x="1752600" y="5334000"/>
            <a:chExt cx="1066800" cy="676275"/>
          </a:xfrm>
        </p:grpSpPr>
        <p:sp>
          <p:nvSpPr>
            <p:cNvPr id="33813" name="TextBox 35"/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820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(2,1)     </a:t>
              </a:r>
            </a:p>
          </p:txBody>
        </p:sp>
        <p:cxnSp>
          <p:nvCxnSpPr>
            <p:cNvPr id="33814" name="Straight Connector 38"/>
            <p:cNvCxnSpPr>
              <a:cxnSpLocks noChangeShapeType="1"/>
            </p:cNvCxnSpPr>
            <p:nvPr/>
          </p:nvCxnSpPr>
          <p:spPr bwMode="auto">
            <a:xfrm>
              <a:off x="1752600" y="5334000"/>
              <a:ext cx="10668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812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Pair Algorithm Example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3DAB7B-36C2-8941-B326-42EE23D8FF32}" type="slidenum">
              <a:rPr lang="en-US" sz="1400" b="0" i="0">
                <a:latin typeface="Candara" charset="0"/>
                <a:cs typeface="Candara" charset="0"/>
              </a:rPr>
              <a:pPr/>
              <a:t>15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solidFill>
            <a:srgbClr val="FFAAA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34826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34830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31"/>
          <p:cNvSpPr txBox="1">
            <a:spLocks noChangeArrowheads="1"/>
          </p:cNvSpPr>
          <p:nvPr/>
        </p:nvSpPr>
        <p:spPr bwMode="auto">
          <a:xfrm>
            <a:off x="4114800" y="5029200"/>
            <a:ext cx="89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(0,2)</a:t>
            </a:r>
          </a:p>
        </p:txBody>
      </p:sp>
      <p:sp>
        <p:nvSpPr>
          <p:cNvPr id="34832" name="TextBox 32"/>
          <p:cNvSpPr txBox="1">
            <a:spLocks noChangeArrowheads="1"/>
          </p:cNvSpPr>
          <p:nvPr/>
        </p:nvSpPr>
        <p:spPr bwMode="auto">
          <a:xfrm>
            <a:off x="1828800" y="5029200"/>
            <a:ext cx="85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(0,1)</a:t>
            </a:r>
          </a:p>
        </p:txBody>
      </p:sp>
      <p:sp>
        <p:nvSpPr>
          <p:cNvPr id="34833" name="TextBox 33"/>
          <p:cNvSpPr txBox="1">
            <a:spLocks noChangeArrowheads="1"/>
          </p:cNvSpPr>
          <p:nvPr/>
        </p:nvSpPr>
        <p:spPr bwMode="auto">
          <a:xfrm>
            <a:off x="4114800" y="1600200"/>
            <a:ext cx="85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(1,0)</a:t>
            </a:r>
          </a:p>
        </p:txBody>
      </p:sp>
      <p:sp>
        <p:nvSpPr>
          <p:cNvPr id="34834" name="TextBox 34"/>
          <p:cNvSpPr txBox="1">
            <a:spLocks noChangeArrowheads="1"/>
          </p:cNvSpPr>
          <p:nvPr/>
        </p:nvSpPr>
        <p:spPr bwMode="auto">
          <a:xfrm>
            <a:off x="6096000" y="5029200"/>
            <a:ext cx="868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(2,3)</a:t>
            </a:r>
          </a:p>
        </p:txBody>
      </p:sp>
      <p:grpSp>
        <p:nvGrpSpPr>
          <p:cNvPr id="34835" name="Group 26"/>
          <p:cNvGrpSpPr>
            <a:grpSpLocks/>
          </p:cNvGrpSpPr>
          <p:nvPr/>
        </p:nvGrpSpPr>
        <p:grpSpPr bwMode="auto">
          <a:xfrm>
            <a:off x="1752600" y="5334000"/>
            <a:ext cx="1066800" cy="676275"/>
            <a:chOff x="1752600" y="5334000"/>
            <a:chExt cx="1066800" cy="676275"/>
          </a:xfrm>
        </p:grpSpPr>
        <p:sp>
          <p:nvSpPr>
            <p:cNvPr id="34840" name="TextBox 35"/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820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(2,1)     </a:t>
              </a:r>
            </a:p>
          </p:txBody>
        </p:sp>
        <p:cxnSp>
          <p:nvCxnSpPr>
            <p:cNvPr id="34841" name="Straight Connector 38"/>
            <p:cNvCxnSpPr>
              <a:cxnSpLocks noChangeShapeType="1"/>
            </p:cNvCxnSpPr>
            <p:nvPr/>
          </p:nvCxnSpPr>
          <p:spPr bwMode="auto">
            <a:xfrm>
              <a:off x="1752600" y="5334000"/>
              <a:ext cx="10668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36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038600" y="5334000"/>
            <a:ext cx="1066800" cy="676275"/>
            <a:chOff x="4038600" y="5334000"/>
            <a:chExt cx="1066800" cy="675620"/>
          </a:xfrm>
        </p:grpSpPr>
        <p:sp>
          <p:nvSpPr>
            <p:cNvPr id="34838" name="TextBox 36"/>
            <p:cNvSpPr txBox="1">
              <a:spLocks noChangeArrowheads="1"/>
            </p:cNvSpPr>
            <p:nvPr/>
          </p:nvSpPr>
          <p:spPr bwMode="auto">
            <a:xfrm>
              <a:off x="4114800" y="5486400"/>
              <a:ext cx="868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(3,2)</a:t>
              </a:r>
            </a:p>
          </p:txBody>
        </p:sp>
        <p:cxnSp>
          <p:nvCxnSpPr>
            <p:cNvPr id="34839" name="Straight Connector 39"/>
            <p:cNvCxnSpPr>
              <a:cxnSpLocks noChangeShapeType="1"/>
            </p:cNvCxnSpPr>
            <p:nvPr/>
          </p:nvCxnSpPr>
          <p:spPr bwMode="auto">
            <a:xfrm>
              <a:off x="4038600" y="5334000"/>
              <a:ext cx="10668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Pair Algorithm Example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F4B80-90A0-634D-9442-836A40F038EC}" type="slidenum">
              <a:rPr lang="en-US" sz="1400" b="0" i="0">
                <a:latin typeface="Candara" charset="0"/>
                <a:cs typeface="Candara" charset="0"/>
              </a:rPr>
              <a:pPr/>
              <a:t>16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35849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35854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31"/>
          <p:cNvSpPr txBox="1">
            <a:spLocks noChangeArrowheads="1"/>
          </p:cNvSpPr>
          <p:nvPr/>
        </p:nvSpPr>
        <p:spPr bwMode="auto">
          <a:xfrm>
            <a:off x="4114800" y="5029200"/>
            <a:ext cx="89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(0,2)</a:t>
            </a:r>
          </a:p>
        </p:txBody>
      </p:sp>
      <p:sp>
        <p:nvSpPr>
          <p:cNvPr id="35856" name="TextBox 32"/>
          <p:cNvSpPr txBox="1">
            <a:spLocks noChangeArrowheads="1"/>
          </p:cNvSpPr>
          <p:nvPr/>
        </p:nvSpPr>
        <p:spPr bwMode="auto">
          <a:xfrm>
            <a:off x="1828800" y="5029200"/>
            <a:ext cx="85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(0,1)</a:t>
            </a:r>
          </a:p>
        </p:txBody>
      </p:sp>
      <p:sp>
        <p:nvSpPr>
          <p:cNvPr id="35857" name="TextBox 33"/>
          <p:cNvSpPr txBox="1">
            <a:spLocks noChangeArrowheads="1"/>
          </p:cNvSpPr>
          <p:nvPr/>
        </p:nvSpPr>
        <p:spPr bwMode="auto">
          <a:xfrm>
            <a:off x="4114800" y="1600200"/>
            <a:ext cx="85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(1,0)</a:t>
            </a:r>
          </a:p>
        </p:txBody>
      </p:sp>
      <p:sp>
        <p:nvSpPr>
          <p:cNvPr id="35858" name="TextBox 34"/>
          <p:cNvSpPr txBox="1">
            <a:spLocks noChangeArrowheads="1"/>
          </p:cNvSpPr>
          <p:nvPr/>
        </p:nvSpPr>
        <p:spPr bwMode="auto">
          <a:xfrm>
            <a:off x="6096000" y="5029200"/>
            <a:ext cx="868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(2,3)</a:t>
            </a:r>
          </a:p>
        </p:txBody>
      </p:sp>
      <p:grpSp>
        <p:nvGrpSpPr>
          <p:cNvPr id="35859" name="Group 26"/>
          <p:cNvGrpSpPr>
            <a:grpSpLocks/>
          </p:cNvGrpSpPr>
          <p:nvPr/>
        </p:nvGrpSpPr>
        <p:grpSpPr bwMode="auto">
          <a:xfrm>
            <a:off x="1752600" y="5334000"/>
            <a:ext cx="1066800" cy="676275"/>
            <a:chOff x="1752600" y="5334000"/>
            <a:chExt cx="1066800" cy="676275"/>
          </a:xfrm>
        </p:grpSpPr>
        <p:sp>
          <p:nvSpPr>
            <p:cNvPr id="35864" name="TextBox 35"/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820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(2,1)     </a:t>
              </a:r>
            </a:p>
          </p:txBody>
        </p:sp>
        <p:cxnSp>
          <p:nvCxnSpPr>
            <p:cNvPr id="35865" name="Straight Connector 38"/>
            <p:cNvCxnSpPr>
              <a:cxnSpLocks noChangeShapeType="1"/>
            </p:cNvCxnSpPr>
            <p:nvPr/>
          </p:nvCxnSpPr>
          <p:spPr bwMode="auto">
            <a:xfrm>
              <a:off x="1752600" y="5334000"/>
              <a:ext cx="10668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60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61" name="Group 29"/>
          <p:cNvGrpSpPr>
            <a:grpSpLocks/>
          </p:cNvGrpSpPr>
          <p:nvPr/>
        </p:nvGrpSpPr>
        <p:grpSpPr bwMode="auto">
          <a:xfrm>
            <a:off x="4038600" y="5334000"/>
            <a:ext cx="1066800" cy="676275"/>
            <a:chOff x="4038600" y="5334000"/>
            <a:chExt cx="1066800" cy="675620"/>
          </a:xfrm>
        </p:grpSpPr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114800" y="5486400"/>
              <a:ext cx="868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(3,2)</a:t>
              </a:r>
            </a:p>
          </p:txBody>
        </p:sp>
        <p:cxnSp>
          <p:nvCxnSpPr>
            <p:cNvPr id="35863" name="Straight Connector 39"/>
            <p:cNvCxnSpPr>
              <a:cxnSpLocks noChangeShapeType="1"/>
            </p:cNvCxnSpPr>
            <p:nvPr/>
          </p:nvCxnSpPr>
          <p:spPr bwMode="auto">
            <a:xfrm>
              <a:off x="4038600" y="5334000"/>
              <a:ext cx="10668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1104900"/>
          </a:xfrm>
        </p:spPr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Partial Reversal Routing Algorithm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Try to avoid repeated reversals of the same link.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Vertices keep track of which incident links have been reversed recently.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Link (u,v) is reversed by v iff the link has not been reversed by u since the last iteration in which v took a step.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290499-E402-D240-A82B-46C40AF6C93A}" type="slidenum">
              <a:rPr lang="en-US" sz="1400" b="0" i="0">
                <a:latin typeface="Candara" charset="0"/>
                <a:cs typeface="Candara" charset="0"/>
              </a:rPr>
              <a:pPr/>
              <a:t>17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B78283-4F85-9B4D-B190-441FDF63C6D4}" type="slidenum">
              <a:rPr lang="he-IL" sz="1400" b="0" i="0">
                <a:latin typeface="Candara" charset="0"/>
                <a:cs typeface="Candara" charset="0"/>
              </a:rPr>
              <a:pPr/>
              <a:t>18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ndara" charset="0"/>
                <a:ea typeface="ＭＳ Ｐゴシック" charset="0"/>
                <a:cs typeface="Candara" charset="0"/>
              </a:rPr>
              <a:t>Partial Reversal (PR) Routing Example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grpSp>
        <p:nvGrpSpPr>
          <p:cNvPr id="37892" name="Group 33"/>
          <p:cNvGrpSpPr>
            <a:grpSpLocks/>
          </p:cNvGrpSpPr>
          <p:nvPr/>
        </p:nvGrpSpPr>
        <p:grpSpPr bwMode="auto">
          <a:xfrm>
            <a:off x="777875" y="1651000"/>
            <a:ext cx="1774825" cy="1960563"/>
            <a:chOff x="720" y="1063"/>
            <a:chExt cx="1118" cy="1235"/>
          </a:xfrm>
        </p:grpSpPr>
        <p:sp>
          <p:nvSpPr>
            <p:cNvPr id="38016" name="Oval 5"/>
            <p:cNvSpPr>
              <a:spLocks noChangeArrowheads="1"/>
            </p:cNvSpPr>
            <p:nvPr/>
          </p:nvSpPr>
          <p:spPr bwMode="auto">
            <a:xfrm>
              <a:off x="1200" y="1104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7" name="Oval 6"/>
            <p:cNvSpPr>
              <a:spLocks noChangeArrowheads="1"/>
            </p:cNvSpPr>
            <p:nvPr/>
          </p:nvSpPr>
          <p:spPr bwMode="auto">
            <a:xfrm>
              <a:off x="1200" y="148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8" name="Oval 7"/>
            <p:cNvSpPr>
              <a:spLocks noChangeArrowheads="1"/>
            </p:cNvSpPr>
            <p:nvPr/>
          </p:nvSpPr>
          <p:spPr bwMode="auto">
            <a:xfrm>
              <a:off x="720" y="148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9" name="Oval 8"/>
            <p:cNvSpPr>
              <a:spLocks noChangeArrowheads="1"/>
            </p:cNvSpPr>
            <p:nvPr/>
          </p:nvSpPr>
          <p:spPr bwMode="auto">
            <a:xfrm>
              <a:off x="725" y="192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0" name="Oval 9"/>
            <p:cNvSpPr>
              <a:spLocks noChangeArrowheads="1"/>
            </p:cNvSpPr>
            <p:nvPr/>
          </p:nvSpPr>
          <p:spPr bwMode="auto">
            <a:xfrm>
              <a:off x="1200" y="192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1" name="Oval 10"/>
            <p:cNvSpPr>
              <a:spLocks noChangeArrowheads="1"/>
            </p:cNvSpPr>
            <p:nvPr/>
          </p:nvSpPr>
          <p:spPr bwMode="auto">
            <a:xfrm>
              <a:off x="1632" y="148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2" name="Oval 11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3" name="Text Box 12"/>
            <p:cNvSpPr txBox="1">
              <a:spLocks noChangeArrowheads="1"/>
            </p:cNvSpPr>
            <p:nvPr/>
          </p:nvSpPr>
          <p:spPr bwMode="auto">
            <a:xfrm>
              <a:off x="1190" y="1063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38024" name="Text Box 15"/>
            <p:cNvSpPr txBox="1">
              <a:spLocks noChangeArrowheads="1"/>
            </p:cNvSpPr>
            <p:nvPr/>
          </p:nvSpPr>
          <p:spPr bwMode="auto">
            <a:xfrm>
              <a:off x="721" y="143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38025" name="Text Box 16"/>
            <p:cNvSpPr txBox="1">
              <a:spLocks noChangeArrowheads="1"/>
            </p:cNvSpPr>
            <p:nvPr/>
          </p:nvSpPr>
          <p:spPr bwMode="auto">
            <a:xfrm>
              <a:off x="1211" y="1452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38026" name="Text Box 17"/>
            <p:cNvSpPr txBox="1">
              <a:spLocks noChangeArrowheads="1"/>
            </p:cNvSpPr>
            <p:nvPr/>
          </p:nvSpPr>
          <p:spPr bwMode="auto">
            <a:xfrm>
              <a:off x="1643" y="1426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38027" name="Text Box 18"/>
            <p:cNvSpPr txBox="1">
              <a:spLocks noChangeArrowheads="1"/>
            </p:cNvSpPr>
            <p:nvPr/>
          </p:nvSpPr>
          <p:spPr bwMode="auto">
            <a:xfrm>
              <a:off x="721" y="1852"/>
              <a:ext cx="14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38028" name="Text Box 19"/>
            <p:cNvSpPr txBox="1">
              <a:spLocks noChangeArrowheads="1"/>
            </p:cNvSpPr>
            <p:nvPr/>
          </p:nvSpPr>
          <p:spPr bwMode="auto">
            <a:xfrm>
              <a:off x="1205" y="1867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38029" name="Text Box 20"/>
            <p:cNvSpPr txBox="1">
              <a:spLocks noChangeArrowheads="1"/>
            </p:cNvSpPr>
            <p:nvPr/>
          </p:nvSpPr>
          <p:spPr bwMode="auto">
            <a:xfrm>
              <a:off x="1632" y="188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38030" name="Line 21"/>
            <p:cNvSpPr>
              <a:spLocks noChangeShapeType="1"/>
            </p:cNvSpPr>
            <p:nvPr/>
          </p:nvSpPr>
          <p:spPr bwMode="auto">
            <a:xfrm flipV="1">
              <a:off x="816" y="124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1" name="Line 23"/>
            <p:cNvSpPr>
              <a:spLocks noChangeShapeType="1"/>
            </p:cNvSpPr>
            <p:nvPr/>
          </p:nvSpPr>
          <p:spPr bwMode="auto">
            <a:xfrm flipH="1" flipV="1">
              <a:off x="1392" y="1248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2" name="Line 24"/>
            <p:cNvSpPr>
              <a:spLocks noChangeShapeType="1"/>
            </p:cNvSpPr>
            <p:nvPr/>
          </p:nvSpPr>
          <p:spPr bwMode="auto">
            <a:xfrm>
              <a:off x="912" y="158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3" name="Line 25"/>
            <p:cNvSpPr>
              <a:spLocks noChangeShapeType="1"/>
            </p:cNvSpPr>
            <p:nvPr/>
          </p:nvSpPr>
          <p:spPr bwMode="auto">
            <a:xfrm>
              <a:off x="1392" y="158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4" name="Line 26"/>
            <p:cNvSpPr>
              <a:spLocks noChangeShapeType="1"/>
            </p:cNvSpPr>
            <p:nvPr/>
          </p:nvSpPr>
          <p:spPr bwMode="auto">
            <a:xfrm flipV="1">
              <a:off x="918" y="2016"/>
              <a:ext cx="28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5" name="Line 27"/>
            <p:cNvSpPr>
              <a:spLocks noChangeShapeType="1"/>
            </p:cNvSpPr>
            <p:nvPr/>
          </p:nvSpPr>
          <p:spPr bwMode="auto">
            <a:xfrm>
              <a:off x="1392" y="201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6" name="Line 28"/>
            <p:cNvSpPr>
              <a:spLocks noChangeShapeType="1"/>
            </p:cNvSpPr>
            <p:nvPr/>
          </p:nvSpPr>
          <p:spPr bwMode="auto">
            <a:xfrm>
              <a:off x="816" y="16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7" name="Line 29"/>
            <p:cNvSpPr>
              <a:spLocks noChangeShapeType="1"/>
            </p:cNvSpPr>
            <p:nvPr/>
          </p:nvSpPr>
          <p:spPr bwMode="auto">
            <a:xfrm>
              <a:off x="1296" y="16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8" name="Line 30"/>
            <p:cNvSpPr>
              <a:spLocks noChangeShapeType="1"/>
            </p:cNvSpPr>
            <p:nvPr/>
          </p:nvSpPr>
          <p:spPr bwMode="auto">
            <a:xfrm>
              <a:off x="1728" y="16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3436938" y="1641475"/>
            <a:ext cx="1782762" cy="1992313"/>
            <a:chOff x="2165" y="1077"/>
            <a:chExt cx="1123" cy="1255"/>
          </a:xfrm>
        </p:grpSpPr>
        <p:sp>
          <p:nvSpPr>
            <p:cNvPr id="37994" name="Oval 35"/>
            <p:cNvSpPr>
              <a:spLocks noChangeArrowheads="1"/>
            </p:cNvSpPr>
            <p:nvPr/>
          </p:nvSpPr>
          <p:spPr bwMode="auto">
            <a:xfrm>
              <a:off x="2650" y="112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5" name="Oval 36"/>
            <p:cNvSpPr>
              <a:spLocks noChangeArrowheads="1"/>
            </p:cNvSpPr>
            <p:nvPr/>
          </p:nvSpPr>
          <p:spPr bwMode="auto">
            <a:xfrm>
              <a:off x="2650" y="15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6" name="Oval 37"/>
            <p:cNvSpPr>
              <a:spLocks noChangeArrowheads="1"/>
            </p:cNvSpPr>
            <p:nvPr/>
          </p:nvSpPr>
          <p:spPr bwMode="auto">
            <a:xfrm>
              <a:off x="2170" y="15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7" name="Oval 38"/>
            <p:cNvSpPr>
              <a:spLocks noChangeArrowheads="1"/>
            </p:cNvSpPr>
            <p:nvPr/>
          </p:nvSpPr>
          <p:spPr bwMode="auto">
            <a:xfrm>
              <a:off x="2170" y="194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8" name="Oval 39"/>
            <p:cNvSpPr>
              <a:spLocks noChangeArrowheads="1"/>
            </p:cNvSpPr>
            <p:nvPr/>
          </p:nvSpPr>
          <p:spPr bwMode="auto">
            <a:xfrm>
              <a:off x="2650" y="194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9" name="Oval 40" descr="50%"/>
            <p:cNvSpPr>
              <a:spLocks noChangeArrowheads="1"/>
            </p:cNvSpPr>
            <p:nvPr/>
          </p:nvSpPr>
          <p:spPr bwMode="auto">
            <a:xfrm>
              <a:off x="3082" y="1513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0" name="Oval 41"/>
            <p:cNvSpPr>
              <a:spLocks noChangeArrowheads="1"/>
            </p:cNvSpPr>
            <p:nvPr/>
          </p:nvSpPr>
          <p:spPr bwMode="auto">
            <a:xfrm>
              <a:off x="3082" y="194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1" name="Text Box 42"/>
            <p:cNvSpPr txBox="1">
              <a:spLocks noChangeArrowheads="1"/>
            </p:cNvSpPr>
            <p:nvPr/>
          </p:nvSpPr>
          <p:spPr bwMode="auto">
            <a:xfrm>
              <a:off x="2640" y="1077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38002" name="Text Box 43"/>
            <p:cNvSpPr txBox="1">
              <a:spLocks noChangeArrowheads="1"/>
            </p:cNvSpPr>
            <p:nvPr/>
          </p:nvSpPr>
          <p:spPr bwMode="auto">
            <a:xfrm>
              <a:off x="2176" y="1467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38003" name="Text Box 44"/>
            <p:cNvSpPr txBox="1">
              <a:spLocks noChangeArrowheads="1"/>
            </p:cNvSpPr>
            <p:nvPr/>
          </p:nvSpPr>
          <p:spPr bwMode="auto">
            <a:xfrm>
              <a:off x="2655" y="1465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38004" name="Text Box 45"/>
            <p:cNvSpPr txBox="1">
              <a:spLocks noChangeArrowheads="1"/>
            </p:cNvSpPr>
            <p:nvPr/>
          </p:nvSpPr>
          <p:spPr bwMode="auto">
            <a:xfrm>
              <a:off x="3077" y="1470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38005" name="Text Box 46"/>
            <p:cNvSpPr txBox="1">
              <a:spLocks noChangeArrowheads="1"/>
            </p:cNvSpPr>
            <p:nvPr/>
          </p:nvSpPr>
          <p:spPr bwMode="auto">
            <a:xfrm>
              <a:off x="2165" y="1886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38006" name="Text Box 47"/>
            <p:cNvSpPr txBox="1">
              <a:spLocks noChangeArrowheads="1"/>
            </p:cNvSpPr>
            <p:nvPr/>
          </p:nvSpPr>
          <p:spPr bwMode="auto">
            <a:xfrm>
              <a:off x="2655" y="1902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38007" name="Text Box 48"/>
            <p:cNvSpPr txBox="1">
              <a:spLocks noChangeArrowheads="1"/>
            </p:cNvSpPr>
            <p:nvPr/>
          </p:nvSpPr>
          <p:spPr bwMode="auto">
            <a:xfrm>
              <a:off x="3082" y="190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38008" name="Line 49"/>
            <p:cNvSpPr>
              <a:spLocks noChangeShapeType="1"/>
            </p:cNvSpPr>
            <p:nvPr/>
          </p:nvSpPr>
          <p:spPr bwMode="auto">
            <a:xfrm flipV="1">
              <a:off x="2266" y="1273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9" name="Line 51"/>
            <p:cNvSpPr>
              <a:spLocks noChangeShapeType="1"/>
            </p:cNvSpPr>
            <p:nvPr/>
          </p:nvSpPr>
          <p:spPr bwMode="auto">
            <a:xfrm>
              <a:off x="2362" y="1609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0" name="Line 52"/>
            <p:cNvSpPr>
              <a:spLocks noChangeShapeType="1"/>
            </p:cNvSpPr>
            <p:nvPr/>
          </p:nvSpPr>
          <p:spPr bwMode="auto">
            <a:xfrm>
              <a:off x="2842" y="160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1" name="Line 53"/>
            <p:cNvSpPr>
              <a:spLocks noChangeShapeType="1"/>
            </p:cNvSpPr>
            <p:nvPr/>
          </p:nvSpPr>
          <p:spPr bwMode="auto">
            <a:xfrm>
              <a:off x="2357" y="2032"/>
              <a:ext cx="293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2" name="Line 54"/>
            <p:cNvSpPr>
              <a:spLocks noChangeShapeType="1"/>
            </p:cNvSpPr>
            <p:nvPr/>
          </p:nvSpPr>
          <p:spPr bwMode="auto">
            <a:xfrm>
              <a:off x="2842" y="204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3" name="Line 55"/>
            <p:cNvSpPr>
              <a:spLocks noChangeShapeType="1"/>
            </p:cNvSpPr>
            <p:nvPr/>
          </p:nvSpPr>
          <p:spPr bwMode="auto">
            <a:xfrm>
              <a:off x="2266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4" name="Line 56"/>
            <p:cNvSpPr>
              <a:spLocks noChangeShapeType="1"/>
            </p:cNvSpPr>
            <p:nvPr/>
          </p:nvSpPr>
          <p:spPr bwMode="auto">
            <a:xfrm>
              <a:off x="2746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5" name="Line 57"/>
            <p:cNvSpPr>
              <a:spLocks noChangeShapeType="1"/>
            </p:cNvSpPr>
            <p:nvPr/>
          </p:nvSpPr>
          <p:spPr bwMode="auto">
            <a:xfrm>
              <a:off x="3178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4"/>
          <p:cNvGrpSpPr>
            <a:grpSpLocks/>
          </p:cNvGrpSpPr>
          <p:nvPr/>
        </p:nvGrpSpPr>
        <p:grpSpPr bwMode="auto">
          <a:xfrm>
            <a:off x="6145213" y="1643063"/>
            <a:ext cx="1774825" cy="1949450"/>
            <a:chOff x="3802" y="1152"/>
            <a:chExt cx="1118" cy="1228"/>
          </a:xfrm>
        </p:grpSpPr>
        <p:sp>
          <p:nvSpPr>
            <p:cNvPr id="37972" name="Oval 59"/>
            <p:cNvSpPr>
              <a:spLocks noChangeArrowheads="1"/>
            </p:cNvSpPr>
            <p:nvPr/>
          </p:nvSpPr>
          <p:spPr bwMode="auto">
            <a:xfrm>
              <a:off x="4282" y="117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3" name="Oval 60" descr="50%"/>
            <p:cNvSpPr>
              <a:spLocks noChangeArrowheads="1"/>
            </p:cNvSpPr>
            <p:nvPr/>
          </p:nvSpPr>
          <p:spPr bwMode="auto">
            <a:xfrm>
              <a:off x="4282" y="1561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4" name="Oval 61"/>
            <p:cNvSpPr>
              <a:spLocks noChangeArrowheads="1"/>
            </p:cNvSpPr>
            <p:nvPr/>
          </p:nvSpPr>
          <p:spPr bwMode="auto">
            <a:xfrm>
              <a:off x="3802" y="156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5" name="Oval 62"/>
            <p:cNvSpPr>
              <a:spLocks noChangeArrowheads="1"/>
            </p:cNvSpPr>
            <p:nvPr/>
          </p:nvSpPr>
          <p:spPr bwMode="auto">
            <a:xfrm>
              <a:off x="3813" y="199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6" name="Oval 63"/>
            <p:cNvSpPr>
              <a:spLocks noChangeArrowheads="1"/>
            </p:cNvSpPr>
            <p:nvPr/>
          </p:nvSpPr>
          <p:spPr bwMode="auto">
            <a:xfrm>
              <a:off x="4282" y="199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7" name="Oval 64"/>
            <p:cNvSpPr>
              <a:spLocks noChangeArrowheads="1"/>
            </p:cNvSpPr>
            <p:nvPr/>
          </p:nvSpPr>
          <p:spPr bwMode="auto">
            <a:xfrm>
              <a:off x="4714" y="156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8" name="Oval 65" descr="50%"/>
            <p:cNvSpPr>
              <a:spLocks noChangeArrowheads="1"/>
            </p:cNvSpPr>
            <p:nvPr/>
          </p:nvSpPr>
          <p:spPr bwMode="auto">
            <a:xfrm>
              <a:off x="4714" y="1993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9" name="Text Box 66"/>
            <p:cNvSpPr txBox="1">
              <a:spLocks noChangeArrowheads="1"/>
            </p:cNvSpPr>
            <p:nvPr/>
          </p:nvSpPr>
          <p:spPr bwMode="auto">
            <a:xfrm>
              <a:off x="4272" y="1152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37980" name="Text Box 67"/>
            <p:cNvSpPr txBox="1">
              <a:spLocks noChangeArrowheads="1"/>
            </p:cNvSpPr>
            <p:nvPr/>
          </p:nvSpPr>
          <p:spPr bwMode="auto">
            <a:xfrm>
              <a:off x="3808" y="1520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37981" name="Text Box 68"/>
            <p:cNvSpPr txBox="1">
              <a:spLocks noChangeArrowheads="1"/>
            </p:cNvSpPr>
            <p:nvPr/>
          </p:nvSpPr>
          <p:spPr bwMode="auto">
            <a:xfrm>
              <a:off x="4277" y="1513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37982" name="Text Box 69"/>
            <p:cNvSpPr txBox="1">
              <a:spLocks noChangeArrowheads="1"/>
            </p:cNvSpPr>
            <p:nvPr/>
          </p:nvSpPr>
          <p:spPr bwMode="auto">
            <a:xfrm>
              <a:off x="4714" y="1508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37983" name="Text Box 70"/>
            <p:cNvSpPr txBox="1">
              <a:spLocks noChangeArrowheads="1"/>
            </p:cNvSpPr>
            <p:nvPr/>
          </p:nvSpPr>
          <p:spPr bwMode="auto">
            <a:xfrm>
              <a:off x="3802" y="1934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37984" name="Text Box 71"/>
            <p:cNvSpPr txBox="1">
              <a:spLocks noChangeArrowheads="1"/>
            </p:cNvSpPr>
            <p:nvPr/>
          </p:nvSpPr>
          <p:spPr bwMode="auto">
            <a:xfrm>
              <a:off x="4282" y="1929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37985" name="Text Box 72"/>
            <p:cNvSpPr txBox="1">
              <a:spLocks noChangeArrowheads="1"/>
            </p:cNvSpPr>
            <p:nvPr/>
          </p:nvSpPr>
          <p:spPr bwMode="auto">
            <a:xfrm>
              <a:off x="4714" y="1956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37986" name="Line 73"/>
            <p:cNvSpPr>
              <a:spLocks noChangeShapeType="1"/>
            </p:cNvSpPr>
            <p:nvPr/>
          </p:nvSpPr>
          <p:spPr bwMode="auto">
            <a:xfrm flipV="1">
              <a:off x="3898" y="1321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7" name="Line 75"/>
            <p:cNvSpPr>
              <a:spLocks noChangeShapeType="1"/>
            </p:cNvSpPr>
            <p:nvPr/>
          </p:nvSpPr>
          <p:spPr bwMode="auto">
            <a:xfrm>
              <a:off x="3994" y="1657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8" name="Line 76"/>
            <p:cNvSpPr>
              <a:spLocks noChangeShapeType="1"/>
            </p:cNvSpPr>
            <p:nvPr/>
          </p:nvSpPr>
          <p:spPr bwMode="auto">
            <a:xfrm>
              <a:off x="4474" y="1657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9" name="Line 77"/>
            <p:cNvSpPr>
              <a:spLocks noChangeShapeType="1"/>
            </p:cNvSpPr>
            <p:nvPr/>
          </p:nvSpPr>
          <p:spPr bwMode="auto">
            <a:xfrm>
              <a:off x="4011" y="2085"/>
              <a:ext cx="271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0" name="Line 78"/>
            <p:cNvSpPr>
              <a:spLocks noChangeShapeType="1"/>
            </p:cNvSpPr>
            <p:nvPr/>
          </p:nvSpPr>
          <p:spPr bwMode="auto">
            <a:xfrm>
              <a:off x="4474" y="208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1" name="Line 79"/>
            <p:cNvSpPr>
              <a:spLocks noChangeShapeType="1"/>
            </p:cNvSpPr>
            <p:nvPr/>
          </p:nvSpPr>
          <p:spPr bwMode="auto">
            <a:xfrm>
              <a:off x="3898" y="1753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" name="Line 80"/>
            <p:cNvSpPr>
              <a:spLocks noChangeShapeType="1"/>
            </p:cNvSpPr>
            <p:nvPr/>
          </p:nvSpPr>
          <p:spPr bwMode="auto">
            <a:xfrm>
              <a:off x="4378" y="1753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3" name="Line 81"/>
            <p:cNvSpPr>
              <a:spLocks noChangeShapeType="1"/>
            </p:cNvSpPr>
            <p:nvPr/>
          </p:nvSpPr>
          <p:spPr bwMode="auto">
            <a:xfrm>
              <a:off x="4810" y="1753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6105525" y="4267200"/>
            <a:ext cx="1781175" cy="1949450"/>
            <a:chOff x="3846" y="2688"/>
            <a:chExt cx="1122" cy="1228"/>
          </a:xfrm>
        </p:grpSpPr>
        <p:sp>
          <p:nvSpPr>
            <p:cNvPr id="37950" name="Oval 88" descr="50%"/>
            <p:cNvSpPr>
              <a:spLocks noChangeArrowheads="1"/>
            </p:cNvSpPr>
            <p:nvPr/>
          </p:nvSpPr>
          <p:spPr bwMode="auto">
            <a:xfrm>
              <a:off x="4762" y="309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Text Box 90"/>
            <p:cNvSpPr txBox="1">
              <a:spLocks noChangeArrowheads="1"/>
            </p:cNvSpPr>
            <p:nvPr/>
          </p:nvSpPr>
          <p:spPr bwMode="auto">
            <a:xfrm>
              <a:off x="4320" y="2688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37952" name="Oval 83"/>
            <p:cNvSpPr>
              <a:spLocks noChangeArrowheads="1"/>
            </p:cNvSpPr>
            <p:nvPr/>
          </p:nvSpPr>
          <p:spPr bwMode="auto">
            <a:xfrm>
              <a:off x="4330" y="27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Oval 84"/>
            <p:cNvSpPr>
              <a:spLocks noChangeArrowheads="1"/>
            </p:cNvSpPr>
            <p:nvPr/>
          </p:nvSpPr>
          <p:spPr bwMode="auto">
            <a:xfrm>
              <a:off x="4342" y="310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Oval 85"/>
            <p:cNvSpPr>
              <a:spLocks noChangeArrowheads="1"/>
            </p:cNvSpPr>
            <p:nvPr/>
          </p:nvSpPr>
          <p:spPr bwMode="auto">
            <a:xfrm>
              <a:off x="3850" y="309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Oval 86"/>
            <p:cNvSpPr>
              <a:spLocks noChangeArrowheads="1"/>
            </p:cNvSpPr>
            <p:nvPr/>
          </p:nvSpPr>
          <p:spPr bwMode="auto">
            <a:xfrm>
              <a:off x="3861" y="352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6" name="Oval 87" descr="50%"/>
            <p:cNvSpPr>
              <a:spLocks noChangeArrowheads="1"/>
            </p:cNvSpPr>
            <p:nvPr/>
          </p:nvSpPr>
          <p:spPr bwMode="auto">
            <a:xfrm>
              <a:off x="4330" y="3529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7" name="Oval 89"/>
            <p:cNvSpPr>
              <a:spLocks noChangeArrowheads="1"/>
            </p:cNvSpPr>
            <p:nvPr/>
          </p:nvSpPr>
          <p:spPr bwMode="auto">
            <a:xfrm>
              <a:off x="4762" y="352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8" name="Text Box 91"/>
            <p:cNvSpPr txBox="1">
              <a:spLocks noChangeArrowheads="1"/>
            </p:cNvSpPr>
            <p:nvPr/>
          </p:nvSpPr>
          <p:spPr bwMode="auto">
            <a:xfrm>
              <a:off x="3846" y="303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37959" name="Text Box 92"/>
            <p:cNvSpPr txBox="1">
              <a:spLocks noChangeArrowheads="1"/>
            </p:cNvSpPr>
            <p:nvPr/>
          </p:nvSpPr>
          <p:spPr bwMode="auto">
            <a:xfrm>
              <a:off x="4332" y="3036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37960" name="Text Box 93"/>
            <p:cNvSpPr txBox="1">
              <a:spLocks noChangeArrowheads="1"/>
            </p:cNvSpPr>
            <p:nvPr/>
          </p:nvSpPr>
          <p:spPr bwMode="auto">
            <a:xfrm>
              <a:off x="4762" y="3061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37961" name="Text Box 94"/>
            <p:cNvSpPr txBox="1">
              <a:spLocks noChangeArrowheads="1"/>
            </p:cNvSpPr>
            <p:nvPr/>
          </p:nvSpPr>
          <p:spPr bwMode="auto">
            <a:xfrm>
              <a:off x="3861" y="3470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37962" name="Text Box 95"/>
            <p:cNvSpPr txBox="1">
              <a:spLocks noChangeArrowheads="1"/>
            </p:cNvSpPr>
            <p:nvPr/>
          </p:nvSpPr>
          <p:spPr bwMode="auto">
            <a:xfrm>
              <a:off x="4330" y="3488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37963" name="Text Box 96"/>
            <p:cNvSpPr txBox="1">
              <a:spLocks noChangeArrowheads="1"/>
            </p:cNvSpPr>
            <p:nvPr/>
          </p:nvSpPr>
          <p:spPr bwMode="auto">
            <a:xfrm>
              <a:off x="4762" y="3493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37964" name="Line 97"/>
            <p:cNvSpPr>
              <a:spLocks noChangeShapeType="1"/>
            </p:cNvSpPr>
            <p:nvPr/>
          </p:nvSpPr>
          <p:spPr bwMode="auto">
            <a:xfrm flipV="1">
              <a:off x="3946" y="2857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5" name="Line 99"/>
            <p:cNvSpPr>
              <a:spLocks noChangeShapeType="1"/>
            </p:cNvSpPr>
            <p:nvPr/>
          </p:nvSpPr>
          <p:spPr bwMode="auto">
            <a:xfrm>
              <a:off x="4042" y="3193"/>
              <a:ext cx="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6" name="Line 100"/>
            <p:cNvSpPr>
              <a:spLocks noChangeShapeType="1"/>
            </p:cNvSpPr>
            <p:nvPr/>
          </p:nvSpPr>
          <p:spPr bwMode="auto">
            <a:xfrm>
              <a:off x="4522" y="3193"/>
              <a:ext cx="24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Line 101"/>
            <p:cNvSpPr>
              <a:spLocks noChangeShapeType="1"/>
            </p:cNvSpPr>
            <p:nvPr/>
          </p:nvSpPr>
          <p:spPr bwMode="auto">
            <a:xfrm>
              <a:off x="4059" y="3616"/>
              <a:ext cx="27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8" name="Line 102"/>
            <p:cNvSpPr>
              <a:spLocks noChangeShapeType="1"/>
            </p:cNvSpPr>
            <p:nvPr/>
          </p:nvSpPr>
          <p:spPr bwMode="auto">
            <a:xfrm>
              <a:off x="4522" y="3625"/>
              <a:ext cx="24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9" name="Line 103"/>
            <p:cNvSpPr>
              <a:spLocks noChangeShapeType="1"/>
            </p:cNvSpPr>
            <p:nvPr/>
          </p:nvSpPr>
          <p:spPr bwMode="auto">
            <a:xfrm>
              <a:off x="3946" y="3289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0" name="Line 104"/>
            <p:cNvSpPr>
              <a:spLocks noChangeShapeType="1"/>
            </p:cNvSpPr>
            <p:nvPr/>
          </p:nvSpPr>
          <p:spPr bwMode="auto">
            <a:xfrm>
              <a:off x="4426" y="3289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1" name="Line 105"/>
            <p:cNvSpPr>
              <a:spLocks noChangeShapeType="1"/>
            </p:cNvSpPr>
            <p:nvPr/>
          </p:nvSpPr>
          <p:spPr bwMode="auto">
            <a:xfrm>
              <a:off x="4858" y="3289"/>
              <a:ext cx="0" cy="24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7"/>
          <p:cNvGrpSpPr>
            <a:grpSpLocks/>
          </p:cNvGrpSpPr>
          <p:nvPr/>
        </p:nvGrpSpPr>
        <p:grpSpPr bwMode="auto">
          <a:xfrm>
            <a:off x="3335338" y="4267200"/>
            <a:ext cx="1790700" cy="1941513"/>
            <a:chOff x="2256" y="2592"/>
            <a:chExt cx="1128" cy="1223"/>
          </a:xfrm>
        </p:grpSpPr>
        <p:sp>
          <p:nvSpPr>
            <p:cNvPr id="37928" name="Oval 107"/>
            <p:cNvSpPr>
              <a:spLocks noChangeArrowheads="1"/>
            </p:cNvSpPr>
            <p:nvPr/>
          </p:nvSpPr>
          <p:spPr bwMode="auto">
            <a:xfrm>
              <a:off x="2746" y="261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Oval 108"/>
            <p:cNvSpPr>
              <a:spLocks noChangeArrowheads="1"/>
            </p:cNvSpPr>
            <p:nvPr/>
          </p:nvSpPr>
          <p:spPr bwMode="auto">
            <a:xfrm>
              <a:off x="2746" y="300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Oval 109"/>
            <p:cNvSpPr>
              <a:spLocks noChangeArrowheads="1"/>
            </p:cNvSpPr>
            <p:nvPr/>
          </p:nvSpPr>
          <p:spPr bwMode="auto">
            <a:xfrm>
              <a:off x="2266" y="300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Oval 110" descr="50%"/>
            <p:cNvSpPr>
              <a:spLocks noChangeArrowheads="1"/>
            </p:cNvSpPr>
            <p:nvPr/>
          </p:nvSpPr>
          <p:spPr bwMode="auto">
            <a:xfrm>
              <a:off x="2282" y="3428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Oval 111"/>
            <p:cNvSpPr>
              <a:spLocks noChangeArrowheads="1"/>
            </p:cNvSpPr>
            <p:nvPr/>
          </p:nvSpPr>
          <p:spPr bwMode="auto">
            <a:xfrm>
              <a:off x="2746" y="343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Oval 112"/>
            <p:cNvSpPr>
              <a:spLocks noChangeArrowheads="1"/>
            </p:cNvSpPr>
            <p:nvPr/>
          </p:nvSpPr>
          <p:spPr bwMode="auto">
            <a:xfrm>
              <a:off x="3178" y="3001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Oval 113" descr="50%"/>
            <p:cNvSpPr>
              <a:spLocks noChangeArrowheads="1"/>
            </p:cNvSpPr>
            <p:nvPr/>
          </p:nvSpPr>
          <p:spPr bwMode="auto">
            <a:xfrm>
              <a:off x="3178" y="343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Text Box 114"/>
            <p:cNvSpPr txBox="1">
              <a:spLocks noChangeArrowheads="1"/>
            </p:cNvSpPr>
            <p:nvPr/>
          </p:nvSpPr>
          <p:spPr bwMode="auto">
            <a:xfrm>
              <a:off x="2736" y="2592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37936" name="Text Box 115"/>
            <p:cNvSpPr txBox="1">
              <a:spLocks noChangeArrowheads="1"/>
            </p:cNvSpPr>
            <p:nvPr/>
          </p:nvSpPr>
          <p:spPr bwMode="auto">
            <a:xfrm>
              <a:off x="2256" y="297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37937" name="Text Box 116"/>
            <p:cNvSpPr txBox="1">
              <a:spLocks noChangeArrowheads="1"/>
            </p:cNvSpPr>
            <p:nvPr/>
          </p:nvSpPr>
          <p:spPr bwMode="auto">
            <a:xfrm>
              <a:off x="2746" y="2954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37938" name="Text Box 117"/>
            <p:cNvSpPr txBox="1">
              <a:spLocks noChangeArrowheads="1"/>
            </p:cNvSpPr>
            <p:nvPr/>
          </p:nvSpPr>
          <p:spPr bwMode="auto">
            <a:xfrm>
              <a:off x="3178" y="2936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37939" name="Text Box 118"/>
            <p:cNvSpPr txBox="1">
              <a:spLocks noChangeArrowheads="1"/>
            </p:cNvSpPr>
            <p:nvPr/>
          </p:nvSpPr>
          <p:spPr bwMode="auto">
            <a:xfrm>
              <a:off x="2282" y="3369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37940" name="Text Box 119"/>
            <p:cNvSpPr txBox="1">
              <a:spLocks noChangeArrowheads="1"/>
            </p:cNvSpPr>
            <p:nvPr/>
          </p:nvSpPr>
          <p:spPr bwMode="auto">
            <a:xfrm>
              <a:off x="2746" y="3380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37941" name="Text Box 120"/>
            <p:cNvSpPr txBox="1">
              <a:spLocks noChangeArrowheads="1"/>
            </p:cNvSpPr>
            <p:nvPr/>
          </p:nvSpPr>
          <p:spPr bwMode="auto">
            <a:xfrm>
              <a:off x="3178" y="339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37942" name="Line 121"/>
            <p:cNvSpPr>
              <a:spLocks noChangeShapeType="1"/>
            </p:cNvSpPr>
            <p:nvPr/>
          </p:nvSpPr>
          <p:spPr bwMode="auto">
            <a:xfrm flipV="1">
              <a:off x="2362" y="2761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Line 123"/>
            <p:cNvSpPr>
              <a:spLocks noChangeShapeType="1"/>
            </p:cNvSpPr>
            <p:nvPr/>
          </p:nvSpPr>
          <p:spPr bwMode="auto">
            <a:xfrm>
              <a:off x="2458" y="3097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Line 124"/>
            <p:cNvSpPr>
              <a:spLocks noChangeShapeType="1"/>
            </p:cNvSpPr>
            <p:nvPr/>
          </p:nvSpPr>
          <p:spPr bwMode="auto">
            <a:xfrm>
              <a:off x="2938" y="3097"/>
              <a:ext cx="24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Line 125"/>
            <p:cNvSpPr>
              <a:spLocks noChangeShapeType="1"/>
            </p:cNvSpPr>
            <p:nvPr/>
          </p:nvSpPr>
          <p:spPr bwMode="auto">
            <a:xfrm>
              <a:off x="2480" y="3520"/>
              <a:ext cx="266" cy="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Line 126"/>
            <p:cNvSpPr>
              <a:spLocks noChangeShapeType="1"/>
            </p:cNvSpPr>
            <p:nvPr/>
          </p:nvSpPr>
          <p:spPr bwMode="auto">
            <a:xfrm>
              <a:off x="2938" y="3529"/>
              <a:ext cx="24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Line 127"/>
            <p:cNvSpPr>
              <a:spLocks noChangeShapeType="1"/>
            </p:cNvSpPr>
            <p:nvPr/>
          </p:nvSpPr>
          <p:spPr bwMode="auto">
            <a:xfrm>
              <a:off x="2362" y="3193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Line 128"/>
            <p:cNvSpPr>
              <a:spLocks noChangeShapeType="1"/>
            </p:cNvSpPr>
            <p:nvPr/>
          </p:nvSpPr>
          <p:spPr bwMode="auto">
            <a:xfrm>
              <a:off x="2842" y="3181"/>
              <a:ext cx="0" cy="24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Line 129"/>
            <p:cNvSpPr>
              <a:spLocks noChangeShapeType="1"/>
            </p:cNvSpPr>
            <p:nvPr/>
          </p:nvSpPr>
          <p:spPr bwMode="auto">
            <a:xfrm>
              <a:off x="3274" y="3193"/>
              <a:ext cx="0" cy="24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68"/>
          <p:cNvGrpSpPr>
            <a:grpSpLocks/>
          </p:cNvGrpSpPr>
          <p:nvPr/>
        </p:nvGrpSpPr>
        <p:grpSpPr bwMode="auto">
          <a:xfrm>
            <a:off x="676275" y="4189413"/>
            <a:ext cx="1790700" cy="1970087"/>
            <a:chOff x="432" y="2544"/>
            <a:chExt cx="1128" cy="1241"/>
          </a:xfrm>
        </p:grpSpPr>
        <p:sp>
          <p:nvSpPr>
            <p:cNvPr id="37906" name="Oval 131"/>
            <p:cNvSpPr>
              <a:spLocks noChangeArrowheads="1"/>
            </p:cNvSpPr>
            <p:nvPr/>
          </p:nvSpPr>
          <p:spPr bwMode="auto">
            <a:xfrm>
              <a:off x="922" y="256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Oval 132"/>
            <p:cNvSpPr>
              <a:spLocks noChangeArrowheads="1"/>
            </p:cNvSpPr>
            <p:nvPr/>
          </p:nvSpPr>
          <p:spPr bwMode="auto">
            <a:xfrm>
              <a:off x="922" y="295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Oval 133"/>
            <p:cNvSpPr>
              <a:spLocks noChangeArrowheads="1"/>
            </p:cNvSpPr>
            <p:nvPr/>
          </p:nvSpPr>
          <p:spPr bwMode="auto">
            <a:xfrm>
              <a:off x="442" y="295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Oval 134"/>
            <p:cNvSpPr>
              <a:spLocks noChangeArrowheads="1"/>
            </p:cNvSpPr>
            <p:nvPr/>
          </p:nvSpPr>
          <p:spPr bwMode="auto">
            <a:xfrm>
              <a:off x="437" y="338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Oval 135"/>
            <p:cNvSpPr>
              <a:spLocks noChangeArrowheads="1"/>
            </p:cNvSpPr>
            <p:nvPr/>
          </p:nvSpPr>
          <p:spPr bwMode="auto">
            <a:xfrm>
              <a:off x="922" y="338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Oval 136"/>
            <p:cNvSpPr>
              <a:spLocks noChangeArrowheads="1"/>
            </p:cNvSpPr>
            <p:nvPr/>
          </p:nvSpPr>
          <p:spPr bwMode="auto">
            <a:xfrm>
              <a:off x="1354" y="295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Oval 137"/>
            <p:cNvSpPr>
              <a:spLocks noChangeArrowheads="1"/>
            </p:cNvSpPr>
            <p:nvPr/>
          </p:nvSpPr>
          <p:spPr bwMode="auto">
            <a:xfrm>
              <a:off x="1354" y="338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Text Box 138"/>
            <p:cNvSpPr txBox="1">
              <a:spLocks noChangeArrowheads="1"/>
            </p:cNvSpPr>
            <p:nvPr/>
          </p:nvSpPr>
          <p:spPr bwMode="auto">
            <a:xfrm>
              <a:off x="912" y="2544"/>
              <a:ext cx="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37914" name="Text Box 139"/>
            <p:cNvSpPr txBox="1">
              <a:spLocks noChangeArrowheads="1"/>
            </p:cNvSpPr>
            <p:nvPr/>
          </p:nvSpPr>
          <p:spPr bwMode="auto">
            <a:xfrm>
              <a:off x="432" y="2928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37915" name="Text Box 140"/>
            <p:cNvSpPr txBox="1">
              <a:spLocks noChangeArrowheads="1"/>
            </p:cNvSpPr>
            <p:nvPr/>
          </p:nvSpPr>
          <p:spPr bwMode="auto">
            <a:xfrm>
              <a:off x="922" y="2906"/>
              <a:ext cx="1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37916" name="Text Box 141"/>
            <p:cNvSpPr txBox="1">
              <a:spLocks noChangeArrowheads="1"/>
            </p:cNvSpPr>
            <p:nvPr/>
          </p:nvSpPr>
          <p:spPr bwMode="auto">
            <a:xfrm>
              <a:off x="1354" y="2882"/>
              <a:ext cx="1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37917" name="Text Box 142"/>
            <p:cNvSpPr txBox="1">
              <a:spLocks noChangeArrowheads="1"/>
            </p:cNvSpPr>
            <p:nvPr/>
          </p:nvSpPr>
          <p:spPr bwMode="auto">
            <a:xfrm>
              <a:off x="437" y="3339"/>
              <a:ext cx="1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37918" name="Text Box 143"/>
            <p:cNvSpPr txBox="1">
              <a:spLocks noChangeArrowheads="1"/>
            </p:cNvSpPr>
            <p:nvPr/>
          </p:nvSpPr>
          <p:spPr bwMode="auto">
            <a:xfrm>
              <a:off x="922" y="3349"/>
              <a:ext cx="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37919" name="Text Box 144"/>
            <p:cNvSpPr txBox="1">
              <a:spLocks noChangeArrowheads="1"/>
            </p:cNvSpPr>
            <p:nvPr/>
          </p:nvSpPr>
          <p:spPr bwMode="auto">
            <a:xfrm>
              <a:off x="1354" y="335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37920" name="Line 145"/>
            <p:cNvSpPr>
              <a:spLocks noChangeShapeType="1"/>
            </p:cNvSpPr>
            <p:nvPr/>
          </p:nvSpPr>
          <p:spPr bwMode="auto">
            <a:xfrm flipV="1">
              <a:off x="538" y="2713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Line 147"/>
            <p:cNvSpPr>
              <a:spLocks noChangeShapeType="1"/>
            </p:cNvSpPr>
            <p:nvPr/>
          </p:nvSpPr>
          <p:spPr bwMode="auto">
            <a:xfrm>
              <a:off x="634" y="3049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Line 148"/>
            <p:cNvSpPr>
              <a:spLocks noChangeShapeType="1"/>
            </p:cNvSpPr>
            <p:nvPr/>
          </p:nvSpPr>
          <p:spPr bwMode="auto">
            <a:xfrm>
              <a:off x="1114" y="304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Line 149"/>
            <p:cNvSpPr>
              <a:spLocks noChangeShapeType="1"/>
            </p:cNvSpPr>
            <p:nvPr/>
          </p:nvSpPr>
          <p:spPr bwMode="auto">
            <a:xfrm>
              <a:off x="640" y="3477"/>
              <a:ext cx="282" cy="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Line 150"/>
            <p:cNvSpPr>
              <a:spLocks noChangeShapeType="1"/>
            </p:cNvSpPr>
            <p:nvPr/>
          </p:nvSpPr>
          <p:spPr bwMode="auto">
            <a:xfrm>
              <a:off x="1114" y="3481"/>
              <a:ext cx="24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Line 151"/>
            <p:cNvSpPr>
              <a:spLocks noChangeShapeType="1"/>
            </p:cNvSpPr>
            <p:nvPr/>
          </p:nvSpPr>
          <p:spPr bwMode="auto">
            <a:xfrm>
              <a:off x="538" y="3145"/>
              <a:ext cx="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Line 152"/>
            <p:cNvSpPr>
              <a:spLocks noChangeShapeType="1"/>
            </p:cNvSpPr>
            <p:nvPr/>
          </p:nvSpPr>
          <p:spPr bwMode="auto">
            <a:xfrm>
              <a:off x="1018" y="314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Line 153"/>
            <p:cNvSpPr>
              <a:spLocks noChangeShapeType="1"/>
            </p:cNvSpPr>
            <p:nvPr/>
          </p:nvSpPr>
          <p:spPr bwMode="auto">
            <a:xfrm>
              <a:off x="1450" y="3145"/>
              <a:ext cx="0" cy="24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0858" name="AutoShape 154"/>
          <p:cNvSpPr>
            <a:spLocks noChangeArrowheads="1"/>
          </p:cNvSpPr>
          <p:nvPr/>
        </p:nvSpPr>
        <p:spPr bwMode="auto">
          <a:xfrm>
            <a:off x="2667000" y="2362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59" name="AutoShape 155"/>
          <p:cNvSpPr>
            <a:spLocks noChangeArrowheads="1"/>
          </p:cNvSpPr>
          <p:nvPr/>
        </p:nvSpPr>
        <p:spPr bwMode="auto">
          <a:xfrm>
            <a:off x="5359400" y="23622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60" name="AutoShape 156"/>
          <p:cNvSpPr>
            <a:spLocks noChangeArrowheads="1"/>
          </p:cNvSpPr>
          <p:nvPr/>
        </p:nvSpPr>
        <p:spPr bwMode="auto">
          <a:xfrm rot="5400000">
            <a:off x="6789738" y="3733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61" name="AutoShape 157"/>
          <p:cNvSpPr>
            <a:spLocks noChangeArrowheads="1"/>
          </p:cNvSpPr>
          <p:nvPr/>
        </p:nvSpPr>
        <p:spPr bwMode="auto">
          <a:xfrm rot="10800000">
            <a:off x="5257800" y="4953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0863" name="AutoShape 159"/>
          <p:cNvSpPr>
            <a:spLocks noChangeArrowheads="1"/>
          </p:cNvSpPr>
          <p:nvPr/>
        </p:nvSpPr>
        <p:spPr bwMode="auto">
          <a:xfrm rot="10800000">
            <a:off x="2590800" y="4953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2057400" y="2057400"/>
            <a:ext cx="228600" cy="228600"/>
            <a:chOff x="1296" y="1296"/>
            <a:chExt cx="144" cy="144"/>
          </a:xfrm>
        </p:grpSpPr>
        <p:sp>
          <p:nvSpPr>
            <p:cNvPr id="37904" name="Line 160"/>
            <p:cNvSpPr>
              <a:spLocks noChangeShapeType="1"/>
            </p:cNvSpPr>
            <p:nvPr/>
          </p:nvSpPr>
          <p:spPr bwMode="auto">
            <a:xfrm flipH="1">
              <a:off x="1296" y="1296"/>
              <a:ext cx="144" cy="14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61"/>
            <p:cNvSpPr>
              <a:spLocks noChangeShapeType="1"/>
            </p:cNvSpPr>
            <p:nvPr/>
          </p:nvSpPr>
          <p:spPr bwMode="auto">
            <a:xfrm>
              <a:off x="1344" y="1296"/>
              <a:ext cx="48" cy="14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858" grpId="0" animBg="1"/>
      <p:bldP spid="1480859" grpId="0" animBg="1"/>
      <p:bldP spid="1480860" grpId="0" animBg="1"/>
      <p:bldP spid="1480861" grpId="0" animBg="1"/>
      <p:bldP spid="14808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44F13B-74EE-6B41-B675-D06750AF7DAA}" type="slidenum">
              <a:rPr lang="en-US" sz="1400" b="0" i="0">
                <a:latin typeface="Candara" charset="0"/>
                <a:cs typeface="Candara" charset="0"/>
              </a:rPr>
              <a:pPr/>
              <a:t>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  <a:latin typeface="Candara" charset="0"/>
                <a:ea typeface="ＭＳ Ｐゴシック" charset="0"/>
                <a:cs typeface="Candara" charset="0"/>
              </a:rPr>
              <a:t>What is Link Reversal?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800600"/>
          </a:xfrm>
        </p:spPr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Distributed algorithm design technique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Used in solutions for a variety of problems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routing, leader election, mutual exclusion, scheduling, resource allocation,…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Model problem as a directed graph and reverse the direction of links appropriately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Use </a:t>
            </a:r>
            <a:r>
              <a:rPr lang="en-US" b="1">
                <a:latin typeface="Candara" charset="0"/>
                <a:ea typeface="ＭＳ Ｐゴシック" charset="0"/>
                <a:cs typeface="Candara" charset="0"/>
              </a:rPr>
              <a:t>local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knowledge to decide which links to reverse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5824538" y="5715000"/>
            <a:ext cx="631825" cy="6302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7315200" y="5715000"/>
            <a:ext cx="630238" cy="6302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6477000" y="5943600"/>
            <a:ext cx="838200" cy="152400"/>
          </a:xfrm>
          <a:prstGeom prst="rightArrow">
            <a:avLst>
              <a:gd name="adj1" fmla="val 50000"/>
              <a:gd name="adj2" fmla="val 50009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ight Arrow 21"/>
          <p:cNvSpPr/>
          <p:nvPr/>
        </p:nvSpPr>
        <p:spPr bwMode="auto">
          <a:xfrm>
            <a:off x="6477000" y="5943600"/>
            <a:ext cx="838200" cy="152400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Why is PR Correct?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257800" cy="4419600"/>
          </a:xfrm>
        </p:spPr>
        <p:txBody>
          <a:bodyPr/>
          <a:lstStyle/>
          <a:p>
            <a:r>
              <a:rPr lang="en-US" sz="3600" dirty="0">
                <a:latin typeface="Candara" charset="0"/>
                <a:ea typeface="ＭＳ Ｐゴシック" charset="0"/>
                <a:cs typeface="Candara" charset="0"/>
              </a:rPr>
              <a:t>Termination can be proved similarly as for FR:  difference is that it might take </a:t>
            </a:r>
            <a:r>
              <a:rPr lang="en-US" sz="3600" u="sng" dirty="0">
                <a:latin typeface="Candara" charset="0"/>
                <a:ea typeface="ＭＳ Ｐゴシック" charset="0"/>
                <a:cs typeface="Candara" charset="0"/>
              </a:rPr>
              <a:t>two</a:t>
            </a:r>
            <a:r>
              <a:rPr lang="en-US" sz="3600" dirty="0">
                <a:latin typeface="Candara" charset="0"/>
                <a:ea typeface="ＭＳ Ｐゴシック" charset="0"/>
                <a:cs typeface="Candara" charset="0"/>
              </a:rPr>
              <a:t> steps by w after last step by x until link is </a:t>
            </a:r>
            <a:r>
              <a:rPr lang="en-US" sz="36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 </a:t>
            </a:r>
            <a:r>
              <a:rPr lang="en-US" sz="3600" dirty="0">
                <a:solidFill>
                  <a:srgbClr val="FF0000"/>
                </a:solidFill>
                <a:latin typeface="Wingdings 3" charset="0"/>
                <a:ea typeface="ＭＳ Ｐゴシック" charset="0"/>
                <a:cs typeface="Wingdings 3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x .</a:t>
            </a:r>
            <a:endParaRPr lang="en-US" sz="3600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446750-3961-3449-A1CB-4C8A05D04B6F}" type="slidenum">
              <a:rPr lang="en-US" sz="1400" b="0" i="0">
                <a:latin typeface="Candara" charset="0"/>
                <a:cs typeface="Candara" charset="0"/>
              </a:rPr>
              <a:pPr/>
              <a:t>19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9800" y="1828800"/>
            <a:ext cx="2362200" cy="1905000"/>
            <a:chOff x="6019800" y="1828800"/>
            <a:chExt cx="2362200" cy="1905000"/>
          </a:xfrm>
        </p:grpSpPr>
        <p:sp>
          <p:nvSpPr>
            <p:cNvPr id="6" name="Cloud 5"/>
            <p:cNvSpPr/>
            <p:nvPr/>
          </p:nvSpPr>
          <p:spPr bwMode="auto">
            <a:xfrm>
              <a:off x="6019800" y="18288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391400" y="2057400"/>
              <a:ext cx="8509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X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(stop)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77000" y="2362200"/>
              <a:ext cx="533400" cy="533400"/>
              <a:chOff x="6477000" y="2362200"/>
              <a:chExt cx="533400" cy="533400"/>
            </a:xfrm>
          </p:grpSpPr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553200" y="24384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6553200" y="2438400"/>
                <a:ext cx="3810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6477000" y="2362200"/>
                <a:ext cx="533400" cy="5334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172200" y="4267200"/>
            <a:ext cx="2362200" cy="1905000"/>
            <a:chOff x="6172200" y="4267200"/>
            <a:chExt cx="2362200" cy="1905000"/>
          </a:xfrm>
        </p:grpSpPr>
        <p:sp>
          <p:nvSpPr>
            <p:cNvPr id="13" name="Cloud 12"/>
            <p:cNvSpPr/>
            <p:nvPr/>
          </p:nvSpPr>
          <p:spPr bwMode="auto">
            <a:xfrm>
              <a:off x="6172200" y="42672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6477000" y="4800600"/>
              <a:ext cx="85579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</a:t>
              </a:r>
              <a:r>
                <a:rPr lang="en-US" b="0" i="0" dirty="0" smtClean="0">
                  <a:latin typeface="Candara" charset="0"/>
                  <a:cs typeface="Candara" charset="0"/>
                </a:rPr>
                <a:t>don’t</a:t>
              </a:r>
              <a:endParaRPr lang="en-US" b="0" i="0" dirty="0">
                <a:latin typeface="Candara" charset="0"/>
                <a:cs typeface="Candara" charset="0"/>
              </a:endParaRP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stop)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6600" y="3200400"/>
            <a:ext cx="762000" cy="1695450"/>
            <a:chOff x="7086600" y="3200400"/>
            <a:chExt cx="762000" cy="1695450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7467600" y="4495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7467600" y="44958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7086600" y="3200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7086600" y="32004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x</a:t>
              </a:r>
            </a:p>
          </p:txBody>
        </p:sp>
        <p:cxnSp>
          <p:nvCxnSpPr>
            <p:cNvPr id="20" name="Straight Connector 18"/>
            <p:cNvCxnSpPr>
              <a:cxnSpLocks noChangeShapeType="1"/>
              <a:stCxn id="19" idx="2"/>
              <a:endCxn id="16" idx="0"/>
            </p:cNvCxnSpPr>
            <p:nvPr/>
          </p:nvCxnSpPr>
          <p:spPr bwMode="auto">
            <a:xfrm rot="16200000" flipH="1">
              <a:off x="7019925" y="3857625"/>
              <a:ext cx="89535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Why is PR Correct?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Preservation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acyclicity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is more involved, deferred to later.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Alternate geometric proof due to </a:t>
            </a:r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Radeva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and Lynch 2011</a:t>
            </a:r>
          </a:p>
          <a:p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446750-3961-3449-A1CB-4C8A05D04B6F}" type="slidenum">
              <a:rPr lang="en-US" sz="1400" b="0" i="0">
                <a:latin typeface="Candara" charset="0"/>
                <a:cs typeface="Candara" charset="0"/>
              </a:rPr>
              <a:pPr/>
              <a:t>20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Triple Algorithm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Can implement PR by having each vertex v keep an ordered </a:t>
            </a:r>
            <a:r>
              <a:rPr lang="en-US" sz="24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triple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 (a,b,v), the </a:t>
            </a:r>
            <a:r>
              <a:rPr lang="en-US" sz="2400" i="1">
                <a:latin typeface="Candara" charset="0"/>
                <a:ea typeface="ＭＳ Ｐゴシック" charset="0"/>
                <a:cs typeface="Candara" charset="0"/>
              </a:rPr>
              <a:t>height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 (or </a:t>
            </a:r>
            <a:r>
              <a:rPr lang="en-US" sz="2400" i="1">
                <a:latin typeface="Candara" charset="0"/>
                <a:ea typeface="ＭＳ Ｐゴシック" charset="0"/>
                <a:cs typeface="Candara" charset="0"/>
              </a:rPr>
              <a:t>vertex label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) of vertex v</a:t>
            </a:r>
          </a:p>
          <a:p>
            <a:pPr lvl="1"/>
            <a:r>
              <a:rPr lang="en-US" sz="2000"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sz="2000">
                <a:solidFill>
                  <a:schemeClr val="accent1"/>
                </a:solidFill>
                <a:latin typeface="Candara" charset="0"/>
                <a:ea typeface="ＭＳ Ｐゴシック" charset="0"/>
                <a:cs typeface="Candara" charset="0"/>
              </a:rPr>
              <a:t>and b</a:t>
            </a:r>
            <a:r>
              <a:rPr lang="en-US" sz="2000">
                <a:latin typeface="Candara" charset="0"/>
                <a:ea typeface="ＭＳ Ｐゴシック" charset="0"/>
                <a:cs typeface="Candara" charset="0"/>
              </a:rPr>
              <a:t> are integer counters</a:t>
            </a:r>
          </a:p>
          <a:p>
            <a:pPr lvl="1"/>
            <a:r>
              <a:rPr lang="en-US" sz="2000">
                <a:latin typeface="Candara" charset="0"/>
                <a:ea typeface="ＭＳ Ｐゴシック" charset="0"/>
                <a:cs typeface="Candara" charset="0"/>
              </a:rPr>
              <a:t>v is the id of vertex v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View link between v and u as being directed from vertex with larger height to vertex with smaller height (compare </a:t>
            </a:r>
            <a:r>
              <a:rPr lang="en-US" sz="24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triples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 lexicographically) 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If v is a sink then v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sets a to be 1 greater than smallest a of all its neighbors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sets b to be 1 less than smallest b of all its neighbors with new value of a (if none, then leave b alone)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50EAAF-051B-2149-AE5E-0205DD9E969C}" type="slidenum">
              <a:rPr lang="en-US" sz="1400" b="0" i="0">
                <a:latin typeface="Candara" charset="0"/>
                <a:cs typeface="Candara" charset="0"/>
              </a:rPr>
              <a:pPr/>
              <a:t>21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698500"/>
            <a:ext cx="6794500" cy="1435100"/>
            <a:chOff x="1219200" y="738429"/>
            <a:chExt cx="6795245" cy="1434787"/>
          </a:xfrm>
        </p:grpSpPr>
        <p:sp>
          <p:nvSpPr>
            <p:cNvPr id="40966" name="Rounded Rectangle 5"/>
            <p:cNvSpPr>
              <a:spLocks noChangeArrowheads="1"/>
            </p:cNvSpPr>
            <p:nvPr/>
          </p:nvSpPr>
          <p:spPr bwMode="auto">
            <a:xfrm>
              <a:off x="1219200" y="1792216"/>
              <a:ext cx="2514600" cy="381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Lightning Bolt 6"/>
            <p:cNvSpPr>
              <a:spLocks noChangeArrowheads="1"/>
            </p:cNvSpPr>
            <p:nvPr/>
          </p:nvSpPr>
          <p:spPr bwMode="auto">
            <a:xfrm rot="5882405">
              <a:off x="4165914" y="380373"/>
              <a:ext cx="1193172" cy="1909284"/>
            </a:xfrm>
            <a:prstGeom prst="lightningBolt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Box 7"/>
            <p:cNvSpPr txBox="1">
              <a:spLocks noChangeArrowheads="1"/>
            </p:cNvSpPr>
            <p:nvPr/>
          </p:nvSpPr>
          <p:spPr bwMode="auto">
            <a:xfrm>
              <a:off x="5638800" y="801616"/>
              <a:ext cx="23756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solidFill>
                    <a:srgbClr val="33CC33"/>
                  </a:solidFill>
                  <a:latin typeface="Candara" charset="0"/>
                  <a:cs typeface="Candara" charset="0"/>
                </a:rPr>
                <a:t>not so easy to argue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Triple Algorithm Example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1881D-43FF-4940-8B98-5B55DFEBE90D}" type="slidenum">
              <a:rPr lang="en-US" sz="1400" b="0" i="0">
                <a:latin typeface="Candara" charset="0"/>
                <a:cs typeface="Candara" charset="0"/>
              </a:rPr>
              <a:pPr/>
              <a:t>22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solidFill>
            <a:srgbClr val="FFAAA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43018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43022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Box 31"/>
          <p:cNvSpPr txBox="1">
            <a:spLocks noChangeArrowheads="1"/>
          </p:cNvSpPr>
          <p:nvPr/>
        </p:nvSpPr>
        <p:spPr bwMode="auto">
          <a:xfrm>
            <a:off x="4114800" y="5029200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(0,0,2)</a:t>
            </a:r>
          </a:p>
        </p:txBody>
      </p:sp>
      <p:sp>
        <p:nvSpPr>
          <p:cNvPr id="43024" name="TextBox 32"/>
          <p:cNvSpPr txBox="1">
            <a:spLocks noChangeArrowheads="1"/>
          </p:cNvSpPr>
          <p:nvPr/>
        </p:nvSpPr>
        <p:spPr bwMode="auto">
          <a:xfrm>
            <a:off x="1828800" y="5029200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(0,0,1)</a:t>
            </a:r>
          </a:p>
        </p:txBody>
      </p:sp>
      <p:sp>
        <p:nvSpPr>
          <p:cNvPr id="43025" name="TextBox 33"/>
          <p:cNvSpPr txBox="1">
            <a:spLocks noChangeArrowheads="1"/>
          </p:cNvSpPr>
          <p:nvPr/>
        </p:nvSpPr>
        <p:spPr bwMode="auto">
          <a:xfrm>
            <a:off x="4114800" y="1600200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(0,1,0)</a:t>
            </a:r>
          </a:p>
        </p:txBody>
      </p:sp>
      <p:sp>
        <p:nvSpPr>
          <p:cNvPr id="43026" name="TextBox 34"/>
          <p:cNvSpPr txBox="1">
            <a:spLocks noChangeArrowheads="1"/>
          </p:cNvSpPr>
          <p:nvPr/>
        </p:nvSpPr>
        <p:spPr bwMode="auto">
          <a:xfrm>
            <a:off x="6096000" y="5029200"/>
            <a:ext cx="115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(0,2,3)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52600" y="5334000"/>
            <a:ext cx="1295400" cy="676275"/>
            <a:chOff x="1752600" y="5334000"/>
            <a:chExt cx="1295400" cy="675620"/>
          </a:xfrm>
        </p:grpSpPr>
        <p:sp>
          <p:nvSpPr>
            <p:cNvPr id="43029" name="TextBox 35"/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1067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(1,0,1)     </a:t>
              </a:r>
            </a:p>
          </p:txBody>
        </p:sp>
        <p:cxnSp>
          <p:nvCxnSpPr>
            <p:cNvPr id="43030" name="Straight Connector 38"/>
            <p:cNvCxnSpPr>
              <a:cxnSpLocks noChangeShapeType="1"/>
            </p:cNvCxnSpPr>
            <p:nvPr/>
          </p:nvCxnSpPr>
          <p:spPr bwMode="auto">
            <a:xfrm>
              <a:off x="1752600" y="5334000"/>
              <a:ext cx="12954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028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Triple Algorithm Example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7787D3-0CA2-5141-AACE-EF2C4C2E931D}" type="slidenum">
              <a:rPr lang="en-US" sz="1400" b="0" i="0">
                <a:latin typeface="Candara" charset="0"/>
                <a:cs typeface="Candara" charset="0"/>
              </a:rPr>
              <a:pPr/>
              <a:t>23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44036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44037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solidFill>
            <a:srgbClr val="FFAAA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44041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44042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44046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Box 31"/>
          <p:cNvSpPr txBox="1">
            <a:spLocks noChangeArrowheads="1"/>
          </p:cNvSpPr>
          <p:nvPr/>
        </p:nvSpPr>
        <p:spPr bwMode="auto">
          <a:xfrm>
            <a:off x="4114800" y="5029200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(0,0,2)</a:t>
            </a:r>
          </a:p>
        </p:txBody>
      </p:sp>
      <p:sp>
        <p:nvSpPr>
          <p:cNvPr id="44048" name="TextBox 32"/>
          <p:cNvSpPr txBox="1">
            <a:spLocks noChangeArrowheads="1"/>
          </p:cNvSpPr>
          <p:nvPr/>
        </p:nvSpPr>
        <p:spPr bwMode="auto">
          <a:xfrm>
            <a:off x="1828800" y="5029200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(0,0,1)</a:t>
            </a:r>
          </a:p>
        </p:txBody>
      </p:sp>
      <p:sp>
        <p:nvSpPr>
          <p:cNvPr id="44049" name="TextBox 33"/>
          <p:cNvSpPr txBox="1">
            <a:spLocks noChangeArrowheads="1"/>
          </p:cNvSpPr>
          <p:nvPr/>
        </p:nvSpPr>
        <p:spPr bwMode="auto">
          <a:xfrm>
            <a:off x="4114800" y="1600200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(0,1,0)</a:t>
            </a:r>
          </a:p>
        </p:txBody>
      </p:sp>
      <p:sp>
        <p:nvSpPr>
          <p:cNvPr id="44050" name="TextBox 34"/>
          <p:cNvSpPr txBox="1">
            <a:spLocks noChangeArrowheads="1"/>
          </p:cNvSpPr>
          <p:nvPr/>
        </p:nvSpPr>
        <p:spPr bwMode="auto">
          <a:xfrm>
            <a:off x="6096000" y="5029200"/>
            <a:ext cx="115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(0,2,3)</a:t>
            </a:r>
          </a:p>
        </p:txBody>
      </p:sp>
      <p:grpSp>
        <p:nvGrpSpPr>
          <p:cNvPr id="44051" name="Group 26"/>
          <p:cNvGrpSpPr>
            <a:grpSpLocks/>
          </p:cNvGrpSpPr>
          <p:nvPr/>
        </p:nvGrpSpPr>
        <p:grpSpPr bwMode="auto">
          <a:xfrm>
            <a:off x="1752600" y="5334000"/>
            <a:ext cx="1219200" cy="676275"/>
            <a:chOff x="1752600" y="5334000"/>
            <a:chExt cx="1219200" cy="675620"/>
          </a:xfrm>
        </p:grpSpPr>
        <p:sp>
          <p:nvSpPr>
            <p:cNvPr id="44056" name="TextBox 35"/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1067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(1,0,1)     </a:t>
              </a:r>
            </a:p>
          </p:txBody>
        </p:sp>
        <p:cxnSp>
          <p:nvCxnSpPr>
            <p:cNvPr id="44057" name="Straight Connector 38"/>
            <p:cNvCxnSpPr>
              <a:cxnSpLocks noChangeShapeType="1"/>
            </p:cNvCxnSpPr>
            <p:nvPr/>
          </p:nvCxnSpPr>
          <p:spPr bwMode="auto">
            <a:xfrm>
              <a:off x="1752600" y="5334000"/>
              <a:ext cx="12192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2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038600" y="5334000"/>
            <a:ext cx="1295400" cy="676275"/>
            <a:chOff x="4038600" y="5334000"/>
            <a:chExt cx="1295400" cy="675620"/>
          </a:xfrm>
        </p:grpSpPr>
        <p:sp>
          <p:nvSpPr>
            <p:cNvPr id="44054" name="TextBox 36"/>
            <p:cNvSpPr txBox="1">
              <a:spLocks noChangeArrowheads="1"/>
            </p:cNvSpPr>
            <p:nvPr/>
          </p:nvSpPr>
          <p:spPr bwMode="auto">
            <a:xfrm>
              <a:off x="4114800" y="5486400"/>
              <a:ext cx="11265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(1,-1,2)</a:t>
              </a:r>
            </a:p>
          </p:txBody>
        </p:sp>
        <p:cxnSp>
          <p:nvCxnSpPr>
            <p:cNvPr id="44055" name="Straight Connector 39"/>
            <p:cNvCxnSpPr>
              <a:cxnSpLocks noChangeShapeType="1"/>
            </p:cNvCxnSpPr>
            <p:nvPr/>
          </p:nvCxnSpPr>
          <p:spPr bwMode="auto">
            <a:xfrm>
              <a:off x="4038600" y="5334000"/>
              <a:ext cx="12954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Triple Algorithm Example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3838B9-761C-4749-A386-BE1144392028}" type="slidenum">
              <a:rPr lang="en-US" sz="1400" b="0" i="0">
                <a:latin typeface="Candara" charset="0"/>
                <a:cs typeface="Candara" charset="0"/>
              </a:rPr>
              <a:pPr/>
              <a:t>24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45060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45061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45066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45070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TextBox 31"/>
          <p:cNvSpPr txBox="1">
            <a:spLocks noChangeArrowheads="1"/>
          </p:cNvSpPr>
          <p:nvPr/>
        </p:nvSpPr>
        <p:spPr bwMode="auto">
          <a:xfrm>
            <a:off x="4114800" y="5029200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(0,0,2)</a:t>
            </a:r>
          </a:p>
        </p:txBody>
      </p:sp>
      <p:sp>
        <p:nvSpPr>
          <p:cNvPr id="45072" name="TextBox 32"/>
          <p:cNvSpPr txBox="1">
            <a:spLocks noChangeArrowheads="1"/>
          </p:cNvSpPr>
          <p:nvPr/>
        </p:nvSpPr>
        <p:spPr bwMode="auto">
          <a:xfrm>
            <a:off x="1828800" y="5029200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(0,0,1)</a:t>
            </a:r>
          </a:p>
        </p:txBody>
      </p:sp>
      <p:sp>
        <p:nvSpPr>
          <p:cNvPr id="45073" name="TextBox 33"/>
          <p:cNvSpPr txBox="1">
            <a:spLocks noChangeArrowheads="1"/>
          </p:cNvSpPr>
          <p:nvPr/>
        </p:nvSpPr>
        <p:spPr bwMode="auto">
          <a:xfrm>
            <a:off x="4114800" y="1600200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(0,1,0)</a:t>
            </a:r>
          </a:p>
        </p:txBody>
      </p:sp>
      <p:sp>
        <p:nvSpPr>
          <p:cNvPr id="45074" name="TextBox 34"/>
          <p:cNvSpPr txBox="1">
            <a:spLocks noChangeArrowheads="1"/>
          </p:cNvSpPr>
          <p:nvPr/>
        </p:nvSpPr>
        <p:spPr bwMode="auto">
          <a:xfrm>
            <a:off x="6096000" y="5029200"/>
            <a:ext cx="115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(0,2,3)</a:t>
            </a:r>
          </a:p>
        </p:txBody>
      </p:sp>
      <p:grpSp>
        <p:nvGrpSpPr>
          <p:cNvPr id="45075" name="Group 26"/>
          <p:cNvGrpSpPr>
            <a:grpSpLocks/>
          </p:cNvGrpSpPr>
          <p:nvPr/>
        </p:nvGrpSpPr>
        <p:grpSpPr bwMode="auto">
          <a:xfrm>
            <a:off x="1752600" y="5334000"/>
            <a:ext cx="1295400" cy="676275"/>
            <a:chOff x="1752600" y="5334000"/>
            <a:chExt cx="1295400" cy="675620"/>
          </a:xfrm>
        </p:grpSpPr>
        <p:sp>
          <p:nvSpPr>
            <p:cNvPr id="45080" name="TextBox 35"/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1067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(1,0,1)     </a:t>
              </a:r>
            </a:p>
          </p:txBody>
        </p:sp>
        <p:cxnSp>
          <p:nvCxnSpPr>
            <p:cNvPr id="45081" name="Straight Connector 38"/>
            <p:cNvCxnSpPr>
              <a:cxnSpLocks noChangeShapeType="1"/>
            </p:cNvCxnSpPr>
            <p:nvPr/>
          </p:nvCxnSpPr>
          <p:spPr bwMode="auto">
            <a:xfrm>
              <a:off x="1752600" y="5334000"/>
              <a:ext cx="12954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76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7" name="Group 29"/>
          <p:cNvGrpSpPr>
            <a:grpSpLocks/>
          </p:cNvGrpSpPr>
          <p:nvPr/>
        </p:nvGrpSpPr>
        <p:grpSpPr bwMode="auto">
          <a:xfrm>
            <a:off x="4038600" y="5334000"/>
            <a:ext cx="1295400" cy="676275"/>
            <a:chOff x="4038600" y="5334000"/>
            <a:chExt cx="1295400" cy="675620"/>
          </a:xfrm>
        </p:grpSpPr>
        <p:sp>
          <p:nvSpPr>
            <p:cNvPr id="45078" name="TextBox 36"/>
            <p:cNvSpPr txBox="1">
              <a:spLocks noChangeArrowheads="1"/>
            </p:cNvSpPr>
            <p:nvPr/>
          </p:nvSpPr>
          <p:spPr bwMode="auto">
            <a:xfrm>
              <a:off x="4114800" y="5486400"/>
              <a:ext cx="11265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(1,-1,2)</a:t>
              </a:r>
            </a:p>
          </p:txBody>
        </p:sp>
        <p:cxnSp>
          <p:nvCxnSpPr>
            <p:cNvPr id="45079" name="Straight Connector 39"/>
            <p:cNvCxnSpPr>
              <a:cxnSpLocks noChangeShapeType="1"/>
            </p:cNvCxnSpPr>
            <p:nvPr/>
          </p:nvCxnSpPr>
          <p:spPr bwMode="auto">
            <a:xfrm>
              <a:off x="4038600" y="5334000"/>
              <a:ext cx="129540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General Vertex Label Algorithm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Generalization of Pair and Triple algorithms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Assign a label to each vertex s.t.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labels are from a totally ordered, countably infinite set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new label for a sink depends only on old labels for the sink and its neighbors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sequence of labels taken on by a vertex increases without bound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987680-3AB3-594C-8256-715EB1A2FD03}" type="slidenum">
              <a:rPr lang="en-US" sz="1400" b="0" i="0">
                <a:latin typeface="Candara" charset="0"/>
                <a:cs typeface="Candara" charset="0"/>
              </a:rPr>
              <a:pPr/>
              <a:t>25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Correctness of General Vertex Label Algorithm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105400" cy="4724400"/>
          </a:xfrm>
        </p:spPr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Termination:  Similar to the arguments for LR and PR.  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Difference is that it might take </a:t>
            </a:r>
            <a:r>
              <a:rPr lang="en-US" sz="2800" u="sng" dirty="0">
                <a:latin typeface="Candara" charset="0"/>
                <a:ea typeface="ＭＳ Ｐゴシック" charset="0"/>
                <a:cs typeface="Candara" charset="0"/>
              </a:rPr>
              <a:t>several steps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by w after last step by x until link is </a:t>
            </a:r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 </a:t>
            </a:r>
            <a:r>
              <a:rPr lang="en-US" sz="2800" dirty="0">
                <a:solidFill>
                  <a:srgbClr val="FF0000"/>
                </a:solidFill>
                <a:latin typeface="Wingdings 3" charset="0"/>
                <a:ea typeface="ＭＳ Ｐゴシック" charset="0"/>
                <a:cs typeface="Wingdings 3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x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. 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However it will happen because w</a:t>
            </a:r>
            <a:r>
              <a:rPr lang="ja-JP" altLang="en-US" sz="2800" dirty="0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s label increases without bound and eventually is larger than x</a:t>
            </a:r>
            <a:r>
              <a:rPr lang="ja-JP" altLang="en-US" sz="2800" dirty="0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s final label.</a:t>
            </a:r>
          </a:p>
          <a:p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92FC5-3E16-AD43-AA68-BF0454536386}" type="slidenum">
              <a:rPr lang="en-US" sz="1400" b="0" i="0">
                <a:latin typeface="Candara" charset="0"/>
                <a:cs typeface="Candara" charset="0"/>
              </a:rPr>
              <a:pPr/>
              <a:t>26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9800" y="1828800"/>
            <a:ext cx="2362200" cy="1905000"/>
            <a:chOff x="6019800" y="1828800"/>
            <a:chExt cx="2362200" cy="1905000"/>
          </a:xfrm>
        </p:grpSpPr>
        <p:sp>
          <p:nvSpPr>
            <p:cNvPr id="6" name="Cloud 5"/>
            <p:cNvSpPr/>
            <p:nvPr/>
          </p:nvSpPr>
          <p:spPr bwMode="auto">
            <a:xfrm>
              <a:off x="6019800" y="18288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391400" y="2057400"/>
              <a:ext cx="8509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X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(stop)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77000" y="2362200"/>
              <a:ext cx="533400" cy="533400"/>
              <a:chOff x="6477000" y="2362200"/>
              <a:chExt cx="533400" cy="533400"/>
            </a:xfrm>
          </p:grpSpPr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553200" y="24384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6553200" y="2438400"/>
                <a:ext cx="3810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6477000" y="2362200"/>
                <a:ext cx="533400" cy="5334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172200" y="4267200"/>
            <a:ext cx="2362200" cy="1905000"/>
            <a:chOff x="6172200" y="4267200"/>
            <a:chExt cx="2362200" cy="1905000"/>
          </a:xfrm>
        </p:grpSpPr>
        <p:sp>
          <p:nvSpPr>
            <p:cNvPr id="13" name="Cloud 12"/>
            <p:cNvSpPr/>
            <p:nvPr/>
          </p:nvSpPr>
          <p:spPr bwMode="auto">
            <a:xfrm>
              <a:off x="6172200" y="42672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6477000" y="4800600"/>
              <a:ext cx="85579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</a:t>
              </a:r>
              <a:r>
                <a:rPr lang="en-US" b="0" i="0" dirty="0" smtClean="0">
                  <a:latin typeface="Candara" charset="0"/>
                  <a:cs typeface="Candara" charset="0"/>
                </a:rPr>
                <a:t>don’t</a:t>
              </a:r>
              <a:endParaRPr lang="en-US" b="0" i="0" dirty="0">
                <a:latin typeface="Candara" charset="0"/>
                <a:cs typeface="Candara" charset="0"/>
              </a:endParaRP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stop)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6600" y="3200400"/>
            <a:ext cx="762000" cy="1695450"/>
            <a:chOff x="7086600" y="3200400"/>
            <a:chExt cx="762000" cy="1695450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7467600" y="4495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7467600" y="44958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7086600" y="3200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7086600" y="32004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x</a:t>
              </a:r>
            </a:p>
          </p:txBody>
        </p:sp>
        <p:cxnSp>
          <p:nvCxnSpPr>
            <p:cNvPr id="20" name="Straight Connector 18"/>
            <p:cNvCxnSpPr>
              <a:cxnSpLocks noChangeShapeType="1"/>
              <a:stCxn id="19" idx="2"/>
              <a:endCxn id="16" idx="0"/>
            </p:cNvCxnSpPr>
            <p:nvPr/>
          </p:nvCxnSpPr>
          <p:spPr bwMode="auto">
            <a:xfrm rot="16200000" flipH="1">
              <a:off x="7019925" y="3857625"/>
              <a:ext cx="89535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Correctness of General Vertex Label Algorithm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ndara" charset="0"/>
                <a:ea typeface="ＭＳ Ｐゴシック" charset="0"/>
                <a:cs typeface="Candara" charset="0"/>
              </a:rPr>
              <a:t>Acyclicity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is preserved because labels are from a totally ordered set</a:t>
            </a:r>
          </a:p>
          <a:p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92FC5-3E16-AD43-AA68-BF0454536386}" type="slidenum">
              <a:rPr lang="en-US" sz="1400" b="0" i="0">
                <a:latin typeface="Candara" charset="0"/>
                <a:cs typeface="Candara" charset="0"/>
              </a:rPr>
              <a:pPr/>
              <a:t>27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Relationship Between Algorithms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7FF5C-1E8B-BB48-B022-A4A036578B15}" type="slidenum">
              <a:rPr lang="en-US" sz="1400" b="0" i="0">
                <a:latin typeface="Candara" charset="0"/>
                <a:cs typeface="Candara" charset="0"/>
              </a:rPr>
              <a:pPr/>
              <a:t>28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1752600" y="2514600"/>
            <a:ext cx="746125" cy="708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solidFill>
                  <a:srgbClr val="333399"/>
                </a:solidFill>
                <a:latin typeface="Candara" charset="0"/>
                <a:cs typeface="Candara" charset="0"/>
              </a:rPr>
              <a:t>FR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715000" y="2514600"/>
            <a:ext cx="779463" cy="708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solidFill>
                  <a:srgbClr val="333399"/>
                </a:solidFill>
                <a:latin typeface="Candara" charset="0"/>
                <a:cs typeface="Candara" charset="0"/>
              </a:rPr>
              <a:t>PR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838200" y="3962400"/>
            <a:ext cx="2674938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i="0">
                <a:solidFill>
                  <a:srgbClr val="333399"/>
                </a:solidFill>
                <a:latin typeface="Candara" charset="0"/>
                <a:cs typeface="Candara" charset="0"/>
              </a:rPr>
              <a:t>Pair Algorithm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724400" y="3962400"/>
            <a:ext cx="2971800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i="0">
                <a:solidFill>
                  <a:srgbClr val="333399"/>
                </a:solidFill>
                <a:latin typeface="Candara" charset="0"/>
                <a:cs typeface="Candara" charset="0"/>
              </a:rPr>
              <a:t>Triple Algorithm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1447800" y="5257800"/>
            <a:ext cx="5599113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i="0">
                <a:solidFill>
                  <a:srgbClr val="333399"/>
                </a:solidFill>
                <a:latin typeface="Candara" charset="0"/>
                <a:cs typeface="Candara" charset="0"/>
              </a:rPr>
              <a:t>General Vertex Label Algorithm</a:t>
            </a:r>
          </a:p>
        </p:txBody>
      </p:sp>
      <p:sp>
        <p:nvSpPr>
          <p:cNvPr id="50185" name="Up Arrow 10"/>
          <p:cNvSpPr>
            <a:spLocks noChangeArrowheads="1"/>
          </p:cNvSpPr>
          <p:nvPr/>
        </p:nvSpPr>
        <p:spPr bwMode="auto">
          <a:xfrm>
            <a:off x="1981200" y="4648200"/>
            <a:ext cx="457200" cy="533400"/>
          </a:xfrm>
          <a:prstGeom prst="up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Up Arrow 11"/>
          <p:cNvSpPr>
            <a:spLocks noChangeArrowheads="1"/>
          </p:cNvSpPr>
          <p:nvPr/>
        </p:nvSpPr>
        <p:spPr bwMode="auto">
          <a:xfrm>
            <a:off x="6019800" y="4648200"/>
            <a:ext cx="457200" cy="533400"/>
          </a:xfrm>
          <a:prstGeom prst="up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eft-Right Arrow 12"/>
          <p:cNvSpPr>
            <a:spLocks noChangeArrowheads="1"/>
          </p:cNvSpPr>
          <p:nvPr/>
        </p:nvSpPr>
        <p:spPr bwMode="auto">
          <a:xfrm rot="-5400000">
            <a:off x="1843087" y="3414713"/>
            <a:ext cx="595313" cy="319088"/>
          </a:xfrm>
          <a:prstGeom prst="left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eft-Right Arrow 13"/>
          <p:cNvSpPr>
            <a:spLocks noChangeArrowheads="1"/>
          </p:cNvSpPr>
          <p:nvPr/>
        </p:nvSpPr>
        <p:spPr bwMode="auto">
          <a:xfrm rot="-5400000">
            <a:off x="5805487" y="3414713"/>
            <a:ext cx="595313" cy="319088"/>
          </a:xfrm>
          <a:prstGeom prst="left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3124200"/>
            <a:ext cx="776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-84" charset="0"/>
                <a:ea typeface="+mn-ea"/>
                <a:cs typeface="+mn-cs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Outline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2672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Routing in a Graph:  Correctness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Routing in a Graph:  Complexity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Routing and Leader Election in a Distributed System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Mutual Exclusion in a Distributed System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Scheduling in a Graph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Resource Allocation in a Distributed System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181B5D-C584-7649-A1E1-0C7557096017}" type="slidenum">
              <a:rPr lang="en-US" sz="1400" b="0" i="0">
                <a:latin typeface="Candara" charset="0"/>
                <a:cs typeface="Candara" charset="0"/>
              </a:rPr>
              <a:pPr/>
              <a:t>2</a:t>
            </a:fld>
            <a:endParaRPr lang="en-US" sz="1400" b="0" i="0" dirty="0">
              <a:latin typeface="Candara" charset="0"/>
              <a:cs typeface="Candara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108187" y="304800"/>
            <a:ext cx="3731012" cy="1505608"/>
            <a:chOff x="1752600" y="4135437"/>
            <a:chExt cx="5562600" cy="2244725"/>
          </a:xfrm>
        </p:grpSpPr>
        <p:pic>
          <p:nvPicPr>
            <p:cNvPr id="5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4668837"/>
              <a:ext cx="741363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5583237"/>
              <a:ext cx="741363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4135437"/>
              <a:ext cx="741363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18"/>
            <p:cNvCxnSpPr>
              <a:cxnSpLocks noChangeShapeType="1"/>
            </p:cNvCxnSpPr>
            <p:nvPr/>
          </p:nvCxnSpPr>
          <p:spPr bwMode="auto">
            <a:xfrm flipV="1">
              <a:off x="2286000" y="5430837"/>
              <a:ext cx="457200" cy="228600"/>
            </a:xfrm>
            <a:prstGeom prst="line">
              <a:avLst/>
            </a:prstGeom>
            <a:noFill/>
            <a:ln w="38100">
              <a:solidFill>
                <a:srgbClr val="9595FF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286000" y="5811837"/>
              <a:ext cx="1143000" cy="2905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22"/>
            <p:cNvCxnSpPr>
              <a:cxnSpLocks noChangeShapeType="1"/>
            </p:cNvCxnSpPr>
            <p:nvPr/>
          </p:nvCxnSpPr>
          <p:spPr bwMode="auto">
            <a:xfrm flipV="1">
              <a:off x="3352800" y="4540250"/>
              <a:ext cx="1447800" cy="433387"/>
            </a:xfrm>
            <a:prstGeom prst="line">
              <a:avLst/>
            </a:prstGeom>
            <a:noFill/>
            <a:ln w="38100">
              <a:solidFill>
                <a:srgbClr val="9595FF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200400" y="5354637"/>
              <a:ext cx="4572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3886200" y="5754687"/>
              <a:ext cx="1295400" cy="271463"/>
            </a:xfrm>
            <a:prstGeom prst="line">
              <a:avLst/>
            </a:prstGeom>
            <a:noFill/>
            <a:ln w="38100">
              <a:solidFill>
                <a:srgbClr val="9595FF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3" name="Straight Connector 30"/>
            <p:cNvCxnSpPr>
              <a:cxnSpLocks noChangeShapeType="1"/>
            </p:cNvCxnSpPr>
            <p:nvPr/>
          </p:nvCxnSpPr>
          <p:spPr bwMode="auto">
            <a:xfrm flipV="1">
              <a:off x="3962400" y="4897437"/>
              <a:ext cx="1066800" cy="914400"/>
            </a:xfrm>
            <a:prstGeom prst="line">
              <a:avLst/>
            </a:prstGeom>
            <a:noFill/>
            <a:ln w="38100">
              <a:solidFill>
                <a:srgbClr val="9595FF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638800" y="4592637"/>
              <a:ext cx="838200" cy="619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5219700" y="4935537"/>
              <a:ext cx="68580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39"/>
            <p:cNvCxnSpPr>
              <a:cxnSpLocks noChangeShapeType="1"/>
            </p:cNvCxnSpPr>
            <p:nvPr/>
          </p:nvCxnSpPr>
          <p:spPr bwMode="auto">
            <a:xfrm rot="16200000" flipH="1">
              <a:off x="5562600" y="4745037"/>
              <a:ext cx="990600" cy="838200"/>
            </a:xfrm>
            <a:prstGeom prst="line">
              <a:avLst/>
            </a:prstGeom>
            <a:noFill/>
            <a:ln w="38100">
              <a:solidFill>
                <a:srgbClr val="9595FF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7" name="Straight Connector 42"/>
            <p:cNvCxnSpPr>
              <a:cxnSpLocks noChangeShapeType="1"/>
            </p:cNvCxnSpPr>
            <p:nvPr/>
          </p:nvCxnSpPr>
          <p:spPr bwMode="auto">
            <a:xfrm flipV="1">
              <a:off x="5638800" y="4897437"/>
              <a:ext cx="914400" cy="762000"/>
            </a:xfrm>
            <a:prstGeom prst="line">
              <a:avLst/>
            </a:prstGeom>
            <a:noFill/>
            <a:ln w="38100">
              <a:solidFill>
                <a:srgbClr val="9595FF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638800" y="5735637"/>
              <a:ext cx="8382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9" name="Picture 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5507037"/>
              <a:ext cx="6286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5735637"/>
              <a:ext cx="6286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5354637"/>
              <a:ext cx="6286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4600" y="4440237"/>
              <a:ext cx="6286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6248400" y="5507037"/>
              <a:ext cx="1066800" cy="838200"/>
            </a:xfrm>
            <a:prstGeom prst="ellipse">
              <a:avLst/>
            </a:prstGeom>
            <a:noFill/>
            <a:ln w="38100">
              <a:solidFill>
                <a:srgbClr val="FFA626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48"/>
            <p:cNvGrpSpPr>
              <a:grpSpLocks/>
            </p:cNvGrpSpPr>
            <p:nvPr/>
          </p:nvGrpSpPr>
          <p:grpSpPr bwMode="auto">
            <a:xfrm>
              <a:off x="1905000" y="4440237"/>
              <a:ext cx="1265921" cy="1663327"/>
              <a:chOff x="1752600" y="4800600"/>
              <a:chExt cx="1265921" cy="1663327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1752600" y="4800600"/>
                <a:ext cx="275320" cy="596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b="0" i="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30" name="TextBox 47"/>
              <p:cNvSpPr txBox="1">
                <a:spLocks noChangeArrowheads="1"/>
              </p:cNvSpPr>
              <p:nvPr/>
            </p:nvSpPr>
            <p:spPr bwMode="auto">
              <a:xfrm>
                <a:off x="2743201" y="5867399"/>
                <a:ext cx="275320" cy="596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b="0" i="0" dirty="0">
                  <a:solidFill>
                    <a:srgbClr val="33CC33"/>
                  </a:solidFill>
                </a:endParaRPr>
              </a:p>
            </p:txBody>
          </p:sp>
        </p:grpSp>
      </p:grpSp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6865938" y="304800"/>
            <a:ext cx="1752600" cy="1719263"/>
            <a:chOff x="2170" y="1077"/>
            <a:chExt cx="1104" cy="1083"/>
          </a:xfrm>
        </p:grpSpPr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2650" y="1129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2650" y="15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170" y="1513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2170" y="194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2650" y="194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0" descr="50%"/>
            <p:cNvSpPr>
              <a:spLocks noChangeArrowheads="1"/>
            </p:cNvSpPr>
            <p:nvPr/>
          </p:nvSpPr>
          <p:spPr bwMode="auto">
            <a:xfrm>
              <a:off x="3082" y="1513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3082" y="1945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640" y="1077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b="0" i="0" dirty="0">
                <a:latin typeface="Candara" charset="0"/>
                <a:cs typeface="Candara" charset="0"/>
              </a:endParaRP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2176" y="1467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b="0" i="0" dirty="0">
                <a:latin typeface="Candara" charset="0"/>
                <a:cs typeface="Candara" charset="0"/>
              </a:endParaRP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2655" y="146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b="0" i="0" dirty="0">
                <a:latin typeface="Candara" charset="0"/>
                <a:cs typeface="Candara" charset="0"/>
              </a:endParaRP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3077" y="1470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b="0" i="0" dirty="0">
                <a:latin typeface="Candara" charset="0"/>
                <a:cs typeface="Candara" charset="0"/>
              </a:endParaRP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655" y="1902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b="0" i="0" dirty="0">
                <a:latin typeface="Candara" charset="0"/>
                <a:cs typeface="Candara" charset="0"/>
              </a:endParaRP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3082" y="1908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b="0" i="0" dirty="0">
                <a:latin typeface="Candara" charset="0"/>
                <a:cs typeface="Candara" charset="0"/>
              </a:endParaRPr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V="1">
              <a:off x="2266" y="1273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2362" y="1609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2842" y="160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357" y="2032"/>
              <a:ext cx="293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842" y="204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266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746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3178" y="170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Binary Link Labels Routing  </a:t>
            </a:r>
            <a:br>
              <a:rPr lang="en-US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[Charron-Bost et al. 2013]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114800"/>
          </a:xfrm>
        </p:spPr>
        <p:txBody>
          <a:bodyPr/>
          <a:lstStyle/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Alternate way to implement and generalize FR and PR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Instead of </a:t>
            </a:r>
            <a:r>
              <a:rPr lang="en-US" sz="28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unbounded vertex 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labels, apply </a:t>
            </a:r>
            <a:r>
              <a:rPr lang="en-US" sz="28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binary link 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labels to input DAG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link directions are </a:t>
            </a:r>
            <a:r>
              <a:rPr lang="en-US" sz="2400" i="1">
                <a:latin typeface="Candara" charset="0"/>
                <a:ea typeface="ＭＳ Ｐゴシック" charset="0"/>
                <a:cs typeface="Candara" charset="0"/>
              </a:rPr>
              <a:t>independent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 of labels (in contrast to algorithms using vertex labels)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Algorithm for a sink: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if at least one incident link is labeled 0, then reverse all incident links labeled 0 and flip labels on </a:t>
            </a:r>
            <a:r>
              <a:rPr lang="en-US" sz="2400" i="1">
                <a:latin typeface="Candara" charset="0"/>
                <a:ea typeface="ＭＳ Ｐゴシック" charset="0"/>
                <a:cs typeface="Candara" charset="0"/>
              </a:rPr>
              <a:t>all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 incident links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if no incident link is labeled 0, then reverse all incident links but change no labels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107A65-2470-7D4E-B5AE-BF78BCA11A88}" type="slidenum">
              <a:rPr lang="en-US" sz="1400" b="0" i="0">
                <a:latin typeface="Candara" charset="0"/>
                <a:cs typeface="Candara" charset="0"/>
              </a:rPr>
              <a:pPr/>
              <a:t>29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Binary Link Labels Example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CBB103-5E58-FC4B-B544-5080088DC279}" type="slidenum">
              <a:rPr lang="en-US" sz="1400" b="0" i="0">
                <a:latin typeface="Candara" charset="0"/>
                <a:cs typeface="Candara" charset="0"/>
              </a:rPr>
              <a:pPr/>
              <a:t>30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52228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2229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solidFill>
            <a:srgbClr val="FFAAA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52234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52238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TextBox 33"/>
          <p:cNvSpPr txBox="1">
            <a:spLocks noChangeArrowheads="1"/>
          </p:cNvSpPr>
          <p:nvPr/>
        </p:nvSpPr>
        <p:spPr bwMode="auto">
          <a:xfrm>
            <a:off x="5867400" y="32766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2240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TextBox 33"/>
          <p:cNvSpPr txBox="1">
            <a:spLocks noChangeArrowheads="1"/>
          </p:cNvSpPr>
          <p:nvPr/>
        </p:nvSpPr>
        <p:spPr bwMode="auto">
          <a:xfrm>
            <a:off x="5486400" y="44958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2242" name="TextBox 33"/>
          <p:cNvSpPr txBox="1">
            <a:spLocks noChangeArrowheads="1"/>
          </p:cNvSpPr>
          <p:nvPr/>
        </p:nvSpPr>
        <p:spPr bwMode="auto">
          <a:xfrm>
            <a:off x="2971800" y="3048000"/>
            <a:ext cx="30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52243" name="TextBox 33"/>
          <p:cNvSpPr txBox="1">
            <a:spLocks noChangeArrowheads="1"/>
          </p:cNvSpPr>
          <p:nvPr/>
        </p:nvSpPr>
        <p:spPr bwMode="auto">
          <a:xfrm>
            <a:off x="3276600" y="4495800"/>
            <a:ext cx="30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Binary Link Labels Example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16D44C-AC1E-7D49-97A0-1E173C35CD5E}" type="slidenum">
              <a:rPr lang="en-US" sz="1400" b="0" i="0">
                <a:latin typeface="Candara" charset="0"/>
                <a:cs typeface="Candara" charset="0"/>
              </a:rPr>
              <a:pPr/>
              <a:t>31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3253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solidFill>
            <a:srgbClr val="FFAAA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53257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53258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53262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TextBox 34"/>
          <p:cNvSpPr txBox="1">
            <a:spLocks noChangeArrowheads="1"/>
          </p:cNvSpPr>
          <p:nvPr/>
        </p:nvSpPr>
        <p:spPr bwMode="auto">
          <a:xfrm>
            <a:off x="5486400" y="44958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3264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TextBox 34"/>
          <p:cNvSpPr txBox="1">
            <a:spLocks noChangeArrowheads="1"/>
          </p:cNvSpPr>
          <p:nvPr/>
        </p:nvSpPr>
        <p:spPr bwMode="auto">
          <a:xfrm>
            <a:off x="5791200" y="32004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3266" name="TextBox 34"/>
          <p:cNvSpPr txBox="1">
            <a:spLocks noChangeArrowheads="1"/>
          </p:cNvSpPr>
          <p:nvPr/>
        </p:nvSpPr>
        <p:spPr bwMode="auto">
          <a:xfrm>
            <a:off x="3124200" y="4495800"/>
            <a:ext cx="30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2971800" y="3124200"/>
            <a:ext cx="30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Binary Link Labels Example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D2DA9B-ABCF-A243-996B-3834CC5E3C95}" type="slidenum">
              <a:rPr lang="en-US" sz="1400" b="0" i="0">
                <a:latin typeface="Candara" charset="0"/>
                <a:cs typeface="Candara" charset="0"/>
              </a:rPr>
              <a:pPr/>
              <a:t>32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54276" name="Oval 5"/>
          <p:cNvSpPr>
            <a:spLocks noChangeArrowheads="1"/>
          </p:cNvSpPr>
          <p:nvPr/>
        </p:nvSpPr>
        <p:spPr bwMode="auto">
          <a:xfrm>
            <a:off x="4114800" y="22860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4277" name="Oval 6"/>
          <p:cNvSpPr>
            <a:spLocks noChangeArrowheads="1"/>
          </p:cNvSpPr>
          <p:nvPr/>
        </p:nvSpPr>
        <p:spPr bwMode="auto">
          <a:xfrm>
            <a:off x="4114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Oval 7"/>
          <p:cNvSpPr>
            <a:spLocks noChangeArrowheads="1"/>
          </p:cNvSpPr>
          <p:nvPr/>
        </p:nvSpPr>
        <p:spPr bwMode="auto">
          <a:xfrm>
            <a:off x="18288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Oval 10"/>
          <p:cNvSpPr>
            <a:spLocks noChangeArrowheads="1"/>
          </p:cNvSpPr>
          <p:nvPr/>
        </p:nvSpPr>
        <p:spPr bwMode="auto">
          <a:xfrm>
            <a:off x="61722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15"/>
          <p:cNvSpPr txBox="1">
            <a:spLocks noChangeArrowheads="1"/>
          </p:cNvSpPr>
          <p:nvPr/>
        </p:nvSpPr>
        <p:spPr bwMode="auto">
          <a:xfrm>
            <a:off x="2085975" y="4148138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54281" name="Text Box 16"/>
          <p:cNvSpPr txBox="1">
            <a:spLocks noChangeArrowheads="1"/>
          </p:cNvSpPr>
          <p:nvPr/>
        </p:nvSpPr>
        <p:spPr bwMode="auto">
          <a:xfrm>
            <a:off x="4371975" y="4148138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54282" name="Line 23"/>
          <p:cNvSpPr>
            <a:spLocks noChangeShapeType="1"/>
          </p:cNvSpPr>
          <p:nvPr/>
        </p:nvSpPr>
        <p:spPr bwMode="auto">
          <a:xfrm flipH="1" flipV="1">
            <a:off x="5029200" y="2971800"/>
            <a:ext cx="140017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21"/>
          <p:cNvSpPr>
            <a:spLocks noChangeShapeType="1"/>
          </p:cNvSpPr>
          <p:nvPr/>
        </p:nvSpPr>
        <p:spPr bwMode="auto">
          <a:xfrm flipV="1">
            <a:off x="2466975" y="2971800"/>
            <a:ext cx="1647825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24"/>
          <p:cNvSpPr>
            <a:spLocks noChangeShapeType="1"/>
          </p:cNvSpPr>
          <p:nvPr/>
        </p:nvSpPr>
        <p:spPr bwMode="auto">
          <a:xfrm>
            <a:off x="2743200" y="4572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6"/>
          <p:cNvSpPr txBox="1">
            <a:spLocks noChangeArrowheads="1"/>
          </p:cNvSpPr>
          <p:nvPr/>
        </p:nvSpPr>
        <p:spPr bwMode="auto">
          <a:xfrm>
            <a:off x="6429375" y="4071938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54286" name="Oval 39"/>
          <p:cNvSpPr>
            <a:spLocks noChangeArrowheads="1"/>
          </p:cNvSpPr>
          <p:nvPr/>
        </p:nvSpPr>
        <p:spPr bwMode="auto">
          <a:xfrm>
            <a:off x="3990975" y="2166938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TextBox 33"/>
          <p:cNvSpPr txBox="1">
            <a:spLocks noChangeArrowheads="1"/>
          </p:cNvSpPr>
          <p:nvPr/>
        </p:nvSpPr>
        <p:spPr bwMode="auto">
          <a:xfrm>
            <a:off x="5791200" y="32004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4288" name="Line 25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TextBox 33"/>
          <p:cNvSpPr txBox="1">
            <a:spLocks noChangeArrowheads="1"/>
          </p:cNvSpPr>
          <p:nvPr/>
        </p:nvSpPr>
        <p:spPr bwMode="auto">
          <a:xfrm>
            <a:off x="5410200" y="4495800"/>
            <a:ext cx="30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54290" name="TextBox 33"/>
          <p:cNvSpPr txBox="1">
            <a:spLocks noChangeArrowheads="1"/>
          </p:cNvSpPr>
          <p:nvPr/>
        </p:nvSpPr>
        <p:spPr bwMode="auto">
          <a:xfrm>
            <a:off x="3124200" y="44958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54291" name="TextBox 33"/>
          <p:cNvSpPr txBox="1">
            <a:spLocks noChangeArrowheads="1"/>
          </p:cNvSpPr>
          <p:nvPr/>
        </p:nvSpPr>
        <p:spPr bwMode="auto">
          <a:xfrm>
            <a:off x="2895600" y="3124200"/>
            <a:ext cx="30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333399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Why is BLL Correct?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029200" cy="4343400"/>
          </a:xfrm>
        </p:spPr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Termination can be proved very similarly to termination for PR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lvl="1"/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Takes 1 or 2 steps until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link is 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 </a:t>
            </a:r>
            <a:r>
              <a:rPr lang="en-US" dirty="0">
                <a:solidFill>
                  <a:srgbClr val="FF0000"/>
                </a:solidFill>
                <a:latin typeface="Wingdings 3" charset="0"/>
                <a:ea typeface="ＭＳ Ｐゴシック" charset="0"/>
                <a:cs typeface="Wingdings 3" charset="0"/>
              </a:rPr>
              <a:t>g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x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.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C91AB7-DDD1-F841-B3D6-2533ECF3589C}" type="slidenum">
              <a:rPr lang="en-US" sz="1400" b="0" i="0">
                <a:latin typeface="Candara" charset="0"/>
                <a:cs typeface="Candara" charset="0"/>
              </a:rPr>
              <a:pPr/>
              <a:t>33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19800" y="1828800"/>
            <a:ext cx="2362200" cy="1905000"/>
            <a:chOff x="6019800" y="1828800"/>
            <a:chExt cx="2362200" cy="1905000"/>
          </a:xfrm>
        </p:grpSpPr>
        <p:sp>
          <p:nvSpPr>
            <p:cNvPr id="45" name="Cloud 44"/>
            <p:cNvSpPr/>
            <p:nvPr/>
          </p:nvSpPr>
          <p:spPr bwMode="auto">
            <a:xfrm>
              <a:off x="6019800" y="18288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7391400" y="2057400"/>
              <a:ext cx="8509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X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(stop)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477000" y="2362200"/>
              <a:ext cx="533400" cy="533400"/>
              <a:chOff x="6477000" y="2362200"/>
              <a:chExt cx="533400" cy="533400"/>
            </a:xfrm>
          </p:grpSpPr>
          <p:sp>
            <p:nvSpPr>
              <p:cNvPr id="48" name="Oval 7"/>
              <p:cNvSpPr>
                <a:spLocks noChangeArrowheads="1"/>
              </p:cNvSpPr>
              <p:nvPr/>
            </p:nvSpPr>
            <p:spPr bwMode="auto">
              <a:xfrm>
                <a:off x="6553200" y="24384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Box 8"/>
              <p:cNvSpPr txBox="1">
                <a:spLocks noChangeArrowheads="1"/>
              </p:cNvSpPr>
              <p:nvPr/>
            </p:nvSpPr>
            <p:spPr bwMode="auto">
              <a:xfrm>
                <a:off x="6553200" y="2438400"/>
                <a:ext cx="3810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auto">
              <a:xfrm>
                <a:off x="6477000" y="2362200"/>
                <a:ext cx="533400" cy="5334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172200" y="4267200"/>
            <a:ext cx="2362200" cy="1905000"/>
            <a:chOff x="6172200" y="4267200"/>
            <a:chExt cx="2362200" cy="1905000"/>
          </a:xfrm>
        </p:grpSpPr>
        <p:sp>
          <p:nvSpPr>
            <p:cNvPr id="52" name="Cloud 51"/>
            <p:cNvSpPr/>
            <p:nvPr/>
          </p:nvSpPr>
          <p:spPr bwMode="auto">
            <a:xfrm>
              <a:off x="6172200" y="4267200"/>
              <a:ext cx="2362200" cy="1905000"/>
            </a:xfrm>
            <a:prstGeom prst="cloud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3" name="TextBox 11"/>
            <p:cNvSpPr txBox="1">
              <a:spLocks noChangeArrowheads="1"/>
            </p:cNvSpPr>
            <p:nvPr/>
          </p:nvSpPr>
          <p:spPr bwMode="auto">
            <a:xfrm>
              <a:off x="6477000" y="4800600"/>
              <a:ext cx="85579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(</a:t>
              </a:r>
              <a:r>
                <a:rPr lang="en-US" b="0" i="0" dirty="0" smtClean="0">
                  <a:latin typeface="Candara" charset="0"/>
                  <a:cs typeface="Candara" charset="0"/>
                </a:rPr>
                <a:t>don’t</a:t>
              </a:r>
              <a:endParaRPr lang="en-US" b="0" i="0" dirty="0">
                <a:latin typeface="Candara" charset="0"/>
                <a:cs typeface="Candara" charset="0"/>
              </a:endParaRP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stop)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86600" y="3200400"/>
            <a:ext cx="762000" cy="1695450"/>
            <a:chOff x="7086600" y="3200400"/>
            <a:chExt cx="762000" cy="1695450"/>
          </a:xfrm>
        </p:grpSpPr>
        <p:sp>
          <p:nvSpPr>
            <p:cNvPr id="55" name="Oval 12"/>
            <p:cNvSpPr>
              <a:spLocks noChangeArrowheads="1"/>
            </p:cNvSpPr>
            <p:nvPr/>
          </p:nvSpPr>
          <p:spPr bwMode="auto">
            <a:xfrm>
              <a:off x="7467600" y="4495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Box 13"/>
            <p:cNvSpPr txBox="1">
              <a:spLocks noChangeArrowheads="1"/>
            </p:cNvSpPr>
            <p:nvPr/>
          </p:nvSpPr>
          <p:spPr bwMode="auto">
            <a:xfrm>
              <a:off x="7467600" y="44958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w</a:t>
              </a: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7086600" y="3200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16"/>
            <p:cNvSpPr txBox="1">
              <a:spLocks noChangeArrowheads="1"/>
            </p:cNvSpPr>
            <p:nvPr/>
          </p:nvSpPr>
          <p:spPr bwMode="auto">
            <a:xfrm>
              <a:off x="7086600" y="3200400"/>
              <a:ext cx="381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x</a:t>
              </a:r>
            </a:p>
          </p:txBody>
        </p:sp>
        <p:cxnSp>
          <p:nvCxnSpPr>
            <p:cNvPr id="59" name="Straight Connector 18"/>
            <p:cNvCxnSpPr>
              <a:cxnSpLocks noChangeShapeType="1"/>
              <a:stCxn id="58" idx="2"/>
              <a:endCxn id="55" idx="0"/>
            </p:cNvCxnSpPr>
            <p:nvPr/>
          </p:nvCxnSpPr>
          <p:spPr bwMode="auto">
            <a:xfrm rot="16200000" flipH="1">
              <a:off x="7019925" y="3857625"/>
              <a:ext cx="89535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Why is BLL Correct?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80350" cy="2286000"/>
          </a:xfrm>
        </p:spPr>
        <p:txBody>
          <a:bodyPr/>
          <a:lstStyle/>
          <a:p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What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about </a:t>
            </a:r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acyclicity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preservation?  Depends on initial labeling: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C91AB7-DDD1-F841-B3D6-2533ECF3589C}" type="slidenum">
              <a:rPr lang="en-US" sz="1400" b="0" i="0">
                <a:latin typeface="Candara" charset="0"/>
                <a:cs typeface="Candara" charset="0"/>
              </a:rPr>
              <a:pPr/>
              <a:t>34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192212" y="3600450"/>
            <a:ext cx="2282825" cy="2189163"/>
            <a:chOff x="838200" y="4150470"/>
            <a:chExt cx="2282726" cy="2189087"/>
          </a:xfrm>
        </p:grpSpPr>
        <p:sp>
          <p:nvSpPr>
            <p:cNvPr id="55322" name="Oval 10"/>
            <p:cNvSpPr>
              <a:spLocks noChangeArrowheads="1"/>
            </p:cNvSpPr>
            <p:nvPr/>
          </p:nvSpPr>
          <p:spPr bwMode="auto">
            <a:xfrm>
              <a:off x="1828800" y="4191000"/>
              <a:ext cx="377726" cy="3777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Line 23"/>
            <p:cNvSpPr>
              <a:spLocks noChangeShapeType="1"/>
            </p:cNvSpPr>
            <p:nvPr/>
          </p:nvSpPr>
          <p:spPr bwMode="auto">
            <a:xfrm>
              <a:off x="2209800" y="4495800"/>
              <a:ext cx="6096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24" name="Group 27"/>
            <p:cNvGrpSpPr>
              <a:grpSpLocks/>
            </p:cNvGrpSpPr>
            <p:nvPr/>
          </p:nvGrpSpPr>
          <p:grpSpPr bwMode="auto">
            <a:xfrm>
              <a:off x="1752600" y="5867400"/>
              <a:ext cx="472157" cy="472157"/>
              <a:chOff x="533400" y="4038600"/>
              <a:chExt cx="472157" cy="472157"/>
            </a:xfrm>
          </p:grpSpPr>
          <p:sp>
            <p:nvSpPr>
              <p:cNvPr id="55338" name="Oval 5"/>
              <p:cNvSpPr>
                <a:spLocks noChangeArrowheads="1"/>
              </p:cNvSpPr>
              <p:nvPr/>
            </p:nvSpPr>
            <p:spPr bwMode="auto">
              <a:xfrm>
                <a:off x="609600" y="4114800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 b="0" i="0">
                  <a:latin typeface="Candara" charset="0"/>
                  <a:cs typeface="Candara" charset="0"/>
                </a:endParaRPr>
              </a:p>
            </p:txBody>
          </p:sp>
          <p:sp>
            <p:nvSpPr>
              <p:cNvPr id="55339" name="Oval 39"/>
              <p:cNvSpPr>
                <a:spLocks noChangeArrowheads="1"/>
              </p:cNvSpPr>
              <p:nvPr/>
            </p:nvSpPr>
            <p:spPr bwMode="auto">
              <a:xfrm>
                <a:off x="533400" y="4038600"/>
                <a:ext cx="472157" cy="47215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25" name="TextBox 24"/>
            <p:cNvSpPr txBox="1">
              <a:spLocks noChangeArrowheads="1"/>
            </p:cNvSpPr>
            <p:nvPr/>
          </p:nvSpPr>
          <p:spPr bwMode="auto">
            <a:xfrm>
              <a:off x="1143000" y="5410200"/>
              <a:ext cx="3819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55326" name="Oval 10"/>
            <p:cNvSpPr>
              <a:spLocks noChangeArrowheads="1"/>
            </p:cNvSpPr>
            <p:nvPr/>
          </p:nvSpPr>
          <p:spPr bwMode="auto">
            <a:xfrm>
              <a:off x="838200" y="5029200"/>
              <a:ext cx="377726" cy="3777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Oval 10"/>
            <p:cNvSpPr>
              <a:spLocks noChangeArrowheads="1"/>
            </p:cNvSpPr>
            <p:nvPr/>
          </p:nvSpPr>
          <p:spPr bwMode="auto">
            <a:xfrm>
              <a:off x="2743200" y="5029200"/>
              <a:ext cx="377726" cy="377726"/>
            </a:xfrm>
            <a:prstGeom prst="ellipse">
              <a:avLst/>
            </a:prstGeom>
            <a:solidFill>
              <a:srgbClr val="FFAA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Line 23"/>
            <p:cNvSpPr>
              <a:spLocks noChangeShapeType="1"/>
            </p:cNvSpPr>
            <p:nvPr/>
          </p:nvSpPr>
          <p:spPr bwMode="auto">
            <a:xfrm>
              <a:off x="1219200" y="5257798"/>
              <a:ext cx="15240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Line 23"/>
            <p:cNvSpPr>
              <a:spLocks noChangeShapeType="1"/>
            </p:cNvSpPr>
            <p:nvPr/>
          </p:nvSpPr>
          <p:spPr bwMode="auto">
            <a:xfrm flipV="1">
              <a:off x="1143000" y="4495798"/>
              <a:ext cx="685800" cy="533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Line 23"/>
            <p:cNvSpPr>
              <a:spLocks noChangeShapeType="1"/>
            </p:cNvSpPr>
            <p:nvPr/>
          </p:nvSpPr>
          <p:spPr bwMode="auto">
            <a:xfrm>
              <a:off x="1143000" y="5334000"/>
              <a:ext cx="685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TextBox 33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3819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55332" name="TextBox 34"/>
            <p:cNvSpPr txBox="1">
              <a:spLocks noChangeArrowheads="1"/>
            </p:cNvSpPr>
            <p:nvPr/>
          </p:nvSpPr>
          <p:spPr bwMode="auto">
            <a:xfrm>
              <a:off x="1143000" y="4343400"/>
              <a:ext cx="3819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55333" name="TextBox 35"/>
            <p:cNvSpPr txBox="1">
              <a:spLocks noChangeArrowheads="1"/>
            </p:cNvSpPr>
            <p:nvPr/>
          </p:nvSpPr>
          <p:spPr bwMode="auto">
            <a:xfrm>
              <a:off x="2362200" y="4267200"/>
              <a:ext cx="3102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55334" name="TextBox 36"/>
            <p:cNvSpPr txBox="1">
              <a:spLocks noChangeArrowheads="1"/>
            </p:cNvSpPr>
            <p:nvPr/>
          </p:nvSpPr>
          <p:spPr bwMode="auto">
            <a:xfrm>
              <a:off x="1828800" y="5867400"/>
              <a:ext cx="3255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55335" name="TextBox 37"/>
            <p:cNvSpPr txBox="1">
              <a:spLocks noChangeArrowheads="1"/>
            </p:cNvSpPr>
            <p:nvPr/>
          </p:nvSpPr>
          <p:spPr bwMode="auto">
            <a:xfrm>
              <a:off x="858465" y="4986775"/>
              <a:ext cx="274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55336" name="TextBox 38"/>
            <p:cNvSpPr txBox="1">
              <a:spLocks noChangeArrowheads="1"/>
            </p:cNvSpPr>
            <p:nvPr/>
          </p:nvSpPr>
          <p:spPr bwMode="auto">
            <a:xfrm>
              <a:off x="1842310" y="4150470"/>
              <a:ext cx="3092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55337" name="TextBox 39"/>
            <p:cNvSpPr txBox="1">
              <a:spLocks noChangeArrowheads="1"/>
            </p:cNvSpPr>
            <p:nvPr/>
          </p:nvSpPr>
          <p:spPr bwMode="auto">
            <a:xfrm>
              <a:off x="2778869" y="4980020"/>
              <a:ext cx="3031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257800" y="3581400"/>
            <a:ext cx="2282825" cy="2189163"/>
            <a:chOff x="838200" y="4150470"/>
            <a:chExt cx="2282726" cy="2189087"/>
          </a:xfrm>
        </p:grpSpPr>
        <p:sp>
          <p:nvSpPr>
            <p:cNvPr id="55304" name="Oval 10"/>
            <p:cNvSpPr>
              <a:spLocks noChangeArrowheads="1"/>
            </p:cNvSpPr>
            <p:nvPr/>
          </p:nvSpPr>
          <p:spPr bwMode="auto">
            <a:xfrm>
              <a:off x="1828800" y="4191000"/>
              <a:ext cx="377726" cy="3777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Line 23"/>
            <p:cNvSpPr>
              <a:spLocks noChangeShapeType="1"/>
            </p:cNvSpPr>
            <p:nvPr/>
          </p:nvSpPr>
          <p:spPr bwMode="auto">
            <a:xfrm>
              <a:off x="2209800" y="4495800"/>
              <a:ext cx="6096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06" name="Group 27"/>
            <p:cNvGrpSpPr>
              <a:grpSpLocks/>
            </p:cNvGrpSpPr>
            <p:nvPr/>
          </p:nvGrpSpPr>
          <p:grpSpPr bwMode="auto">
            <a:xfrm>
              <a:off x="1752600" y="5867400"/>
              <a:ext cx="472157" cy="472157"/>
              <a:chOff x="533400" y="4038600"/>
              <a:chExt cx="472157" cy="472157"/>
            </a:xfrm>
          </p:grpSpPr>
          <p:sp>
            <p:nvSpPr>
              <p:cNvPr id="55320" name="Oval 5"/>
              <p:cNvSpPr>
                <a:spLocks noChangeArrowheads="1"/>
              </p:cNvSpPr>
              <p:nvPr/>
            </p:nvSpPr>
            <p:spPr bwMode="auto">
              <a:xfrm>
                <a:off x="609600" y="4114800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 b="0" i="0">
                  <a:latin typeface="Candara" charset="0"/>
                  <a:cs typeface="Candara" charset="0"/>
                </a:endParaRPr>
              </a:p>
            </p:txBody>
          </p:sp>
          <p:sp>
            <p:nvSpPr>
              <p:cNvPr id="55321" name="Oval 39"/>
              <p:cNvSpPr>
                <a:spLocks noChangeArrowheads="1"/>
              </p:cNvSpPr>
              <p:nvPr/>
            </p:nvSpPr>
            <p:spPr bwMode="auto">
              <a:xfrm>
                <a:off x="533400" y="4038600"/>
                <a:ext cx="472157" cy="47215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7" name="TextBox 45"/>
            <p:cNvSpPr txBox="1">
              <a:spLocks noChangeArrowheads="1"/>
            </p:cNvSpPr>
            <p:nvPr/>
          </p:nvSpPr>
          <p:spPr bwMode="auto">
            <a:xfrm>
              <a:off x="1143000" y="5410200"/>
              <a:ext cx="3819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55308" name="Oval 10"/>
            <p:cNvSpPr>
              <a:spLocks noChangeArrowheads="1"/>
            </p:cNvSpPr>
            <p:nvPr/>
          </p:nvSpPr>
          <p:spPr bwMode="auto">
            <a:xfrm>
              <a:off x="838200" y="5029200"/>
              <a:ext cx="377726" cy="3777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Oval 10"/>
            <p:cNvSpPr>
              <a:spLocks noChangeArrowheads="1"/>
            </p:cNvSpPr>
            <p:nvPr/>
          </p:nvSpPr>
          <p:spPr bwMode="auto">
            <a:xfrm>
              <a:off x="2743200" y="5029200"/>
              <a:ext cx="377726" cy="3777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Line 23"/>
            <p:cNvSpPr>
              <a:spLocks noChangeShapeType="1"/>
            </p:cNvSpPr>
            <p:nvPr/>
          </p:nvSpPr>
          <p:spPr bwMode="auto">
            <a:xfrm flipH="1">
              <a:off x="1185424" y="5228885"/>
              <a:ext cx="15240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Line 23"/>
            <p:cNvSpPr>
              <a:spLocks noChangeShapeType="1"/>
            </p:cNvSpPr>
            <p:nvPr/>
          </p:nvSpPr>
          <p:spPr bwMode="auto">
            <a:xfrm flipV="1">
              <a:off x="1143000" y="4495798"/>
              <a:ext cx="685800" cy="533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Line 23"/>
            <p:cNvSpPr>
              <a:spLocks noChangeShapeType="1"/>
            </p:cNvSpPr>
            <p:nvPr/>
          </p:nvSpPr>
          <p:spPr bwMode="auto">
            <a:xfrm>
              <a:off x="1143000" y="5334000"/>
              <a:ext cx="685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TextBox 51"/>
            <p:cNvSpPr txBox="1">
              <a:spLocks noChangeArrowheads="1"/>
            </p:cNvSpPr>
            <p:nvPr/>
          </p:nvSpPr>
          <p:spPr bwMode="auto">
            <a:xfrm>
              <a:off x="1828800" y="4766826"/>
              <a:ext cx="3102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55314" name="TextBox 52"/>
            <p:cNvSpPr txBox="1">
              <a:spLocks noChangeArrowheads="1"/>
            </p:cNvSpPr>
            <p:nvPr/>
          </p:nvSpPr>
          <p:spPr bwMode="auto">
            <a:xfrm>
              <a:off x="1143000" y="4343400"/>
              <a:ext cx="3819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55315" name="TextBox 53"/>
            <p:cNvSpPr txBox="1">
              <a:spLocks noChangeArrowheads="1"/>
            </p:cNvSpPr>
            <p:nvPr/>
          </p:nvSpPr>
          <p:spPr bwMode="auto">
            <a:xfrm>
              <a:off x="2362200" y="4267200"/>
              <a:ext cx="3102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0" i="0">
                  <a:solidFill>
                    <a:srgbClr val="FF0000"/>
                  </a:solidFill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55316" name="TextBox 54"/>
            <p:cNvSpPr txBox="1">
              <a:spLocks noChangeArrowheads="1"/>
            </p:cNvSpPr>
            <p:nvPr/>
          </p:nvSpPr>
          <p:spPr bwMode="auto">
            <a:xfrm>
              <a:off x="1828800" y="5867400"/>
              <a:ext cx="3255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55317" name="TextBox 55"/>
            <p:cNvSpPr txBox="1">
              <a:spLocks noChangeArrowheads="1"/>
            </p:cNvSpPr>
            <p:nvPr/>
          </p:nvSpPr>
          <p:spPr bwMode="auto">
            <a:xfrm>
              <a:off x="858465" y="4986775"/>
              <a:ext cx="274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55318" name="TextBox 56"/>
            <p:cNvSpPr txBox="1">
              <a:spLocks noChangeArrowheads="1"/>
            </p:cNvSpPr>
            <p:nvPr/>
          </p:nvSpPr>
          <p:spPr bwMode="auto">
            <a:xfrm>
              <a:off x="1842310" y="4150470"/>
              <a:ext cx="3092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55319" name="TextBox 57"/>
            <p:cNvSpPr txBox="1">
              <a:spLocks noChangeArrowheads="1"/>
            </p:cNvSpPr>
            <p:nvPr/>
          </p:nvSpPr>
          <p:spPr bwMode="auto">
            <a:xfrm>
              <a:off x="2778869" y="4980020"/>
              <a:ext cx="3031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2</a:t>
              </a:r>
            </a:p>
          </p:txBody>
        </p:sp>
      </p:grpSp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3859212" y="4556125"/>
            <a:ext cx="1066800" cy="228600"/>
          </a:xfrm>
          <a:prstGeom prst="rightArrow">
            <a:avLst>
              <a:gd name="adj1" fmla="val 50000"/>
              <a:gd name="adj2" fmla="val 10614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5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Conditions on Initial Labeling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All labels are the same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all 1</a:t>
            </a:r>
            <a:r>
              <a:rPr lang="ja-JP" altLang="en-US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 =&gt; Full Reversal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all 0</a:t>
            </a:r>
            <a:r>
              <a:rPr lang="ja-JP" altLang="en-US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 =&gt; Partial Reversal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Every vertex has all incoming links labeled the same (</a:t>
            </a:r>
            <a:r>
              <a:rPr lang="ja-JP" altLang="en-US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uniform</a:t>
            </a:r>
            <a:r>
              <a:rPr lang="ja-JP" altLang="en-US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labeling)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Both of the above are special cases of a more general condition that is necessary and sufficient for preserving acyclicity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28151A-CA0B-E742-8336-87B8E4435153}" type="slidenum">
              <a:rPr lang="en-US" sz="1400" b="0" i="0">
                <a:latin typeface="Candara" charset="0"/>
                <a:cs typeface="Candara" charset="0"/>
              </a:rPr>
              <a:pPr/>
              <a:t>35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Relationship Between Algorithms Revisited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135374-B6B3-CE47-95A7-3009265ABFB0}" type="slidenum">
              <a:rPr lang="en-US" sz="1400" b="0" i="0">
                <a:latin typeface="Candara" charset="0"/>
                <a:cs typeface="Candara" charset="0"/>
              </a:rPr>
              <a:pPr/>
              <a:t>36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828800" y="2895600"/>
            <a:ext cx="746125" cy="708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solidFill>
                  <a:srgbClr val="333399"/>
                </a:solidFill>
                <a:latin typeface="Candara" charset="0"/>
                <a:cs typeface="Candara" charset="0"/>
              </a:rPr>
              <a:t>FR</a:t>
            </a: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5791200" y="2895600"/>
            <a:ext cx="779463" cy="708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solidFill>
                  <a:srgbClr val="333399"/>
                </a:solidFill>
                <a:latin typeface="Candara" charset="0"/>
                <a:cs typeface="Candara" charset="0"/>
              </a:rPr>
              <a:t>PR</a:t>
            </a:r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914400" y="4343400"/>
            <a:ext cx="2674938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i="0">
                <a:solidFill>
                  <a:srgbClr val="333399"/>
                </a:solidFill>
                <a:latin typeface="Candara" charset="0"/>
                <a:cs typeface="Candara" charset="0"/>
              </a:rPr>
              <a:t>Pair Algorithm</a:t>
            </a:r>
          </a:p>
        </p:txBody>
      </p: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4800600" y="4343400"/>
            <a:ext cx="2971800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i="0">
                <a:solidFill>
                  <a:srgbClr val="333399"/>
                </a:solidFill>
                <a:latin typeface="Candara" charset="0"/>
                <a:cs typeface="Candara" charset="0"/>
              </a:rPr>
              <a:t>Triple Algorithm</a:t>
            </a:r>
          </a:p>
        </p:txBody>
      </p: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1524000" y="5638800"/>
            <a:ext cx="5599113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i="0">
                <a:solidFill>
                  <a:srgbClr val="333399"/>
                </a:solidFill>
                <a:latin typeface="Candara" charset="0"/>
                <a:cs typeface="Candara" charset="0"/>
              </a:rPr>
              <a:t>General Vertex Label Algorithm</a:t>
            </a:r>
          </a:p>
        </p:txBody>
      </p:sp>
      <p:sp>
        <p:nvSpPr>
          <p:cNvPr id="58377" name="Up Arrow 10"/>
          <p:cNvSpPr>
            <a:spLocks noChangeArrowheads="1"/>
          </p:cNvSpPr>
          <p:nvPr/>
        </p:nvSpPr>
        <p:spPr bwMode="auto">
          <a:xfrm>
            <a:off x="2057400" y="5029200"/>
            <a:ext cx="457200" cy="533400"/>
          </a:xfrm>
          <a:prstGeom prst="up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Up Arrow 11"/>
          <p:cNvSpPr>
            <a:spLocks noChangeArrowheads="1"/>
          </p:cNvSpPr>
          <p:nvPr/>
        </p:nvSpPr>
        <p:spPr bwMode="auto">
          <a:xfrm>
            <a:off x="6096000" y="5029200"/>
            <a:ext cx="457200" cy="533400"/>
          </a:xfrm>
          <a:prstGeom prst="up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eft-Right Arrow 12"/>
          <p:cNvSpPr>
            <a:spLocks noChangeArrowheads="1"/>
          </p:cNvSpPr>
          <p:nvPr/>
        </p:nvSpPr>
        <p:spPr bwMode="auto">
          <a:xfrm rot="-5400000">
            <a:off x="1919287" y="3795713"/>
            <a:ext cx="595313" cy="319088"/>
          </a:xfrm>
          <a:prstGeom prst="left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eft-Right Arrow 13"/>
          <p:cNvSpPr>
            <a:spLocks noChangeArrowheads="1"/>
          </p:cNvSpPr>
          <p:nvPr/>
        </p:nvSpPr>
        <p:spPr bwMode="auto">
          <a:xfrm rot="-5400000">
            <a:off x="5881687" y="3795713"/>
            <a:ext cx="595313" cy="319088"/>
          </a:xfrm>
          <a:prstGeom prst="left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3505200"/>
            <a:ext cx="776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-84" charset="0"/>
                <a:ea typeface="+mn-ea"/>
                <a:cs typeface="+mn-cs"/>
              </a:rPr>
              <a:t>?</a:t>
            </a:r>
          </a:p>
        </p:txBody>
      </p:sp>
      <p:sp>
        <p:nvSpPr>
          <p:cNvPr id="58382" name="TextBox 14"/>
          <p:cNvSpPr txBox="1">
            <a:spLocks noChangeArrowheads="1"/>
          </p:cNvSpPr>
          <p:nvPr/>
        </p:nvSpPr>
        <p:spPr bwMode="auto">
          <a:xfrm>
            <a:off x="1752600" y="1600200"/>
            <a:ext cx="4927600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i="0">
                <a:solidFill>
                  <a:srgbClr val="333399"/>
                </a:solidFill>
                <a:latin typeface="Candara" charset="0"/>
                <a:cs typeface="Candara" charset="0"/>
              </a:rPr>
              <a:t>Binary Link Label Algorithm</a:t>
            </a:r>
          </a:p>
        </p:txBody>
      </p:sp>
      <p:sp>
        <p:nvSpPr>
          <p:cNvPr id="58383" name="Down Arrow 17"/>
          <p:cNvSpPr>
            <a:spLocks noChangeArrowheads="1"/>
          </p:cNvSpPr>
          <p:nvPr/>
        </p:nvSpPr>
        <p:spPr bwMode="auto">
          <a:xfrm>
            <a:off x="2057400" y="22860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Down Arrow 18"/>
          <p:cNvSpPr>
            <a:spLocks noChangeArrowheads="1"/>
          </p:cNvSpPr>
          <p:nvPr/>
        </p:nvSpPr>
        <p:spPr bwMode="auto">
          <a:xfrm>
            <a:off x="5943600" y="22860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Candara" charset="0"/>
                <a:ea typeface="ＭＳ Ｐゴシック" charset="0"/>
                <a:cs typeface="Candara" charset="0"/>
              </a:rPr>
              <a:t>ROUTING IN A GRAPH:  COMPLEXITY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Section 2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BA9D19-B34C-B149-AC90-7D5C0BA05041}" type="slidenum">
              <a:rPr lang="en-US" sz="1400" b="0" i="0">
                <a:latin typeface="Candara" charset="0"/>
                <a:cs typeface="Candara" charset="0"/>
              </a:rPr>
              <a:pPr/>
              <a:t>37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What About Complexity?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Busch et al. (2003,2005) initiated study of the performance of link reversal routing</a:t>
            </a:r>
          </a:p>
          <a:p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901E10-C7F9-DE42-BC2D-F719C06349B2}" type="slidenum">
              <a:rPr lang="en-US" sz="1400" b="0" i="0">
                <a:latin typeface="Candara" charset="0"/>
                <a:cs typeface="Candara" charset="0"/>
              </a:rPr>
              <a:pPr/>
              <a:t>38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pic>
        <p:nvPicPr>
          <p:cNvPr id="2" name="Picture 1" descr="728845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24200"/>
            <a:ext cx="3121256" cy="31212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2819400"/>
            <a:ext cx="5867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32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8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4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0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0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i="1" dirty="0" smtClean="0">
                <a:latin typeface="Candara" charset="0"/>
                <a:ea typeface="ＭＳ Ｐゴシック" charset="0"/>
                <a:cs typeface="Candara" charset="0"/>
              </a:rPr>
              <a:t>Work complexity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of a vertex</a:t>
            </a:r>
            <a:r>
              <a:rPr lang="en-US" i="1" dirty="0" smtClean="0">
                <a:latin typeface="Candara" charset="0"/>
                <a:ea typeface="ＭＳ Ｐゴシック" charset="0"/>
                <a:cs typeface="Candara" charset="0"/>
              </a:rPr>
              <a:t>: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 </a:t>
            </a:r>
            <a:r>
              <a:rPr lang="en-US" b="0" i="0" dirty="0" smtClean="0">
                <a:latin typeface="Candara" charset="0"/>
                <a:ea typeface="ＭＳ Ｐゴシック" charset="0"/>
                <a:cs typeface="Candara" charset="0"/>
              </a:rPr>
              <a:t>number of steps taken by the vertex</a:t>
            </a:r>
          </a:p>
          <a:p>
            <a:r>
              <a:rPr lang="en-US" i="1" dirty="0" smtClean="0">
                <a:latin typeface="Candara" charset="0"/>
                <a:ea typeface="ＭＳ Ｐゴシック" charset="0"/>
                <a:cs typeface="Candara" charset="0"/>
              </a:rPr>
              <a:t>Global work complexity:  </a:t>
            </a:r>
            <a:r>
              <a:rPr lang="en-US" b="0" i="0" dirty="0" smtClean="0">
                <a:latin typeface="Candara" charset="0"/>
                <a:ea typeface="ＭＳ Ｐゴシック" charset="0"/>
                <a:cs typeface="Candara" charset="0"/>
              </a:rPr>
              <a:t>sum of work complexity of all vertices</a:t>
            </a:r>
            <a:endParaRPr lang="en-US" b="0" i="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Candara" charset="0"/>
                <a:ea typeface="ＭＳ Ｐゴシック" charset="0"/>
                <a:cs typeface="Candara" charset="0"/>
              </a:rPr>
              <a:t>ROUTING IN A GRAPH:  CORRECTNESS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Section 1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0079CB-159B-D04A-8324-3D379F668A51}" type="slidenum">
              <a:rPr lang="en-US" sz="1400" b="0" i="0">
                <a:latin typeface="Candara" charset="0"/>
                <a:cs typeface="Candara" charset="0"/>
              </a:rPr>
              <a:pPr/>
              <a:t>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Worst-Case Work Complexity Bounds </a:t>
            </a:r>
            <a:r>
              <a:rPr lang="en-US" sz="3200">
                <a:latin typeface="Candara" charset="0"/>
                <a:ea typeface="ＭＳ Ｐゴシック" charset="0"/>
                <a:cs typeface="Candara" charset="0"/>
              </a:rPr>
              <a:t>[Busch et al.]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andara" charset="0"/>
                <a:ea typeface="ＭＳ Ｐゴシック" charset="0"/>
                <a:cs typeface="Candara" charset="0"/>
              </a:rPr>
              <a:t>bad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vertex:  has no (directed) path to </a:t>
            </a:r>
            <a:r>
              <a:rPr lang="en-US" dirty="0" err="1" smtClean="0">
                <a:latin typeface="Candara" charset="0"/>
                <a:ea typeface="ＭＳ Ｐゴシック" charset="0"/>
                <a:cs typeface="Candara" charset="0"/>
              </a:rPr>
              <a:t>dest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Pair algorithm (Full Reversal): 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for every input, global work complexity is O(n</a:t>
            </a:r>
            <a:r>
              <a:rPr lang="en-US" baseline="30000" dirty="0">
                <a:latin typeface="Candara" charset="0"/>
                <a:ea typeface="ＭＳ Ｐゴシック" charset="0"/>
                <a:cs typeface="Candara" charset="0"/>
              </a:rPr>
              <a:t>2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), where n is number of initial bad vertices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for every n, there exists an input with n bad vertices with global work complexity </a:t>
            </a:r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Ω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(n</a:t>
            </a:r>
            <a:r>
              <a:rPr lang="en-US" baseline="30000" dirty="0">
                <a:latin typeface="Candara" charset="0"/>
                <a:ea typeface="ＭＳ Ｐゴシック" charset="0"/>
                <a:cs typeface="Candara" charset="0"/>
              </a:rPr>
              <a:t>2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)</a:t>
            </a:r>
          </a:p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Triple algorithm (~Partial Reversal):  same as Pair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algorithm (if appropriately initialized)</a:t>
            </a:r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E4D41E-6864-6F4A-9F24-F26E04B80BC7}" type="slidenum">
              <a:rPr lang="en-US" sz="1400" b="0" i="0">
                <a:latin typeface="Candara" charset="0"/>
                <a:cs typeface="Candara" charset="0"/>
              </a:rPr>
              <a:pPr/>
              <a:t>39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Exact Work Complexity Bounds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 more fine-grained question:  Given </a:t>
            </a:r>
            <a:r>
              <a:rPr lang="en-US" i="1">
                <a:latin typeface="Candara" charset="0"/>
                <a:ea typeface="ＭＳ Ｐゴシック" charset="0"/>
                <a:cs typeface="Candara" charset="0"/>
              </a:rPr>
              <a:t>any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input graph and </a:t>
            </a:r>
            <a:r>
              <a:rPr lang="en-US" i="1">
                <a:latin typeface="Candara" charset="0"/>
                <a:ea typeface="ＭＳ Ｐゴシック" charset="0"/>
                <a:cs typeface="Candara" charset="0"/>
              </a:rPr>
              <a:t>any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vertex in that graph, </a:t>
            </a:r>
            <a:r>
              <a:rPr lang="en-US" i="1">
                <a:latin typeface="Candara" charset="0"/>
                <a:ea typeface="ＭＳ Ｐゴシック" charset="0"/>
                <a:cs typeface="Candara" charset="0"/>
              </a:rPr>
              <a:t>exactly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how many steps does that vertex take?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Busch et al. answered this question for FR.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Charron-Bost et al. answered this question for BLL (as long as labeling satisfies Acyclicity Condition): includes FR and PR.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D928EB-0F7A-2340-B928-772A42F3F731}" type="slidenum">
              <a:rPr lang="en-US" sz="1400" b="0" i="0">
                <a:latin typeface="Candara" charset="0"/>
                <a:cs typeface="Candara" charset="0"/>
              </a:rPr>
              <a:pPr/>
              <a:t>40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Definitions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Let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C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= &lt;v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1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, 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2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, …,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v</a:t>
            </a:r>
            <a:r>
              <a:rPr lang="en-US" sz="2800" baseline="-25000" dirty="0" err="1">
                <a:latin typeface="Candara" charset="0"/>
                <a:ea typeface="ＭＳ Ｐゴシック" charset="0"/>
                <a:cs typeface="Candara" charset="0"/>
              </a:rPr>
              <a:t>k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&gt; be a </a:t>
            </a:r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chain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in the labeled input DAG (series of vertices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s.t.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either (v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,v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i+1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) or (v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i+1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,v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) is a link).</a:t>
            </a:r>
          </a:p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:  number of links that are labeled 1 and </a:t>
            </a:r>
            <a:r>
              <a:rPr lang="en-US" sz="2800" dirty="0" err="1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rightway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((v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,v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i+1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) is a link, i.e., directed away from D)</a:t>
            </a:r>
          </a:p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:  number of occurrences of vertices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s.t.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the two adjacent links are incoming and labeled 0</a:t>
            </a:r>
          </a:p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Res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:  1 if last link in X is labeled 0 and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rightway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, else 0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9D9EA9-255C-944A-9449-FE43DC39ABA4}" type="slidenum">
              <a:rPr lang="en-US" sz="1400" b="0" i="0">
                <a:latin typeface="Candara" charset="0"/>
                <a:cs typeface="Candara" charset="0"/>
              </a:rPr>
              <a:pPr/>
              <a:t>41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Example of Definitions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85800" y="4953000"/>
            <a:ext cx="7880350" cy="1066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For chain &lt;D,7,6,5&gt;: r = 1, s = 0, Res = 1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For chain &lt;D,1,2,3,4,5&gt;: r = 2, s = 1, Res = 0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74088A-A312-DC41-A71A-A89925F5107F}" type="slidenum">
              <a:rPr lang="en-US" sz="1400" b="0" i="0">
                <a:latin typeface="Candara" charset="0"/>
                <a:cs typeface="Candara" charset="0"/>
              </a:rPr>
              <a:pPr/>
              <a:t>42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66565" name="Oval 5"/>
          <p:cNvSpPr>
            <a:spLocks noChangeAspect="1" noChangeArrowheads="1"/>
          </p:cNvSpPr>
          <p:nvPr/>
        </p:nvSpPr>
        <p:spPr bwMode="auto">
          <a:xfrm>
            <a:off x="914400" y="3124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400" b="0" i="0">
                <a:latin typeface="Candara" charset="0"/>
                <a:cs typeface="Candara" charset="0"/>
              </a:rPr>
              <a:t>D</a:t>
            </a:r>
          </a:p>
        </p:txBody>
      </p:sp>
      <p:sp>
        <p:nvSpPr>
          <p:cNvPr id="66566" name="Oval 7"/>
          <p:cNvSpPr>
            <a:spLocks noChangeAspect="1" noChangeArrowheads="1"/>
          </p:cNvSpPr>
          <p:nvPr/>
        </p:nvSpPr>
        <p:spPr bwMode="auto">
          <a:xfrm>
            <a:off x="1981200" y="2057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10"/>
          <p:cNvSpPr>
            <a:spLocks noChangeAspect="1" noChangeArrowheads="1"/>
          </p:cNvSpPr>
          <p:nvPr/>
        </p:nvSpPr>
        <p:spPr bwMode="auto">
          <a:xfrm>
            <a:off x="5562600" y="3124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23"/>
          <p:cNvSpPr>
            <a:spLocks noChangeShapeType="1"/>
          </p:cNvSpPr>
          <p:nvPr/>
        </p:nvSpPr>
        <p:spPr bwMode="auto">
          <a:xfrm>
            <a:off x="2438400" y="2286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21"/>
          <p:cNvSpPr>
            <a:spLocks noChangeShapeType="1"/>
          </p:cNvSpPr>
          <p:nvPr/>
        </p:nvSpPr>
        <p:spPr bwMode="auto">
          <a:xfrm flipV="1">
            <a:off x="1295400" y="24384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Oval 39"/>
          <p:cNvSpPr>
            <a:spLocks noChangeAspect="1" noChangeArrowheads="1"/>
          </p:cNvSpPr>
          <p:nvPr/>
        </p:nvSpPr>
        <p:spPr bwMode="auto">
          <a:xfrm>
            <a:off x="838200" y="3048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TextBox 34"/>
          <p:cNvSpPr txBox="1">
            <a:spLocks noChangeAspect="1" noChangeArrowheads="1"/>
          </p:cNvSpPr>
          <p:nvPr/>
        </p:nvSpPr>
        <p:spPr bwMode="auto">
          <a:xfrm>
            <a:off x="5105400" y="26670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66572" name="Line 25"/>
          <p:cNvSpPr>
            <a:spLocks noChangeShapeType="1"/>
          </p:cNvSpPr>
          <p:nvPr/>
        </p:nvSpPr>
        <p:spPr bwMode="auto">
          <a:xfrm>
            <a:off x="5105400" y="24384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TextBox 34"/>
          <p:cNvSpPr txBox="1">
            <a:spLocks noChangeAspect="1" noChangeArrowheads="1"/>
          </p:cNvSpPr>
          <p:nvPr/>
        </p:nvSpPr>
        <p:spPr bwMode="auto">
          <a:xfrm>
            <a:off x="1350963" y="2278063"/>
            <a:ext cx="333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66574" name="TextBox 34"/>
          <p:cNvSpPr txBox="1">
            <a:spLocks noChangeAspect="1" noChangeArrowheads="1"/>
          </p:cNvSpPr>
          <p:nvPr/>
        </p:nvSpPr>
        <p:spPr bwMode="auto">
          <a:xfrm>
            <a:off x="5334000" y="36576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66575" name="TextBox 34"/>
          <p:cNvSpPr txBox="1">
            <a:spLocks noChangeAspect="1" noChangeArrowheads="1"/>
          </p:cNvSpPr>
          <p:nvPr/>
        </p:nvSpPr>
        <p:spPr bwMode="auto">
          <a:xfrm>
            <a:off x="2743200" y="18288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66576" name="Oval 7"/>
          <p:cNvSpPr>
            <a:spLocks noChangeAspect="1" noChangeArrowheads="1"/>
          </p:cNvSpPr>
          <p:nvPr/>
        </p:nvSpPr>
        <p:spPr bwMode="auto">
          <a:xfrm>
            <a:off x="3352800" y="2057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7"/>
          <p:cNvSpPr>
            <a:spLocks noChangeAspect="1" noChangeArrowheads="1"/>
          </p:cNvSpPr>
          <p:nvPr/>
        </p:nvSpPr>
        <p:spPr bwMode="auto">
          <a:xfrm>
            <a:off x="4724400" y="2057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Oval 7"/>
          <p:cNvSpPr>
            <a:spLocks noChangeAspect="1" noChangeArrowheads="1"/>
          </p:cNvSpPr>
          <p:nvPr/>
        </p:nvSpPr>
        <p:spPr bwMode="auto">
          <a:xfrm>
            <a:off x="6096000" y="2057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Line 23"/>
          <p:cNvSpPr>
            <a:spLocks noChangeShapeType="1"/>
          </p:cNvSpPr>
          <p:nvPr/>
        </p:nvSpPr>
        <p:spPr bwMode="auto">
          <a:xfrm>
            <a:off x="3810000" y="2286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Line 23"/>
          <p:cNvSpPr>
            <a:spLocks noChangeShapeType="1"/>
          </p:cNvSpPr>
          <p:nvPr/>
        </p:nvSpPr>
        <p:spPr bwMode="auto">
          <a:xfrm>
            <a:off x="5181600" y="2286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TextBox 34"/>
          <p:cNvSpPr txBox="1">
            <a:spLocks noChangeAspect="1" noChangeArrowheads="1"/>
          </p:cNvSpPr>
          <p:nvPr/>
        </p:nvSpPr>
        <p:spPr bwMode="auto">
          <a:xfrm>
            <a:off x="4038600" y="1828800"/>
            <a:ext cx="333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66582" name="TextBox 34"/>
          <p:cNvSpPr txBox="1">
            <a:spLocks noChangeAspect="1" noChangeArrowheads="1"/>
          </p:cNvSpPr>
          <p:nvPr/>
        </p:nvSpPr>
        <p:spPr bwMode="auto">
          <a:xfrm>
            <a:off x="5410200" y="18288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66583" name="Oval 5"/>
          <p:cNvSpPr>
            <a:spLocks noChangeAspect="1" noChangeArrowheads="1"/>
          </p:cNvSpPr>
          <p:nvPr/>
        </p:nvSpPr>
        <p:spPr bwMode="auto">
          <a:xfrm>
            <a:off x="1981200" y="4114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400" b="0" i="0">
                <a:latin typeface="Candara" charset="0"/>
                <a:cs typeface="Candara" charset="0"/>
              </a:rPr>
              <a:t>7</a:t>
            </a:r>
          </a:p>
        </p:txBody>
      </p:sp>
      <p:sp>
        <p:nvSpPr>
          <p:cNvPr id="66584" name="Line 21"/>
          <p:cNvSpPr>
            <a:spLocks noChangeShapeType="1"/>
          </p:cNvSpPr>
          <p:nvPr/>
        </p:nvSpPr>
        <p:spPr bwMode="auto">
          <a:xfrm flipH="1" flipV="1">
            <a:off x="1295400" y="35814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TextBox 30"/>
          <p:cNvSpPr txBox="1">
            <a:spLocks noChangeArrowheads="1"/>
          </p:cNvSpPr>
          <p:nvPr/>
        </p:nvSpPr>
        <p:spPr bwMode="auto">
          <a:xfrm>
            <a:off x="2057400" y="2057400"/>
            <a:ext cx="29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66586" name="TextBox 31"/>
          <p:cNvSpPr txBox="1">
            <a:spLocks noChangeArrowheads="1"/>
          </p:cNvSpPr>
          <p:nvPr/>
        </p:nvSpPr>
        <p:spPr bwMode="auto">
          <a:xfrm>
            <a:off x="3429000" y="2057400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66587" name="TextBox 32"/>
          <p:cNvSpPr txBox="1">
            <a:spLocks noChangeArrowheads="1"/>
          </p:cNvSpPr>
          <p:nvPr/>
        </p:nvSpPr>
        <p:spPr bwMode="auto">
          <a:xfrm>
            <a:off x="4800600" y="2057400"/>
            <a:ext cx="33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66588" name="TextBox 33"/>
          <p:cNvSpPr txBox="1">
            <a:spLocks noChangeArrowheads="1"/>
          </p:cNvSpPr>
          <p:nvPr/>
        </p:nvSpPr>
        <p:spPr bwMode="auto">
          <a:xfrm>
            <a:off x="6172200" y="2057400"/>
            <a:ext cx="35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Candara" charset="0"/>
                <a:cs typeface="Candara" charset="0"/>
              </a:rPr>
              <a:t>8</a:t>
            </a:r>
          </a:p>
        </p:txBody>
      </p:sp>
      <p:sp>
        <p:nvSpPr>
          <p:cNvPr id="66589" name="Oval 7"/>
          <p:cNvSpPr>
            <a:spLocks noChangeAspect="1" noChangeArrowheads="1"/>
          </p:cNvSpPr>
          <p:nvPr/>
        </p:nvSpPr>
        <p:spPr bwMode="auto">
          <a:xfrm>
            <a:off x="3352800" y="4114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TextBox 35"/>
          <p:cNvSpPr txBox="1">
            <a:spLocks noChangeArrowheads="1"/>
          </p:cNvSpPr>
          <p:nvPr/>
        </p:nvSpPr>
        <p:spPr bwMode="auto">
          <a:xfrm>
            <a:off x="3429000" y="4114800"/>
            <a:ext cx="35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Candara" charset="0"/>
                <a:cs typeface="Candara" charset="0"/>
              </a:rPr>
              <a:t>6</a:t>
            </a:r>
          </a:p>
        </p:txBody>
      </p:sp>
      <p:sp>
        <p:nvSpPr>
          <p:cNvPr id="66591" name="Oval 7"/>
          <p:cNvSpPr>
            <a:spLocks noChangeAspect="1" noChangeArrowheads="1"/>
          </p:cNvSpPr>
          <p:nvPr/>
        </p:nvSpPr>
        <p:spPr bwMode="auto">
          <a:xfrm>
            <a:off x="4724400" y="4114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2" name="TextBox 37"/>
          <p:cNvSpPr txBox="1">
            <a:spLocks noChangeArrowheads="1"/>
          </p:cNvSpPr>
          <p:nvPr/>
        </p:nvSpPr>
        <p:spPr bwMode="auto">
          <a:xfrm>
            <a:off x="4800600" y="4114800"/>
            <a:ext cx="33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Candara" charset="0"/>
                <a:cs typeface="Candara" charset="0"/>
              </a:rPr>
              <a:t>5</a:t>
            </a:r>
          </a:p>
        </p:txBody>
      </p:sp>
      <p:sp>
        <p:nvSpPr>
          <p:cNvPr id="66593" name="TextBox 38"/>
          <p:cNvSpPr txBox="1">
            <a:spLocks noChangeArrowheads="1"/>
          </p:cNvSpPr>
          <p:nvPr/>
        </p:nvSpPr>
        <p:spPr bwMode="auto">
          <a:xfrm>
            <a:off x="5638800" y="3124200"/>
            <a:ext cx="34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Candara" charset="0"/>
                <a:cs typeface="Candara" charset="0"/>
              </a:rPr>
              <a:t>4</a:t>
            </a:r>
          </a:p>
        </p:txBody>
      </p:sp>
      <p:sp>
        <p:nvSpPr>
          <p:cNvPr id="66594" name="Line 25"/>
          <p:cNvSpPr>
            <a:spLocks noChangeShapeType="1"/>
          </p:cNvSpPr>
          <p:nvPr/>
        </p:nvSpPr>
        <p:spPr bwMode="auto">
          <a:xfrm flipH="1">
            <a:off x="5105400" y="35052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Line 23"/>
          <p:cNvSpPr>
            <a:spLocks noChangeShapeType="1"/>
          </p:cNvSpPr>
          <p:nvPr/>
        </p:nvSpPr>
        <p:spPr bwMode="auto">
          <a:xfrm>
            <a:off x="24384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TextBox 34"/>
          <p:cNvSpPr txBox="1">
            <a:spLocks noChangeAspect="1" noChangeArrowheads="1"/>
          </p:cNvSpPr>
          <p:nvPr/>
        </p:nvSpPr>
        <p:spPr bwMode="auto">
          <a:xfrm>
            <a:off x="2743200" y="38862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66597" name="Line 23"/>
          <p:cNvSpPr>
            <a:spLocks noChangeShapeType="1"/>
          </p:cNvSpPr>
          <p:nvPr/>
        </p:nvSpPr>
        <p:spPr bwMode="auto">
          <a:xfrm>
            <a:off x="38100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TextBox 34"/>
          <p:cNvSpPr txBox="1">
            <a:spLocks noChangeAspect="1" noChangeArrowheads="1"/>
          </p:cNvSpPr>
          <p:nvPr/>
        </p:nvSpPr>
        <p:spPr bwMode="auto">
          <a:xfrm>
            <a:off x="4038600" y="3886200"/>
            <a:ext cx="333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0</a:t>
            </a:r>
          </a:p>
        </p:txBody>
      </p:sp>
      <p:sp>
        <p:nvSpPr>
          <p:cNvPr id="66599" name="TextBox 34"/>
          <p:cNvSpPr txBox="1">
            <a:spLocks noChangeAspect="1" noChangeArrowheads="1"/>
          </p:cNvSpPr>
          <p:nvPr/>
        </p:nvSpPr>
        <p:spPr bwMode="auto">
          <a:xfrm>
            <a:off x="1447800" y="38862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0">
                <a:solidFill>
                  <a:srgbClr val="FF0000"/>
                </a:solidFill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9" name="Freeform 8"/>
          <p:cNvSpPr/>
          <p:nvPr/>
        </p:nvSpPr>
        <p:spPr>
          <a:xfrm>
            <a:off x="930280" y="1711617"/>
            <a:ext cx="5338485" cy="2687783"/>
          </a:xfrm>
          <a:custGeom>
            <a:avLst/>
            <a:gdLst>
              <a:gd name="connsiteX0" fmla="*/ 128141 w 5338485"/>
              <a:gd name="connsiteY0" fmla="*/ 1160844 h 2687783"/>
              <a:gd name="connsiteX1" fmla="*/ 113021 w 5338485"/>
              <a:gd name="connsiteY1" fmla="*/ 1055016 h 2687783"/>
              <a:gd name="connsiteX2" fmla="*/ 1337765 w 5338485"/>
              <a:gd name="connsiteY2" fmla="*/ 57214 h 2687783"/>
              <a:gd name="connsiteX3" fmla="*/ 2743952 w 5338485"/>
              <a:gd name="connsiteY3" fmla="*/ 132805 h 2687783"/>
              <a:gd name="connsiteX4" fmla="*/ 3847734 w 5338485"/>
              <a:gd name="connsiteY4" fmla="*/ 223514 h 2687783"/>
              <a:gd name="connsiteX5" fmla="*/ 5238801 w 5338485"/>
              <a:gd name="connsiteY5" fmla="*/ 1387617 h 2687783"/>
              <a:gd name="connsiteX6" fmla="*/ 5132959 w 5338485"/>
              <a:gd name="connsiteY6" fmla="*/ 2324946 h 2687783"/>
              <a:gd name="connsiteX7" fmla="*/ 4376944 w 5338485"/>
              <a:gd name="connsiteY7" fmla="*/ 2687783 h 268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8485" h="2687783">
                <a:moveTo>
                  <a:pt x="128141" y="1160844"/>
                </a:moveTo>
                <a:cubicBezTo>
                  <a:pt x="19779" y="1199899"/>
                  <a:pt x="-88583" y="1238954"/>
                  <a:pt x="113021" y="1055016"/>
                </a:cubicBezTo>
                <a:cubicBezTo>
                  <a:pt x="314625" y="871078"/>
                  <a:pt x="899276" y="210916"/>
                  <a:pt x="1337765" y="57214"/>
                </a:cubicBezTo>
                <a:cubicBezTo>
                  <a:pt x="1776254" y="-96488"/>
                  <a:pt x="2325624" y="105088"/>
                  <a:pt x="2743952" y="132805"/>
                </a:cubicBezTo>
                <a:cubicBezTo>
                  <a:pt x="3162280" y="160522"/>
                  <a:pt x="3431926" y="14379"/>
                  <a:pt x="3847734" y="223514"/>
                </a:cubicBezTo>
                <a:cubicBezTo>
                  <a:pt x="4263542" y="432649"/>
                  <a:pt x="5024597" y="1037378"/>
                  <a:pt x="5238801" y="1387617"/>
                </a:cubicBezTo>
                <a:cubicBezTo>
                  <a:pt x="5453005" y="1737856"/>
                  <a:pt x="5276602" y="2108252"/>
                  <a:pt x="5132959" y="2324946"/>
                </a:cubicBezTo>
                <a:cubicBezTo>
                  <a:pt x="4989316" y="2541640"/>
                  <a:pt x="4683130" y="2614711"/>
                  <a:pt x="4376944" y="2687783"/>
                </a:cubicBezTo>
              </a:path>
            </a:pathLst>
          </a:custGeom>
          <a:ln w="63500">
            <a:solidFill>
              <a:schemeClr val="accent1"/>
            </a:solidFill>
            <a:tailEnd type="stealth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73541" y="3779554"/>
            <a:ext cx="3583511" cy="1027437"/>
          </a:xfrm>
          <a:custGeom>
            <a:avLst/>
            <a:gdLst>
              <a:gd name="connsiteX0" fmla="*/ 0 w 3583511"/>
              <a:gd name="connsiteY0" fmla="*/ 0 h 1027437"/>
              <a:gd name="connsiteX1" fmla="*/ 650173 w 3583511"/>
              <a:gd name="connsiteY1" fmla="*/ 755910 h 1027437"/>
              <a:gd name="connsiteX2" fmla="*/ 1391068 w 3583511"/>
              <a:gd name="connsiteY2" fmla="*/ 1012920 h 1027437"/>
              <a:gd name="connsiteX3" fmla="*/ 2464609 w 3583511"/>
              <a:gd name="connsiteY3" fmla="*/ 982684 h 1027437"/>
              <a:gd name="connsiteX4" fmla="*/ 3583511 w 3583511"/>
              <a:gd name="connsiteY4" fmla="*/ 876856 h 10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511" h="1027437">
                <a:moveTo>
                  <a:pt x="0" y="0"/>
                </a:moveTo>
                <a:cubicBezTo>
                  <a:pt x="209164" y="293545"/>
                  <a:pt x="418328" y="587090"/>
                  <a:pt x="650173" y="755910"/>
                </a:cubicBezTo>
                <a:cubicBezTo>
                  <a:pt x="882018" y="924730"/>
                  <a:pt x="1088662" y="975124"/>
                  <a:pt x="1391068" y="1012920"/>
                </a:cubicBezTo>
                <a:cubicBezTo>
                  <a:pt x="1693474" y="1050716"/>
                  <a:pt x="2099202" y="1005361"/>
                  <a:pt x="2464609" y="982684"/>
                </a:cubicBezTo>
                <a:cubicBezTo>
                  <a:pt x="2830016" y="960007"/>
                  <a:pt x="3583511" y="876856"/>
                  <a:pt x="3583511" y="876856"/>
                </a:cubicBezTo>
              </a:path>
            </a:pathLst>
          </a:custGeom>
          <a:ln w="63500">
            <a:solidFill>
              <a:schemeClr val="accent1"/>
            </a:solidFill>
            <a:tailEnd type="stealth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48CFE7-8B91-7C4A-92CA-5286E2886BF0}" type="slidenum">
              <a:rPr lang="he-IL" sz="1400" b="0" i="0">
                <a:latin typeface="Candara" charset="0"/>
                <a:cs typeface="Candara" charset="0"/>
              </a:rPr>
              <a:pPr/>
              <a:t>43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Grouping the Vertices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51750" cy="2362200"/>
          </a:xfrm>
        </p:spPr>
        <p:txBody>
          <a:bodyPr/>
          <a:lstStyle/>
          <a:p>
            <a:r>
              <a:rPr lang="en-US" sz="2400" dirty="0" smtClean="0">
                <a:latin typeface="Lucida Calligraphy" charset="0"/>
                <a:ea typeface="ＭＳ Ｐゴシック" charset="0"/>
                <a:cs typeface="Candara" charset="0"/>
              </a:rPr>
              <a:t>D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is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set of all vertices with an incoming link labeled 0 and either an incoming link labeled 1 or an outgoing link</a:t>
            </a:r>
          </a:p>
          <a:p>
            <a:r>
              <a:rPr lang="en-US" sz="2400" dirty="0">
                <a:latin typeface="Lucida Calligraphy" charset="0"/>
                <a:ea typeface="ＭＳ Ｐゴシック" charset="0"/>
                <a:cs typeface="Candara" charset="0"/>
              </a:rPr>
              <a:t>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is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all other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vertices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(all incoming links, if any, labeled 1 or a sink with all links labeled 0)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524000" y="3276600"/>
            <a:ext cx="3352800" cy="3385801"/>
            <a:chOff x="1524000" y="3810000"/>
            <a:chExt cx="2419350" cy="2443163"/>
          </a:xfrm>
        </p:grpSpPr>
        <p:sp>
          <p:nvSpPr>
            <p:cNvPr id="67589" name="Oval 4"/>
            <p:cNvSpPr>
              <a:spLocks noChangeArrowheads="1"/>
            </p:cNvSpPr>
            <p:nvPr/>
          </p:nvSpPr>
          <p:spPr bwMode="auto">
            <a:xfrm>
              <a:off x="2362200" y="40386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Oval 5"/>
            <p:cNvSpPr>
              <a:spLocks noChangeArrowheads="1"/>
            </p:cNvSpPr>
            <p:nvPr/>
          </p:nvSpPr>
          <p:spPr bwMode="auto">
            <a:xfrm>
              <a:off x="2362200" y="4724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Oval 6"/>
            <p:cNvSpPr>
              <a:spLocks noChangeArrowheads="1"/>
            </p:cNvSpPr>
            <p:nvPr/>
          </p:nvSpPr>
          <p:spPr bwMode="auto">
            <a:xfrm>
              <a:off x="1524000" y="5105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Oval 7"/>
            <p:cNvSpPr>
              <a:spLocks noChangeArrowheads="1"/>
            </p:cNvSpPr>
            <p:nvPr/>
          </p:nvSpPr>
          <p:spPr bwMode="auto">
            <a:xfrm>
              <a:off x="2057400" y="5791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Oval 8"/>
            <p:cNvSpPr>
              <a:spLocks noChangeArrowheads="1"/>
            </p:cNvSpPr>
            <p:nvPr/>
          </p:nvSpPr>
          <p:spPr bwMode="auto">
            <a:xfrm>
              <a:off x="2895600" y="5029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Oval 9"/>
            <p:cNvSpPr>
              <a:spLocks noChangeArrowheads="1"/>
            </p:cNvSpPr>
            <p:nvPr/>
          </p:nvSpPr>
          <p:spPr bwMode="auto">
            <a:xfrm>
              <a:off x="2819400" y="5867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Oval 10"/>
            <p:cNvSpPr>
              <a:spLocks noChangeArrowheads="1"/>
            </p:cNvSpPr>
            <p:nvPr/>
          </p:nvSpPr>
          <p:spPr bwMode="auto">
            <a:xfrm>
              <a:off x="3352800" y="4267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ShapeType="1"/>
            </p:cNvSpPr>
            <p:nvPr/>
          </p:nvSpPr>
          <p:spPr bwMode="auto">
            <a:xfrm>
              <a:off x="2438400" y="4267200"/>
              <a:ext cx="0" cy="4572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ShapeType="1"/>
            </p:cNvSpPr>
            <p:nvPr/>
          </p:nvSpPr>
          <p:spPr bwMode="auto">
            <a:xfrm flipH="1">
              <a:off x="1752600" y="4876800"/>
              <a:ext cx="609600" cy="3048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5"/>
            <p:cNvSpPr>
              <a:spLocks noChangeShapeType="1"/>
            </p:cNvSpPr>
            <p:nvPr/>
          </p:nvSpPr>
          <p:spPr bwMode="auto">
            <a:xfrm flipV="1">
              <a:off x="1600200" y="4191000"/>
              <a:ext cx="762000" cy="9144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6"/>
            <p:cNvSpPr>
              <a:spLocks noChangeShapeType="1"/>
            </p:cNvSpPr>
            <p:nvPr/>
          </p:nvSpPr>
          <p:spPr bwMode="auto">
            <a:xfrm>
              <a:off x="1676400" y="5334000"/>
              <a:ext cx="457200" cy="4572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7"/>
            <p:cNvSpPr>
              <a:spLocks noChangeShapeType="1"/>
            </p:cNvSpPr>
            <p:nvPr/>
          </p:nvSpPr>
          <p:spPr bwMode="auto">
            <a:xfrm flipV="1">
              <a:off x="3048000" y="4495800"/>
              <a:ext cx="381000" cy="5334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8"/>
            <p:cNvSpPr>
              <a:spLocks noChangeShapeType="1"/>
            </p:cNvSpPr>
            <p:nvPr/>
          </p:nvSpPr>
          <p:spPr bwMode="auto">
            <a:xfrm>
              <a:off x="2590800" y="4191000"/>
              <a:ext cx="762000" cy="1524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9"/>
            <p:cNvSpPr>
              <a:spLocks noChangeShapeType="1"/>
            </p:cNvSpPr>
            <p:nvPr/>
          </p:nvSpPr>
          <p:spPr bwMode="auto">
            <a:xfrm flipH="1" flipV="1">
              <a:off x="2590800" y="4876800"/>
              <a:ext cx="304800" cy="2286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20"/>
            <p:cNvSpPr>
              <a:spLocks noChangeShapeType="1"/>
            </p:cNvSpPr>
            <p:nvPr/>
          </p:nvSpPr>
          <p:spPr bwMode="auto">
            <a:xfrm flipV="1">
              <a:off x="2971800" y="5257800"/>
              <a:ext cx="0" cy="6096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21"/>
            <p:cNvSpPr>
              <a:spLocks noChangeShapeType="1"/>
            </p:cNvSpPr>
            <p:nvPr/>
          </p:nvSpPr>
          <p:spPr bwMode="auto">
            <a:xfrm flipH="1" flipV="1">
              <a:off x="2286000" y="5943600"/>
              <a:ext cx="533400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Rectangle 22"/>
            <p:cNvSpPr>
              <a:spLocks noChangeArrowheads="1"/>
            </p:cNvSpPr>
            <p:nvPr/>
          </p:nvSpPr>
          <p:spPr bwMode="auto">
            <a:xfrm>
              <a:off x="3200400" y="4114800"/>
              <a:ext cx="1841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606" name="Oval 23"/>
            <p:cNvSpPr>
              <a:spLocks noChangeArrowheads="1"/>
            </p:cNvSpPr>
            <p:nvPr/>
          </p:nvSpPr>
          <p:spPr bwMode="auto">
            <a:xfrm>
              <a:off x="3657600" y="5410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7"/>
            <p:cNvSpPr>
              <a:spLocks noChangeShapeType="1"/>
            </p:cNvSpPr>
            <p:nvPr/>
          </p:nvSpPr>
          <p:spPr bwMode="auto">
            <a:xfrm flipV="1">
              <a:off x="3048000" y="5562600"/>
              <a:ext cx="609600" cy="3810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8"/>
            <p:cNvSpPr>
              <a:spLocks noChangeShapeType="1"/>
            </p:cNvSpPr>
            <p:nvPr/>
          </p:nvSpPr>
          <p:spPr bwMode="auto">
            <a:xfrm>
              <a:off x="3581400" y="4419600"/>
              <a:ext cx="152400" cy="9906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Text Box 29"/>
            <p:cNvSpPr txBox="1">
              <a:spLocks noChangeArrowheads="1"/>
            </p:cNvSpPr>
            <p:nvPr/>
          </p:nvSpPr>
          <p:spPr bwMode="auto">
            <a:xfrm>
              <a:off x="1676400" y="5486400"/>
              <a:ext cx="3540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67610" name="Text Box 30"/>
            <p:cNvSpPr txBox="1">
              <a:spLocks noChangeArrowheads="1"/>
            </p:cNvSpPr>
            <p:nvPr/>
          </p:nvSpPr>
          <p:spPr bwMode="auto">
            <a:xfrm>
              <a:off x="1676400" y="4267200"/>
              <a:ext cx="292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67611" name="Text Box 31"/>
            <p:cNvSpPr txBox="1">
              <a:spLocks noChangeArrowheads="1"/>
            </p:cNvSpPr>
            <p:nvPr/>
          </p:nvSpPr>
          <p:spPr bwMode="auto">
            <a:xfrm>
              <a:off x="2438400" y="5791200"/>
              <a:ext cx="292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67612" name="Text Box 32"/>
            <p:cNvSpPr txBox="1">
              <a:spLocks noChangeArrowheads="1"/>
            </p:cNvSpPr>
            <p:nvPr/>
          </p:nvSpPr>
          <p:spPr bwMode="auto">
            <a:xfrm>
              <a:off x="2667000" y="5334000"/>
              <a:ext cx="292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67613" name="Text Box 33"/>
            <p:cNvSpPr txBox="1">
              <a:spLocks noChangeArrowheads="1"/>
            </p:cNvSpPr>
            <p:nvPr/>
          </p:nvSpPr>
          <p:spPr bwMode="auto">
            <a:xfrm>
              <a:off x="2971800" y="4419600"/>
              <a:ext cx="292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67614" name="Text Box 34"/>
            <p:cNvSpPr txBox="1">
              <a:spLocks noChangeArrowheads="1"/>
            </p:cNvSpPr>
            <p:nvPr/>
          </p:nvSpPr>
          <p:spPr bwMode="auto">
            <a:xfrm>
              <a:off x="3200400" y="5638800"/>
              <a:ext cx="3889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67615" name="Text Box 35"/>
            <p:cNvSpPr txBox="1">
              <a:spLocks noChangeArrowheads="1"/>
            </p:cNvSpPr>
            <p:nvPr/>
          </p:nvSpPr>
          <p:spPr bwMode="auto">
            <a:xfrm>
              <a:off x="3649663" y="4624388"/>
              <a:ext cx="2936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67616" name="Text Box 36"/>
            <p:cNvSpPr txBox="1">
              <a:spLocks noChangeArrowheads="1"/>
            </p:cNvSpPr>
            <p:nvPr/>
          </p:nvSpPr>
          <p:spPr bwMode="auto">
            <a:xfrm>
              <a:off x="2819400" y="3810000"/>
              <a:ext cx="3540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 dirty="0"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67617" name="Text Box 37"/>
            <p:cNvSpPr txBox="1">
              <a:spLocks noChangeArrowheads="1"/>
            </p:cNvSpPr>
            <p:nvPr/>
          </p:nvSpPr>
          <p:spPr bwMode="auto">
            <a:xfrm>
              <a:off x="2514600" y="4895850"/>
              <a:ext cx="3540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 dirty="0"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67618" name="Text Box 38"/>
            <p:cNvSpPr txBox="1">
              <a:spLocks noChangeArrowheads="1"/>
            </p:cNvSpPr>
            <p:nvPr/>
          </p:nvSpPr>
          <p:spPr bwMode="auto">
            <a:xfrm>
              <a:off x="1828800" y="48768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sp>
          <p:nvSpPr>
            <p:cNvPr id="67619" name="Text Box 39"/>
            <p:cNvSpPr txBox="1">
              <a:spLocks noChangeArrowheads="1"/>
            </p:cNvSpPr>
            <p:nvPr/>
          </p:nvSpPr>
          <p:spPr bwMode="auto">
            <a:xfrm>
              <a:off x="2438400" y="4267200"/>
              <a:ext cx="3540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</p:grpSp>
      <p:sp>
        <p:nvSpPr>
          <p:cNvPr id="67620" name="Text Box 42"/>
          <p:cNvSpPr txBox="1">
            <a:spLocks noChangeArrowheads="1"/>
          </p:cNvSpPr>
          <p:nvPr/>
        </p:nvSpPr>
        <p:spPr bwMode="auto">
          <a:xfrm>
            <a:off x="5715000" y="3657600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0" i="0" dirty="0">
                <a:solidFill>
                  <a:schemeClr val="accent1"/>
                </a:solidFill>
                <a:latin typeface="Candara" charset="0"/>
                <a:cs typeface="Candara" charset="0"/>
              </a:rPr>
              <a:t>group</a:t>
            </a:r>
            <a:r>
              <a:rPr lang="en-US" sz="3600" dirty="0">
                <a:solidFill>
                  <a:schemeClr val="accent1"/>
                </a:solidFill>
                <a:ea typeface="Candara" charset="0"/>
                <a:cs typeface="Candara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Lucida Calligraphy" charset="0"/>
                <a:ea typeface="Candara" charset="0"/>
                <a:cs typeface="Candara" charset="0"/>
              </a:rPr>
              <a:t>S</a:t>
            </a:r>
            <a:endParaRPr lang="en-US" sz="3600" dirty="0">
              <a:solidFill>
                <a:schemeClr val="tx2"/>
              </a:solidFill>
              <a:latin typeface="Lucida Calligraphy" charset="0"/>
              <a:ea typeface="Candara" charset="0"/>
              <a:cs typeface="Candara" charset="0"/>
            </a:endParaRPr>
          </a:p>
        </p:txBody>
      </p:sp>
      <p:sp>
        <p:nvSpPr>
          <p:cNvPr id="67621" name="Text Box 44"/>
          <p:cNvSpPr txBox="1">
            <a:spLocks noChangeArrowheads="1"/>
          </p:cNvSpPr>
          <p:nvPr/>
        </p:nvSpPr>
        <p:spPr bwMode="auto">
          <a:xfrm>
            <a:off x="5715000" y="4419600"/>
            <a:ext cx="2151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0" i="0" dirty="0">
                <a:solidFill>
                  <a:schemeClr val="folHlink"/>
                </a:solidFill>
                <a:latin typeface="Candara" charset="0"/>
                <a:cs typeface="Candara" charset="0"/>
              </a:rPr>
              <a:t>group</a:t>
            </a:r>
            <a:r>
              <a:rPr lang="en-US" sz="3600" dirty="0">
                <a:solidFill>
                  <a:schemeClr val="folHlink"/>
                </a:solidFill>
                <a:ea typeface="Candara" charset="0"/>
                <a:cs typeface="Candara" charset="0"/>
              </a:rPr>
              <a:t> </a:t>
            </a:r>
            <a:r>
              <a:rPr lang="en-US" sz="3600" dirty="0">
                <a:solidFill>
                  <a:schemeClr val="folHlink"/>
                </a:solidFill>
                <a:latin typeface="Lucida Calligraphy" charset="0"/>
                <a:ea typeface="Candara" charset="0"/>
                <a:cs typeface="Candara" charset="0"/>
              </a:rPr>
              <a:t>D</a:t>
            </a:r>
            <a:endParaRPr lang="en-US" sz="3600" dirty="0">
              <a:solidFill>
                <a:schemeClr val="tx2"/>
              </a:solidFill>
              <a:latin typeface="Lucida Calligraphy" charset="0"/>
              <a:ea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BLL Work Complexity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114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Theorem: 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The work complexity of vertex v is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min{r(C) + s(C) + Res(C) : C is a chain from D to v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}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	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if v is in </a:t>
            </a:r>
            <a:r>
              <a:rPr lang="en-US" sz="2800" dirty="0">
                <a:latin typeface="Lucida Calligraphy" charset="0"/>
                <a:ea typeface="ＭＳ Ｐゴシック" charset="0"/>
                <a:cs typeface="Lucida Calligraphy" charset="0"/>
              </a:rPr>
              <a:t>S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min{2r(C) + 2s(C) + Res(C) : C is a chain from D to v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}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	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if v is in </a:t>
            </a:r>
            <a:r>
              <a:rPr lang="en-US" sz="2800" dirty="0" smtClean="0">
                <a:latin typeface="Lucida Calligraphy" charset="0"/>
                <a:ea typeface="ＭＳ Ｐゴシック" charset="0"/>
                <a:cs typeface="Lucida Calligraphy" charset="0"/>
              </a:rPr>
              <a:t>D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Proof is by showing how different combinations of r, s, and Res are either invariant or increase by certain amounts throughout execution until a chain becomes a </a:t>
            </a:r>
            <a:r>
              <a:rPr lang="en-US" sz="2800" u="sng" dirty="0">
                <a:latin typeface="Candara" charset="0"/>
                <a:ea typeface="ＭＳ Ｐゴシック" charset="0"/>
                <a:cs typeface="Candara" charset="0"/>
              </a:rPr>
              <a:t>path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from v to D.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		</a:t>
            </a:r>
            <a:endParaRPr lang="en-US" sz="1600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5E07D9-2C16-BA45-94C6-6764E2412F34}" type="slidenum">
              <a:rPr lang="en-US" sz="1400" b="0" i="0">
                <a:latin typeface="Candara" charset="0"/>
                <a:cs typeface="Candara" charset="0"/>
              </a:rPr>
              <a:pPr/>
              <a:t>44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Work Complexity for FR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Recall: 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The work complexity of vertex v is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	min{r(C) + s(C) + Res(C) : C is a chain from D to v} if v is in </a:t>
            </a:r>
            <a:r>
              <a:rPr lang="en-US" sz="2400" dirty="0">
                <a:latin typeface="Lucida Calligraphy" charset="0"/>
                <a:ea typeface="ＭＳ Ｐゴシック" charset="0"/>
                <a:cs typeface="Lucida Calligraphy" charset="0"/>
              </a:rPr>
              <a:t>S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	min{2r(C) + 2s(C) + Res(C) : C is a chain from D to v} if v is in </a:t>
            </a:r>
            <a:r>
              <a:rPr lang="en-US" sz="2400" dirty="0">
                <a:latin typeface="Lucida Calligraphy" charset="0"/>
                <a:ea typeface="ＭＳ Ｐゴシック" charset="0"/>
                <a:cs typeface="Lucida Calligraphy" charset="0"/>
              </a:rPr>
              <a:t>D</a:t>
            </a: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For FR (all labels are 1), all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vertices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are in S, s(C) = 0, and Res(C) = 0.  Thus formula becomes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minimum, over all chains from D to v, of number of links in the chain that are directed away from D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Worst-case graph for global work complexity: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		D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 1  2  …  n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vertex </a:t>
            </a:r>
            <a:r>
              <a:rPr lang="en-US" sz="2000" dirty="0" err="1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i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 has work complexity </a:t>
            </a:r>
            <a:r>
              <a:rPr lang="en-US" sz="2000" dirty="0" err="1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i</a:t>
            </a:r>
            <a:endParaRPr lang="en-US" sz="2000" dirty="0">
              <a:latin typeface="Candara" charset="0"/>
              <a:ea typeface="ＭＳ Ｐゴシック" charset="0"/>
              <a:cs typeface="Candara" charset="0"/>
              <a:sym typeface="Wingdings" charset="0"/>
            </a:endParaRP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global work complexity then is </a:t>
            </a:r>
            <a:r>
              <a:rPr lang="en-US" sz="2000" dirty="0" err="1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Θ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(n</a:t>
            </a:r>
            <a:r>
              <a:rPr lang="en-US" sz="2000" baseline="300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2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)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 </a:t>
            </a:r>
          </a:p>
          <a:p>
            <a:pPr>
              <a:buFont typeface="Wingdings" charset="0"/>
              <a:buNone/>
            </a:pP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		</a:t>
            </a:r>
            <a:endParaRPr lang="en-US" sz="1600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DF7196-FD49-6743-A1C7-1751B9513F48}" type="slidenum">
              <a:rPr lang="en-US" sz="1400" b="0" i="0">
                <a:latin typeface="Candara" charset="0"/>
                <a:cs typeface="Candara" charset="0"/>
              </a:rPr>
              <a:pPr/>
              <a:t>45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Work Complexity for PR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99"/>
                </a:solidFill>
                <a:latin typeface="Candara" charset="0"/>
                <a:ea typeface="ＭＳ Ｐゴシック" charset="0"/>
                <a:cs typeface="Candara" charset="0"/>
              </a:rPr>
              <a:t>F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or PR (all labels are 0 initially), work complexity of vertex v is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min, over all D-to-v chains, of s + Res if v is a sink or a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source initially</a:t>
            </a: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min, over all D-to-v chains, of 2s + Res  if v is neither a sink nor a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source initially</a:t>
            </a: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Worst-case graph for global work complexity: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	D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 1  2  3  …  n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work complexity of vertex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i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 is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Θ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(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i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)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global work complexity is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Θ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(n</a:t>
            </a:r>
            <a:r>
              <a:rPr lang="en-US" sz="2400" baseline="300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2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03D67B-0519-DA45-8F53-7009924259C9}" type="slidenum">
              <a:rPr lang="en-US" sz="1400" b="0" i="0">
                <a:latin typeface="Candara" charset="0"/>
                <a:cs typeface="Candara" charset="0"/>
              </a:rPr>
              <a:pPr/>
              <a:t>46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Comparing FR and PR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Looking at worst-case global work complexity shows no difference – both are quadratic in number of bad vertices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Can use </a:t>
            </a:r>
            <a:r>
              <a:rPr lang="en-US" sz="24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game theory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to show some meaningful differences (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Charron-Bost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et al. 2013)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Consider class of uniform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labelings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:  for each vertex, all incoming links have the same binary label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vertex’s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choice of initial label for its incoming links can be viewed as its strategy in a game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 b="0" i="0">
              <a:latin typeface="Candara" charset="0"/>
              <a:cs typeface="Candara" charset="0"/>
            </a:endParaRPr>
          </a:p>
          <a:p>
            <a:fld id="{DA19E5B7-2EF8-DA4E-8169-88CD4E983061}" type="slidenum">
              <a:rPr lang="en-US" sz="1400" b="0" i="0">
                <a:latin typeface="Candara" charset="0"/>
                <a:cs typeface="Candara" charset="0"/>
              </a:rPr>
              <a:pPr/>
              <a:t>47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4953000"/>
            <a:ext cx="6702425" cy="1479550"/>
            <a:chOff x="909573" y="4819160"/>
            <a:chExt cx="6701742" cy="1479927"/>
          </a:xfrm>
        </p:grpSpPr>
        <p:grpSp>
          <p:nvGrpSpPr>
            <p:cNvPr id="73734" name="Group 55"/>
            <p:cNvGrpSpPr>
              <a:grpSpLocks/>
            </p:cNvGrpSpPr>
            <p:nvPr/>
          </p:nvGrpSpPr>
          <p:grpSpPr bwMode="auto">
            <a:xfrm>
              <a:off x="985773" y="4819160"/>
              <a:ext cx="6625542" cy="1456194"/>
              <a:chOff x="1475448" y="4669969"/>
              <a:chExt cx="6625542" cy="1456194"/>
            </a:xfrm>
          </p:grpSpPr>
          <p:grpSp>
            <p:nvGrpSpPr>
              <p:cNvPr id="73738" name="Group 40"/>
              <p:cNvGrpSpPr>
                <a:grpSpLocks/>
              </p:cNvGrpSpPr>
              <p:nvPr/>
            </p:nvGrpSpPr>
            <p:grpSpPr bwMode="auto">
              <a:xfrm>
                <a:off x="3636954" y="4693702"/>
                <a:ext cx="1304919" cy="1432461"/>
                <a:chOff x="4644928" y="5036648"/>
                <a:chExt cx="1304919" cy="1432461"/>
              </a:xfrm>
            </p:grpSpPr>
            <p:sp>
              <p:nvSpPr>
                <p:cNvPr id="73751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5139838" y="5586196"/>
                  <a:ext cx="296946" cy="28608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2" name="Line 23"/>
                <p:cNvSpPr>
                  <a:spLocks noChangeShapeType="1"/>
                </p:cNvSpPr>
                <p:nvPr/>
              </p:nvSpPr>
              <p:spPr bwMode="auto">
                <a:xfrm>
                  <a:off x="4644928" y="5729146"/>
                  <a:ext cx="49491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379154" y="5162106"/>
                  <a:ext cx="292733" cy="4240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4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5379154" y="5872276"/>
                  <a:ext cx="292734" cy="3660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44928" y="5267481"/>
                  <a:ext cx="38480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400" b="0" i="0">
                      <a:solidFill>
                        <a:srgbClr val="FF0000"/>
                      </a:solidFill>
                      <a:latin typeface="Candara" charset="0"/>
                      <a:cs typeface="Candara" charset="0"/>
                    </a:rPr>
                    <a:t>0</a:t>
                  </a:r>
                  <a:r>
                    <a:rPr lang="en-US" sz="2400">
                      <a:solidFill>
                        <a:srgbClr val="FF0000"/>
                      </a:solidFill>
                      <a:latin typeface="Imprint MT Shadow" charset="0"/>
                      <a:ea typeface="Candara" charset="0"/>
                    </a:rPr>
                    <a:t> </a:t>
                  </a:r>
                  <a:endParaRPr lang="en-US" sz="3200" i="0">
                    <a:solidFill>
                      <a:srgbClr val="FF0000"/>
                    </a:solidFill>
                    <a:latin typeface="Imprint MT Shadow" charset="0"/>
                    <a:ea typeface="Candara" charset="0"/>
                  </a:endParaRPr>
                </a:p>
              </p:txBody>
            </p:sp>
            <p:sp>
              <p:nvSpPr>
                <p:cNvPr id="7375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182542" y="5036648"/>
                  <a:ext cx="4893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400" b="0" i="0">
                      <a:solidFill>
                        <a:schemeClr val="accent1"/>
                      </a:solidFill>
                      <a:latin typeface="Candara" charset="0"/>
                      <a:cs typeface="Candara" charset="0"/>
                    </a:rPr>
                    <a:t>0</a:t>
                  </a:r>
                  <a:r>
                    <a:rPr lang="en-US" sz="2400">
                      <a:latin typeface="Imprint MT Shadow" charset="0"/>
                      <a:ea typeface="Candara" charset="0"/>
                    </a:rPr>
                    <a:t> </a:t>
                  </a:r>
                  <a:endParaRPr lang="en-US" sz="3200" i="0">
                    <a:latin typeface="Imprint MT Shadow" charset="0"/>
                    <a:ea typeface="Candara" charset="0"/>
                  </a:endParaRPr>
                </a:p>
              </p:txBody>
            </p:sp>
            <p:sp>
              <p:nvSpPr>
                <p:cNvPr id="7375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244382" y="6007444"/>
                  <a:ext cx="38480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400" b="0" i="0">
                      <a:solidFill>
                        <a:srgbClr val="FF0000"/>
                      </a:solidFill>
                      <a:latin typeface="Candara" charset="0"/>
                      <a:cs typeface="Candara" charset="0"/>
                    </a:rPr>
                    <a:t>0 </a:t>
                  </a:r>
                  <a:endParaRPr lang="en-US" sz="3200" b="0" i="0">
                    <a:solidFill>
                      <a:srgbClr val="FF0000"/>
                    </a:solidFill>
                    <a:latin typeface="Candara" charset="0"/>
                    <a:cs typeface="Candara" charset="0"/>
                  </a:endParaRPr>
                </a:p>
              </p:txBody>
            </p:sp>
            <p:sp>
              <p:nvSpPr>
                <p:cNvPr id="73758" name="Line 23"/>
                <p:cNvSpPr>
                  <a:spLocks noChangeShapeType="1"/>
                </p:cNvSpPr>
                <p:nvPr/>
              </p:nvSpPr>
              <p:spPr bwMode="auto">
                <a:xfrm>
                  <a:off x="5454936" y="5729146"/>
                  <a:ext cx="49491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739" name="Group 41"/>
              <p:cNvGrpSpPr>
                <a:grpSpLocks/>
              </p:cNvGrpSpPr>
              <p:nvPr/>
            </p:nvGrpSpPr>
            <p:grpSpPr bwMode="auto">
              <a:xfrm>
                <a:off x="6093244" y="4669969"/>
                <a:ext cx="1304919" cy="1432461"/>
                <a:chOff x="4644928" y="5036648"/>
                <a:chExt cx="1304919" cy="1432461"/>
              </a:xfrm>
            </p:grpSpPr>
            <p:sp>
              <p:nvSpPr>
                <p:cNvPr id="7374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5139838" y="5586196"/>
                  <a:ext cx="296946" cy="28608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4" name="Line 23"/>
                <p:cNvSpPr>
                  <a:spLocks noChangeShapeType="1"/>
                </p:cNvSpPr>
                <p:nvPr/>
              </p:nvSpPr>
              <p:spPr bwMode="auto">
                <a:xfrm>
                  <a:off x="4644928" y="5729146"/>
                  <a:ext cx="49491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379154" y="5162106"/>
                  <a:ext cx="292733" cy="4240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6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5379154" y="5872276"/>
                  <a:ext cx="292734" cy="3660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44928" y="5267481"/>
                  <a:ext cx="38480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400" b="0" i="0">
                      <a:solidFill>
                        <a:srgbClr val="FF0000"/>
                      </a:solidFill>
                      <a:latin typeface="Candara" charset="0"/>
                      <a:cs typeface="Candara" charset="0"/>
                    </a:rPr>
                    <a:t>1</a:t>
                  </a:r>
                  <a:r>
                    <a:rPr lang="en-US" sz="2400">
                      <a:latin typeface="Imprint MT Shadow" charset="0"/>
                      <a:ea typeface="Candara" charset="0"/>
                    </a:rPr>
                    <a:t> </a:t>
                  </a:r>
                  <a:endParaRPr lang="en-US" sz="3200" i="0">
                    <a:latin typeface="Imprint MT Shadow" charset="0"/>
                    <a:ea typeface="Candara" charset="0"/>
                  </a:endParaRPr>
                </a:p>
              </p:txBody>
            </p:sp>
            <p:sp>
              <p:nvSpPr>
                <p:cNvPr id="737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182542" y="5036648"/>
                  <a:ext cx="4893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400" b="0">
                      <a:solidFill>
                        <a:srgbClr val="FF0000"/>
                      </a:solidFill>
                      <a:latin typeface="Candara" charset="0"/>
                      <a:cs typeface="Candara" charset="0"/>
                    </a:rPr>
                    <a:t>1 </a:t>
                  </a:r>
                  <a:endParaRPr lang="en-US" sz="3200" b="0" i="0">
                    <a:solidFill>
                      <a:srgbClr val="FF0000"/>
                    </a:solidFill>
                    <a:latin typeface="Candara" charset="0"/>
                    <a:cs typeface="Candara" charset="0"/>
                  </a:endParaRPr>
                </a:p>
              </p:txBody>
            </p:sp>
            <p:sp>
              <p:nvSpPr>
                <p:cNvPr id="7374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244382" y="6007444"/>
                  <a:ext cx="38480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400" b="0" i="0">
                      <a:solidFill>
                        <a:srgbClr val="FF0000"/>
                      </a:solidFill>
                      <a:latin typeface="Candara" charset="0"/>
                      <a:cs typeface="Candara" charset="0"/>
                    </a:rPr>
                    <a:t>1</a:t>
                  </a:r>
                  <a:r>
                    <a:rPr lang="en-US" sz="2400">
                      <a:latin typeface="Imprint MT Shadow" charset="0"/>
                      <a:ea typeface="Candara" charset="0"/>
                    </a:rPr>
                    <a:t> </a:t>
                  </a:r>
                  <a:endParaRPr lang="en-US" sz="3200" i="0">
                    <a:latin typeface="Imprint MT Shadow" charset="0"/>
                    <a:ea typeface="Candara" charset="0"/>
                  </a:endParaRPr>
                </a:p>
              </p:txBody>
            </p:sp>
            <p:sp>
              <p:nvSpPr>
                <p:cNvPr id="73750" name="Line 23"/>
                <p:cNvSpPr>
                  <a:spLocks noChangeShapeType="1"/>
                </p:cNvSpPr>
                <p:nvPr/>
              </p:nvSpPr>
              <p:spPr bwMode="auto">
                <a:xfrm>
                  <a:off x="5454936" y="5729146"/>
                  <a:ext cx="49491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740" name="TextBox 11"/>
              <p:cNvSpPr txBox="1">
                <a:spLocks noChangeArrowheads="1"/>
              </p:cNvSpPr>
              <p:nvPr/>
            </p:nvSpPr>
            <p:spPr bwMode="auto">
              <a:xfrm>
                <a:off x="5209248" y="5127169"/>
                <a:ext cx="46679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or</a:t>
                </a:r>
              </a:p>
            </p:txBody>
          </p:sp>
          <p:sp>
            <p:nvSpPr>
              <p:cNvPr id="73741" name="TextBox 12"/>
              <p:cNvSpPr txBox="1">
                <a:spLocks noChangeArrowheads="1"/>
              </p:cNvSpPr>
              <p:nvPr/>
            </p:nvSpPr>
            <p:spPr bwMode="auto">
              <a:xfrm>
                <a:off x="1475448" y="5127169"/>
                <a:ext cx="1903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Should v play</a:t>
                </a:r>
              </a:p>
            </p:txBody>
          </p:sp>
          <p:sp>
            <p:nvSpPr>
              <p:cNvPr id="73742" name="TextBox 13"/>
              <p:cNvSpPr txBox="1">
                <a:spLocks noChangeArrowheads="1"/>
              </p:cNvSpPr>
              <p:nvPr/>
            </p:nvSpPr>
            <p:spPr bwMode="auto">
              <a:xfrm>
                <a:off x="7647648" y="5127169"/>
                <a:ext cx="4533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?</a:t>
                </a: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909573" y="4842979"/>
              <a:ext cx="6679519" cy="1456108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736" name="TextBox 7"/>
            <p:cNvSpPr txBox="1">
              <a:spLocks noChangeArrowheads="1"/>
            </p:cNvSpPr>
            <p:nvPr/>
          </p:nvSpPr>
          <p:spPr bwMode="auto">
            <a:xfrm>
              <a:off x="3657600" y="5334000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v</a:t>
              </a:r>
            </a:p>
          </p:txBody>
        </p:sp>
        <p:sp>
          <p:nvSpPr>
            <p:cNvPr id="73737" name="TextBox 8"/>
            <p:cNvSpPr txBox="1">
              <a:spLocks noChangeArrowheads="1"/>
            </p:cNvSpPr>
            <p:nvPr/>
          </p:nvSpPr>
          <p:spPr bwMode="auto">
            <a:xfrm>
              <a:off x="6098479" y="528082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v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Comparing FR and PR with Game Theory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Compare FR and PR among all uniform </a:t>
            </a:r>
            <a:r>
              <a:rPr lang="en-US" sz="2800" dirty="0" err="1" smtClean="0">
                <a:latin typeface="Candara" charset="0"/>
                <a:ea typeface="ＭＳ Ｐゴシック" charset="0"/>
                <a:cs typeface="Candara" charset="0"/>
              </a:rPr>
              <a:t>labelings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 (every vertex initially has all its incoming links with same label)</a:t>
            </a:r>
          </a:p>
          <a:p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Global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work complexity of FR can be larger than optimal (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w.r.t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. all uniform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labelings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) by a factor of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Θ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(n)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Global work complexity of PR is never more than twice the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optimal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Thus PR is a safer bet than than FR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w.r.t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. global work complexity</a:t>
            </a:r>
          </a:p>
          <a:p>
            <a:pPr lvl="1"/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 b="0" i="0">
              <a:latin typeface="Candara" charset="0"/>
              <a:cs typeface="Candara" charset="0"/>
            </a:endParaRPr>
          </a:p>
          <a:p>
            <a:fld id="{F42926C4-0E31-A94B-9737-F65602F644E7}" type="slidenum">
              <a:rPr lang="en-US" sz="1400" b="0" i="0">
                <a:latin typeface="Candara" charset="0"/>
                <a:cs typeface="Candara" charset="0"/>
              </a:rPr>
              <a:pPr/>
              <a:t>48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Routing </a:t>
            </a:r>
            <a:br>
              <a:rPr lang="en-US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[Gafni &amp; Bertsekas 1981]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787775" cy="4114800"/>
          </a:xfrm>
        </p:spPr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Undirected connected graph represents communication topology of a system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Unique destination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node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5057E-A69A-A04C-B0F8-E14BBFBEB816}" type="slidenum">
              <a:rPr lang="en-US" sz="1400" b="0" i="0">
                <a:latin typeface="Candara" charset="0"/>
                <a:cs typeface="Candara" charset="0"/>
              </a:rPr>
              <a:pPr/>
              <a:t>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800600" y="1828800"/>
            <a:ext cx="3429000" cy="3222487"/>
            <a:chOff x="1800225" y="1524000"/>
            <a:chExt cx="5257800" cy="4941147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086225" y="1643063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4000" b="0" i="0" dirty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086225" y="3471863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800225" y="3471863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8800" y="548640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086225" y="5529263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6143625" y="3471863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43625" y="5529263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917065" y="3276602"/>
              <a:ext cx="503873" cy="10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000" b="0" i="0" dirty="0">
                  <a:latin typeface="Candara" charset="0"/>
                  <a:cs typeface="Candara" charset="0"/>
                </a:rPr>
                <a:t>1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253865" y="3276602"/>
              <a:ext cx="511810" cy="10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000" b="0" i="0" dirty="0">
                  <a:latin typeface="Candara" charset="0"/>
                  <a:cs typeface="Candara" charset="0"/>
                </a:rPr>
                <a:t>2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2438400" y="2328863"/>
              <a:ext cx="1647825" cy="1176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 flipV="1">
              <a:off x="5000625" y="2328863"/>
              <a:ext cx="1400175" cy="1176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2714625" y="3929063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5000625" y="3929063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743200" y="60198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5000625" y="5986463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257425" y="4386263"/>
              <a:ext cx="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4543425" y="4386263"/>
              <a:ext cx="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6600825" y="4386263"/>
              <a:ext cx="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6240145" y="3276602"/>
              <a:ext cx="594042" cy="10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000" b="0" i="0" dirty="0">
                  <a:latin typeface="Candara" charset="0"/>
                  <a:cs typeface="Candara" charset="0"/>
                </a:rPr>
                <a:t>3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1917065" y="5262880"/>
              <a:ext cx="599124" cy="10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000" b="0" i="0" dirty="0">
                  <a:latin typeface="Candara" charset="0"/>
                  <a:cs typeface="Candara" charset="0"/>
                </a:rPr>
                <a:t>4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137025" y="5379722"/>
              <a:ext cx="642937" cy="10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000" b="0" i="0" dirty="0">
                  <a:latin typeface="Candara" charset="0"/>
                  <a:cs typeface="Candara" charset="0"/>
                </a:rPr>
                <a:t>5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240145" y="5379721"/>
              <a:ext cx="817880" cy="10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000" b="0" i="0" dirty="0">
                  <a:latin typeface="Candara" charset="0"/>
                  <a:cs typeface="Candara" charset="0"/>
                </a:rPr>
                <a:t>6</a:t>
              </a:r>
            </a:p>
          </p:txBody>
        </p:sp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3962400" y="1524000"/>
              <a:ext cx="1143000" cy="1143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28" name="Footer Placeholder 225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Time Complexity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32750" cy="4114800"/>
          </a:xfrm>
        </p:spPr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Time complexity is number of iterations in </a:t>
            </a:r>
            <a:r>
              <a:rPr lang="en-US" sz="2800" u="sng" dirty="0">
                <a:latin typeface="Candara" charset="0"/>
                <a:ea typeface="ＭＳ Ｐゴシック" charset="0"/>
                <a:cs typeface="Candara" charset="0"/>
              </a:rPr>
              <a:t>greedy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execution (all sinks take step in each iteration)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Busch et al.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(2003, 2005) observed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that time complexity cannot exceed global work complexity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Thus O(n</a:t>
            </a:r>
            <a:r>
              <a:rPr lang="en-US" sz="2400" baseline="30000" dirty="0">
                <a:latin typeface="Candara" charset="0"/>
                <a:ea typeface="ＭＳ Ｐゴシック" charset="0"/>
                <a:cs typeface="Candara" charset="0"/>
              </a:rPr>
              <a:t>2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) iterations for both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pair (FR)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triple (~PR) algorithms</a:t>
            </a: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Busch et al. also showed graphs on which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pair (FR)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triple (~PR) algorithms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require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Ω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(n</a:t>
            </a:r>
            <a:r>
              <a:rPr lang="en-US" sz="2800" baseline="30000" dirty="0">
                <a:latin typeface="Candara" charset="0"/>
                <a:ea typeface="ＭＳ Ｐゴシック" charset="0"/>
                <a:cs typeface="Candara" charset="0"/>
              </a:rPr>
              <a:t>2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)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iterations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5E0543-EC90-9649-9456-2AE8501E2296}" type="slidenum">
              <a:rPr lang="en-US" sz="1400" b="0" i="0">
                <a:latin typeface="Candara" charset="0"/>
                <a:cs typeface="Candara" charset="0"/>
              </a:rPr>
              <a:pPr/>
              <a:t>49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pic>
        <p:nvPicPr>
          <p:cNvPr id="5" name="Picture 4" descr="MC90032364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04800"/>
            <a:ext cx="1088798" cy="10887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Time Complexity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32750" cy="4114800"/>
          </a:xfrm>
        </p:spPr>
        <p:txBody>
          <a:bodyPr/>
          <a:lstStyle/>
          <a:p>
            <a:r>
              <a:rPr lang="en-US" sz="2800" dirty="0" err="1" smtClean="0">
                <a:latin typeface="Candara" charset="0"/>
                <a:ea typeface="ＭＳ Ｐゴシック" charset="0"/>
                <a:cs typeface="Candara" charset="0"/>
              </a:rPr>
              <a:t>Charron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-Bost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et al. (2011) derived an </a:t>
            </a:r>
            <a:r>
              <a:rPr lang="en-US" sz="2800" i="1" dirty="0">
                <a:latin typeface="Candara" charset="0"/>
                <a:ea typeface="ＭＳ Ｐゴシック" charset="0"/>
                <a:cs typeface="Candara" charset="0"/>
              </a:rPr>
              <a:t>exact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formula for the last iteration in which </a:t>
            </a:r>
            <a:r>
              <a:rPr lang="en-US" sz="2800" i="1" dirty="0">
                <a:latin typeface="Candara" charset="0"/>
                <a:ea typeface="ＭＳ Ｐゴシック" charset="0"/>
                <a:cs typeface="Candara" charset="0"/>
              </a:rPr>
              <a:t>any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vertex takes a step in </a:t>
            </a:r>
            <a:r>
              <a:rPr lang="en-US" sz="2800" i="1" dirty="0">
                <a:latin typeface="Candara" charset="0"/>
                <a:ea typeface="ＭＳ Ｐゴシック" charset="0"/>
                <a:cs typeface="Candara" charset="0"/>
              </a:rPr>
              <a:t>any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graph for BLL… 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5E0543-EC90-9649-9456-2AE8501E2296}" type="slidenum">
              <a:rPr lang="en-US" sz="1400" b="0" i="0">
                <a:latin typeface="Candara" charset="0"/>
                <a:cs typeface="Candara" charset="0"/>
              </a:rPr>
              <a:pPr/>
              <a:t>50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pic>
        <p:nvPicPr>
          <p:cNvPr id="5" name="Picture 4" descr="MC90032364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04800"/>
            <a:ext cx="1088798" cy="10887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FR Time Complexity:  Recurrence for Work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2057400"/>
          </a:xfrm>
        </p:spPr>
        <p:txBody>
          <a:bodyPr/>
          <a:lstStyle/>
          <a:p>
            <a:r>
              <a:rPr lang="en-US" sz="2000">
                <a:latin typeface="Candara" charset="0"/>
                <a:ea typeface="ＭＳ Ｐゴシック" charset="0"/>
                <a:cs typeface="Candara" charset="0"/>
              </a:rPr>
              <a:t>Let W</a:t>
            </a:r>
            <a:r>
              <a:rPr lang="en-US" sz="2000" baseline="-2500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000">
                <a:latin typeface="Candara" charset="0"/>
                <a:ea typeface="ＭＳ Ｐゴシック" charset="0"/>
                <a:cs typeface="Candara" charset="0"/>
              </a:rPr>
              <a:t>(t) be number of steps vertex i has taken by iteration t</a:t>
            </a:r>
          </a:p>
          <a:p>
            <a:r>
              <a:rPr lang="en-US" sz="2000">
                <a:latin typeface="Candara" charset="0"/>
                <a:ea typeface="ＭＳ Ｐゴシック" charset="0"/>
                <a:cs typeface="Candara" charset="0"/>
              </a:rPr>
              <a:t>Identify a recurrence relation for W</a:t>
            </a:r>
            <a:r>
              <a:rPr lang="en-US" sz="2000" baseline="-2500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000">
                <a:latin typeface="Candara" charset="0"/>
                <a:ea typeface="ＭＳ Ｐゴシック" charset="0"/>
                <a:cs typeface="Candara" charset="0"/>
              </a:rPr>
              <a:t>(t) based on understanding how vertex i and its neighbors take turns being sinks:</a:t>
            </a:r>
          </a:p>
          <a:p>
            <a:endParaRPr lang="en-US" sz="220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2200">
              <a:latin typeface="Candara" charset="0"/>
              <a:ea typeface="ＭＳ Ｐゴシック" charset="0"/>
              <a:cs typeface="Candara" charset="0"/>
            </a:endParaRPr>
          </a:p>
          <a:p>
            <a:pPr>
              <a:buFont typeface="Wingdings" charset="0"/>
              <a:buNone/>
            </a:pPr>
            <a:endParaRPr lang="en-US" sz="2200">
              <a:latin typeface="Candara" charset="0"/>
              <a:ea typeface="ＭＳ Ｐゴシック" charset="0"/>
              <a:cs typeface="Candara" charset="0"/>
            </a:endParaRPr>
          </a:p>
          <a:p>
            <a:pPr>
              <a:buFont typeface="Wingdings" charset="0"/>
              <a:buNone/>
            </a:pPr>
            <a:endParaRPr lang="en-US" sz="220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220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220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56C4C3-FDE0-4E4A-8ACE-DD82B85333D8}" type="slidenum">
              <a:rPr lang="en-US" sz="1400" b="0" i="0">
                <a:latin typeface="Candara" charset="0"/>
                <a:cs typeface="Candara" charset="0"/>
              </a:rPr>
              <a:pPr/>
              <a:t>51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914400" y="2743200"/>
            <a:ext cx="4240213" cy="781050"/>
            <a:chOff x="914400" y="3028881"/>
            <a:chExt cx="4239578" cy="781110"/>
          </a:xfrm>
        </p:grpSpPr>
        <p:grpSp>
          <p:nvGrpSpPr>
            <p:cNvPr id="78951" name="Group 33"/>
            <p:cNvGrpSpPr>
              <a:grpSpLocks/>
            </p:cNvGrpSpPr>
            <p:nvPr/>
          </p:nvGrpSpPr>
          <p:grpSpPr bwMode="auto">
            <a:xfrm>
              <a:off x="914400" y="3028881"/>
              <a:ext cx="3452134" cy="781110"/>
              <a:chOff x="838200" y="3657600"/>
              <a:chExt cx="3452134" cy="781110"/>
            </a:xfrm>
          </p:grpSpPr>
          <p:sp>
            <p:nvSpPr>
              <p:cNvPr id="78953" name="Line 23"/>
              <p:cNvSpPr>
                <a:spLocks noChangeShapeType="1"/>
              </p:cNvSpPr>
              <p:nvPr/>
            </p:nvSpPr>
            <p:spPr bwMode="auto">
              <a:xfrm flipV="1">
                <a:off x="12954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954" name="Group 23"/>
              <p:cNvGrpSpPr>
                <a:grpSpLocks/>
              </p:cNvGrpSpPr>
              <p:nvPr/>
            </p:nvGrpSpPr>
            <p:grpSpPr bwMode="auto">
              <a:xfrm>
                <a:off x="838200" y="3657600"/>
                <a:ext cx="472177" cy="472173"/>
                <a:chOff x="2514640" y="5831790"/>
                <a:chExt cx="472177" cy="472173"/>
              </a:xfrm>
            </p:grpSpPr>
            <p:grpSp>
              <p:nvGrpSpPr>
                <p:cNvPr id="78970" name="Group 27"/>
                <p:cNvGrpSpPr>
                  <a:grpSpLocks/>
                </p:cNvGrpSpPr>
                <p:nvPr/>
              </p:nvGrpSpPr>
              <p:grpSpPr bwMode="auto">
                <a:xfrm>
                  <a:off x="2514640" y="5831790"/>
                  <a:ext cx="472177" cy="472173"/>
                  <a:chOff x="533400" y="4038600"/>
                  <a:chExt cx="472157" cy="472157"/>
                </a:xfrm>
              </p:grpSpPr>
              <p:sp>
                <p:nvSpPr>
                  <p:cNvPr id="78972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4114800"/>
                    <a:ext cx="304800" cy="304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 b="0" i="0">
                      <a:latin typeface="Candara" charset="0"/>
                      <a:cs typeface="Candara" charset="0"/>
                    </a:endParaRPr>
                  </a:p>
                </p:txBody>
              </p:sp>
              <p:sp>
                <p:nvSpPr>
                  <p:cNvPr id="7897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4038600"/>
                    <a:ext cx="472157" cy="47215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971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590843" y="5831790"/>
                  <a:ext cx="325569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0</a:t>
                  </a:r>
                </a:p>
              </p:txBody>
            </p:sp>
          </p:grpSp>
          <p:grpSp>
            <p:nvGrpSpPr>
              <p:cNvPr id="78955" name="Group 24"/>
              <p:cNvGrpSpPr>
                <a:grpSpLocks/>
              </p:cNvGrpSpPr>
              <p:nvPr/>
            </p:nvGrpSpPr>
            <p:grpSpPr bwMode="auto">
              <a:xfrm>
                <a:off x="1905000" y="3657600"/>
                <a:ext cx="377742" cy="420166"/>
                <a:chOff x="1600200" y="4951134"/>
                <a:chExt cx="377742" cy="420166"/>
              </a:xfrm>
            </p:grpSpPr>
            <p:sp>
              <p:nvSpPr>
                <p:cNvPr id="78968" name="Oval 10"/>
                <p:cNvSpPr>
                  <a:spLocks noChangeArrowheads="1"/>
                </p:cNvSpPr>
                <p:nvPr/>
              </p:nvSpPr>
              <p:spPr bwMode="auto">
                <a:xfrm>
                  <a:off x="1600200" y="499356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69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620466" y="4951134"/>
                  <a:ext cx="274346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1</a:t>
                  </a:r>
                </a:p>
              </p:txBody>
            </p:sp>
          </p:grpSp>
          <p:grpSp>
            <p:nvGrpSpPr>
              <p:cNvPr id="78956" name="Group 26"/>
              <p:cNvGrpSpPr>
                <a:grpSpLocks/>
              </p:cNvGrpSpPr>
              <p:nvPr/>
            </p:nvGrpSpPr>
            <p:grpSpPr bwMode="auto">
              <a:xfrm>
                <a:off x="3886200" y="3657600"/>
                <a:ext cx="377742" cy="418270"/>
                <a:chOff x="2590843" y="4114800"/>
                <a:chExt cx="377742" cy="418270"/>
              </a:xfrm>
            </p:grpSpPr>
            <p:sp>
              <p:nvSpPr>
                <p:cNvPr id="78966" name="Oval 10"/>
                <p:cNvSpPr>
                  <a:spLocks noChangeArrowheads="1"/>
                </p:cNvSpPr>
                <p:nvPr/>
              </p:nvSpPr>
              <p:spPr bwMode="auto">
                <a:xfrm>
                  <a:off x="2590843" y="415533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6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604354" y="4114800"/>
                  <a:ext cx="309287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3</a:t>
                  </a:r>
                </a:p>
              </p:txBody>
            </p:sp>
          </p:grpSp>
          <p:grpSp>
            <p:nvGrpSpPr>
              <p:cNvPr id="78957" name="Group 25"/>
              <p:cNvGrpSpPr>
                <a:grpSpLocks/>
              </p:cNvGrpSpPr>
              <p:nvPr/>
            </p:nvGrpSpPr>
            <p:grpSpPr bwMode="auto">
              <a:xfrm>
                <a:off x="2895600" y="3657600"/>
                <a:ext cx="377742" cy="426921"/>
                <a:chOff x="3505283" y="4944379"/>
                <a:chExt cx="377742" cy="426921"/>
              </a:xfrm>
            </p:grpSpPr>
            <p:sp>
              <p:nvSpPr>
                <p:cNvPr id="78964" name="Oval 10"/>
                <p:cNvSpPr>
                  <a:spLocks noChangeArrowheads="1"/>
                </p:cNvSpPr>
                <p:nvPr/>
              </p:nvSpPr>
              <p:spPr bwMode="auto">
                <a:xfrm>
                  <a:off x="3505283" y="4993561"/>
                  <a:ext cx="377742" cy="377739"/>
                </a:xfrm>
                <a:prstGeom prst="ellipse">
                  <a:avLst/>
                </a:prstGeom>
                <a:solidFill>
                  <a:srgbClr val="FFAAAA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65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540953" y="4944379"/>
                  <a:ext cx="303151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2</a:t>
                  </a:r>
                </a:p>
              </p:txBody>
            </p:sp>
          </p:grpSp>
          <p:sp>
            <p:nvSpPr>
              <p:cNvPr id="78958" name="Line 23"/>
              <p:cNvSpPr>
                <a:spLocks noChangeShapeType="1"/>
              </p:cNvSpPr>
              <p:nvPr/>
            </p:nvSpPr>
            <p:spPr bwMode="auto">
              <a:xfrm flipV="1">
                <a:off x="22860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9" name="Line 23"/>
              <p:cNvSpPr>
                <a:spLocks noChangeShapeType="1"/>
              </p:cNvSpPr>
              <p:nvPr/>
            </p:nvSpPr>
            <p:spPr bwMode="auto">
              <a:xfrm flipH="1" flipV="1">
                <a:off x="32766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0" name="TextBox 37"/>
              <p:cNvSpPr txBox="1">
                <a:spLocks noChangeArrowheads="1"/>
              </p:cNvSpPr>
              <p:nvPr/>
            </p:nvSpPr>
            <p:spPr bwMode="auto">
              <a:xfrm>
                <a:off x="9144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961" name="TextBox 37"/>
              <p:cNvSpPr txBox="1">
                <a:spLocks noChangeArrowheads="1"/>
              </p:cNvSpPr>
              <p:nvPr/>
            </p:nvSpPr>
            <p:spPr bwMode="auto">
              <a:xfrm>
                <a:off x="19050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962" name="TextBox 37"/>
              <p:cNvSpPr txBox="1">
                <a:spLocks noChangeArrowheads="1"/>
              </p:cNvSpPr>
              <p:nvPr/>
            </p:nvSpPr>
            <p:spPr bwMode="auto">
              <a:xfrm>
                <a:off x="29718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963" name="TextBox 37"/>
              <p:cNvSpPr txBox="1">
                <a:spLocks noChangeArrowheads="1"/>
              </p:cNvSpPr>
              <p:nvPr/>
            </p:nvSpPr>
            <p:spPr bwMode="auto">
              <a:xfrm>
                <a:off x="39624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</p:grpSp>
        <p:sp>
          <p:nvSpPr>
            <p:cNvPr id="78952" name="TextBox 38"/>
            <p:cNvSpPr txBox="1">
              <a:spLocks noChangeArrowheads="1"/>
            </p:cNvSpPr>
            <p:nvPr/>
          </p:nvSpPr>
          <p:spPr bwMode="auto">
            <a:xfrm>
              <a:off x="4495800" y="3048000"/>
              <a:ext cx="658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t = 0</a:t>
              </a:r>
            </a:p>
          </p:txBody>
        </p:sp>
      </p:grpSp>
      <p:grpSp>
        <p:nvGrpSpPr>
          <p:cNvPr id="12" name="Group 152"/>
          <p:cNvGrpSpPr>
            <a:grpSpLocks/>
          </p:cNvGrpSpPr>
          <p:nvPr/>
        </p:nvGrpSpPr>
        <p:grpSpPr bwMode="auto">
          <a:xfrm>
            <a:off x="914400" y="3505200"/>
            <a:ext cx="4187825" cy="781050"/>
            <a:chOff x="914400" y="3790881"/>
            <a:chExt cx="4188357" cy="781119"/>
          </a:xfrm>
        </p:grpSpPr>
        <p:grpSp>
          <p:nvGrpSpPr>
            <p:cNvPr id="78928" name="Group 34"/>
            <p:cNvGrpSpPr>
              <a:grpSpLocks/>
            </p:cNvGrpSpPr>
            <p:nvPr/>
          </p:nvGrpSpPr>
          <p:grpSpPr bwMode="auto">
            <a:xfrm>
              <a:off x="914400" y="3790881"/>
              <a:ext cx="3452134" cy="781119"/>
              <a:chOff x="838200" y="3657591"/>
              <a:chExt cx="3452134" cy="781119"/>
            </a:xfrm>
          </p:grpSpPr>
          <p:sp>
            <p:nvSpPr>
              <p:cNvPr id="78930" name="Line 23"/>
              <p:cNvSpPr>
                <a:spLocks noChangeShapeType="1"/>
              </p:cNvSpPr>
              <p:nvPr/>
            </p:nvSpPr>
            <p:spPr bwMode="auto">
              <a:xfrm flipV="1">
                <a:off x="12954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931" name="Group 23"/>
              <p:cNvGrpSpPr>
                <a:grpSpLocks/>
              </p:cNvGrpSpPr>
              <p:nvPr/>
            </p:nvGrpSpPr>
            <p:grpSpPr bwMode="auto">
              <a:xfrm>
                <a:off x="838200" y="3657591"/>
                <a:ext cx="472177" cy="472172"/>
                <a:chOff x="2514640" y="5831781"/>
                <a:chExt cx="472177" cy="472172"/>
              </a:xfrm>
            </p:grpSpPr>
            <p:grpSp>
              <p:nvGrpSpPr>
                <p:cNvPr id="78947" name="Group 27"/>
                <p:cNvGrpSpPr>
                  <a:grpSpLocks/>
                </p:cNvGrpSpPr>
                <p:nvPr/>
              </p:nvGrpSpPr>
              <p:grpSpPr bwMode="auto">
                <a:xfrm>
                  <a:off x="2514640" y="5831781"/>
                  <a:ext cx="472177" cy="472172"/>
                  <a:chOff x="533400" y="4038600"/>
                  <a:chExt cx="472157" cy="472157"/>
                </a:xfrm>
              </p:grpSpPr>
              <p:sp>
                <p:nvSpPr>
                  <p:cNvPr id="78949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4114800"/>
                    <a:ext cx="304800" cy="304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 b="0" i="0">
                      <a:latin typeface="Candara" charset="0"/>
                      <a:cs typeface="Candara" charset="0"/>
                    </a:endParaRPr>
                  </a:p>
                </p:txBody>
              </p:sp>
              <p:sp>
                <p:nvSpPr>
                  <p:cNvPr id="7895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4038600"/>
                    <a:ext cx="472157" cy="47215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948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590843" y="5831790"/>
                  <a:ext cx="325569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0</a:t>
                  </a:r>
                </a:p>
              </p:txBody>
            </p:sp>
          </p:grpSp>
          <p:grpSp>
            <p:nvGrpSpPr>
              <p:cNvPr id="78932" name="Group 24"/>
              <p:cNvGrpSpPr>
                <a:grpSpLocks/>
              </p:cNvGrpSpPr>
              <p:nvPr/>
            </p:nvGrpSpPr>
            <p:grpSpPr bwMode="auto">
              <a:xfrm>
                <a:off x="1905000" y="3657600"/>
                <a:ext cx="377742" cy="420166"/>
                <a:chOff x="1600200" y="4951134"/>
                <a:chExt cx="377742" cy="420166"/>
              </a:xfrm>
            </p:grpSpPr>
            <p:sp>
              <p:nvSpPr>
                <p:cNvPr id="51" name="Oval 10"/>
                <p:cNvSpPr>
                  <a:spLocks noChangeArrowheads="1"/>
                </p:cNvSpPr>
                <p:nvPr/>
              </p:nvSpPr>
              <p:spPr bwMode="auto">
                <a:xfrm>
                  <a:off x="1600335" y="4993992"/>
                  <a:ext cx="377873" cy="377858"/>
                </a:xfrm>
                <a:prstGeom prst="ellipse">
                  <a:avLst/>
                </a:prstGeom>
                <a:solidFill>
                  <a:schemeClr val="accent5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8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94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620466" y="4951134"/>
                  <a:ext cx="274346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1</a:t>
                  </a:r>
                </a:p>
              </p:txBody>
            </p:sp>
          </p:grpSp>
          <p:grpSp>
            <p:nvGrpSpPr>
              <p:cNvPr id="78933" name="Group 26"/>
              <p:cNvGrpSpPr>
                <a:grpSpLocks/>
              </p:cNvGrpSpPr>
              <p:nvPr/>
            </p:nvGrpSpPr>
            <p:grpSpPr bwMode="auto">
              <a:xfrm>
                <a:off x="3886200" y="3657600"/>
                <a:ext cx="377742" cy="418270"/>
                <a:chOff x="2590843" y="4114800"/>
                <a:chExt cx="377742" cy="418270"/>
              </a:xfrm>
            </p:grpSpPr>
            <p:sp>
              <p:nvSpPr>
                <p:cNvPr id="78943" name="Oval 10"/>
                <p:cNvSpPr>
                  <a:spLocks noChangeArrowheads="1"/>
                </p:cNvSpPr>
                <p:nvPr/>
              </p:nvSpPr>
              <p:spPr bwMode="auto">
                <a:xfrm>
                  <a:off x="2590843" y="4155331"/>
                  <a:ext cx="377742" cy="377739"/>
                </a:xfrm>
                <a:prstGeom prst="ellipse">
                  <a:avLst/>
                </a:prstGeom>
                <a:solidFill>
                  <a:srgbClr val="FFAAAA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4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604354" y="4114800"/>
                  <a:ext cx="309287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3</a:t>
                  </a:r>
                </a:p>
              </p:txBody>
            </p:sp>
          </p:grpSp>
          <p:grpSp>
            <p:nvGrpSpPr>
              <p:cNvPr id="78934" name="Group 25"/>
              <p:cNvGrpSpPr>
                <a:grpSpLocks/>
              </p:cNvGrpSpPr>
              <p:nvPr/>
            </p:nvGrpSpPr>
            <p:grpSpPr bwMode="auto">
              <a:xfrm>
                <a:off x="2895600" y="3657600"/>
                <a:ext cx="377742" cy="426921"/>
                <a:chOff x="3505283" y="4944379"/>
                <a:chExt cx="377742" cy="426921"/>
              </a:xfrm>
            </p:grpSpPr>
            <p:sp>
              <p:nvSpPr>
                <p:cNvPr id="78941" name="Oval 46"/>
                <p:cNvSpPr>
                  <a:spLocks noChangeArrowheads="1"/>
                </p:cNvSpPr>
                <p:nvPr/>
              </p:nvSpPr>
              <p:spPr bwMode="auto">
                <a:xfrm>
                  <a:off x="3505283" y="499356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42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540953" y="4944379"/>
                  <a:ext cx="303151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2</a:t>
                  </a:r>
                </a:p>
              </p:txBody>
            </p:sp>
          </p:grpSp>
          <p:sp>
            <p:nvSpPr>
              <p:cNvPr id="78935" name="Line 23"/>
              <p:cNvSpPr>
                <a:spLocks noChangeShapeType="1"/>
              </p:cNvSpPr>
              <p:nvPr/>
            </p:nvSpPr>
            <p:spPr bwMode="auto">
              <a:xfrm flipH="1" flipV="1">
                <a:off x="22860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36" name="Line 23"/>
              <p:cNvSpPr>
                <a:spLocks noChangeShapeType="1"/>
              </p:cNvSpPr>
              <p:nvPr/>
            </p:nvSpPr>
            <p:spPr bwMode="auto">
              <a:xfrm flipV="1">
                <a:off x="32766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37" name="TextBox 37"/>
              <p:cNvSpPr txBox="1">
                <a:spLocks noChangeArrowheads="1"/>
              </p:cNvSpPr>
              <p:nvPr/>
            </p:nvSpPr>
            <p:spPr bwMode="auto">
              <a:xfrm>
                <a:off x="9144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938" name="TextBox 37"/>
              <p:cNvSpPr txBox="1">
                <a:spLocks noChangeArrowheads="1"/>
              </p:cNvSpPr>
              <p:nvPr/>
            </p:nvSpPr>
            <p:spPr bwMode="auto">
              <a:xfrm>
                <a:off x="19050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939" name="TextBox 37"/>
              <p:cNvSpPr txBox="1">
                <a:spLocks noChangeArrowheads="1"/>
              </p:cNvSpPr>
              <p:nvPr/>
            </p:nvSpPr>
            <p:spPr bwMode="auto">
              <a:xfrm>
                <a:off x="2971800" y="4038600"/>
                <a:ext cx="274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1</a:t>
                </a:r>
              </a:p>
            </p:txBody>
          </p:sp>
          <p:sp>
            <p:nvSpPr>
              <p:cNvPr id="78940" name="TextBox 37"/>
              <p:cNvSpPr txBox="1">
                <a:spLocks noChangeArrowheads="1"/>
              </p:cNvSpPr>
              <p:nvPr/>
            </p:nvSpPr>
            <p:spPr bwMode="auto">
              <a:xfrm>
                <a:off x="39624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</p:grpSp>
        <p:sp>
          <p:nvSpPr>
            <p:cNvPr id="78929" name="TextBox 38"/>
            <p:cNvSpPr txBox="1">
              <a:spLocks noChangeArrowheads="1"/>
            </p:cNvSpPr>
            <p:nvPr/>
          </p:nvSpPr>
          <p:spPr bwMode="auto">
            <a:xfrm>
              <a:off x="4495800" y="3810000"/>
              <a:ext cx="6069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t = 1</a:t>
              </a:r>
            </a:p>
          </p:txBody>
        </p:sp>
      </p:grpSp>
      <p:grpSp>
        <p:nvGrpSpPr>
          <p:cNvPr id="26" name="Group 153"/>
          <p:cNvGrpSpPr>
            <a:grpSpLocks/>
          </p:cNvGrpSpPr>
          <p:nvPr/>
        </p:nvGrpSpPr>
        <p:grpSpPr bwMode="auto">
          <a:xfrm>
            <a:off x="914400" y="4267200"/>
            <a:ext cx="4216400" cy="781050"/>
            <a:chOff x="914400" y="4552881"/>
            <a:chExt cx="4217161" cy="781119"/>
          </a:xfrm>
        </p:grpSpPr>
        <p:grpSp>
          <p:nvGrpSpPr>
            <p:cNvPr id="78905" name="Group 58"/>
            <p:cNvGrpSpPr>
              <a:grpSpLocks/>
            </p:cNvGrpSpPr>
            <p:nvPr/>
          </p:nvGrpSpPr>
          <p:grpSpPr bwMode="auto">
            <a:xfrm>
              <a:off x="914400" y="4552881"/>
              <a:ext cx="3425742" cy="781119"/>
              <a:chOff x="838200" y="3657591"/>
              <a:chExt cx="3425742" cy="781119"/>
            </a:xfrm>
          </p:grpSpPr>
          <p:sp>
            <p:nvSpPr>
              <p:cNvPr id="78907" name="Line 23"/>
              <p:cNvSpPr>
                <a:spLocks noChangeShapeType="1"/>
              </p:cNvSpPr>
              <p:nvPr/>
            </p:nvSpPr>
            <p:spPr bwMode="auto">
              <a:xfrm flipH="1" flipV="1">
                <a:off x="12954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908" name="Group 23"/>
              <p:cNvGrpSpPr>
                <a:grpSpLocks/>
              </p:cNvGrpSpPr>
              <p:nvPr/>
            </p:nvGrpSpPr>
            <p:grpSpPr bwMode="auto">
              <a:xfrm>
                <a:off x="838200" y="3657591"/>
                <a:ext cx="472177" cy="472172"/>
                <a:chOff x="2514640" y="5831781"/>
                <a:chExt cx="472177" cy="472172"/>
              </a:xfrm>
            </p:grpSpPr>
            <p:grpSp>
              <p:nvGrpSpPr>
                <p:cNvPr id="78924" name="Group 27"/>
                <p:cNvGrpSpPr>
                  <a:grpSpLocks/>
                </p:cNvGrpSpPr>
                <p:nvPr/>
              </p:nvGrpSpPr>
              <p:grpSpPr bwMode="auto">
                <a:xfrm>
                  <a:off x="2514640" y="5831781"/>
                  <a:ext cx="472177" cy="472172"/>
                  <a:chOff x="533400" y="4038600"/>
                  <a:chExt cx="472157" cy="472157"/>
                </a:xfrm>
              </p:grpSpPr>
              <p:sp>
                <p:nvSpPr>
                  <p:cNvPr id="78926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4114800"/>
                    <a:ext cx="304800" cy="304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 b="0" i="0">
                      <a:latin typeface="Candara" charset="0"/>
                      <a:cs typeface="Candara" charset="0"/>
                    </a:endParaRPr>
                  </a:p>
                </p:txBody>
              </p:sp>
              <p:sp>
                <p:nvSpPr>
                  <p:cNvPr id="7892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4038600"/>
                    <a:ext cx="472157" cy="47215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925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590843" y="5831790"/>
                  <a:ext cx="325569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0</a:t>
                  </a:r>
                </a:p>
              </p:txBody>
            </p:sp>
          </p:grpSp>
          <p:grpSp>
            <p:nvGrpSpPr>
              <p:cNvPr id="78909" name="Group 24"/>
              <p:cNvGrpSpPr>
                <a:grpSpLocks/>
              </p:cNvGrpSpPr>
              <p:nvPr/>
            </p:nvGrpSpPr>
            <p:grpSpPr bwMode="auto">
              <a:xfrm>
                <a:off x="1905000" y="3657600"/>
                <a:ext cx="377742" cy="420166"/>
                <a:chOff x="1600200" y="4951134"/>
                <a:chExt cx="377742" cy="420166"/>
              </a:xfrm>
            </p:grpSpPr>
            <p:sp>
              <p:nvSpPr>
                <p:cNvPr id="78922" name="Oval 10"/>
                <p:cNvSpPr>
                  <a:spLocks noChangeArrowheads="1"/>
                </p:cNvSpPr>
                <p:nvPr/>
              </p:nvSpPr>
              <p:spPr bwMode="auto">
                <a:xfrm>
                  <a:off x="1600200" y="499356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23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620466" y="4951134"/>
                  <a:ext cx="274346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1</a:t>
                  </a:r>
                </a:p>
              </p:txBody>
            </p:sp>
          </p:grpSp>
          <p:grpSp>
            <p:nvGrpSpPr>
              <p:cNvPr id="78910" name="Group 26"/>
              <p:cNvGrpSpPr>
                <a:grpSpLocks/>
              </p:cNvGrpSpPr>
              <p:nvPr/>
            </p:nvGrpSpPr>
            <p:grpSpPr bwMode="auto">
              <a:xfrm>
                <a:off x="3886200" y="3657600"/>
                <a:ext cx="377742" cy="418270"/>
                <a:chOff x="2590843" y="4114800"/>
                <a:chExt cx="377742" cy="418270"/>
              </a:xfrm>
            </p:grpSpPr>
            <p:sp>
              <p:nvSpPr>
                <p:cNvPr id="78920" name="Oval 10"/>
                <p:cNvSpPr>
                  <a:spLocks noChangeArrowheads="1"/>
                </p:cNvSpPr>
                <p:nvPr/>
              </p:nvSpPr>
              <p:spPr bwMode="auto">
                <a:xfrm>
                  <a:off x="2590843" y="415533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21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604354" y="4114800"/>
                  <a:ext cx="309287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3</a:t>
                  </a:r>
                </a:p>
              </p:txBody>
            </p:sp>
          </p:grpSp>
          <p:grpSp>
            <p:nvGrpSpPr>
              <p:cNvPr id="78911" name="Group 25"/>
              <p:cNvGrpSpPr>
                <a:grpSpLocks/>
              </p:cNvGrpSpPr>
              <p:nvPr/>
            </p:nvGrpSpPr>
            <p:grpSpPr bwMode="auto">
              <a:xfrm>
                <a:off x="2895600" y="3657600"/>
                <a:ext cx="377742" cy="426921"/>
                <a:chOff x="3505283" y="4944379"/>
                <a:chExt cx="377742" cy="426921"/>
              </a:xfrm>
            </p:grpSpPr>
            <p:sp>
              <p:nvSpPr>
                <p:cNvPr id="78918" name="Oval 70"/>
                <p:cNvSpPr>
                  <a:spLocks noChangeArrowheads="1"/>
                </p:cNvSpPr>
                <p:nvPr/>
              </p:nvSpPr>
              <p:spPr bwMode="auto">
                <a:xfrm>
                  <a:off x="3505283" y="4993561"/>
                  <a:ext cx="377742" cy="377739"/>
                </a:xfrm>
                <a:prstGeom prst="ellipse">
                  <a:avLst/>
                </a:prstGeom>
                <a:solidFill>
                  <a:srgbClr val="FFAAAA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19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540953" y="4944379"/>
                  <a:ext cx="303151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2</a:t>
                  </a:r>
                </a:p>
              </p:txBody>
            </p:sp>
          </p:grpSp>
          <p:sp>
            <p:nvSpPr>
              <p:cNvPr id="78912" name="Line 23"/>
              <p:cNvSpPr>
                <a:spLocks noChangeShapeType="1"/>
              </p:cNvSpPr>
              <p:nvPr/>
            </p:nvSpPr>
            <p:spPr bwMode="auto">
              <a:xfrm flipV="1">
                <a:off x="22860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3" name="Line 23"/>
              <p:cNvSpPr>
                <a:spLocks noChangeShapeType="1"/>
              </p:cNvSpPr>
              <p:nvPr/>
            </p:nvSpPr>
            <p:spPr bwMode="auto">
              <a:xfrm flipH="1" flipV="1">
                <a:off x="32766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4" name="TextBox 37"/>
              <p:cNvSpPr txBox="1">
                <a:spLocks noChangeArrowheads="1"/>
              </p:cNvSpPr>
              <p:nvPr/>
            </p:nvSpPr>
            <p:spPr bwMode="auto">
              <a:xfrm>
                <a:off x="9144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915" name="TextBox 37"/>
              <p:cNvSpPr txBox="1">
                <a:spLocks noChangeArrowheads="1"/>
              </p:cNvSpPr>
              <p:nvPr/>
            </p:nvSpPr>
            <p:spPr bwMode="auto">
              <a:xfrm>
                <a:off x="1905000" y="4038600"/>
                <a:ext cx="274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1</a:t>
                </a:r>
              </a:p>
            </p:txBody>
          </p:sp>
          <p:sp>
            <p:nvSpPr>
              <p:cNvPr id="78916" name="TextBox 37"/>
              <p:cNvSpPr txBox="1">
                <a:spLocks noChangeArrowheads="1"/>
              </p:cNvSpPr>
              <p:nvPr/>
            </p:nvSpPr>
            <p:spPr bwMode="auto">
              <a:xfrm>
                <a:off x="2971800" y="4038600"/>
                <a:ext cx="274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1</a:t>
                </a:r>
              </a:p>
            </p:txBody>
          </p:sp>
          <p:sp>
            <p:nvSpPr>
              <p:cNvPr id="78917" name="TextBox 37"/>
              <p:cNvSpPr txBox="1">
                <a:spLocks noChangeArrowheads="1"/>
              </p:cNvSpPr>
              <p:nvPr/>
            </p:nvSpPr>
            <p:spPr bwMode="auto">
              <a:xfrm>
                <a:off x="3962400" y="4038600"/>
                <a:ext cx="274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78906" name="TextBox 38"/>
            <p:cNvSpPr txBox="1">
              <a:spLocks noChangeArrowheads="1"/>
            </p:cNvSpPr>
            <p:nvPr/>
          </p:nvSpPr>
          <p:spPr bwMode="auto">
            <a:xfrm>
              <a:off x="4495800" y="4572000"/>
              <a:ext cx="6357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t = 2</a:t>
              </a:r>
            </a:p>
          </p:txBody>
        </p:sp>
      </p:grpSp>
      <p:grpSp>
        <p:nvGrpSpPr>
          <p:cNvPr id="40" name="Group 154"/>
          <p:cNvGrpSpPr>
            <a:grpSpLocks/>
          </p:cNvGrpSpPr>
          <p:nvPr/>
        </p:nvGrpSpPr>
        <p:grpSpPr bwMode="auto">
          <a:xfrm>
            <a:off x="914400" y="5029200"/>
            <a:ext cx="4222750" cy="781050"/>
            <a:chOff x="914400" y="5314881"/>
            <a:chExt cx="4223297" cy="781119"/>
          </a:xfrm>
        </p:grpSpPr>
        <p:grpSp>
          <p:nvGrpSpPr>
            <p:cNvPr id="78882" name="Group 80"/>
            <p:cNvGrpSpPr>
              <a:grpSpLocks/>
            </p:cNvGrpSpPr>
            <p:nvPr/>
          </p:nvGrpSpPr>
          <p:grpSpPr bwMode="auto">
            <a:xfrm>
              <a:off x="914400" y="5314881"/>
              <a:ext cx="3425742" cy="781119"/>
              <a:chOff x="838200" y="3657591"/>
              <a:chExt cx="3425742" cy="781119"/>
            </a:xfrm>
          </p:grpSpPr>
          <p:sp>
            <p:nvSpPr>
              <p:cNvPr id="78884" name="Line 23"/>
              <p:cNvSpPr>
                <a:spLocks noChangeShapeType="1"/>
              </p:cNvSpPr>
              <p:nvPr/>
            </p:nvSpPr>
            <p:spPr bwMode="auto">
              <a:xfrm flipH="1" flipV="1">
                <a:off x="12954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885" name="Group 23"/>
              <p:cNvGrpSpPr>
                <a:grpSpLocks/>
              </p:cNvGrpSpPr>
              <p:nvPr/>
            </p:nvGrpSpPr>
            <p:grpSpPr bwMode="auto">
              <a:xfrm>
                <a:off x="838200" y="3657591"/>
                <a:ext cx="472177" cy="472172"/>
                <a:chOff x="2514640" y="5831781"/>
                <a:chExt cx="472177" cy="472172"/>
              </a:xfrm>
            </p:grpSpPr>
            <p:grpSp>
              <p:nvGrpSpPr>
                <p:cNvPr id="78901" name="Group 27"/>
                <p:cNvGrpSpPr>
                  <a:grpSpLocks/>
                </p:cNvGrpSpPr>
                <p:nvPr/>
              </p:nvGrpSpPr>
              <p:grpSpPr bwMode="auto">
                <a:xfrm>
                  <a:off x="2514640" y="5831781"/>
                  <a:ext cx="472177" cy="472172"/>
                  <a:chOff x="533400" y="4038600"/>
                  <a:chExt cx="472157" cy="472157"/>
                </a:xfrm>
              </p:grpSpPr>
              <p:sp>
                <p:nvSpPr>
                  <p:cNvPr id="78903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4114800"/>
                    <a:ext cx="304800" cy="304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 b="0" i="0">
                      <a:latin typeface="Candara" charset="0"/>
                      <a:cs typeface="Candara" charset="0"/>
                    </a:endParaRPr>
                  </a:p>
                </p:txBody>
              </p:sp>
              <p:sp>
                <p:nvSpPr>
                  <p:cNvPr id="7890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4038600"/>
                    <a:ext cx="472157" cy="47215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902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590843" y="5831790"/>
                  <a:ext cx="325569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0</a:t>
                  </a:r>
                </a:p>
              </p:txBody>
            </p:sp>
          </p:grpSp>
          <p:grpSp>
            <p:nvGrpSpPr>
              <p:cNvPr id="78886" name="Group 24"/>
              <p:cNvGrpSpPr>
                <a:grpSpLocks/>
              </p:cNvGrpSpPr>
              <p:nvPr/>
            </p:nvGrpSpPr>
            <p:grpSpPr bwMode="auto">
              <a:xfrm>
                <a:off x="1905000" y="3657600"/>
                <a:ext cx="377742" cy="420166"/>
                <a:chOff x="1600200" y="4951134"/>
                <a:chExt cx="377742" cy="420166"/>
              </a:xfrm>
            </p:grpSpPr>
            <p:sp>
              <p:nvSpPr>
                <p:cNvPr id="78899" name="Oval 10"/>
                <p:cNvSpPr>
                  <a:spLocks noChangeArrowheads="1"/>
                </p:cNvSpPr>
                <p:nvPr/>
              </p:nvSpPr>
              <p:spPr bwMode="auto">
                <a:xfrm>
                  <a:off x="1600200" y="499356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00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620466" y="4951134"/>
                  <a:ext cx="274346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1</a:t>
                  </a:r>
                </a:p>
              </p:txBody>
            </p:sp>
          </p:grpSp>
          <p:grpSp>
            <p:nvGrpSpPr>
              <p:cNvPr id="78887" name="Group 26"/>
              <p:cNvGrpSpPr>
                <a:grpSpLocks/>
              </p:cNvGrpSpPr>
              <p:nvPr/>
            </p:nvGrpSpPr>
            <p:grpSpPr bwMode="auto">
              <a:xfrm>
                <a:off x="3886200" y="3657600"/>
                <a:ext cx="377742" cy="418270"/>
                <a:chOff x="2590843" y="4114800"/>
                <a:chExt cx="377742" cy="418270"/>
              </a:xfrm>
            </p:grpSpPr>
            <p:sp>
              <p:nvSpPr>
                <p:cNvPr id="78897" name="Oval 10"/>
                <p:cNvSpPr>
                  <a:spLocks noChangeArrowheads="1"/>
                </p:cNvSpPr>
                <p:nvPr/>
              </p:nvSpPr>
              <p:spPr bwMode="auto">
                <a:xfrm>
                  <a:off x="2590843" y="4155331"/>
                  <a:ext cx="377742" cy="377739"/>
                </a:xfrm>
                <a:prstGeom prst="ellipse">
                  <a:avLst/>
                </a:prstGeom>
                <a:solidFill>
                  <a:srgbClr val="FFAAAA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98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604354" y="4114800"/>
                  <a:ext cx="309287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3</a:t>
                  </a:r>
                </a:p>
              </p:txBody>
            </p:sp>
          </p:grpSp>
          <p:grpSp>
            <p:nvGrpSpPr>
              <p:cNvPr id="78888" name="Group 25"/>
              <p:cNvGrpSpPr>
                <a:grpSpLocks/>
              </p:cNvGrpSpPr>
              <p:nvPr/>
            </p:nvGrpSpPr>
            <p:grpSpPr bwMode="auto">
              <a:xfrm>
                <a:off x="2895600" y="3657600"/>
                <a:ext cx="377742" cy="426921"/>
                <a:chOff x="3505283" y="4944379"/>
                <a:chExt cx="377742" cy="426921"/>
              </a:xfrm>
            </p:grpSpPr>
            <p:sp>
              <p:nvSpPr>
                <p:cNvPr id="78895" name="Oval 92"/>
                <p:cNvSpPr>
                  <a:spLocks noChangeArrowheads="1"/>
                </p:cNvSpPr>
                <p:nvPr/>
              </p:nvSpPr>
              <p:spPr bwMode="auto">
                <a:xfrm>
                  <a:off x="3505283" y="499356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96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540953" y="4944379"/>
                  <a:ext cx="303151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2</a:t>
                  </a:r>
                </a:p>
              </p:txBody>
            </p:sp>
          </p:grpSp>
          <p:sp>
            <p:nvSpPr>
              <p:cNvPr id="78889" name="Line 23"/>
              <p:cNvSpPr>
                <a:spLocks noChangeShapeType="1"/>
              </p:cNvSpPr>
              <p:nvPr/>
            </p:nvSpPr>
            <p:spPr bwMode="auto">
              <a:xfrm flipH="1" flipV="1">
                <a:off x="22860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0" name="Line 23"/>
              <p:cNvSpPr>
                <a:spLocks noChangeShapeType="1"/>
              </p:cNvSpPr>
              <p:nvPr/>
            </p:nvSpPr>
            <p:spPr bwMode="auto">
              <a:xfrm flipV="1">
                <a:off x="32766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1" name="TextBox 37"/>
              <p:cNvSpPr txBox="1">
                <a:spLocks noChangeArrowheads="1"/>
              </p:cNvSpPr>
              <p:nvPr/>
            </p:nvSpPr>
            <p:spPr bwMode="auto">
              <a:xfrm>
                <a:off x="9144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892" name="TextBox 37"/>
              <p:cNvSpPr txBox="1">
                <a:spLocks noChangeArrowheads="1"/>
              </p:cNvSpPr>
              <p:nvPr/>
            </p:nvSpPr>
            <p:spPr bwMode="auto">
              <a:xfrm>
                <a:off x="1905000" y="4038600"/>
                <a:ext cx="274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1</a:t>
                </a:r>
              </a:p>
            </p:txBody>
          </p:sp>
          <p:sp>
            <p:nvSpPr>
              <p:cNvPr id="78893" name="TextBox 37"/>
              <p:cNvSpPr txBox="1">
                <a:spLocks noChangeArrowheads="1"/>
              </p:cNvSpPr>
              <p:nvPr/>
            </p:nvSpPr>
            <p:spPr bwMode="auto">
              <a:xfrm>
                <a:off x="2971800" y="4038600"/>
                <a:ext cx="3031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2</a:t>
                </a:r>
              </a:p>
            </p:txBody>
          </p:sp>
          <p:sp>
            <p:nvSpPr>
              <p:cNvPr id="78894" name="TextBox 37"/>
              <p:cNvSpPr txBox="1">
                <a:spLocks noChangeArrowheads="1"/>
              </p:cNvSpPr>
              <p:nvPr/>
            </p:nvSpPr>
            <p:spPr bwMode="auto">
              <a:xfrm>
                <a:off x="3962400" y="4038600"/>
                <a:ext cx="274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78883" name="TextBox 38"/>
            <p:cNvSpPr txBox="1">
              <a:spLocks noChangeArrowheads="1"/>
            </p:cNvSpPr>
            <p:nvPr/>
          </p:nvSpPr>
          <p:spPr bwMode="auto">
            <a:xfrm>
              <a:off x="4495800" y="5334000"/>
              <a:ext cx="6418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t = 3</a:t>
              </a:r>
            </a:p>
          </p:txBody>
        </p:sp>
      </p:grpSp>
      <p:grpSp>
        <p:nvGrpSpPr>
          <p:cNvPr id="63" name="Group 155"/>
          <p:cNvGrpSpPr>
            <a:grpSpLocks/>
          </p:cNvGrpSpPr>
          <p:nvPr/>
        </p:nvGrpSpPr>
        <p:grpSpPr bwMode="auto">
          <a:xfrm>
            <a:off x="914400" y="5791200"/>
            <a:ext cx="4240213" cy="781050"/>
            <a:chOff x="914400" y="6076881"/>
            <a:chExt cx="4240555" cy="781119"/>
          </a:xfrm>
        </p:grpSpPr>
        <p:grpSp>
          <p:nvGrpSpPr>
            <p:cNvPr id="78859" name="Group 124"/>
            <p:cNvGrpSpPr>
              <a:grpSpLocks/>
            </p:cNvGrpSpPr>
            <p:nvPr/>
          </p:nvGrpSpPr>
          <p:grpSpPr bwMode="auto">
            <a:xfrm>
              <a:off x="914400" y="6076881"/>
              <a:ext cx="3427338" cy="781119"/>
              <a:chOff x="838200" y="3657591"/>
              <a:chExt cx="3427338" cy="781119"/>
            </a:xfrm>
          </p:grpSpPr>
          <p:sp>
            <p:nvSpPr>
              <p:cNvPr id="78861" name="Line 23"/>
              <p:cNvSpPr>
                <a:spLocks noChangeShapeType="1"/>
              </p:cNvSpPr>
              <p:nvPr/>
            </p:nvSpPr>
            <p:spPr bwMode="auto">
              <a:xfrm flipH="1" flipV="1">
                <a:off x="12954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862" name="Group 23"/>
              <p:cNvGrpSpPr>
                <a:grpSpLocks/>
              </p:cNvGrpSpPr>
              <p:nvPr/>
            </p:nvGrpSpPr>
            <p:grpSpPr bwMode="auto">
              <a:xfrm>
                <a:off x="838200" y="3657591"/>
                <a:ext cx="472177" cy="472172"/>
                <a:chOff x="2514640" y="5831781"/>
                <a:chExt cx="472177" cy="472172"/>
              </a:xfrm>
            </p:grpSpPr>
            <p:grpSp>
              <p:nvGrpSpPr>
                <p:cNvPr id="78878" name="Group 27"/>
                <p:cNvGrpSpPr>
                  <a:grpSpLocks/>
                </p:cNvGrpSpPr>
                <p:nvPr/>
              </p:nvGrpSpPr>
              <p:grpSpPr bwMode="auto">
                <a:xfrm>
                  <a:off x="2514640" y="5831781"/>
                  <a:ext cx="472177" cy="472172"/>
                  <a:chOff x="533400" y="4038600"/>
                  <a:chExt cx="472157" cy="472157"/>
                </a:xfrm>
              </p:grpSpPr>
              <p:sp>
                <p:nvSpPr>
                  <p:cNvPr id="78880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4114800"/>
                    <a:ext cx="304800" cy="3048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 b="0" i="0">
                      <a:latin typeface="Candara" charset="0"/>
                      <a:cs typeface="Candara" charset="0"/>
                    </a:endParaRPr>
                  </a:p>
                </p:txBody>
              </p:sp>
              <p:sp>
                <p:nvSpPr>
                  <p:cNvPr id="78881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4038600"/>
                    <a:ext cx="472157" cy="47215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879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590843" y="5831790"/>
                  <a:ext cx="325569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0</a:t>
                  </a:r>
                </a:p>
              </p:txBody>
            </p:sp>
          </p:grpSp>
          <p:grpSp>
            <p:nvGrpSpPr>
              <p:cNvPr id="78863" name="Group 24"/>
              <p:cNvGrpSpPr>
                <a:grpSpLocks/>
              </p:cNvGrpSpPr>
              <p:nvPr/>
            </p:nvGrpSpPr>
            <p:grpSpPr bwMode="auto">
              <a:xfrm>
                <a:off x="1905000" y="3657600"/>
                <a:ext cx="377742" cy="420166"/>
                <a:chOff x="1600200" y="4951134"/>
                <a:chExt cx="377742" cy="420166"/>
              </a:xfrm>
            </p:grpSpPr>
            <p:sp>
              <p:nvSpPr>
                <p:cNvPr id="78876" name="Oval 10"/>
                <p:cNvSpPr>
                  <a:spLocks noChangeArrowheads="1"/>
                </p:cNvSpPr>
                <p:nvPr/>
              </p:nvSpPr>
              <p:spPr bwMode="auto">
                <a:xfrm>
                  <a:off x="1600200" y="499356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7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1620466" y="4951134"/>
                  <a:ext cx="274346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1</a:t>
                  </a:r>
                </a:p>
              </p:txBody>
            </p:sp>
          </p:grpSp>
          <p:grpSp>
            <p:nvGrpSpPr>
              <p:cNvPr id="78864" name="Group 26"/>
              <p:cNvGrpSpPr>
                <a:grpSpLocks/>
              </p:cNvGrpSpPr>
              <p:nvPr/>
            </p:nvGrpSpPr>
            <p:grpSpPr bwMode="auto">
              <a:xfrm>
                <a:off x="3886200" y="3657600"/>
                <a:ext cx="377742" cy="418270"/>
                <a:chOff x="2590843" y="4114800"/>
                <a:chExt cx="377742" cy="418270"/>
              </a:xfrm>
            </p:grpSpPr>
            <p:sp>
              <p:nvSpPr>
                <p:cNvPr id="78874" name="Oval 10"/>
                <p:cNvSpPr>
                  <a:spLocks noChangeArrowheads="1"/>
                </p:cNvSpPr>
                <p:nvPr/>
              </p:nvSpPr>
              <p:spPr bwMode="auto">
                <a:xfrm>
                  <a:off x="2590843" y="415533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7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604354" y="4114800"/>
                  <a:ext cx="309287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3</a:t>
                  </a:r>
                </a:p>
              </p:txBody>
            </p:sp>
          </p:grpSp>
          <p:grpSp>
            <p:nvGrpSpPr>
              <p:cNvPr id="78865" name="Group 25"/>
              <p:cNvGrpSpPr>
                <a:grpSpLocks/>
              </p:cNvGrpSpPr>
              <p:nvPr/>
            </p:nvGrpSpPr>
            <p:grpSpPr bwMode="auto">
              <a:xfrm>
                <a:off x="2895600" y="3657600"/>
                <a:ext cx="377742" cy="426921"/>
                <a:chOff x="3505283" y="4944379"/>
                <a:chExt cx="377742" cy="426921"/>
              </a:xfrm>
            </p:grpSpPr>
            <p:sp>
              <p:nvSpPr>
                <p:cNvPr id="78872" name="Oval 136"/>
                <p:cNvSpPr>
                  <a:spLocks noChangeArrowheads="1"/>
                </p:cNvSpPr>
                <p:nvPr/>
              </p:nvSpPr>
              <p:spPr bwMode="auto">
                <a:xfrm>
                  <a:off x="3505283" y="4993561"/>
                  <a:ext cx="377742" cy="37773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73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540953" y="4944379"/>
                  <a:ext cx="303151" cy="4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 i="0">
                      <a:latin typeface="Candara" charset="0"/>
                      <a:cs typeface="Candara" charset="0"/>
                    </a:rPr>
                    <a:t>2</a:t>
                  </a:r>
                </a:p>
              </p:txBody>
            </p:sp>
          </p:grpSp>
          <p:sp>
            <p:nvSpPr>
              <p:cNvPr id="78866" name="Line 23"/>
              <p:cNvSpPr>
                <a:spLocks noChangeShapeType="1"/>
              </p:cNvSpPr>
              <p:nvPr/>
            </p:nvSpPr>
            <p:spPr bwMode="auto">
              <a:xfrm flipH="1" flipV="1">
                <a:off x="22860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7" name="Line 23"/>
              <p:cNvSpPr>
                <a:spLocks noChangeShapeType="1"/>
              </p:cNvSpPr>
              <p:nvPr/>
            </p:nvSpPr>
            <p:spPr bwMode="auto">
              <a:xfrm flipH="1" flipV="1">
                <a:off x="3276600" y="3886200"/>
                <a:ext cx="609600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68" name="TextBox 37"/>
              <p:cNvSpPr txBox="1">
                <a:spLocks noChangeArrowheads="1"/>
              </p:cNvSpPr>
              <p:nvPr/>
            </p:nvSpPr>
            <p:spPr bwMode="auto">
              <a:xfrm>
                <a:off x="914400" y="4038600"/>
                <a:ext cx="3279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o</a:t>
                </a:r>
              </a:p>
            </p:txBody>
          </p:sp>
          <p:sp>
            <p:nvSpPr>
              <p:cNvPr id="78869" name="TextBox 37"/>
              <p:cNvSpPr txBox="1">
                <a:spLocks noChangeArrowheads="1"/>
              </p:cNvSpPr>
              <p:nvPr/>
            </p:nvSpPr>
            <p:spPr bwMode="auto">
              <a:xfrm>
                <a:off x="1905000" y="4038600"/>
                <a:ext cx="274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1</a:t>
                </a:r>
              </a:p>
            </p:txBody>
          </p:sp>
          <p:sp>
            <p:nvSpPr>
              <p:cNvPr id="78870" name="TextBox 37"/>
              <p:cNvSpPr txBox="1">
                <a:spLocks noChangeArrowheads="1"/>
              </p:cNvSpPr>
              <p:nvPr/>
            </p:nvSpPr>
            <p:spPr bwMode="auto">
              <a:xfrm>
                <a:off x="2971800" y="4038600"/>
                <a:ext cx="3031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2</a:t>
                </a:r>
              </a:p>
            </p:txBody>
          </p:sp>
          <p:sp>
            <p:nvSpPr>
              <p:cNvPr id="78871" name="TextBox 37"/>
              <p:cNvSpPr txBox="1">
                <a:spLocks noChangeArrowheads="1"/>
              </p:cNvSpPr>
              <p:nvPr/>
            </p:nvSpPr>
            <p:spPr bwMode="auto">
              <a:xfrm>
                <a:off x="3962400" y="4038600"/>
                <a:ext cx="3031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0" i="0">
                    <a:solidFill>
                      <a:srgbClr val="FF0000"/>
                    </a:solidFill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sp>
          <p:nvSpPr>
            <p:cNvPr id="78860" name="TextBox 38"/>
            <p:cNvSpPr txBox="1">
              <a:spLocks noChangeArrowheads="1"/>
            </p:cNvSpPr>
            <p:nvPr/>
          </p:nvSpPr>
          <p:spPr bwMode="auto">
            <a:xfrm>
              <a:off x="4495800" y="6096000"/>
              <a:ext cx="6591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t = 4</a:t>
              </a:r>
            </a:p>
          </p:txBody>
        </p:sp>
      </p:grp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5181600" y="3429000"/>
            <a:ext cx="3806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solidFill>
                  <a:srgbClr val="FF0000"/>
                </a:solidFill>
                <a:latin typeface="Candara" charset="0"/>
              </a:rPr>
              <a:t>W</a:t>
            </a:r>
            <a:r>
              <a:rPr lang="en-US" sz="2400" b="0" i="0" baseline="-25000">
                <a:solidFill>
                  <a:srgbClr val="FF0000"/>
                </a:solidFill>
                <a:latin typeface="Candara" charset="0"/>
              </a:rPr>
              <a:t>i</a:t>
            </a:r>
            <a:r>
              <a:rPr lang="en-US" sz="2400" b="0" i="0">
                <a:solidFill>
                  <a:srgbClr val="FF0000"/>
                </a:solidFill>
                <a:latin typeface="Candara" charset="0"/>
              </a:rPr>
              <a:t>(t+1) = min{W</a:t>
            </a:r>
            <a:r>
              <a:rPr lang="en-US" sz="2400" b="0" i="0" baseline="-25000">
                <a:solidFill>
                  <a:srgbClr val="FF0000"/>
                </a:solidFill>
                <a:latin typeface="Candara" charset="0"/>
              </a:rPr>
              <a:t>j</a:t>
            </a:r>
            <a:r>
              <a:rPr lang="en-US" sz="2400" b="0" i="0">
                <a:solidFill>
                  <a:srgbClr val="FF0000"/>
                </a:solidFill>
                <a:latin typeface="Candara" charset="0"/>
              </a:rPr>
              <a:t>(t)+1,W</a:t>
            </a:r>
            <a:r>
              <a:rPr lang="en-US" sz="2400" b="0" i="0" baseline="-25000">
                <a:solidFill>
                  <a:srgbClr val="FF0000"/>
                </a:solidFill>
                <a:latin typeface="Candara" charset="0"/>
              </a:rPr>
              <a:t>k</a:t>
            </a:r>
            <a:r>
              <a:rPr lang="en-US" sz="2400" b="0" i="0">
                <a:solidFill>
                  <a:srgbClr val="FF0000"/>
                </a:solidFill>
                <a:latin typeface="Candara" charset="0"/>
              </a:rPr>
              <a:t>(t) : </a:t>
            </a:r>
          </a:p>
          <a:p>
            <a:r>
              <a:rPr lang="en-US" sz="2400" b="0" i="0">
                <a:solidFill>
                  <a:srgbClr val="FF0000"/>
                </a:solidFill>
                <a:latin typeface="Candara" charset="0"/>
              </a:rPr>
              <a:t>j is initially incoming to i,</a:t>
            </a:r>
          </a:p>
          <a:p>
            <a:r>
              <a:rPr lang="en-US" sz="2400" b="0" i="0">
                <a:solidFill>
                  <a:srgbClr val="FF0000"/>
                </a:solidFill>
                <a:latin typeface="Candara" charset="0"/>
              </a:rPr>
              <a:t>k is initially outgoing from i}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Linear Recurrence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114800"/>
          </a:xfrm>
        </p:spPr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W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(t+1) = min{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W</a:t>
            </a:r>
            <a:r>
              <a:rPr lang="en-US" sz="2800" baseline="-25000" dirty="0" err="1">
                <a:latin typeface="Candara" charset="0"/>
                <a:ea typeface="ＭＳ Ｐゴシック" charset="0"/>
                <a:cs typeface="Candara" charset="0"/>
              </a:rPr>
              <a:t>j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(t)+1,W</a:t>
            </a:r>
            <a:r>
              <a:rPr lang="en-US" sz="2800" baseline="-25000" dirty="0">
                <a:latin typeface="Candara" charset="0"/>
                <a:ea typeface="ＭＳ Ｐゴシック" charset="0"/>
                <a:cs typeface="Candara" charset="0"/>
              </a:rPr>
              <a:t>k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(t) : </a:t>
            </a:r>
            <a:br>
              <a:rPr lang="en-US" sz="28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                           j is initially incoming to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,</a:t>
            </a:r>
            <a:br>
              <a:rPr lang="en-US" sz="28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                           k is initially outgoing from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}</a:t>
            </a:r>
          </a:p>
          <a:p>
            <a:r>
              <a:rPr lang="en-US" sz="2800" dirty="0">
                <a:ea typeface="ＭＳ Ｐゴシック" charset="0"/>
              </a:rPr>
              <a:t>This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recurrence is </a:t>
            </a:r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linear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in the min-plus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algebra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Represent system of equations as a matrix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A</a:t>
            </a:r>
          </a:p>
          <a:p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W(t+1) = A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sz="2800" dirty="0" smtClean="0">
                <a:ea typeface="Wingdings"/>
                <a:sym typeface="Wingdings"/>
              </a:rPr>
              <a:t> W(t) = A</a:t>
            </a:r>
            <a:r>
              <a:rPr lang="en-US" sz="2800" baseline="30000" dirty="0" smtClean="0">
                <a:ea typeface="Wingdings"/>
                <a:sym typeface="Wingdings"/>
              </a:rPr>
              <a:t>t</a:t>
            </a:r>
            <a:r>
              <a:rPr lang="en-US" sz="2800" dirty="0" smtClean="0">
                <a:ea typeface="Wingdings"/>
                <a:sym typeface="Wingdings"/>
              </a:rPr>
              <a:t>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sz="2800" dirty="0" smtClean="0">
                <a:ea typeface="Wingdings"/>
                <a:sym typeface="Wingdings"/>
              </a:rPr>
              <a:t> O (O is all-zero vector)</a:t>
            </a:r>
          </a:p>
          <a:p>
            <a:r>
              <a:rPr lang="en-US" sz="2800" dirty="0" smtClean="0">
                <a:ea typeface="Wingdings"/>
                <a:sym typeface="Wingdings"/>
              </a:rPr>
              <a:t>Classical duality arguments give us an expression for the </a:t>
            </a:r>
            <a:r>
              <a:rPr lang="en-US" sz="2800" u="sng" dirty="0" smtClean="0">
                <a:ea typeface="Wingdings"/>
                <a:sym typeface="Wingdings"/>
              </a:rPr>
              <a:t>time</a:t>
            </a:r>
            <a:r>
              <a:rPr lang="en-US" sz="2800" dirty="0" smtClean="0">
                <a:ea typeface="Wingdings"/>
                <a:sym typeface="Wingdings"/>
              </a:rPr>
              <a:t> vector using max-plus algebra</a:t>
            </a:r>
          </a:p>
          <a:p>
            <a:r>
              <a:rPr lang="en-US" sz="2800" dirty="0" smtClean="0">
                <a:ea typeface="Wingdings"/>
                <a:sym typeface="Wingdings"/>
              </a:rPr>
              <a:t>Formula for time complexity of general BLL is rather technical</a:t>
            </a:r>
          </a:p>
          <a:p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2AA6C1-B384-0541-9B59-B3AB6CB84917}" type="slidenum">
              <a:rPr lang="en-US" sz="1400" b="0" i="0">
                <a:latin typeface="Candara" charset="0"/>
                <a:cs typeface="Candara" charset="0"/>
              </a:rPr>
              <a:pPr/>
              <a:t>52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FR Time Complexity Formula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Theorem: 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For every bad vertex v, termination time of v is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1 + max{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len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(C)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: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C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is chain ending at v with r =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σ</a:t>
            </a:r>
            <a:r>
              <a:rPr lang="en-US" sz="2800" baseline="-25000" dirty="0" err="1">
                <a:latin typeface="Candara" charset="0"/>
                <a:ea typeface="ＭＳ Ｐゴシック" charset="0"/>
                <a:cs typeface="Candara" charset="0"/>
              </a:rPr>
              <a:t>v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– 1}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where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σ</a:t>
            </a:r>
            <a:r>
              <a:rPr lang="en-US" sz="2800" baseline="-25000" dirty="0" err="1">
                <a:latin typeface="Candara" charset="0"/>
                <a:ea typeface="ＭＳ Ｐゴシック" charset="0"/>
                <a:cs typeface="Candara" charset="0"/>
              </a:rPr>
              <a:t>v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is the work complexity of v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Worst-case graph for global time complexity: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0A88FF-668B-7E43-99D8-203D62C76A1A}" type="slidenum">
              <a:rPr lang="en-US" sz="1400" b="0" i="0">
                <a:latin typeface="Candara" charset="0"/>
                <a:cs typeface="Candara" charset="0"/>
              </a:rPr>
              <a:pPr/>
              <a:t>53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80901" name="Group 34"/>
          <p:cNvGrpSpPr>
            <a:grpSpLocks/>
          </p:cNvGrpSpPr>
          <p:nvPr/>
        </p:nvGrpSpPr>
        <p:grpSpPr bwMode="auto">
          <a:xfrm>
            <a:off x="533400" y="4876800"/>
            <a:ext cx="609600" cy="609600"/>
            <a:chOff x="1295400" y="4876800"/>
            <a:chExt cx="609600" cy="609600"/>
          </a:xfrm>
        </p:grpSpPr>
        <p:sp>
          <p:nvSpPr>
            <p:cNvPr id="80935" name="Oval 5"/>
            <p:cNvSpPr>
              <a:spLocks noChangeAspect="1" noChangeArrowheads="1"/>
            </p:cNvSpPr>
            <p:nvPr/>
          </p:nvSpPr>
          <p:spPr bwMode="auto">
            <a:xfrm>
              <a:off x="1371600" y="4953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2400" b="0" i="0">
                  <a:latin typeface="Candara" charset="0"/>
                  <a:cs typeface="Candara" charset="0"/>
                </a:rPr>
                <a:t>D</a:t>
              </a:r>
            </a:p>
          </p:txBody>
        </p:sp>
        <p:sp>
          <p:nvSpPr>
            <p:cNvPr id="80936" name="Oval 39"/>
            <p:cNvSpPr>
              <a:spLocks noChangeAspect="1" noChangeArrowheads="1"/>
            </p:cNvSpPr>
            <p:nvPr/>
          </p:nvSpPr>
          <p:spPr bwMode="auto">
            <a:xfrm>
              <a:off x="1295400" y="4876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02" name="Group 40"/>
          <p:cNvGrpSpPr>
            <a:grpSpLocks/>
          </p:cNvGrpSpPr>
          <p:nvPr/>
        </p:nvGrpSpPr>
        <p:grpSpPr bwMode="auto">
          <a:xfrm>
            <a:off x="6248400" y="4267200"/>
            <a:ext cx="477838" cy="457200"/>
            <a:chOff x="5515695" y="4267727"/>
            <a:chExt cx="477840" cy="457200"/>
          </a:xfrm>
        </p:grpSpPr>
        <p:sp>
          <p:nvSpPr>
            <p:cNvPr id="80933" name="Oval 10"/>
            <p:cNvSpPr>
              <a:spLocks noChangeAspect="1" noChangeArrowheads="1"/>
            </p:cNvSpPr>
            <p:nvPr/>
          </p:nvSpPr>
          <p:spPr bwMode="auto">
            <a:xfrm>
              <a:off x="5521966" y="4267727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TextBox 10"/>
            <p:cNvSpPr txBox="1">
              <a:spLocks noChangeArrowheads="1"/>
            </p:cNvSpPr>
            <p:nvPr/>
          </p:nvSpPr>
          <p:spPr bwMode="auto">
            <a:xfrm>
              <a:off x="5515695" y="4267727"/>
              <a:ext cx="4778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n-1</a:t>
              </a:r>
            </a:p>
          </p:txBody>
        </p:sp>
      </p:grpSp>
      <p:grpSp>
        <p:nvGrpSpPr>
          <p:cNvPr id="80903" name="Group 41"/>
          <p:cNvGrpSpPr>
            <a:grpSpLocks/>
          </p:cNvGrpSpPr>
          <p:nvPr/>
        </p:nvGrpSpPr>
        <p:grpSpPr bwMode="auto">
          <a:xfrm>
            <a:off x="4800600" y="4267200"/>
            <a:ext cx="457200" cy="461963"/>
            <a:chOff x="4800600" y="4267200"/>
            <a:chExt cx="457200" cy="461665"/>
          </a:xfrm>
        </p:grpSpPr>
        <p:sp>
          <p:nvSpPr>
            <p:cNvPr id="80931" name="Oval 10"/>
            <p:cNvSpPr>
              <a:spLocks noChangeAspect="1" noChangeArrowheads="1"/>
            </p:cNvSpPr>
            <p:nvPr/>
          </p:nvSpPr>
          <p:spPr bwMode="auto">
            <a:xfrm>
              <a:off x="4800600" y="4267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TextBox 12"/>
            <p:cNvSpPr txBox="1">
              <a:spLocks noChangeArrowheads="1"/>
            </p:cNvSpPr>
            <p:nvPr/>
          </p:nvSpPr>
          <p:spPr bwMode="auto">
            <a:xfrm>
              <a:off x="4876800" y="4267200"/>
              <a:ext cx="351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0" i="0">
                  <a:latin typeface="Candara" charset="0"/>
                  <a:cs typeface="Candara" charset="0"/>
                </a:rPr>
                <a:t>n</a:t>
              </a:r>
            </a:p>
          </p:txBody>
        </p:sp>
      </p:grpSp>
      <p:grpSp>
        <p:nvGrpSpPr>
          <p:cNvPr id="80904" name="Group 37"/>
          <p:cNvGrpSpPr>
            <a:grpSpLocks/>
          </p:cNvGrpSpPr>
          <p:nvPr/>
        </p:nvGrpSpPr>
        <p:grpSpPr bwMode="auto">
          <a:xfrm>
            <a:off x="4749800" y="5715000"/>
            <a:ext cx="565150" cy="457200"/>
            <a:chOff x="4749142" y="5715000"/>
            <a:chExt cx="566093" cy="457200"/>
          </a:xfrm>
        </p:grpSpPr>
        <p:sp>
          <p:nvSpPr>
            <p:cNvPr id="80929" name="Oval 10"/>
            <p:cNvSpPr>
              <a:spLocks noChangeAspect="1" noChangeArrowheads="1"/>
            </p:cNvSpPr>
            <p:nvPr/>
          </p:nvSpPr>
          <p:spPr bwMode="auto">
            <a:xfrm>
              <a:off x="4800600" y="5715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0" name="TextBox 16"/>
            <p:cNvSpPr txBox="1">
              <a:spLocks noChangeArrowheads="1"/>
            </p:cNvSpPr>
            <p:nvPr/>
          </p:nvSpPr>
          <p:spPr bwMode="auto">
            <a:xfrm>
              <a:off x="4749142" y="5772725"/>
              <a:ext cx="5660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0" i="0">
                  <a:latin typeface="Candara" charset="0"/>
                  <a:cs typeface="Candara" charset="0"/>
                </a:rPr>
                <a:t>n/2+1</a:t>
              </a:r>
            </a:p>
          </p:txBody>
        </p:sp>
      </p:grpSp>
      <p:sp>
        <p:nvSpPr>
          <p:cNvPr id="18" name="Oval 10"/>
          <p:cNvSpPr>
            <a:spLocks noChangeAspect="1" noChangeArrowheads="1"/>
          </p:cNvSpPr>
          <p:nvPr/>
        </p:nvSpPr>
        <p:spPr bwMode="auto">
          <a:xfrm>
            <a:off x="4114800" y="5029200"/>
            <a:ext cx="457200" cy="4572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84" charset="0"/>
              <a:ea typeface="+mn-ea"/>
              <a:cs typeface="+mn-cs"/>
            </a:endParaRPr>
          </a:p>
        </p:txBody>
      </p:sp>
      <p:sp>
        <p:nvSpPr>
          <p:cNvPr id="80906" name="TextBox 18"/>
          <p:cNvSpPr txBox="1">
            <a:spLocks noChangeArrowheads="1"/>
          </p:cNvSpPr>
          <p:nvPr/>
        </p:nvSpPr>
        <p:spPr bwMode="auto">
          <a:xfrm>
            <a:off x="4095750" y="5045075"/>
            <a:ext cx="47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i="0">
                <a:latin typeface="Candara" charset="0"/>
                <a:cs typeface="Candara" charset="0"/>
              </a:rPr>
              <a:t>n/2</a:t>
            </a:r>
          </a:p>
        </p:txBody>
      </p:sp>
      <p:grpSp>
        <p:nvGrpSpPr>
          <p:cNvPr id="80907" name="Group 36"/>
          <p:cNvGrpSpPr>
            <a:grpSpLocks/>
          </p:cNvGrpSpPr>
          <p:nvPr/>
        </p:nvGrpSpPr>
        <p:grpSpPr bwMode="auto">
          <a:xfrm>
            <a:off x="3048000" y="5029200"/>
            <a:ext cx="457200" cy="461963"/>
            <a:chOff x="3200400" y="5029200"/>
            <a:chExt cx="457200" cy="461665"/>
          </a:xfrm>
        </p:grpSpPr>
        <p:sp>
          <p:nvSpPr>
            <p:cNvPr id="80927" name="Oval 10"/>
            <p:cNvSpPr>
              <a:spLocks noChangeAspect="1" noChangeArrowheads="1"/>
            </p:cNvSpPr>
            <p:nvPr/>
          </p:nvSpPr>
          <p:spPr bwMode="auto">
            <a:xfrm>
              <a:off x="3200400" y="5029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8" name="TextBox 20"/>
            <p:cNvSpPr txBox="1">
              <a:spLocks noChangeArrowheads="1"/>
            </p:cNvSpPr>
            <p:nvPr/>
          </p:nvSpPr>
          <p:spPr bwMode="auto">
            <a:xfrm>
              <a:off x="3308827" y="5029200"/>
              <a:ext cx="3268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0" i="0">
                  <a:latin typeface="Candara" charset="0"/>
                  <a:cs typeface="Candara" charset="0"/>
                </a:rPr>
                <a:t>2</a:t>
              </a:r>
            </a:p>
          </p:txBody>
        </p:sp>
      </p:grpSp>
      <p:grpSp>
        <p:nvGrpSpPr>
          <p:cNvPr id="80908" name="Group 35"/>
          <p:cNvGrpSpPr>
            <a:grpSpLocks/>
          </p:cNvGrpSpPr>
          <p:nvPr/>
        </p:nvGrpSpPr>
        <p:grpSpPr bwMode="auto">
          <a:xfrm>
            <a:off x="1905000" y="5029200"/>
            <a:ext cx="457200" cy="461963"/>
            <a:chOff x="2286000" y="5029200"/>
            <a:chExt cx="457200" cy="461665"/>
          </a:xfrm>
        </p:grpSpPr>
        <p:sp>
          <p:nvSpPr>
            <p:cNvPr id="80925" name="Oval 10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Box 22"/>
            <p:cNvSpPr txBox="1">
              <a:spLocks noChangeArrowheads="1"/>
            </p:cNvSpPr>
            <p:nvPr/>
          </p:nvSpPr>
          <p:spPr bwMode="auto">
            <a:xfrm>
              <a:off x="2362200" y="5029200"/>
              <a:ext cx="2922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0" i="0">
                  <a:latin typeface="Candara" charset="0"/>
                  <a:cs typeface="Candara" charset="0"/>
                </a:rPr>
                <a:t>1</a:t>
              </a:r>
            </a:p>
          </p:txBody>
        </p:sp>
      </p:grpSp>
      <p:grpSp>
        <p:nvGrpSpPr>
          <p:cNvPr id="80909" name="Group 38"/>
          <p:cNvGrpSpPr>
            <a:grpSpLocks/>
          </p:cNvGrpSpPr>
          <p:nvPr/>
        </p:nvGrpSpPr>
        <p:grpSpPr bwMode="auto">
          <a:xfrm>
            <a:off x="6248400" y="5715000"/>
            <a:ext cx="585788" cy="457200"/>
            <a:chOff x="5486400" y="5715000"/>
            <a:chExt cx="586256" cy="457200"/>
          </a:xfrm>
        </p:grpSpPr>
        <p:sp>
          <p:nvSpPr>
            <p:cNvPr id="80923" name="Oval 10"/>
            <p:cNvSpPr>
              <a:spLocks noChangeAspect="1" noChangeArrowheads="1"/>
            </p:cNvSpPr>
            <p:nvPr/>
          </p:nvSpPr>
          <p:spPr bwMode="auto">
            <a:xfrm>
              <a:off x="5562600" y="5715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4" name="TextBox 23"/>
            <p:cNvSpPr txBox="1">
              <a:spLocks noChangeArrowheads="1"/>
            </p:cNvSpPr>
            <p:nvPr/>
          </p:nvSpPr>
          <p:spPr bwMode="auto">
            <a:xfrm>
              <a:off x="5486400" y="5791200"/>
              <a:ext cx="586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0" i="0">
                  <a:latin typeface="Candara" charset="0"/>
                  <a:cs typeface="Candara" charset="0"/>
                </a:rPr>
                <a:t>n/2+2</a:t>
              </a:r>
            </a:p>
          </p:txBody>
        </p:sp>
      </p:grpSp>
      <p:grpSp>
        <p:nvGrpSpPr>
          <p:cNvPr id="80910" name="Group 39"/>
          <p:cNvGrpSpPr>
            <a:grpSpLocks/>
          </p:cNvGrpSpPr>
          <p:nvPr/>
        </p:nvGrpSpPr>
        <p:grpSpPr bwMode="auto">
          <a:xfrm>
            <a:off x="7467600" y="5029200"/>
            <a:ext cx="590550" cy="457200"/>
            <a:chOff x="6173489" y="5029200"/>
            <a:chExt cx="590551" cy="457200"/>
          </a:xfrm>
        </p:grpSpPr>
        <p:sp>
          <p:nvSpPr>
            <p:cNvPr id="80921" name="Oval 10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2" name="TextBox 24"/>
            <p:cNvSpPr txBox="1">
              <a:spLocks noChangeArrowheads="1"/>
            </p:cNvSpPr>
            <p:nvPr/>
          </p:nvSpPr>
          <p:spPr bwMode="auto">
            <a:xfrm>
              <a:off x="6173489" y="5088094"/>
              <a:ext cx="5905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0" i="0">
                  <a:latin typeface="Candara" charset="0"/>
                  <a:cs typeface="Candara" charset="0"/>
                </a:rPr>
                <a:t>n/2+3</a:t>
              </a:r>
            </a:p>
          </p:txBody>
        </p:sp>
      </p:grpSp>
      <p:sp>
        <p:nvSpPr>
          <p:cNvPr id="80911" name="Line 23"/>
          <p:cNvSpPr>
            <a:spLocks noChangeShapeType="1"/>
          </p:cNvSpPr>
          <p:nvPr/>
        </p:nvSpPr>
        <p:spPr bwMode="auto">
          <a:xfrm>
            <a:off x="1143000" y="5257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23"/>
          <p:cNvSpPr>
            <a:spLocks noChangeShapeType="1"/>
          </p:cNvSpPr>
          <p:nvPr/>
        </p:nvSpPr>
        <p:spPr bwMode="auto">
          <a:xfrm>
            <a:off x="2362200" y="5257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23"/>
          <p:cNvSpPr>
            <a:spLocks noChangeShapeType="1"/>
          </p:cNvSpPr>
          <p:nvPr/>
        </p:nvSpPr>
        <p:spPr bwMode="auto">
          <a:xfrm flipV="1">
            <a:off x="3529013" y="5253038"/>
            <a:ext cx="603250" cy="7937"/>
          </a:xfrm>
          <a:prstGeom prst="line">
            <a:avLst/>
          </a:prstGeom>
          <a:noFill/>
          <a:ln w="19050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23"/>
          <p:cNvSpPr>
            <a:spLocks noChangeShapeType="1"/>
          </p:cNvSpPr>
          <p:nvPr/>
        </p:nvSpPr>
        <p:spPr bwMode="auto">
          <a:xfrm flipH="1">
            <a:off x="4495800" y="4648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23"/>
          <p:cNvSpPr>
            <a:spLocks noChangeShapeType="1"/>
          </p:cNvSpPr>
          <p:nvPr/>
        </p:nvSpPr>
        <p:spPr bwMode="auto">
          <a:xfrm>
            <a:off x="5257800" y="4495800"/>
            <a:ext cx="10096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>
            <a:off x="6705600" y="4572000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23"/>
          <p:cNvSpPr>
            <a:spLocks noChangeShapeType="1"/>
          </p:cNvSpPr>
          <p:nvPr/>
        </p:nvSpPr>
        <p:spPr bwMode="auto">
          <a:xfrm flipH="1">
            <a:off x="6781800" y="54102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23"/>
          <p:cNvSpPr>
            <a:spLocks noChangeShapeType="1"/>
          </p:cNvSpPr>
          <p:nvPr/>
        </p:nvSpPr>
        <p:spPr bwMode="auto">
          <a:xfrm flipH="1">
            <a:off x="5257800" y="5943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H="1" flipV="1">
            <a:off x="4495800" y="54102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TextBox 43"/>
          <p:cNvSpPr txBox="1">
            <a:spLocks noChangeArrowheads="1"/>
          </p:cNvSpPr>
          <p:nvPr/>
        </p:nvSpPr>
        <p:spPr bwMode="auto">
          <a:xfrm>
            <a:off x="533400" y="5638800"/>
            <a:ext cx="394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 i="0">
                <a:solidFill>
                  <a:schemeClr val="bg2"/>
                </a:solidFill>
                <a:latin typeface="Candara" charset="0"/>
                <a:cs typeface="Candara" charset="0"/>
              </a:rPr>
              <a:t>vertex n/2 has work complexity n/2;</a:t>
            </a:r>
          </a:p>
          <a:p>
            <a:r>
              <a:rPr lang="en-US" sz="1600" b="0" i="0">
                <a:solidFill>
                  <a:schemeClr val="bg2"/>
                </a:solidFill>
                <a:latin typeface="Candara" charset="0"/>
                <a:cs typeface="Candara" charset="0"/>
              </a:rPr>
              <a:t>consider chain that goes around the loop</a:t>
            </a:r>
          </a:p>
          <a:p>
            <a:r>
              <a:rPr lang="en-US" sz="1600" b="0" i="0">
                <a:solidFill>
                  <a:schemeClr val="bg2"/>
                </a:solidFill>
                <a:latin typeface="Candara" charset="0"/>
                <a:cs typeface="Candara" charset="0"/>
              </a:rPr>
              <a:t>counter-clockwise n/2-1 times starting and</a:t>
            </a:r>
          </a:p>
          <a:p>
            <a:r>
              <a:rPr lang="en-US" sz="1600" b="0" i="0">
                <a:solidFill>
                  <a:schemeClr val="bg2"/>
                </a:solidFill>
                <a:latin typeface="Candara" charset="0"/>
                <a:cs typeface="Candara" charset="0"/>
              </a:rPr>
              <a:t>ending at n/2:  has r = n/2-1 and length Θ(n</a:t>
            </a:r>
            <a:r>
              <a:rPr lang="en-US" sz="1600" b="0" i="0" baseline="30000">
                <a:solidFill>
                  <a:schemeClr val="bg2"/>
                </a:solidFill>
                <a:latin typeface="Candara" charset="0"/>
                <a:cs typeface="Candara" charset="0"/>
              </a:rPr>
              <a:t>2</a:t>
            </a:r>
            <a:r>
              <a:rPr lang="en-US" sz="1600" b="0" i="0">
                <a:solidFill>
                  <a:schemeClr val="bg2"/>
                </a:solidFill>
                <a:latin typeface="Candara" charset="0"/>
                <a:cs typeface="Candara" charset="0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BLL Time Complexity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What about other link labelings?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Transform to FR!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In more detail:  for every labeled input graph G (satisfying the Acyclicity Condition), construct another graph T(G) s.t.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for every execution of BLL on G, there is a </a:t>
            </a:r>
            <a:r>
              <a:rPr lang="ja-JP" altLang="en-US" sz="240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corresponding</a:t>
            </a:r>
            <a:r>
              <a:rPr lang="ja-JP" altLang="en-US" sz="240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 execution of FR on T(G)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time complexities of relevant vertices in the corresponding executions are the same</a:t>
            </a:r>
          </a:p>
          <a:p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F29E4D-C7AC-4142-9298-69B722513756}" type="slidenum">
              <a:rPr lang="en-US" sz="1400" b="0" i="0">
                <a:latin typeface="Candara" charset="0"/>
                <a:cs typeface="Candara" charset="0"/>
              </a:rPr>
              <a:pPr/>
              <a:t>54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Idea of Transformation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If a vertex v is initially in the category </a:t>
            </a:r>
            <a:r>
              <a:rPr lang="en-US" sz="2400" dirty="0">
                <a:latin typeface="Lucida Calligraphy" charset="0"/>
                <a:ea typeface="ＭＳ Ｐゴシック" charset="0"/>
                <a:cs typeface="Lucida Calligraphy" charset="0"/>
              </a:rPr>
              <a:t>D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(a sink with some links labeled 0 and some labeled 1, or not a sink with an incoming link labeled 0), then its incident links are partitioned into two sets: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all links </a:t>
            </a:r>
            <a:r>
              <a:rPr lang="en-US" sz="2000" dirty="0" smtClean="0"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one set reverse at odd-numbered steps by v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all links in the other set reverse at even-numbered steps by v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Transformation replaces each vertex in </a:t>
            </a:r>
            <a:r>
              <a:rPr lang="en-US" sz="2400" dirty="0">
                <a:latin typeface="Lucida Calligraphy" charset="0"/>
                <a:ea typeface="ＭＳ Ｐゴシック" charset="0"/>
                <a:cs typeface="Lucida Calligraphy" charset="0"/>
              </a:rPr>
              <a:t>D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with two vertices, one corresponding to odd steps by v and the other to even steps, and inserts appropriate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links</a:t>
            </a:r>
          </a:p>
          <a:p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Vertices initially in category </a:t>
            </a:r>
            <a:r>
              <a:rPr lang="en-US" sz="2400" dirty="0" smtClean="0">
                <a:latin typeface="Lucida Calligraphy"/>
                <a:ea typeface="ＭＳ Ｐゴシック" charset="0"/>
                <a:cs typeface="Lucida Calligraphy"/>
              </a:rPr>
              <a:t>S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 reverse all their links at every step they take, which is already FR-like behavior</a:t>
            </a: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A425A9-255C-224F-B3AA-CFE47444DC5A}" type="slidenum">
              <a:rPr lang="en-US" sz="1400" b="0" i="0">
                <a:latin typeface="Candara" charset="0"/>
                <a:cs typeface="Candara" charset="0"/>
              </a:rPr>
              <a:pPr/>
              <a:t>55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Example of LR-&gt;FR Transformation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1AA90C-8EBD-284F-A022-84AE10E2E62B}" type="slidenum">
              <a:rPr lang="en-US" sz="1400" b="0" i="0">
                <a:latin typeface="Candara" charset="0"/>
                <a:cs typeface="Candara" charset="0"/>
              </a:rPr>
              <a:pPr/>
              <a:t>56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09800" y="2438400"/>
            <a:ext cx="3840163" cy="1944688"/>
            <a:chOff x="4847208" y="4539438"/>
            <a:chExt cx="3839592" cy="1944977"/>
          </a:xfrm>
        </p:grpSpPr>
        <p:sp>
          <p:nvSpPr>
            <p:cNvPr id="84998" name="Text Box 16"/>
            <p:cNvSpPr txBox="1">
              <a:spLocks noChangeArrowheads="1"/>
            </p:cNvSpPr>
            <p:nvPr/>
          </p:nvSpPr>
          <p:spPr bwMode="auto">
            <a:xfrm>
              <a:off x="4993089" y="5568026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4999" name="Text Box 16"/>
            <p:cNvSpPr txBox="1">
              <a:spLocks noChangeArrowheads="1"/>
            </p:cNvSpPr>
            <p:nvPr/>
          </p:nvSpPr>
          <p:spPr bwMode="auto">
            <a:xfrm>
              <a:off x="5779190" y="5568025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00" name="TextBox 7"/>
            <p:cNvSpPr txBox="1">
              <a:spLocks noChangeArrowheads="1"/>
            </p:cNvSpPr>
            <p:nvPr/>
          </p:nvSpPr>
          <p:spPr bwMode="auto">
            <a:xfrm>
              <a:off x="4972513" y="6029691"/>
              <a:ext cx="11071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LR input</a:t>
              </a:r>
            </a:p>
          </p:txBody>
        </p:sp>
        <p:sp>
          <p:nvSpPr>
            <p:cNvPr id="85001" name="TextBox 8"/>
            <p:cNvSpPr txBox="1">
              <a:spLocks noChangeArrowheads="1"/>
            </p:cNvSpPr>
            <p:nvPr/>
          </p:nvSpPr>
          <p:spPr bwMode="auto">
            <a:xfrm>
              <a:off x="7462372" y="6084305"/>
              <a:ext cx="11096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FR input</a:t>
              </a:r>
            </a:p>
          </p:txBody>
        </p:sp>
        <p:grpSp>
          <p:nvGrpSpPr>
            <p:cNvPr id="85002" name="Group 66"/>
            <p:cNvGrpSpPr>
              <a:grpSpLocks/>
            </p:cNvGrpSpPr>
            <p:nvPr/>
          </p:nvGrpSpPr>
          <p:grpSpPr bwMode="auto">
            <a:xfrm>
              <a:off x="4938215" y="4737788"/>
              <a:ext cx="1187785" cy="1205339"/>
              <a:chOff x="2149307" y="5072579"/>
              <a:chExt cx="1187785" cy="1205339"/>
            </a:xfrm>
          </p:grpSpPr>
          <p:sp>
            <p:nvSpPr>
              <p:cNvPr id="85030" name="Oval 5"/>
              <p:cNvSpPr>
                <a:spLocks noChangeAspect="1" noChangeArrowheads="1"/>
              </p:cNvSpPr>
              <p:nvPr/>
            </p:nvSpPr>
            <p:spPr bwMode="auto">
              <a:xfrm>
                <a:off x="2198798" y="5120229"/>
                <a:ext cx="296947" cy="28589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 b="0" i="0">
                  <a:latin typeface="Candara" charset="0"/>
                  <a:cs typeface="Candara" charset="0"/>
                </a:endParaRPr>
              </a:p>
            </p:txBody>
          </p:sp>
          <p:sp>
            <p:nvSpPr>
              <p:cNvPr id="85031" name="Oval 39"/>
              <p:cNvSpPr>
                <a:spLocks noChangeAspect="1" noChangeArrowheads="1"/>
              </p:cNvSpPr>
              <p:nvPr/>
            </p:nvSpPr>
            <p:spPr bwMode="auto">
              <a:xfrm>
                <a:off x="2149307" y="5072579"/>
                <a:ext cx="395929" cy="38119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2" name="Oval 10"/>
              <p:cNvSpPr>
                <a:spLocks noChangeAspect="1" noChangeArrowheads="1"/>
              </p:cNvSpPr>
              <p:nvPr/>
            </p:nvSpPr>
            <p:spPr bwMode="auto">
              <a:xfrm>
                <a:off x="2198798" y="5991836"/>
                <a:ext cx="296946" cy="28589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3" name="Oval 40"/>
              <p:cNvSpPr>
                <a:spLocks noChangeAspect="1" noChangeArrowheads="1"/>
              </p:cNvSpPr>
              <p:nvPr/>
            </p:nvSpPr>
            <p:spPr bwMode="auto">
              <a:xfrm>
                <a:off x="3040146" y="5167877"/>
                <a:ext cx="296946" cy="28608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4" name="Line 23"/>
              <p:cNvSpPr>
                <a:spLocks noChangeShapeType="1"/>
              </p:cNvSpPr>
              <p:nvPr/>
            </p:nvSpPr>
            <p:spPr bwMode="auto">
              <a:xfrm>
                <a:off x="2545236" y="5310827"/>
                <a:ext cx="49491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5" name="Line 23"/>
              <p:cNvSpPr>
                <a:spLocks noChangeShapeType="1"/>
              </p:cNvSpPr>
              <p:nvPr/>
            </p:nvSpPr>
            <p:spPr bwMode="auto">
              <a:xfrm>
                <a:off x="2500470" y="6134877"/>
                <a:ext cx="53967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spect="1" noChangeArrowheads="1"/>
              </p:cNvSpPr>
              <p:nvPr/>
            </p:nvSpPr>
            <p:spPr bwMode="auto">
              <a:xfrm>
                <a:off x="3040816" y="5991995"/>
                <a:ext cx="296818" cy="285792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85037" name="Line 23"/>
              <p:cNvSpPr>
                <a:spLocks noChangeShapeType="1"/>
              </p:cNvSpPr>
              <p:nvPr/>
            </p:nvSpPr>
            <p:spPr bwMode="auto">
              <a:xfrm flipV="1">
                <a:off x="3218092" y="5466054"/>
                <a:ext cx="0" cy="5257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8" name="Line 23"/>
              <p:cNvSpPr>
                <a:spLocks noChangeShapeType="1"/>
              </p:cNvSpPr>
              <p:nvPr/>
            </p:nvSpPr>
            <p:spPr bwMode="auto">
              <a:xfrm flipH="1">
                <a:off x="2443103" y="5406127"/>
                <a:ext cx="597044" cy="613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9" name="Line 23"/>
              <p:cNvSpPr>
                <a:spLocks noChangeShapeType="1"/>
              </p:cNvSpPr>
              <p:nvPr/>
            </p:nvSpPr>
            <p:spPr bwMode="auto">
              <a:xfrm flipV="1">
                <a:off x="2325418" y="5484559"/>
                <a:ext cx="0" cy="5257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03" name="Text Box 16"/>
            <p:cNvSpPr txBox="1">
              <a:spLocks noChangeArrowheads="1"/>
            </p:cNvSpPr>
            <p:nvPr/>
          </p:nvSpPr>
          <p:spPr bwMode="auto">
            <a:xfrm>
              <a:off x="5334144" y="4554237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0</a:t>
              </a:r>
              <a:r>
                <a:rPr lang="en-US" sz="2400" b="0" i="0">
                  <a:latin typeface="Candara" charset="0"/>
                  <a:cs typeface="Candara" charset="0"/>
                </a:rPr>
                <a:t> </a:t>
              </a:r>
              <a:endParaRPr lang="en-US" sz="3200" b="0" i="0">
                <a:latin typeface="Candara" charset="0"/>
                <a:cs typeface="Candara" charset="0"/>
              </a:endParaRPr>
            </a:p>
          </p:txBody>
        </p:sp>
        <p:sp>
          <p:nvSpPr>
            <p:cNvPr id="85004" name="Text Box 16"/>
            <p:cNvSpPr txBox="1">
              <a:spLocks noChangeArrowheads="1"/>
            </p:cNvSpPr>
            <p:nvPr/>
          </p:nvSpPr>
          <p:spPr bwMode="auto">
            <a:xfrm>
              <a:off x="6007000" y="5038767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0</a:t>
              </a:r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05" name="Text Box 16"/>
            <p:cNvSpPr txBox="1">
              <a:spLocks noChangeArrowheads="1"/>
            </p:cNvSpPr>
            <p:nvPr/>
          </p:nvSpPr>
          <p:spPr bwMode="auto">
            <a:xfrm>
              <a:off x="5284652" y="5743414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0</a:t>
              </a:r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06" name="Text Box 16"/>
            <p:cNvSpPr txBox="1">
              <a:spLocks noChangeArrowheads="1"/>
            </p:cNvSpPr>
            <p:nvPr/>
          </p:nvSpPr>
          <p:spPr bwMode="auto">
            <a:xfrm>
              <a:off x="4847208" y="5070968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07" name="Text Box 16"/>
            <p:cNvSpPr txBox="1">
              <a:spLocks noChangeArrowheads="1"/>
            </p:cNvSpPr>
            <p:nvPr/>
          </p:nvSpPr>
          <p:spPr bwMode="auto">
            <a:xfrm>
              <a:off x="5526545" y="5149768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1</a:t>
              </a:r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432885" y="5131664"/>
              <a:ext cx="476179" cy="333425"/>
            </a:xfrm>
            <a:prstGeom prst="rightArrow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009" name="Text Box 16"/>
            <p:cNvSpPr txBox="1">
              <a:spLocks noChangeArrowheads="1"/>
            </p:cNvSpPr>
            <p:nvPr/>
          </p:nvSpPr>
          <p:spPr bwMode="auto">
            <a:xfrm>
              <a:off x="7086892" y="5568026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10" name="Text Box 16"/>
            <p:cNvSpPr txBox="1">
              <a:spLocks noChangeArrowheads="1"/>
            </p:cNvSpPr>
            <p:nvPr/>
          </p:nvSpPr>
          <p:spPr bwMode="auto">
            <a:xfrm>
              <a:off x="7872993" y="5568025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11" name="Oval 5"/>
            <p:cNvSpPr>
              <a:spLocks noChangeAspect="1" noChangeArrowheads="1"/>
            </p:cNvSpPr>
            <p:nvPr/>
          </p:nvSpPr>
          <p:spPr bwMode="auto">
            <a:xfrm>
              <a:off x="7081509" y="4785438"/>
              <a:ext cx="296947" cy="2858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b="0" i="0">
                <a:latin typeface="Candara" charset="0"/>
                <a:cs typeface="Candara" charset="0"/>
              </a:endParaRPr>
            </a:p>
          </p:txBody>
        </p:sp>
        <p:sp>
          <p:nvSpPr>
            <p:cNvPr id="85012" name="Oval 39"/>
            <p:cNvSpPr>
              <a:spLocks noChangeAspect="1" noChangeArrowheads="1"/>
            </p:cNvSpPr>
            <p:nvPr/>
          </p:nvSpPr>
          <p:spPr bwMode="auto">
            <a:xfrm>
              <a:off x="7032018" y="4737788"/>
              <a:ext cx="395929" cy="3811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Oval 10"/>
            <p:cNvSpPr>
              <a:spLocks noChangeAspect="1" noChangeArrowheads="1"/>
            </p:cNvSpPr>
            <p:nvPr/>
          </p:nvSpPr>
          <p:spPr bwMode="auto">
            <a:xfrm>
              <a:off x="7081509" y="5657045"/>
              <a:ext cx="296946" cy="2858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Oval 21"/>
            <p:cNvSpPr>
              <a:spLocks noChangeAspect="1" noChangeArrowheads="1"/>
            </p:cNvSpPr>
            <p:nvPr/>
          </p:nvSpPr>
          <p:spPr bwMode="auto">
            <a:xfrm>
              <a:off x="7922857" y="4833086"/>
              <a:ext cx="296946" cy="28608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Line 23"/>
            <p:cNvSpPr>
              <a:spLocks noChangeShapeType="1"/>
            </p:cNvSpPr>
            <p:nvPr/>
          </p:nvSpPr>
          <p:spPr bwMode="auto">
            <a:xfrm>
              <a:off x="7427947" y="4976036"/>
              <a:ext cx="4949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Line 23"/>
            <p:cNvSpPr>
              <a:spLocks noChangeShapeType="1"/>
            </p:cNvSpPr>
            <p:nvPr/>
          </p:nvSpPr>
          <p:spPr bwMode="auto">
            <a:xfrm>
              <a:off x="7383181" y="5800086"/>
              <a:ext cx="5396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7923326" y="5657204"/>
              <a:ext cx="296819" cy="28579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84" charset="0"/>
                <a:ea typeface="+mn-ea"/>
                <a:cs typeface="+mn-cs"/>
              </a:endParaRPr>
            </a:p>
          </p:txBody>
        </p:sp>
        <p:sp>
          <p:nvSpPr>
            <p:cNvPr id="85018" name="Line 23"/>
            <p:cNvSpPr>
              <a:spLocks noChangeShapeType="1"/>
            </p:cNvSpPr>
            <p:nvPr/>
          </p:nvSpPr>
          <p:spPr bwMode="auto">
            <a:xfrm flipV="1">
              <a:off x="8100803" y="5131263"/>
              <a:ext cx="0" cy="5257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23"/>
            <p:cNvSpPr>
              <a:spLocks noChangeShapeType="1"/>
            </p:cNvSpPr>
            <p:nvPr/>
          </p:nvSpPr>
          <p:spPr bwMode="auto">
            <a:xfrm flipH="1">
              <a:off x="7325814" y="5071336"/>
              <a:ext cx="597044" cy="613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Line 23"/>
            <p:cNvSpPr>
              <a:spLocks noChangeShapeType="1"/>
            </p:cNvSpPr>
            <p:nvPr/>
          </p:nvSpPr>
          <p:spPr bwMode="auto">
            <a:xfrm flipV="1">
              <a:off x="7208129" y="5149768"/>
              <a:ext cx="0" cy="5257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Text Box 16"/>
            <p:cNvSpPr txBox="1">
              <a:spLocks noChangeArrowheads="1"/>
            </p:cNvSpPr>
            <p:nvPr/>
          </p:nvSpPr>
          <p:spPr bwMode="auto">
            <a:xfrm>
              <a:off x="7427947" y="4554237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22" name="Text Box 16"/>
            <p:cNvSpPr txBox="1">
              <a:spLocks noChangeArrowheads="1"/>
            </p:cNvSpPr>
            <p:nvPr/>
          </p:nvSpPr>
          <p:spPr bwMode="auto">
            <a:xfrm>
              <a:off x="8100803" y="5038767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23" name="Text Box 16"/>
            <p:cNvSpPr txBox="1">
              <a:spLocks noChangeArrowheads="1"/>
            </p:cNvSpPr>
            <p:nvPr/>
          </p:nvSpPr>
          <p:spPr bwMode="auto">
            <a:xfrm>
              <a:off x="7378455" y="5743414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24" name="Text Box 16"/>
            <p:cNvSpPr txBox="1">
              <a:spLocks noChangeArrowheads="1"/>
            </p:cNvSpPr>
            <p:nvPr/>
          </p:nvSpPr>
          <p:spPr bwMode="auto">
            <a:xfrm>
              <a:off x="6941011" y="5070968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25" name="Text Box 16"/>
            <p:cNvSpPr txBox="1">
              <a:spLocks noChangeArrowheads="1"/>
            </p:cNvSpPr>
            <p:nvPr/>
          </p:nvSpPr>
          <p:spPr bwMode="auto">
            <a:xfrm>
              <a:off x="7620348" y="5149768"/>
              <a:ext cx="3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latin typeface="Imprint MT Shadow" charset="0"/>
                  <a:ea typeface="Candara" charset="0"/>
                </a:rPr>
                <a:t> </a:t>
              </a:r>
              <a:endParaRPr lang="en-US" sz="3200" i="0">
                <a:latin typeface="Imprint MT Shadow" charset="0"/>
                <a:ea typeface="Candara" charset="0"/>
              </a:endParaRPr>
            </a:p>
          </p:txBody>
        </p:sp>
        <p:sp>
          <p:nvSpPr>
            <p:cNvPr id="85026" name="Oval 33"/>
            <p:cNvSpPr>
              <a:spLocks noChangeAspect="1" noChangeArrowheads="1"/>
            </p:cNvSpPr>
            <p:nvPr/>
          </p:nvSpPr>
          <p:spPr bwMode="auto">
            <a:xfrm>
              <a:off x="8389854" y="4642397"/>
              <a:ext cx="296946" cy="28608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299531" y="4539438"/>
              <a:ext cx="1111085" cy="176239"/>
            </a:xfrm>
            <a:custGeom>
              <a:avLst/>
              <a:gdLst>
                <a:gd name="connsiteX0" fmla="*/ 1110113 w 1110113"/>
                <a:gd name="connsiteY0" fmla="*/ 131728 h 176131"/>
                <a:gd name="connsiteX1" fmla="*/ 470688 w 1110113"/>
                <a:gd name="connsiteY1" fmla="*/ 7400 h 176131"/>
                <a:gd name="connsiteX2" fmla="*/ 0 w 1110113"/>
                <a:gd name="connsiteY2" fmla="*/ 176131 h 17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113" h="176131">
                  <a:moveTo>
                    <a:pt x="1110113" y="131728"/>
                  </a:moveTo>
                  <a:cubicBezTo>
                    <a:pt x="882910" y="65864"/>
                    <a:pt x="655707" y="0"/>
                    <a:pt x="470688" y="7400"/>
                  </a:cubicBezTo>
                  <a:cubicBezTo>
                    <a:pt x="285669" y="14801"/>
                    <a:pt x="0" y="176131"/>
                    <a:pt x="0" y="176131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205859" y="4928434"/>
              <a:ext cx="311104" cy="763700"/>
            </a:xfrm>
            <a:custGeom>
              <a:avLst/>
              <a:gdLst>
                <a:gd name="connsiteX0" fmla="*/ 310831 w 310831"/>
                <a:gd name="connsiteY0" fmla="*/ 0 h 763727"/>
                <a:gd name="connsiteX1" fmla="*/ 248665 w 310831"/>
                <a:gd name="connsiteY1" fmla="*/ 515071 h 763727"/>
                <a:gd name="connsiteX2" fmla="*/ 0 w 310831"/>
                <a:gd name="connsiteY2" fmla="*/ 763727 h 7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831" h="763727">
                  <a:moveTo>
                    <a:pt x="310831" y="0"/>
                  </a:moveTo>
                  <a:cubicBezTo>
                    <a:pt x="305650" y="193891"/>
                    <a:pt x="300470" y="387783"/>
                    <a:pt x="248665" y="515071"/>
                  </a:cubicBezTo>
                  <a:cubicBezTo>
                    <a:pt x="196860" y="642359"/>
                    <a:pt x="0" y="763727"/>
                    <a:pt x="0" y="76372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336038" y="4901442"/>
              <a:ext cx="1303144" cy="1213030"/>
            </a:xfrm>
            <a:custGeom>
              <a:avLst/>
              <a:gdLst>
                <a:gd name="connsiteX0" fmla="*/ 1278850 w 1304013"/>
                <a:gd name="connsiteY0" fmla="*/ 0 h 1212195"/>
                <a:gd name="connsiteX1" fmla="*/ 1243327 w 1304013"/>
                <a:gd name="connsiteY1" fmla="*/ 710444 h 1212195"/>
                <a:gd name="connsiteX2" fmla="*/ 914733 w 1304013"/>
                <a:gd name="connsiteY2" fmla="*/ 1118949 h 1212195"/>
                <a:gd name="connsiteX3" fmla="*/ 577259 w 1304013"/>
                <a:gd name="connsiteY3" fmla="*/ 1198874 h 1212195"/>
                <a:gd name="connsiteX4" fmla="*/ 0 w 1304013"/>
                <a:gd name="connsiteY4" fmla="*/ 1039024 h 121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13" h="1212195">
                  <a:moveTo>
                    <a:pt x="1278850" y="0"/>
                  </a:moveTo>
                  <a:cubicBezTo>
                    <a:pt x="1291431" y="261976"/>
                    <a:pt x="1304013" y="523953"/>
                    <a:pt x="1243327" y="710444"/>
                  </a:cubicBezTo>
                  <a:cubicBezTo>
                    <a:pt x="1182641" y="896935"/>
                    <a:pt x="1025744" y="1037544"/>
                    <a:pt x="914733" y="1118949"/>
                  </a:cubicBezTo>
                  <a:cubicBezTo>
                    <a:pt x="803722" y="1200354"/>
                    <a:pt x="729714" y="1212195"/>
                    <a:pt x="577259" y="1198874"/>
                  </a:cubicBezTo>
                  <a:cubicBezTo>
                    <a:pt x="424804" y="1185553"/>
                    <a:pt x="212402" y="1112288"/>
                    <a:pt x="0" y="1039024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4997" name="TextBox 47"/>
          <p:cNvSpPr txBox="1">
            <a:spLocks noChangeArrowheads="1"/>
          </p:cNvSpPr>
          <p:nvPr/>
        </p:nvSpPr>
        <p:spPr bwMode="auto">
          <a:xfrm>
            <a:off x="685800" y="4876800"/>
            <a:ext cx="7077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solidFill>
                  <a:srgbClr val="333399"/>
                </a:solidFill>
                <a:latin typeface="Candara" charset="0"/>
                <a:cs typeface="Candara" charset="0"/>
              </a:rPr>
              <a:t>Yellow vertex in graph on left is in </a:t>
            </a:r>
            <a:r>
              <a:rPr lang="en-US" sz="2400" b="0" i="0">
                <a:solidFill>
                  <a:srgbClr val="333399"/>
                </a:solidFill>
                <a:latin typeface="Lucida Calligraphy" charset="0"/>
                <a:cs typeface="Lucida Calligraphy" charset="0"/>
              </a:rPr>
              <a:t>D</a:t>
            </a:r>
            <a:r>
              <a:rPr lang="en-US" sz="2400" b="0" i="0">
                <a:solidFill>
                  <a:srgbClr val="333399"/>
                </a:solidFill>
                <a:latin typeface="Candara" charset="0"/>
                <a:cs typeface="Candara" charset="0"/>
              </a:rPr>
              <a:t>, so it is replaced</a:t>
            </a:r>
          </a:p>
          <a:p>
            <a:r>
              <a:rPr lang="en-US" sz="2400" b="0" i="0">
                <a:solidFill>
                  <a:srgbClr val="333399"/>
                </a:solidFill>
                <a:latin typeface="Candara" charset="0"/>
                <a:cs typeface="Candara" charset="0"/>
              </a:rPr>
              <a:t>with two vertices in graph on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PR Time Complexity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114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Theorem: 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For every vertex v with no path to D originally, termination time of v is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1 + max{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len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(C)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: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C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is a chain ending at v with s + Res =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σ</a:t>
            </a:r>
            <a:r>
              <a:rPr lang="en-US" sz="2400" baseline="-25000" dirty="0" err="1">
                <a:latin typeface="Candara" charset="0"/>
                <a:ea typeface="ＭＳ Ｐゴシック" charset="0"/>
                <a:cs typeface="Candara" charset="0"/>
              </a:rPr>
              <a:t>v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– 1} if v is a sink or a source initially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1 + max{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len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(C)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: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C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is a chain ending at v with 2s + Res =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σ</a:t>
            </a:r>
            <a:r>
              <a:rPr lang="en-US" sz="2400" baseline="-25000" dirty="0" err="1">
                <a:latin typeface="Candara" charset="0"/>
                <a:ea typeface="ＭＳ Ｐゴシック" charset="0"/>
                <a:cs typeface="Candara" charset="0"/>
              </a:rPr>
              <a:t>v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– 1} otherwise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Worst-case graph for global time complexity: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D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  <a:sym typeface="Wingdings" charset="0"/>
              </a:rPr>
              <a:t> 1  2  3  …  n/2  n/2+1  …  n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 	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Vertex n/2 has work complexity n/2.  Consider chain that starts at n/2, ends at n/2, and goes back and forth between n/2 and n making (n-2)/4 round trips.  2s+Res for this chain is n/2-1, and length is </a:t>
            </a:r>
            <a:r>
              <a:rPr lang="en-US" sz="2000" dirty="0" err="1">
                <a:latin typeface="Candara" charset="0"/>
                <a:ea typeface="ＭＳ Ｐゴシック" charset="0"/>
                <a:cs typeface="Candara" charset="0"/>
              </a:rPr>
              <a:t>Θ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(n</a:t>
            </a:r>
            <a:r>
              <a:rPr lang="en-US" sz="2000" baseline="30000" dirty="0">
                <a:latin typeface="Candara" charset="0"/>
                <a:ea typeface="ＭＳ Ｐゴシック" charset="0"/>
                <a:cs typeface="Candara" charset="0"/>
              </a:rPr>
              <a:t>2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).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36311A-F586-FB4B-9675-CDF9C273F304}" type="slidenum">
              <a:rPr lang="en-US" sz="1400" b="0" i="0">
                <a:latin typeface="Candara" charset="0"/>
                <a:cs typeface="Candara" charset="0"/>
              </a:rPr>
              <a:pPr/>
              <a:t>57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FR vs. PR Again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On chain on previous slide, PR has quadratic time complexity.</a:t>
            </a:r>
          </a:p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But FR on that chain has linear time complexity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in fact, FR has linear time complexity on any tree</a:t>
            </a:r>
          </a:p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On chain on previous slide, PR has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(slightly)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better global work complexity than FR.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7FB472-5141-6F41-8CFD-23484221A857}" type="slidenum">
              <a:rPr lang="en-US" sz="1400" b="0" i="0">
                <a:latin typeface="Candara" charset="0"/>
                <a:cs typeface="Candara" charset="0"/>
              </a:rPr>
              <a:pPr/>
              <a:t>58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Routing </a:t>
            </a:r>
            <a:br>
              <a:rPr lang="en-US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[Gafni &amp; Bertsekas 1981]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724400" cy="4114800"/>
          </a:xfrm>
        </p:spPr>
        <p:txBody>
          <a:bodyPr/>
          <a:lstStyle/>
          <a:p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Assign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virtual directions to the graph edges (links)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s.t.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if nodes forward messages over the links, they reach the destination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Directed version of the graph (orientation) must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be acyclic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have destination as only sink</a:t>
            </a:r>
          </a:p>
          <a:p>
            <a:pPr>
              <a:buFont typeface="Wingding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	Thus every node has path to destination.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5057E-A69A-A04C-B0F8-E14BBFBEB816}" type="slidenum">
              <a:rPr lang="en-US" sz="1400" b="0" i="0">
                <a:latin typeface="Candara" charset="0"/>
                <a:cs typeface="Candara" charset="0"/>
              </a:rPr>
              <a:pPr/>
              <a:t>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684893" y="1907097"/>
            <a:ext cx="601317" cy="6013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 dirty="0">
                <a:latin typeface="Candara" charset="0"/>
                <a:cs typeface="Candara" charset="0"/>
              </a:rPr>
              <a:t>D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684893" y="3109732"/>
            <a:ext cx="601317" cy="6013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81600" y="3109732"/>
            <a:ext cx="601317" cy="6013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200391" y="4434509"/>
            <a:ext cx="601317" cy="6013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684893" y="4462696"/>
            <a:ext cx="601317" cy="6013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037858" y="3109732"/>
            <a:ext cx="601317" cy="6013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8037858" y="4462696"/>
            <a:ext cx="601317" cy="6013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257800" y="2971800"/>
            <a:ext cx="3319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 dirty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54014" y="3048000"/>
            <a:ext cx="232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 dirty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5601269" y="2358085"/>
            <a:ext cx="1083624" cy="7735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 flipV="1">
            <a:off x="7286211" y="2358085"/>
            <a:ext cx="920767" cy="7735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5782917" y="3410390"/>
            <a:ext cx="90197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7286211" y="3410390"/>
            <a:ext cx="75164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5801709" y="4785277"/>
            <a:ext cx="90197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7286211" y="4763354"/>
            <a:ext cx="75164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5482259" y="3711049"/>
            <a:ext cx="0" cy="7516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6985552" y="3711049"/>
            <a:ext cx="0" cy="7516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8338516" y="3711049"/>
            <a:ext cx="0" cy="7516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077200" y="2895600"/>
            <a:ext cx="45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 dirty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257801" y="4343400"/>
            <a:ext cx="380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 dirty="0">
                <a:latin typeface="Candara" charset="0"/>
                <a:cs typeface="Candara" charset="0"/>
              </a:rPr>
              <a:t>4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705600" y="4343401"/>
            <a:ext cx="4355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 dirty="0">
                <a:latin typeface="Candara" charset="0"/>
                <a:cs typeface="Candara" charset="0"/>
              </a:rPr>
              <a:t>5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153400" y="4419601"/>
            <a:ext cx="361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 dirty="0">
                <a:latin typeface="Candara" charset="0"/>
                <a:cs typeface="Candara" charset="0"/>
              </a:rPr>
              <a:t>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02148" y="2680666"/>
            <a:ext cx="2204830" cy="2054501"/>
            <a:chOff x="6002148" y="2680666"/>
            <a:chExt cx="2204830" cy="2054501"/>
          </a:xfrm>
        </p:grpSpPr>
        <p:sp>
          <p:nvSpPr>
            <p:cNvPr id="27" name="Right Arrow 26"/>
            <p:cNvSpPr>
              <a:spLocks noChangeArrowheads="1"/>
            </p:cNvSpPr>
            <p:nvPr/>
          </p:nvSpPr>
          <p:spPr bwMode="auto">
            <a:xfrm>
              <a:off x="6002148" y="4584838"/>
              <a:ext cx="501098" cy="150329"/>
            </a:xfrm>
            <a:prstGeom prst="rightArrow">
              <a:avLst>
                <a:gd name="adj1" fmla="val 50000"/>
                <a:gd name="adj2" fmla="val 131481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ight Arrow 27"/>
            <p:cNvSpPr>
              <a:spLocks noChangeArrowheads="1"/>
            </p:cNvSpPr>
            <p:nvPr/>
          </p:nvSpPr>
          <p:spPr bwMode="auto">
            <a:xfrm>
              <a:off x="7405222" y="3231874"/>
              <a:ext cx="501098" cy="150329"/>
            </a:xfrm>
            <a:prstGeom prst="rightArrow">
              <a:avLst>
                <a:gd name="adj1" fmla="val 50000"/>
                <a:gd name="adj2" fmla="val 131481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6854014" y="4033630"/>
              <a:ext cx="501098" cy="150329"/>
            </a:xfrm>
            <a:prstGeom prst="rightArrow">
              <a:avLst>
                <a:gd name="adj1" fmla="val 50000"/>
                <a:gd name="adj2" fmla="val 13148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>
              <a:off x="7705880" y="2680666"/>
              <a:ext cx="501098" cy="150329"/>
            </a:xfrm>
            <a:prstGeom prst="rightArrow">
              <a:avLst>
                <a:gd name="adj1" fmla="val 50000"/>
                <a:gd name="adj2" fmla="val 13148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8400000"/>
              </a:camera>
              <a:lightRig rig="threePt" dir="t"/>
            </a:scene3d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6603465" y="1828800"/>
            <a:ext cx="751647" cy="75164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" name="Date Placeholder 225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29" name="Footer Placeholder 225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Candara" charset="0"/>
                <a:ea typeface="ＭＳ Ｐゴシック" charset="0"/>
                <a:cs typeface="Candara" charset="0"/>
              </a:rPr>
              <a:t>ROUTING AND LEADER ELECTION IN A DISTRIBUTED SYSTEM</a:t>
            </a:r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Section 3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FA14A2-D32E-A445-9903-5F883EE294B0}" type="slidenum">
              <a:rPr lang="en-US" sz="1400" b="0" i="0">
                <a:latin typeface="Candara" charset="0"/>
                <a:cs typeface="Candara" charset="0"/>
              </a:rPr>
              <a:pPr/>
              <a:t>59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From Graph to Distributed System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To adapt previous ideas to a distributed system:</a:t>
            </a:r>
          </a:p>
          <a:p>
            <a:pPr lvl="1"/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 (processor)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is a vertex</a:t>
            </a:r>
          </a:p>
          <a:p>
            <a:pPr lvl="1"/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Communication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channel is an edge (link)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Issues to be overcome: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Neighboring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need to communicate to agree on which way the link between them should be directed:  delays and losses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Topology can change due to movement and failures; might not always be connected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552DA8-2DAE-954D-9226-D3C6006857FC}" type="slidenum">
              <a:rPr lang="en-US" sz="1400" b="0" i="0">
                <a:latin typeface="Candara" charset="0"/>
                <a:cs typeface="Candara" charset="0"/>
              </a:rPr>
              <a:pPr/>
              <a:t>60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Routing in a Dynamic System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In any execution that experiences a finite number of topology changes, after the last topology change: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every node in same connected component as D (destination) should have a path to D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every node not in the same component as D should stop trying to find a route to D or forward a message to D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17DF6E-E9AB-9643-8CCB-CCCFD084DD24}" type="slidenum">
              <a:rPr lang="en-US" sz="1400" b="0" i="0">
                <a:latin typeface="Candara" charset="0"/>
                <a:cs typeface="Candara" charset="0"/>
              </a:rPr>
              <a:pPr/>
              <a:t>61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What</a:t>
            </a:r>
            <a:r>
              <a:rPr lang="ja-JP" altLang="en-US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 Wrong with FR?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B36DD5-4D46-F946-8262-9ED2D8B6AD85}" type="slidenum">
              <a:rPr lang="en-US" sz="1400" b="0" i="0">
                <a:latin typeface="Candara" charset="0"/>
                <a:cs typeface="Candara" charset="0"/>
              </a:rPr>
              <a:pPr/>
              <a:t>62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91140" name="Group 26"/>
          <p:cNvGrpSpPr>
            <a:grpSpLocks/>
          </p:cNvGrpSpPr>
          <p:nvPr/>
        </p:nvGrpSpPr>
        <p:grpSpPr bwMode="auto">
          <a:xfrm>
            <a:off x="990600" y="1447800"/>
            <a:ext cx="1981200" cy="2438400"/>
            <a:chOff x="990600" y="1524000"/>
            <a:chExt cx="1981200" cy="2438400"/>
          </a:xfrm>
        </p:grpSpPr>
        <p:grpSp>
          <p:nvGrpSpPr>
            <p:cNvPr id="91190" name="Group 34"/>
            <p:cNvGrpSpPr>
              <a:grpSpLocks/>
            </p:cNvGrpSpPr>
            <p:nvPr/>
          </p:nvGrpSpPr>
          <p:grpSpPr bwMode="auto">
            <a:xfrm>
              <a:off x="1752600" y="3352800"/>
              <a:ext cx="609600" cy="609600"/>
              <a:chOff x="1295400" y="4876800"/>
              <a:chExt cx="609600" cy="609600"/>
            </a:xfrm>
          </p:grpSpPr>
          <p:sp>
            <p:nvSpPr>
              <p:cNvPr id="91206" name="Oval 5"/>
              <p:cNvSpPr>
                <a:spLocks noChangeAspect="1" noChangeArrowheads="1"/>
              </p:cNvSpPr>
              <p:nvPr/>
            </p:nvSpPr>
            <p:spPr bwMode="auto">
              <a:xfrm>
                <a:off x="1371600" y="49530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en-US" sz="2400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91207" name="Oval 39"/>
              <p:cNvSpPr>
                <a:spLocks noChangeAspect="1" noChangeArrowheads="1"/>
              </p:cNvSpPr>
              <p:nvPr/>
            </p:nvSpPr>
            <p:spPr bwMode="auto">
              <a:xfrm>
                <a:off x="1295400" y="4876800"/>
                <a:ext cx="609600" cy="6096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91" name="Oval 10"/>
            <p:cNvSpPr>
              <a:spLocks noChangeAspect="1" noChangeArrowheads="1"/>
            </p:cNvSpPr>
            <p:nvPr/>
          </p:nvSpPr>
          <p:spPr bwMode="auto">
            <a:xfrm>
              <a:off x="1828800" y="1524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92" name="Group 36"/>
            <p:cNvGrpSpPr>
              <a:grpSpLocks/>
            </p:cNvGrpSpPr>
            <p:nvPr/>
          </p:nvGrpSpPr>
          <p:grpSpPr bwMode="auto">
            <a:xfrm>
              <a:off x="2514600" y="2438400"/>
              <a:ext cx="457200" cy="461963"/>
              <a:chOff x="3200400" y="5029200"/>
              <a:chExt cx="457200" cy="461665"/>
            </a:xfrm>
          </p:grpSpPr>
          <p:sp>
            <p:nvSpPr>
              <p:cNvPr id="91204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05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91193" name="Group 35"/>
            <p:cNvGrpSpPr>
              <a:grpSpLocks/>
            </p:cNvGrpSpPr>
            <p:nvPr/>
          </p:nvGrpSpPr>
          <p:grpSpPr bwMode="auto">
            <a:xfrm>
              <a:off x="990600" y="2438400"/>
              <a:ext cx="457200" cy="461963"/>
              <a:chOff x="2286000" y="5029200"/>
              <a:chExt cx="457200" cy="461665"/>
            </a:xfrm>
          </p:grpSpPr>
          <p:sp>
            <p:nvSpPr>
              <p:cNvPr id="91202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03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91194" name="Line 23"/>
            <p:cNvSpPr>
              <a:spLocks noChangeShapeType="1"/>
            </p:cNvSpPr>
            <p:nvPr/>
          </p:nvSpPr>
          <p:spPr bwMode="auto">
            <a:xfrm flipH="1">
              <a:off x="1344280" y="1954422"/>
              <a:ext cx="593793" cy="536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5" name="Line 23"/>
            <p:cNvSpPr>
              <a:spLocks noChangeShapeType="1"/>
            </p:cNvSpPr>
            <p:nvPr/>
          </p:nvSpPr>
          <p:spPr bwMode="auto">
            <a:xfrm flipH="1" flipV="1">
              <a:off x="2209800" y="19050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6" name="Line 23"/>
            <p:cNvSpPr>
              <a:spLocks noChangeShapeType="1"/>
            </p:cNvSpPr>
            <p:nvPr/>
          </p:nvSpPr>
          <p:spPr bwMode="auto">
            <a:xfrm flipH="1">
              <a:off x="1447800" y="2667000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7" name="Line 23"/>
            <p:cNvSpPr>
              <a:spLocks noChangeShapeType="1"/>
            </p:cNvSpPr>
            <p:nvPr/>
          </p:nvSpPr>
          <p:spPr bwMode="auto">
            <a:xfrm>
              <a:off x="1295400" y="28956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98" name="Group 162"/>
            <p:cNvGrpSpPr>
              <a:grpSpLocks/>
            </p:cNvGrpSpPr>
            <p:nvPr/>
          </p:nvGrpSpPr>
          <p:grpSpPr bwMode="auto">
            <a:xfrm>
              <a:off x="1371600" y="2971800"/>
              <a:ext cx="228600" cy="228600"/>
              <a:chOff x="1296" y="1296"/>
              <a:chExt cx="144" cy="144"/>
            </a:xfrm>
          </p:grpSpPr>
          <p:sp>
            <p:nvSpPr>
              <p:cNvPr id="91200" name="Line 160"/>
              <p:cNvSpPr>
                <a:spLocks noChangeShapeType="1"/>
              </p:cNvSpPr>
              <p:nvPr/>
            </p:nvSpPr>
            <p:spPr bwMode="auto">
              <a:xfrm flipH="1">
                <a:off x="1296" y="1296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01" name="Line 161"/>
              <p:cNvSpPr>
                <a:spLocks noChangeShapeType="1"/>
              </p:cNvSpPr>
              <p:nvPr/>
            </p:nvSpPr>
            <p:spPr bwMode="auto">
              <a:xfrm>
                <a:off x="1344" y="1296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99" name="TextBox 20"/>
            <p:cNvSpPr txBox="1">
              <a:spLocks noChangeArrowheads="1"/>
            </p:cNvSpPr>
            <p:nvPr/>
          </p:nvSpPr>
          <p:spPr bwMode="auto">
            <a:xfrm>
              <a:off x="1905000" y="1524000"/>
              <a:ext cx="3341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0" i="0">
                  <a:latin typeface="Candara" charset="0"/>
                  <a:cs typeface="Candara" charset="0"/>
                </a:rPr>
                <a:t>3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648200" y="1447800"/>
            <a:ext cx="1981200" cy="2438400"/>
            <a:chOff x="990600" y="1524000"/>
            <a:chExt cx="1981200" cy="2438400"/>
          </a:xfrm>
        </p:grpSpPr>
        <p:grpSp>
          <p:nvGrpSpPr>
            <p:cNvPr id="91176" name="Group 34"/>
            <p:cNvGrpSpPr>
              <a:grpSpLocks/>
            </p:cNvGrpSpPr>
            <p:nvPr/>
          </p:nvGrpSpPr>
          <p:grpSpPr bwMode="auto">
            <a:xfrm>
              <a:off x="1752600" y="3352800"/>
              <a:ext cx="609600" cy="609600"/>
              <a:chOff x="1295400" y="4876800"/>
              <a:chExt cx="609600" cy="609600"/>
            </a:xfrm>
          </p:grpSpPr>
          <p:sp>
            <p:nvSpPr>
              <p:cNvPr id="91188" name="Oval 5"/>
              <p:cNvSpPr>
                <a:spLocks noChangeAspect="1" noChangeArrowheads="1"/>
              </p:cNvSpPr>
              <p:nvPr/>
            </p:nvSpPr>
            <p:spPr bwMode="auto">
              <a:xfrm>
                <a:off x="1371600" y="49530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en-US" sz="2400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91189" name="Oval 39"/>
              <p:cNvSpPr>
                <a:spLocks noChangeAspect="1" noChangeArrowheads="1"/>
              </p:cNvSpPr>
              <p:nvPr/>
            </p:nvSpPr>
            <p:spPr bwMode="auto">
              <a:xfrm>
                <a:off x="1295400" y="4876800"/>
                <a:ext cx="609600" cy="6096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77" name="Oval 10"/>
            <p:cNvSpPr>
              <a:spLocks noChangeAspect="1" noChangeArrowheads="1"/>
            </p:cNvSpPr>
            <p:nvPr/>
          </p:nvSpPr>
          <p:spPr bwMode="auto">
            <a:xfrm>
              <a:off x="1828800" y="1524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78" name="Group 36"/>
            <p:cNvGrpSpPr>
              <a:grpSpLocks/>
            </p:cNvGrpSpPr>
            <p:nvPr/>
          </p:nvGrpSpPr>
          <p:grpSpPr bwMode="auto">
            <a:xfrm>
              <a:off x="2514600" y="2438400"/>
              <a:ext cx="457200" cy="461963"/>
              <a:chOff x="3200400" y="5029200"/>
              <a:chExt cx="457200" cy="461665"/>
            </a:xfrm>
          </p:grpSpPr>
          <p:sp>
            <p:nvSpPr>
              <p:cNvPr id="91186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87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91179" name="Group 35"/>
            <p:cNvGrpSpPr>
              <a:grpSpLocks/>
            </p:cNvGrpSpPr>
            <p:nvPr/>
          </p:nvGrpSpPr>
          <p:grpSpPr bwMode="auto">
            <a:xfrm>
              <a:off x="990600" y="2438400"/>
              <a:ext cx="457200" cy="461963"/>
              <a:chOff x="2286000" y="5029200"/>
              <a:chExt cx="457200" cy="461665"/>
            </a:xfrm>
          </p:grpSpPr>
          <p:sp>
            <p:nvSpPr>
              <p:cNvPr id="41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6905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91185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91180" name="Line 23"/>
            <p:cNvSpPr>
              <a:spLocks noChangeShapeType="1"/>
            </p:cNvSpPr>
            <p:nvPr/>
          </p:nvSpPr>
          <p:spPr bwMode="auto">
            <a:xfrm flipH="1">
              <a:off x="1344280" y="1954422"/>
              <a:ext cx="593793" cy="536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1" name="Line 23"/>
            <p:cNvSpPr>
              <a:spLocks noChangeShapeType="1"/>
            </p:cNvSpPr>
            <p:nvPr/>
          </p:nvSpPr>
          <p:spPr bwMode="auto">
            <a:xfrm flipH="1" flipV="1">
              <a:off x="2209800" y="19050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2" name="Line 23"/>
            <p:cNvSpPr>
              <a:spLocks noChangeShapeType="1"/>
            </p:cNvSpPr>
            <p:nvPr/>
          </p:nvSpPr>
          <p:spPr bwMode="auto">
            <a:xfrm flipH="1">
              <a:off x="1447800" y="2667000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3" name="TextBox 20"/>
            <p:cNvSpPr txBox="1">
              <a:spLocks noChangeArrowheads="1"/>
            </p:cNvSpPr>
            <p:nvPr/>
          </p:nvSpPr>
          <p:spPr bwMode="auto">
            <a:xfrm>
              <a:off x="1905000" y="1524000"/>
              <a:ext cx="3341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0" i="0">
                  <a:latin typeface="Candara" charset="0"/>
                  <a:cs typeface="Candara" charset="0"/>
                </a:rPr>
                <a:t>3</a:t>
              </a: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066800" y="4267200"/>
            <a:ext cx="1981200" cy="2438400"/>
            <a:chOff x="990600" y="1524000"/>
            <a:chExt cx="1981200" cy="2438400"/>
          </a:xfrm>
        </p:grpSpPr>
        <p:grpSp>
          <p:nvGrpSpPr>
            <p:cNvPr id="91162" name="Group 34"/>
            <p:cNvGrpSpPr>
              <a:grpSpLocks/>
            </p:cNvGrpSpPr>
            <p:nvPr/>
          </p:nvGrpSpPr>
          <p:grpSpPr bwMode="auto">
            <a:xfrm>
              <a:off x="1752600" y="3352800"/>
              <a:ext cx="609600" cy="609600"/>
              <a:chOff x="1295400" y="4876800"/>
              <a:chExt cx="609600" cy="609600"/>
            </a:xfrm>
          </p:grpSpPr>
          <p:sp>
            <p:nvSpPr>
              <p:cNvPr id="91174" name="Oval 5"/>
              <p:cNvSpPr>
                <a:spLocks noChangeAspect="1" noChangeArrowheads="1"/>
              </p:cNvSpPr>
              <p:nvPr/>
            </p:nvSpPr>
            <p:spPr bwMode="auto">
              <a:xfrm>
                <a:off x="1371600" y="49530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en-US" sz="2400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91175" name="Oval 39"/>
              <p:cNvSpPr>
                <a:spLocks noChangeAspect="1" noChangeArrowheads="1"/>
              </p:cNvSpPr>
              <p:nvPr/>
            </p:nvSpPr>
            <p:spPr bwMode="auto">
              <a:xfrm>
                <a:off x="1295400" y="4876800"/>
                <a:ext cx="609600" cy="6096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63" name="Oval 10"/>
            <p:cNvSpPr>
              <a:spLocks noChangeAspect="1" noChangeArrowheads="1"/>
            </p:cNvSpPr>
            <p:nvPr/>
          </p:nvSpPr>
          <p:spPr bwMode="auto">
            <a:xfrm>
              <a:off x="1828800" y="1524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64" name="Group 36"/>
            <p:cNvGrpSpPr>
              <a:grpSpLocks/>
            </p:cNvGrpSpPr>
            <p:nvPr/>
          </p:nvGrpSpPr>
          <p:grpSpPr bwMode="auto">
            <a:xfrm>
              <a:off x="2514600" y="2438400"/>
              <a:ext cx="457200" cy="461963"/>
              <a:chOff x="3200400" y="5029200"/>
              <a:chExt cx="457200" cy="461665"/>
            </a:xfrm>
          </p:grpSpPr>
          <p:sp>
            <p:nvSpPr>
              <p:cNvPr id="62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6905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91173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91165" name="Group 35"/>
            <p:cNvGrpSpPr>
              <a:grpSpLocks/>
            </p:cNvGrpSpPr>
            <p:nvPr/>
          </p:nvGrpSpPr>
          <p:grpSpPr bwMode="auto">
            <a:xfrm>
              <a:off x="990600" y="2438400"/>
              <a:ext cx="457200" cy="461963"/>
              <a:chOff x="2286000" y="5029200"/>
              <a:chExt cx="457200" cy="461665"/>
            </a:xfrm>
          </p:grpSpPr>
          <p:sp>
            <p:nvSpPr>
              <p:cNvPr id="91170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71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91166" name="Line 23"/>
            <p:cNvSpPr>
              <a:spLocks noChangeShapeType="1"/>
            </p:cNvSpPr>
            <p:nvPr/>
          </p:nvSpPr>
          <p:spPr bwMode="auto">
            <a:xfrm flipH="1">
              <a:off x="1344280" y="1954422"/>
              <a:ext cx="593793" cy="536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7" name="Line 23"/>
            <p:cNvSpPr>
              <a:spLocks noChangeShapeType="1"/>
            </p:cNvSpPr>
            <p:nvPr/>
          </p:nvSpPr>
          <p:spPr bwMode="auto">
            <a:xfrm flipH="1" flipV="1">
              <a:off x="2209800" y="19050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8" name="Line 23"/>
            <p:cNvSpPr>
              <a:spLocks noChangeShapeType="1"/>
            </p:cNvSpPr>
            <p:nvPr/>
          </p:nvSpPr>
          <p:spPr bwMode="auto">
            <a:xfrm flipH="1">
              <a:off x="1447800" y="2667000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TextBox 20"/>
            <p:cNvSpPr txBox="1">
              <a:spLocks noChangeArrowheads="1"/>
            </p:cNvSpPr>
            <p:nvPr/>
          </p:nvSpPr>
          <p:spPr bwMode="auto">
            <a:xfrm>
              <a:off x="1905000" y="1524000"/>
              <a:ext cx="3341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0" i="0">
                  <a:latin typeface="Candara" charset="0"/>
                  <a:cs typeface="Candara" charset="0"/>
                </a:rPr>
                <a:t>3</a:t>
              </a:r>
            </a:p>
          </p:txBody>
        </p:sp>
      </p:grp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4724400" y="4267200"/>
            <a:ext cx="1981200" cy="2438400"/>
            <a:chOff x="990600" y="1524000"/>
            <a:chExt cx="1981200" cy="2438400"/>
          </a:xfrm>
        </p:grpSpPr>
        <p:grpSp>
          <p:nvGrpSpPr>
            <p:cNvPr id="91148" name="Group 34"/>
            <p:cNvGrpSpPr>
              <a:grpSpLocks/>
            </p:cNvGrpSpPr>
            <p:nvPr/>
          </p:nvGrpSpPr>
          <p:grpSpPr bwMode="auto">
            <a:xfrm>
              <a:off x="1752600" y="3352800"/>
              <a:ext cx="609600" cy="609600"/>
              <a:chOff x="1295400" y="4876800"/>
              <a:chExt cx="609600" cy="609600"/>
            </a:xfrm>
          </p:grpSpPr>
          <p:sp>
            <p:nvSpPr>
              <p:cNvPr id="91160" name="Oval 5"/>
              <p:cNvSpPr>
                <a:spLocks noChangeAspect="1" noChangeArrowheads="1"/>
              </p:cNvSpPr>
              <p:nvPr/>
            </p:nvSpPr>
            <p:spPr bwMode="auto">
              <a:xfrm>
                <a:off x="1371600" y="49530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en-US" sz="2400" b="0" i="0">
                    <a:latin typeface="Candara" charset="0"/>
                    <a:cs typeface="Candara" charset="0"/>
                  </a:rPr>
                  <a:t>D</a:t>
                </a:r>
              </a:p>
            </p:txBody>
          </p:sp>
          <p:sp>
            <p:nvSpPr>
              <p:cNvPr id="91161" name="Oval 39"/>
              <p:cNvSpPr>
                <a:spLocks noChangeAspect="1" noChangeArrowheads="1"/>
              </p:cNvSpPr>
              <p:nvPr/>
            </p:nvSpPr>
            <p:spPr bwMode="auto">
              <a:xfrm>
                <a:off x="1295400" y="4876800"/>
                <a:ext cx="609600" cy="6096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Oval 10"/>
            <p:cNvSpPr>
              <a:spLocks noChangeAspect="1" noChangeArrowheads="1"/>
            </p:cNvSpPr>
            <p:nvPr/>
          </p:nvSpPr>
          <p:spPr bwMode="auto">
            <a:xfrm>
              <a:off x="1828800" y="1524000"/>
              <a:ext cx="457200" cy="457200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84" charset="0"/>
                <a:ea typeface="+mn-ea"/>
                <a:cs typeface="+mn-cs"/>
              </a:endParaRPr>
            </a:p>
          </p:txBody>
        </p:sp>
        <p:grpSp>
          <p:nvGrpSpPr>
            <p:cNvPr id="91150" name="Group 36"/>
            <p:cNvGrpSpPr>
              <a:grpSpLocks/>
            </p:cNvGrpSpPr>
            <p:nvPr/>
          </p:nvGrpSpPr>
          <p:grpSpPr bwMode="auto">
            <a:xfrm>
              <a:off x="2514600" y="2438400"/>
              <a:ext cx="457200" cy="461963"/>
              <a:chOff x="3200400" y="5029200"/>
              <a:chExt cx="457200" cy="461665"/>
            </a:xfrm>
          </p:grpSpPr>
          <p:sp>
            <p:nvSpPr>
              <p:cNvPr id="91158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9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91151" name="Group 35"/>
            <p:cNvGrpSpPr>
              <a:grpSpLocks/>
            </p:cNvGrpSpPr>
            <p:nvPr/>
          </p:nvGrpSpPr>
          <p:grpSpPr bwMode="auto">
            <a:xfrm>
              <a:off x="990600" y="2438400"/>
              <a:ext cx="457200" cy="461963"/>
              <a:chOff x="2286000" y="5029200"/>
              <a:chExt cx="457200" cy="461665"/>
            </a:xfrm>
          </p:grpSpPr>
          <p:sp>
            <p:nvSpPr>
              <p:cNvPr id="91156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57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91152" name="Line 23"/>
            <p:cNvSpPr>
              <a:spLocks noChangeShapeType="1"/>
            </p:cNvSpPr>
            <p:nvPr/>
          </p:nvSpPr>
          <p:spPr bwMode="auto">
            <a:xfrm flipH="1">
              <a:off x="1344280" y="1954422"/>
              <a:ext cx="593793" cy="536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23"/>
            <p:cNvSpPr>
              <a:spLocks noChangeShapeType="1"/>
            </p:cNvSpPr>
            <p:nvPr/>
          </p:nvSpPr>
          <p:spPr bwMode="auto">
            <a:xfrm flipH="1" flipV="1">
              <a:off x="2209800" y="19050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23"/>
            <p:cNvSpPr>
              <a:spLocks noChangeShapeType="1"/>
            </p:cNvSpPr>
            <p:nvPr/>
          </p:nvSpPr>
          <p:spPr bwMode="auto">
            <a:xfrm flipH="1">
              <a:off x="1447800" y="2667000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Box 20"/>
            <p:cNvSpPr txBox="1">
              <a:spLocks noChangeArrowheads="1"/>
            </p:cNvSpPr>
            <p:nvPr/>
          </p:nvSpPr>
          <p:spPr bwMode="auto">
            <a:xfrm>
              <a:off x="1905000" y="1524000"/>
              <a:ext cx="3341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0" i="0">
                  <a:latin typeface="Candara" charset="0"/>
                  <a:cs typeface="Candara" charset="0"/>
                </a:rPr>
                <a:t>3</a:t>
              </a:r>
            </a:p>
          </p:txBody>
        </p:sp>
      </p:grpSp>
      <p:sp>
        <p:nvSpPr>
          <p:cNvPr id="85" name="Curved Left Arrow 84"/>
          <p:cNvSpPr>
            <a:spLocks noChangeArrowheads="1"/>
          </p:cNvSpPr>
          <p:nvPr/>
        </p:nvSpPr>
        <p:spPr bwMode="auto">
          <a:xfrm>
            <a:off x="6553200" y="3352800"/>
            <a:ext cx="731838" cy="1216025"/>
          </a:xfrm>
          <a:prstGeom prst="curvedLeftArrow">
            <a:avLst>
              <a:gd name="adj1" fmla="val 24986"/>
              <a:gd name="adj2" fmla="val 49971"/>
              <a:gd name="adj3" fmla="val 25000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3352800" y="2057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eft Arrow 86"/>
          <p:cNvSpPr>
            <a:spLocks noChangeArrowheads="1"/>
          </p:cNvSpPr>
          <p:nvPr/>
        </p:nvSpPr>
        <p:spPr bwMode="auto">
          <a:xfrm>
            <a:off x="3352800" y="4648200"/>
            <a:ext cx="977900" cy="484188"/>
          </a:xfrm>
          <a:prstGeom prst="leftArrow">
            <a:avLst>
              <a:gd name="adj1" fmla="val 50000"/>
              <a:gd name="adj2" fmla="val 50024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ight Arrow 87"/>
          <p:cNvSpPr>
            <a:spLocks noChangeArrowheads="1"/>
          </p:cNvSpPr>
          <p:nvPr/>
        </p:nvSpPr>
        <p:spPr bwMode="auto">
          <a:xfrm rot="-1865304">
            <a:off x="2490788" y="3443288"/>
            <a:ext cx="2063750" cy="484187"/>
          </a:xfrm>
          <a:prstGeom prst="rightArrow">
            <a:avLst>
              <a:gd name="adj1" fmla="val 50000"/>
              <a:gd name="adj2" fmla="val 50062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TORA</a:t>
            </a:r>
            <a:br>
              <a:rPr lang="en-US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3200">
                <a:latin typeface="Candara" charset="0"/>
                <a:ea typeface="ＭＳ Ｐゴシック" charset="0"/>
                <a:cs typeface="Candara" charset="0"/>
              </a:rPr>
              <a:t>[Park &amp; Corson 1997]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Modify the generalized algorithm of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Gafni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&amp;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Bertsekas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using increasing vertex labels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Vertex labels, or 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heights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, are 5-tuples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one entry is current time:  </a:t>
            </a:r>
            <a:r>
              <a:rPr lang="en-US" sz="20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Temporally Ordered Routing Algorithm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Every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in same connected component as D eventually has a path to D in the directed version of the communication graph induced by the heights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Clever use of additional entries in the heights allows node to tell when they are partitioned from D and should stop participating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9322ED-9BF1-6B41-B56C-F6C393CF056B}" type="slidenum">
              <a:rPr lang="en-US" sz="1400" b="0" i="0">
                <a:latin typeface="Candara" charset="0"/>
                <a:cs typeface="Candara" charset="0"/>
              </a:rPr>
              <a:pPr/>
              <a:t>63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 b="0" i="0"/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73E743-C836-5144-A004-957799444961}" type="slidenum">
              <a:rPr lang="he-IL" sz="1400" b="0" i="0">
                <a:latin typeface="Candara" charset="0"/>
                <a:cs typeface="Candara" charset="0"/>
              </a:rPr>
              <a:pPr/>
              <a:t>64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Heights in TORA</a:t>
            </a:r>
          </a:p>
        </p:txBody>
      </p:sp>
      <p:sp>
        <p:nvSpPr>
          <p:cNvPr id="93190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5484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i="0"/>
              <a:t>[  </a:t>
            </a:r>
            <a:r>
              <a:rPr lang="en-US" sz="4000" i="0">
                <a:latin typeface="Symbol" charset="0"/>
              </a:rPr>
              <a:t>t</a:t>
            </a:r>
            <a:r>
              <a:rPr lang="en-US" sz="4000" i="0"/>
              <a:t>  ,  </a:t>
            </a:r>
            <a:r>
              <a:rPr lang="en-US" sz="4000"/>
              <a:t>oid</a:t>
            </a:r>
            <a:r>
              <a:rPr lang="en-US" sz="4000" i="0"/>
              <a:t>  ,  </a:t>
            </a:r>
            <a:r>
              <a:rPr lang="en-US" sz="4000"/>
              <a:t>r</a:t>
            </a:r>
            <a:r>
              <a:rPr lang="en-US" sz="4000" i="0"/>
              <a:t>  ,  </a:t>
            </a:r>
            <a:r>
              <a:rPr lang="en-US" sz="4000" i="0">
                <a:latin typeface="Symbol" charset="0"/>
              </a:rPr>
              <a:t>d</a:t>
            </a:r>
            <a:r>
              <a:rPr lang="en-US" sz="4000" i="0"/>
              <a:t>  ,  </a:t>
            </a:r>
            <a:r>
              <a:rPr lang="en-US" sz="4000"/>
              <a:t>i</a:t>
            </a:r>
            <a:r>
              <a:rPr lang="en-US" sz="4000" i="0"/>
              <a:t>  ]</a:t>
            </a:r>
          </a:p>
        </p:txBody>
      </p:sp>
      <p:sp>
        <p:nvSpPr>
          <p:cNvPr id="93191" name="AutoShape 4"/>
          <p:cNvSpPr>
            <a:spLocks/>
          </p:cNvSpPr>
          <p:nvPr/>
        </p:nvSpPr>
        <p:spPr bwMode="auto">
          <a:xfrm rot="5400000">
            <a:off x="3390900" y="571500"/>
            <a:ext cx="228600" cy="2743200"/>
          </a:xfrm>
          <a:prstGeom prst="leftBrace">
            <a:avLst>
              <a:gd name="adj1" fmla="val 100000"/>
              <a:gd name="adj2" fmla="val 46356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AutoShape 5"/>
          <p:cNvSpPr>
            <a:spLocks/>
          </p:cNvSpPr>
          <p:nvPr/>
        </p:nvSpPr>
        <p:spPr bwMode="auto">
          <a:xfrm rot="5400000">
            <a:off x="5981700" y="1257300"/>
            <a:ext cx="228600" cy="1371600"/>
          </a:xfrm>
          <a:prstGeom prst="leftBrace">
            <a:avLst>
              <a:gd name="adj1" fmla="val 50000"/>
              <a:gd name="adj2" fmla="val 46356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Text Box 6"/>
          <p:cNvSpPr txBox="1">
            <a:spLocks noChangeArrowheads="1"/>
          </p:cNvSpPr>
          <p:nvPr/>
        </p:nvSpPr>
        <p:spPr bwMode="auto">
          <a:xfrm>
            <a:off x="2727325" y="1408113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0">
                <a:latin typeface="Candara" charset="0"/>
                <a:cs typeface="Candara" charset="0"/>
              </a:rPr>
              <a:t>reference level</a:t>
            </a:r>
          </a:p>
        </p:txBody>
      </p:sp>
      <p:sp>
        <p:nvSpPr>
          <p:cNvPr id="93194" name="Text Box 7"/>
          <p:cNvSpPr txBox="1">
            <a:spLocks noChangeArrowheads="1"/>
          </p:cNvSpPr>
          <p:nvPr/>
        </p:nvSpPr>
        <p:spPr bwMode="auto">
          <a:xfrm>
            <a:off x="5791200" y="1447800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0">
                <a:latin typeface="Candara" charset="0"/>
                <a:cs typeface="Candara" charset="0"/>
              </a:rPr>
              <a:t>delta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2743200"/>
            <a:ext cx="1828800" cy="1676400"/>
            <a:chOff x="288" y="1728"/>
            <a:chExt cx="1152" cy="1056"/>
          </a:xfrm>
        </p:grpSpPr>
        <p:sp>
          <p:nvSpPr>
            <p:cNvPr id="93212" name="Text Box 9"/>
            <p:cNvSpPr txBox="1">
              <a:spLocks noChangeArrowheads="1"/>
            </p:cNvSpPr>
            <p:nvPr/>
          </p:nvSpPr>
          <p:spPr bwMode="auto">
            <a:xfrm>
              <a:off x="288" y="2112"/>
              <a:ext cx="91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time this </a:t>
              </a:r>
            </a:p>
            <a:p>
              <a:r>
                <a:rPr lang="en-US" b="0" i="0">
                  <a:latin typeface="Candara" charset="0"/>
                  <a:cs typeface="Candara" charset="0"/>
                </a:rPr>
                <a:t>ref. level</a:t>
              </a:r>
            </a:p>
            <a:p>
              <a:r>
                <a:rPr lang="en-US" b="0" i="0">
                  <a:latin typeface="Candara" charset="0"/>
                  <a:cs typeface="Candara" charset="0"/>
                </a:rPr>
                <a:t>was started</a:t>
              </a:r>
            </a:p>
          </p:txBody>
        </p:sp>
        <p:sp>
          <p:nvSpPr>
            <p:cNvPr id="93213" name="Line 10"/>
            <p:cNvSpPr>
              <a:spLocks noChangeShapeType="1"/>
            </p:cNvSpPr>
            <p:nvPr/>
          </p:nvSpPr>
          <p:spPr bwMode="auto">
            <a:xfrm flipV="1">
              <a:off x="816" y="1728"/>
              <a:ext cx="624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Rectangle 11"/>
            <p:cNvSpPr>
              <a:spLocks noChangeArrowheads="1"/>
            </p:cNvSpPr>
            <p:nvPr/>
          </p:nvSpPr>
          <p:spPr bwMode="auto">
            <a:xfrm>
              <a:off x="288" y="2160"/>
              <a:ext cx="912" cy="62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0" y="2667000"/>
            <a:ext cx="1368425" cy="2162175"/>
            <a:chOff x="1440" y="1680"/>
            <a:chExt cx="862" cy="1362"/>
          </a:xfrm>
        </p:grpSpPr>
        <p:sp>
          <p:nvSpPr>
            <p:cNvPr id="93209" name="Text Box 13"/>
            <p:cNvSpPr txBox="1">
              <a:spLocks noChangeArrowheads="1"/>
            </p:cNvSpPr>
            <p:nvPr/>
          </p:nvSpPr>
          <p:spPr bwMode="auto">
            <a:xfrm>
              <a:off x="1440" y="2208"/>
              <a:ext cx="86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id of node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originating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this ref.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level</a:t>
              </a:r>
            </a:p>
          </p:txBody>
        </p:sp>
        <p:sp>
          <p:nvSpPr>
            <p:cNvPr id="93210" name="Rectangle 14"/>
            <p:cNvSpPr>
              <a:spLocks noChangeArrowheads="1"/>
            </p:cNvSpPr>
            <p:nvPr/>
          </p:nvSpPr>
          <p:spPr bwMode="auto">
            <a:xfrm>
              <a:off x="1440" y="2208"/>
              <a:ext cx="816" cy="81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Line 15"/>
            <p:cNvSpPr>
              <a:spLocks noChangeShapeType="1"/>
            </p:cNvSpPr>
            <p:nvPr/>
          </p:nvSpPr>
          <p:spPr bwMode="auto">
            <a:xfrm flipV="1">
              <a:off x="1920" y="1680"/>
              <a:ext cx="192" cy="5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10000" y="2590800"/>
            <a:ext cx="1225550" cy="1774825"/>
            <a:chOff x="2400" y="1632"/>
            <a:chExt cx="772" cy="1118"/>
          </a:xfrm>
        </p:grpSpPr>
        <p:sp>
          <p:nvSpPr>
            <p:cNvPr id="93206" name="Text Box 17"/>
            <p:cNvSpPr txBox="1">
              <a:spLocks noChangeArrowheads="1"/>
            </p:cNvSpPr>
            <p:nvPr/>
          </p:nvSpPr>
          <p:spPr bwMode="auto">
            <a:xfrm>
              <a:off x="2400" y="2304"/>
              <a:ext cx="77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>
                  <a:latin typeface="Candara" charset="0"/>
                  <a:cs typeface="Candara" charset="0"/>
                </a:rPr>
                <a:t>reflection</a:t>
              </a:r>
            </a:p>
            <a:p>
              <a:r>
                <a:rPr lang="en-US" b="0" i="0">
                  <a:latin typeface="Candara" charset="0"/>
                  <a:cs typeface="Candara" charset="0"/>
                </a:rPr>
                <a:t>bit</a:t>
              </a:r>
            </a:p>
          </p:txBody>
        </p:sp>
        <p:sp>
          <p:nvSpPr>
            <p:cNvPr id="93207" name="Rectangle 18"/>
            <p:cNvSpPr>
              <a:spLocks noChangeArrowheads="1"/>
            </p:cNvSpPr>
            <p:nvPr/>
          </p:nvSpPr>
          <p:spPr bwMode="auto">
            <a:xfrm>
              <a:off x="2400" y="2352"/>
              <a:ext cx="720" cy="38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Line 19"/>
            <p:cNvSpPr>
              <a:spLocks noChangeShapeType="1"/>
            </p:cNvSpPr>
            <p:nvPr/>
          </p:nvSpPr>
          <p:spPr bwMode="auto">
            <a:xfrm flipV="1">
              <a:off x="2832" y="1632"/>
              <a:ext cx="96" cy="72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257800" y="2590800"/>
            <a:ext cx="1411288" cy="2238375"/>
            <a:chOff x="3312" y="1632"/>
            <a:chExt cx="889" cy="1410"/>
          </a:xfrm>
        </p:grpSpPr>
        <p:sp>
          <p:nvSpPr>
            <p:cNvPr id="93203" name="Text Box 21"/>
            <p:cNvSpPr txBox="1">
              <a:spLocks noChangeArrowheads="1"/>
            </p:cNvSpPr>
            <p:nvPr/>
          </p:nvSpPr>
          <p:spPr bwMode="auto">
            <a:xfrm>
              <a:off x="3312" y="2208"/>
              <a:ext cx="889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orders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nodes with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same ref.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level</a:t>
              </a:r>
            </a:p>
          </p:txBody>
        </p:sp>
        <p:sp>
          <p:nvSpPr>
            <p:cNvPr id="93204" name="Rectangle 22"/>
            <p:cNvSpPr>
              <a:spLocks noChangeArrowheads="1"/>
            </p:cNvSpPr>
            <p:nvPr/>
          </p:nvSpPr>
          <p:spPr bwMode="auto">
            <a:xfrm>
              <a:off x="3312" y="2256"/>
              <a:ext cx="864" cy="76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Line 23"/>
            <p:cNvSpPr>
              <a:spLocks noChangeShapeType="1"/>
            </p:cNvSpPr>
            <p:nvPr/>
          </p:nvSpPr>
          <p:spPr bwMode="auto">
            <a:xfrm flipH="1" flipV="1">
              <a:off x="3600" y="1632"/>
              <a:ext cx="144" cy="6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629400" y="2667000"/>
            <a:ext cx="1525588" cy="1546225"/>
            <a:chOff x="4176" y="1680"/>
            <a:chExt cx="961" cy="974"/>
          </a:xfrm>
        </p:grpSpPr>
        <p:sp>
          <p:nvSpPr>
            <p:cNvPr id="93200" name="Text Box 25"/>
            <p:cNvSpPr txBox="1">
              <a:spLocks noChangeArrowheads="1"/>
            </p:cNvSpPr>
            <p:nvPr/>
          </p:nvSpPr>
          <p:spPr bwMode="auto">
            <a:xfrm>
              <a:off x="4272" y="2208"/>
              <a:ext cx="86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0" dirty="0">
                  <a:latin typeface="Candara" charset="0"/>
                  <a:cs typeface="Candara" charset="0"/>
                </a:rPr>
                <a:t>id of node,</a:t>
              </a:r>
            </a:p>
            <a:p>
              <a:r>
                <a:rPr lang="en-US" b="0" i="0" dirty="0">
                  <a:latin typeface="Candara" charset="0"/>
                  <a:cs typeface="Candara" charset="0"/>
                </a:rPr>
                <a:t>breaks ties</a:t>
              </a:r>
            </a:p>
          </p:txBody>
        </p:sp>
        <p:sp>
          <p:nvSpPr>
            <p:cNvPr id="93201" name="Rectangle 26"/>
            <p:cNvSpPr>
              <a:spLocks noChangeArrowheads="1"/>
            </p:cNvSpPr>
            <p:nvPr/>
          </p:nvSpPr>
          <p:spPr bwMode="auto">
            <a:xfrm>
              <a:off x="4272" y="2256"/>
              <a:ext cx="864" cy="38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Line 27"/>
            <p:cNvSpPr>
              <a:spLocks noChangeShapeType="1"/>
            </p:cNvSpPr>
            <p:nvPr/>
          </p:nvSpPr>
          <p:spPr bwMode="auto">
            <a:xfrm flipH="1" flipV="1">
              <a:off x="4176" y="1680"/>
              <a:ext cx="528" cy="5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TORA Overview</a:t>
            </a:r>
          </a:p>
        </p:txBody>
      </p:sp>
      <p:sp>
        <p:nvSpPr>
          <p:cNvPr id="95235" name="Vertical 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Route Creation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:  use standard spanning tree construction ideas to set ref levels to (0,0,0) and deltas to distances from D</a:t>
            </a:r>
          </a:p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Route Maintenance and Partition Detection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:  see next slide</a:t>
            </a:r>
          </a:p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Route Erasure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:  When partition is detected, flood </a:t>
            </a:r>
            <a:r>
              <a:rPr lang="ja-JP" altLang="en-US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clear</a:t>
            </a:r>
            <a:r>
              <a:rPr lang="ja-JP" altLang="en-US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messages throughout component</a:t>
            </a:r>
          </a:p>
        </p:txBody>
      </p:sp>
      <p:sp>
        <p:nvSpPr>
          <p:cNvPr id="952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86C4C9-2CD3-4B45-8895-2310C617546F}" type="slidenum">
              <a:rPr lang="en-US" sz="1400" b="0" i="0">
                <a:latin typeface="Candara" charset="0"/>
                <a:cs typeface="Candara" charset="0"/>
              </a:rPr>
              <a:pPr/>
              <a:t>65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CC97A0-F230-FD4C-803F-EC571798615C}" type="slidenum">
              <a:rPr lang="he-IL" sz="1400" b="0" i="0">
                <a:latin typeface="Candara" charset="0"/>
                <a:cs typeface="Candara" charset="0"/>
              </a:rPr>
              <a:pPr/>
              <a:t>66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TORA Route Maintenance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6868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If node </a:t>
            </a:r>
            <a:r>
              <a:rPr lang="en-US" sz="2800" i="1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loses last outgoing link: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due to a link failure (</a:t>
            </a:r>
            <a:r>
              <a:rPr lang="en-US" sz="2800" dirty="0">
                <a:solidFill>
                  <a:schemeClr val="accent1"/>
                </a:solidFill>
                <a:latin typeface="Candara" charset="0"/>
                <a:ea typeface="ＭＳ Ｐゴシック" charset="0"/>
                <a:cs typeface="Candara" charset="0"/>
              </a:rPr>
              <a:t>Case Generate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set ref level to (current time, </a:t>
            </a:r>
            <a:r>
              <a:rPr lang="en-US" sz="2400" i="1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, 0), a full reversal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due to a height change and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nbrs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don</a:t>
            </a:r>
            <a:r>
              <a:rPr lang="ja-JP" altLang="en-US" sz="2400" dirty="0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 have same ref level (</a:t>
            </a:r>
            <a:r>
              <a:rPr lang="en-US" sz="2400" dirty="0">
                <a:solidFill>
                  <a:schemeClr val="accent1"/>
                </a:solidFill>
                <a:latin typeface="Candara" charset="0"/>
                <a:ea typeface="ＭＳ Ｐゴシック" charset="0"/>
                <a:cs typeface="Candara" charset="0"/>
              </a:rPr>
              <a:t>Case Propagate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):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adopt max ref level and set </a:t>
            </a:r>
            <a:r>
              <a:rPr lang="en-US" sz="2000" dirty="0">
                <a:latin typeface="Symbol" charset="0"/>
                <a:ea typeface="ＭＳ Ｐゴシック" charset="0"/>
                <a:cs typeface="Candara" charset="0"/>
              </a:rPr>
              <a:t>d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 to effect a partial reversal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nbrs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have same ref level with 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r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= 0 (</a:t>
            </a:r>
            <a:r>
              <a:rPr lang="en-US" sz="2400" dirty="0">
                <a:solidFill>
                  <a:schemeClr val="accent1"/>
                </a:solidFill>
                <a:latin typeface="Candara" charset="0"/>
                <a:ea typeface="ＭＳ Ｐゴシック" charset="0"/>
                <a:cs typeface="Candara" charset="0"/>
              </a:rPr>
              <a:t>Case Reflect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):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adopt new ref level, set </a:t>
            </a:r>
            <a:r>
              <a:rPr lang="en-US" sz="2000" i="1" dirty="0">
                <a:latin typeface="Candara" charset="0"/>
                <a:ea typeface="ＭＳ Ｐゴシック" charset="0"/>
                <a:cs typeface="Candara" charset="0"/>
              </a:rPr>
              <a:t>r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 to 1, set </a:t>
            </a:r>
            <a:r>
              <a:rPr lang="en-US" sz="2000" dirty="0">
                <a:latin typeface="Symbol" charset="0"/>
                <a:ea typeface="ＭＳ Ｐゴシック" charset="0"/>
                <a:cs typeface="Candara" charset="0"/>
              </a:rPr>
              <a:t>d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 to 0 (full reversal)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nbrs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have same ref level with 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r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= 1 and </a:t>
            </a:r>
            <a:r>
              <a:rPr lang="en-US" sz="2400" i="1" dirty="0" err="1">
                <a:latin typeface="Candara" charset="0"/>
                <a:ea typeface="ＭＳ Ｐゴシック" charset="0"/>
                <a:cs typeface="Candara" charset="0"/>
              </a:rPr>
              <a:t>oid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 = </a:t>
            </a:r>
            <a:r>
              <a:rPr lang="en-US" sz="2400" i="1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(</a:t>
            </a:r>
            <a:r>
              <a:rPr lang="en-US" sz="2400" dirty="0">
                <a:solidFill>
                  <a:schemeClr val="accent1"/>
                </a:solidFill>
                <a:latin typeface="Candara" charset="0"/>
                <a:ea typeface="ＭＳ Ｐゴシック" charset="0"/>
                <a:cs typeface="Candara" charset="0"/>
              </a:rPr>
              <a:t>Case Detect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):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Partition!  Start process of erasing routes.</a:t>
            </a:r>
          </a:p>
          <a:p>
            <a:pPr lvl="2">
              <a:lnSpc>
                <a:spcPct val="90000"/>
              </a:lnSpc>
              <a:buFont typeface="Monotype Sorts" charset="0"/>
              <a:buNone/>
            </a:pPr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  <a:p>
            <a:pPr lvl="2">
              <a:lnSpc>
                <a:spcPct val="90000"/>
              </a:lnSpc>
            </a:pPr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983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 b="0" i="0"/>
          </a:p>
        </p:txBody>
      </p:sp>
      <p:sp>
        <p:nvSpPr>
          <p:cNvPr id="983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9ABE0C-2F70-234E-B944-E56E2C6FD8E6}" type="slidenum">
              <a:rPr lang="he-IL" sz="1400" b="0" i="0">
                <a:latin typeface="Candara" charset="0"/>
                <a:cs typeface="Candara" charset="0"/>
              </a:rPr>
              <a:pPr/>
              <a:t>67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TORA Example – Partition</a:t>
            </a:r>
          </a:p>
        </p:txBody>
      </p:sp>
      <p:grpSp>
        <p:nvGrpSpPr>
          <p:cNvPr id="98310" name="Group 146"/>
          <p:cNvGrpSpPr>
            <a:grpSpLocks/>
          </p:cNvGrpSpPr>
          <p:nvPr/>
        </p:nvGrpSpPr>
        <p:grpSpPr bwMode="auto">
          <a:xfrm>
            <a:off x="228600" y="1524000"/>
            <a:ext cx="2971800" cy="1470025"/>
            <a:chOff x="192" y="1104"/>
            <a:chExt cx="1872" cy="926"/>
          </a:xfrm>
        </p:grpSpPr>
        <p:sp>
          <p:nvSpPr>
            <p:cNvPr id="98402" name="Oval 4"/>
            <p:cNvSpPr>
              <a:spLocks noChangeArrowheads="1"/>
            </p:cNvSpPr>
            <p:nvPr/>
          </p:nvSpPr>
          <p:spPr bwMode="auto">
            <a:xfrm>
              <a:off x="778" y="120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3" name="Oval 5"/>
            <p:cNvSpPr>
              <a:spLocks noChangeArrowheads="1"/>
            </p:cNvSpPr>
            <p:nvPr/>
          </p:nvSpPr>
          <p:spPr bwMode="auto">
            <a:xfrm>
              <a:off x="250" y="168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4" name="Oval 6"/>
            <p:cNvSpPr>
              <a:spLocks noChangeArrowheads="1"/>
            </p:cNvSpPr>
            <p:nvPr/>
          </p:nvSpPr>
          <p:spPr bwMode="auto">
            <a:xfrm>
              <a:off x="778" y="168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5" name="Oval 7" descr="50%"/>
            <p:cNvSpPr>
              <a:spLocks noChangeArrowheads="1"/>
            </p:cNvSpPr>
            <p:nvPr/>
          </p:nvSpPr>
          <p:spPr bwMode="auto">
            <a:xfrm>
              <a:off x="1258" y="1680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6" name="Oval 8"/>
            <p:cNvSpPr>
              <a:spLocks noChangeArrowheads="1"/>
            </p:cNvSpPr>
            <p:nvPr/>
          </p:nvSpPr>
          <p:spPr bwMode="auto">
            <a:xfrm>
              <a:off x="1834" y="168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7" name="Oval 9"/>
            <p:cNvSpPr>
              <a:spLocks noChangeArrowheads="1"/>
            </p:cNvSpPr>
            <p:nvPr/>
          </p:nvSpPr>
          <p:spPr bwMode="auto">
            <a:xfrm>
              <a:off x="1594" y="120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" name="Line 12"/>
            <p:cNvSpPr>
              <a:spLocks noChangeShapeType="1"/>
            </p:cNvSpPr>
            <p:nvPr/>
          </p:nvSpPr>
          <p:spPr bwMode="auto">
            <a:xfrm>
              <a:off x="442" y="17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9" name="Line 13"/>
            <p:cNvSpPr>
              <a:spLocks noChangeShapeType="1"/>
            </p:cNvSpPr>
            <p:nvPr/>
          </p:nvSpPr>
          <p:spPr bwMode="auto">
            <a:xfrm>
              <a:off x="970" y="1776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0" name="Line 16"/>
            <p:cNvSpPr>
              <a:spLocks noChangeShapeType="1"/>
            </p:cNvSpPr>
            <p:nvPr/>
          </p:nvSpPr>
          <p:spPr bwMode="auto">
            <a:xfrm flipH="1">
              <a:off x="1402" y="1344"/>
              <a:ext cx="19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1" name="Line 17"/>
            <p:cNvSpPr>
              <a:spLocks noChangeShapeType="1"/>
            </p:cNvSpPr>
            <p:nvPr/>
          </p:nvSpPr>
          <p:spPr bwMode="auto">
            <a:xfrm>
              <a:off x="1786" y="1344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2" name="Line 18"/>
            <p:cNvSpPr>
              <a:spLocks noChangeShapeType="1"/>
            </p:cNvSpPr>
            <p:nvPr/>
          </p:nvSpPr>
          <p:spPr bwMode="auto">
            <a:xfrm>
              <a:off x="1450" y="177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3" name="Oval 19"/>
            <p:cNvSpPr>
              <a:spLocks noChangeArrowheads="1"/>
            </p:cNvSpPr>
            <p:nvPr/>
          </p:nvSpPr>
          <p:spPr bwMode="auto">
            <a:xfrm>
              <a:off x="730" y="1152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4" name="Line 21"/>
            <p:cNvSpPr>
              <a:spLocks noChangeShapeType="1"/>
            </p:cNvSpPr>
            <p:nvPr/>
          </p:nvSpPr>
          <p:spPr bwMode="auto">
            <a:xfrm flipH="1" flipV="1">
              <a:off x="1018" y="1344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5" name="Text Box 22"/>
            <p:cNvSpPr txBox="1">
              <a:spLocks noChangeArrowheads="1"/>
            </p:cNvSpPr>
            <p:nvPr/>
          </p:nvSpPr>
          <p:spPr bwMode="auto">
            <a:xfrm>
              <a:off x="768" y="1175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D</a:t>
              </a:r>
            </a:p>
          </p:txBody>
        </p:sp>
        <p:sp>
          <p:nvSpPr>
            <p:cNvPr id="98416" name="Text Box 23"/>
            <p:cNvSpPr txBox="1">
              <a:spLocks noChangeArrowheads="1"/>
            </p:cNvSpPr>
            <p:nvPr/>
          </p:nvSpPr>
          <p:spPr bwMode="auto">
            <a:xfrm>
              <a:off x="240" y="16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98417" name="Text Box 24"/>
            <p:cNvSpPr txBox="1">
              <a:spLocks noChangeArrowheads="1"/>
            </p:cNvSpPr>
            <p:nvPr/>
          </p:nvSpPr>
          <p:spPr bwMode="auto">
            <a:xfrm>
              <a:off x="768" y="16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  <p:sp>
          <p:nvSpPr>
            <p:cNvPr id="98418" name="Text Box 25"/>
            <p:cNvSpPr txBox="1">
              <a:spLocks noChangeArrowheads="1"/>
            </p:cNvSpPr>
            <p:nvPr/>
          </p:nvSpPr>
          <p:spPr bwMode="auto">
            <a:xfrm>
              <a:off x="1248" y="16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3</a:t>
              </a:r>
            </a:p>
          </p:txBody>
        </p:sp>
        <p:sp>
          <p:nvSpPr>
            <p:cNvPr id="98419" name="Text Box 26"/>
            <p:cNvSpPr txBox="1">
              <a:spLocks noChangeArrowheads="1"/>
            </p:cNvSpPr>
            <p:nvPr/>
          </p:nvSpPr>
          <p:spPr bwMode="auto">
            <a:xfrm>
              <a:off x="1824" y="16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98420" name="Text Box 27"/>
            <p:cNvSpPr txBox="1">
              <a:spLocks noChangeArrowheads="1"/>
            </p:cNvSpPr>
            <p:nvPr/>
          </p:nvSpPr>
          <p:spPr bwMode="auto">
            <a:xfrm>
              <a:off x="1584" y="11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5</a:t>
              </a:r>
            </a:p>
          </p:txBody>
        </p:sp>
        <p:grpSp>
          <p:nvGrpSpPr>
            <p:cNvPr id="98421" name="Group 28"/>
            <p:cNvGrpSpPr>
              <a:grpSpLocks/>
            </p:cNvGrpSpPr>
            <p:nvPr/>
          </p:nvGrpSpPr>
          <p:grpSpPr bwMode="auto">
            <a:xfrm>
              <a:off x="1114" y="1440"/>
              <a:ext cx="144" cy="144"/>
              <a:chOff x="1296" y="1296"/>
              <a:chExt cx="144" cy="144"/>
            </a:xfrm>
          </p:grpSpPr>
          <p:sp>
            <p:nvSpPr>
              <p:cNvPr id="98425" name="Line 29"/>
              <p:cNvSpPr>
                <a:spLocks noChangeShapeType="1"/>
              </p:cNvSpPr>
              <p:nvPr/>
            </p:nvSpPr>
            <p:spPr bwMode="auto">
              <a:xfrm flipH="1">
                <a:off x="1296" y="1296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26" name="Line 30"/>
              <p:cNvSpPr>
                <a:spLocks noChangeShapeType="1"/>
              </p:cNvSpPr>
              <p:nvPr/>
            </p:nvSpPr>
            <p:spPr bwMode="auto">
              <a:xfrm>
                <a:off x="1344" y="1296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22" name="Text Box 128"/>
            <p:cNvSpPr txBox="1">
              <a:spLocks noChangeArrowheads="1"/>
            </p:cNvSpPr>
            <p:nvPr/>
          </p:nvSpPr>
          <p:spPr bwMode="auto">
            <a:xfrm>
              <a:off x="1104" y="1824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Generate</a:t>
              </a:r>
            </a:p>
          </p:txBody>
        </p:sp>
        <p:sp>
          <p:nvSpPr>
            <p:cNvPr id="98423" name="Text Box 129"/>
            <p:cNvSpPr txBox="1">
              <a:spLocks noChangeArrowheads="1"/>
            </p:cNvSpPr>
            <p:nvPr/>
          </p:nvSpPr>
          <p:spPr bwMode="auto">
            <a:xfrm>
              <a:off x="1574" y="179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8424" name="Rectangle 137"/>
            <p:cNvSpPr>
              <a:spLocks noChangeArrowheads="1"/>
            </p:cNvSpPr>
            <p:nvPr/>
          </p:nvSpPr>
          <p:spPr bwMode="auto">
            <a:xfrm>
              <a:off x="192" y="1104"/>
              <a:ext cx="1872" cy="9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3886200" y="1524000"/>
            <a:ext cx="3443288" cy="1447800"/>
            <a:chOff x="2448" y="1152"/>
            <a:chExt cx="2169" cy="912"/>
          </a:xfrm>
        </p:grpSpPr>
        <p:sp>
          <p:nvSpPr>
            <p:cNvPr id="98381" name="Oval 33"/>
            <p:cNvSpPr>
              <a:spLocks noChangeArrowheads="1"/>
            </p:cNvSpPr>
            <p:nvPr/>
          </p:nvSpPr>
          <p:spPr bwMode="auto">
            <a:xfrm>
              <a:off x="3082" y="124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2" name="Oval 34"/>
            <p:cNvSpPr>
              <a:spLocks noChangeArrowheads="1"/>
            </p:cNvSpPr>
            <p:nvPr/>
          </p:nvSpPr>
          <p:spPr bwMode="auto">
            <a:xfrm>
              <a:off x="2554" y="172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3" name="Oval 35" descr="50%"/>
            <p:cNvSpPr>
              <a:spLocks noChangeArrowheads="1"/>
            </p:cNvSpPr>
            <p:nvPr/>
          </p:nvSpPr>
          <p:spPr bwMode="auto">
            <a:xfrm>
              <a:off x="3082" y="1728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4" name="Oval 36"/>
            <p:cNvSpPr>
              <a:spLocks noChangeArrowheads="1"/>
            </p:cNvSpPr>
            <p:nvPr/>
          </p:nvSpPr>
          <p:spPr bwMode="auto">
            <a:xfrm>
              <a:off x="3562" y="172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5" name="Oval 37" descr="50%"/>
            <p:cNvSpPr>
              <a:spLocks noChangeArrowheads="1"/>
            </p:cNvSpPr>
            <p:nvPr/>
          </p:nvSpPr>
          <p:spPr bwMode="auto">
            <a:xfrm>
              <a:off x="4138" y="1728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6" name="Oval 38"/>
            <p:cNvSpPr>
              <a:spLocks noChangeArrowheads="1"/>
            </p:cNvSpPr>
            <p:nvPr/>
          </p:nvSpPr>
          <p:spPr bwMode="auto">
            <a:xfrm>
              <a:off x="3898" y="1248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7" name="Line 39"/>
            <p:cNvSpPr>
              <a:spLocks noChangeShapeType="1"/>
            </p:cNvSpPr>
            <p:nvPr/>
          </p:nvSpPr>
          <p:spPr bwMode="auto">
            <a:xfrm>
              <a:off x="2746" y="182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8" name="Line 40"/>
            <p:cNvSpPr>
              <a:spLocks noChangeShapeType="1"/>
            </p:cNvSpPr>
            <p:nvPr/>
          </p:nvSpPr>
          <p:spPr bwMode="auto">
            <a:xfrm>
              <a:off x="3274" y="1824"/>
              <a:ext cx="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9" name="Line 41"/>
            <p:cNvSpPr>
              <a:spLocks noChangeShapeType="1"/>
            </p:cNvSpPr>
            <p:nvPr/>
          </p:nvSpPr>
          <p:spPr bwMode="auto">
            <a:xfrm flipH="1">
              <a:off x="3706" y="1392"/>
              <a:ext cx="192" cy="33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0" name="Line 42"/>
            <p:cNvSpPr>
              <a:spLocks noChangeShapeType="1"/>
            </p:cNvSpPr>
            <p:nvPr/>
          </p:nvSpPr>
          <p:spPr bwMode="auto">
            <a:xfrm>
              <a:off x="4090" y="139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1" name="Line 43"/>
            <p:cNvSpPr>
              <a:spLocks noChangeShapeType="1"/>
            </p:cNvSpPr>
            <p:nvPr/>
          </p:nvSpPr>
          <p:spPr bwMode="auto">
            <a:xfrm>
              <a:off x="3754" y="1824"/>
              <a:ext cx="38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2" name="Oval 44"/>
            <p:cNvSpPr>
              <a:spLocks noChangeArrowheads="1"/>
            </p:cNvSpPr>
            <p:nvPr/>
          </p:nvSpPr>
          <p:spPr bwMode="auto">
            <a:xfrm>
              <a:off x="3034" y="120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3" name="Text Box 47"/>
            <p:cNvSpPr txBox="1">
              <a:spLocks noChangeArrowheads="1"/>
            </p:cNvSpPr>
            <p:nvPr/>
          </p:nvSpPr>
          <p:spPr bwMode="auto">
            <a:xfrm>
              <a:off x="3072" y="122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D</a:t>
              </a:r>
            </a:p>
          </p:txBody>
        </p:sp>
        <p:sp>
          <p:nvSpPr>
            <p:cNvPr id="98394" name="Text Box 48"/>
            <p:cNvSpPr txBox="1">
              <a:spLocks noChangeArrowheads="1"/>
            </p:cNvSpPr>
            <p:nvPr/>
          </p:nvSpPr>
          <p:spPr bwMode="auto">
            <a:xfrm>
              <a:off x="2544" y="170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98395" name="Text Box 49"/>
            <p:cNvSpPr txBox="1">
              <a:spLocks noChangeArrowheads="1"/>
            </p:cNvSpPr>
            <p:nvPr/>
          </p:nvSpPr>
          <p:spPr bwMode="auto">
            <a:xfrm>
              <a:off x="3072" y="170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  <p:sp>
          <p:nvSpPr>
            <p:cNvPr id="98396" name="Text Box 50"/>
            <p:cNvSpPr txBox="1">
              <a:spLocks noChangeArrowheads="1"/>
            </p:cNvSpPr>
            <p:nvPr/>
          </p:nvSpPr>
          <p:spPr bwMode="auto">
            <a:xfrm>
              <a:off x="3552" y="170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3</a:t>
              </a:r>
            </a:p>
          </p:txBody>
        </p:sp>
        <p:sp>
          <p:nvSpPr>
            <p:cNvPr id="98397" name="Text Box 51"/>
            <p:cNvSpPr txBox="1">
              <a:spLocks noChangeArrowheads="1"/>
            </p:cNvSpPr>
            <p:nvPr/>
          </p:nvSpPr>
          <p:spPr bwMode="auto">
            <a:xfrm>
              <a:off x="4128" y="170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98398" name="Text Box 52"/>
            <p:cNvSpPr txBox="1">
              <a:spLocks noChangeArrowheads="1"/>
            </p:cNvSpPr>
            <p:nvPr/>
          </p:nvSpPr>
          <p:spPr bwMode="auto">
            <a:xfrm>
              <a:off x="3888" y="12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5</a:t>
              </a:r>
            </a:p>
          </p:txBody>
        </p:sp>
        <p:sp>
          <p:nvSpPr>
            <p:cNvPr id="98399" name="Text Box 130"/>
            <p:cNvSpPr txBox="1">
              <a:spLocks noChangeArrowheads="1"/>
            </p:cNvSpPr>
            <p:nvPr/>
          </p:nvSpPr>
          <p:spPr bwMode="auto">
            <a:xfrm>
              <a:off x="2880" y="1872"/>
              <a:ext cx="6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Propagate</a:t>
              </a:r>
            </a:p>
          </p:txBody>
        </p:sp>
        <p:sp>
          <p:nvSpPr>
            <p:cNvPr id="98400" name="Text Box 131"/>
            <p:cNvSpPr txBox="1">
              <a:spLocks noChangeArrowheads="1"/>
            </p:cNvSpPr>
            <p:nvPr/>
          </p:nvSpPr>
          <p:spPr bwMode="auto">
            <a:xfrm>
              <a:off x="3984" y="1872"/>
              <a:ext cx="6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Propagate</a:t>
              </a:r>
            </a:p>
          </p:txBody>
        </p:sp>
        <p:sp>
          <p:nvSpPr>
            <p:cNvPr id="98401" name="Rectangle 138"/>
            <p:cNvSpPr>
              <a:spLocks noChangeArrowheads="1"/>
            </p:cNvSpPr>
            <p:nvPr/>
          </p:nvSpPr>
          <p:spPr bwMode="auto">
            <a:xfrm>
              <a:off x="2448" y="1152"/>
              <a:ext cx="2160" cy="9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8"/>
          <p:cNvGrpSpPr>
            <a:grpSpLocks/>
          </p:cNvGrpSpPr>
          <p:nvPr/>
        </p:nvGrpSpPr>
        <p:grpSpPr bwMode="auto">
          <a:xfrm>
            <a:off x="5562600" y="3200400"/>
            <a:ext cx="3276600" cy="1447800"/>
            <a:chOff x="3504" y="2112"/>
            <a:chExt cx="2064" cy="912"/>
          </a:xfrm>
        </p:grpSpPr>
        <p:sp>
          <p:nvSpPr>
            <p:cNvPr id="98360" name="Oval 57"/>
            <p:cNvSpPr>
              <a:spLocks noChangeArrowheads="1"/>
            </p:cNvSpPr>
            <p:nvPr/>
          </p:nvSpPr>
          <p:spPr bwMode="auto">
            <a:xfrm>
              <a:off x="4234" y="2256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1" name="Oval 58" descr="50%"/>
            <p:cNvSpPr>
              <a:spLocks noChangeArrowheads="1"/>
            </p:cNvSpPr>
            <p:nvPr/>
          </p:nvSpPr>
          <p:spPr bwMode="auto">
            <a:xfrm>
              <a:off x="3706" y="2736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Oval 59"/>
            <p:cNvSpPr>
              <a:spLocks noChangeArrowheads="1"/>
            </p:cNvSpPr>
            <p:nvPr/>
          </p:nvSpPr>
          <p:spPr bwMode="auto">
            <a:xfrm>
              <a:off x="4234" y="2736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Oval 60"/>
            <p:cNvSpPr>
              <a:spLocks noChangeArrowheads="1"/>
            </p:cNvSpPr>
            <p:nvPr/>
          </p:nvSpPr>
          <p:spPr bwMode="auto">
            <a:xfrm>
              <a:off x="4714" y="2736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Oval 61"/>
            <p:cNvSpPr>
              <a:spLocks noChangeArrowheads="1"/>
            </p:cNvSpPr>
            <p:nvPr/>
          </p:nvSpPr>
          <p:spPr bwMode="auto">
            <a:xfrm>
              <a:off x="5290" y="2736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Oval 62" descr="50%"/>
            <p:cNvSpPr>
              <a:spLocks noChangeArrowheads="1"/>
            </p:cNvSpPr>
            <p:nvPr/>
          </p:nvSpPr>
          <p:spPr bwMode="auto">
            <a:xfrm>
              <a:off x="5050" y="2256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6" name="Line 63"/>
            <p:cNvSpPr>
              <a:spLocks noChangeShapeType="1"/>
            </p:cNvSpPr>
            <p:nvPr/>
          </p:nvSpPr>
          <p:spPr bwMode="auto">
            <a:xfrm>
              <a:off x="3898" y="2832"/>
              <a:ext cx="33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7" name="Line 64"/>
            <p:cNvSpPr>
              <a:spLocks noChangeShapeType="1"/>
            </p:cNvSpPr>
            <p:nvPr/>
          </p:nvSpPr>
          <p:spPr bwMode="auto">
            <a:xfrm>
              <a:off x="4426" y="283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8" name="Line 65"/>
            <p:cNvSpPr>
              <a:spLocks noChangeShapeType="1"/>
            </p:cNvSpPr>
            <p:nvPr/>
          </p:nvSpPr>
          <p:spPr bwMode="auto">
            <a:xfrm flipH="1">
              <a:off x="4858" y="2400"/>
              <a:ext cx="19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9" name="Line 66"/>
            <p:cNvSpPr>
              <a:spLocks noChangeShapeType="1"/>
            </p:cNvSpPr>
            <p:nvPr/>
          </p:nvSpPr>
          <p:spPr bwMode="auto">
            <a:xfrm>
              <a:off x="5242" y="2400"/>
              <a:ext cx="144" cy="33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0" name="Line 67"/>
            <p:cNvSpPr>
              <a:spLocks noChangeShapeType="1"/>
            </p:cNvSpPr>
            <p:nvPr/>
          </p:nvSpPr>
          <p:spPr bwMode="auto">
            <a:xfrm>
              <a:off x="4906" y="283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1" name="Oval 68"/>
            <p:cNvSpPr>
              <a:spLocks noChangeArrowheads="1"/>
            </p:cNvSpPr>
            <p:nvPr/>
          </p:nvSpPr>
          <p:spPr bwMode="auto">
            <a:xfrm>
              <a:off x="4186" y="220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2" name="Text Box 71"/>
            <p:cNvSpPr txBox="1">
              <a:spLocks noChangeArrowheads="1"/>
            </p:cNvSpPr>
            <p:nvPr/>
          </p:nvSpPr>
          <p:spPr bwMode="auto">
            <a:xfrm>
              <a:off x="4224" y="2231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D</a:t>
              </a:r>
            </a:p>
          </p:txBody>
        </p:sp>
        <p:sp>
          <p:nvSpPr>
            <p:cNvPr id="98373" name="Text Box 72"/>
            <p:cNvSpPr txBox="1">
              <a:spLocks noChangeArrowheads="1"/>
            </p:cNvSpPr>
            <p:nvPr/>
          </p:nvSpPr>
          <p:spPr bwMode="auto">
            <a:xfrm>
              <a:off x="3696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98374" name="Text Box 73"/>
            <p:cNvSpPr txBox="1">
              <a:spLocks noChangeArrowheads="1"/>
            </p:cNvSpPr>
            <p:nvPr/>
          </p:nvSpPr>
          <p:spPr bwMode="auto">
            <a:xfrm>
              <a:off x="422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  <p:sp>
          <p:nvSpPr>
            <p:cNvPr id="98375" name="Text Box 74"/>
            <p:cNvSpPr txBox="1">
              <a:spLocks noChangeArrowheads="1"/>
            </p:cNvSpPr>
            <p:nvPr/>
          </p:nvSpPr>
          <p:spPr bwMode="auto">
            <a:xfrm>
              <a:off x="470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3</a:t>
              </a:r>
            </a:p>
          </p:txBody>
        </p:sp>
        <p:sp>
          <p:nvSpPr>
            <p:cNvPr id="98376" name="Text Box 75"/>
            <p:cNvSpPr txBox="1">
              <a:spLocks noChangeArrowheads="1"/>
            </p:cNvSpPr>
            <p:nvPr/>
          </p:nvSpPr>
          <p:spPr bwMode="auto">
            <a:xfrm>
              <a:off x="5280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98377" name="Text Box 76"/>
            <p:cNvSpPr txBox="1">
              <a:spLocks noChangeArrowheads="1"/>
            </p:cNvSpPr>
            <p:nvPr/>
          </p:nvSpPr>
          <p:spPr bwMode="auto">
            <a:xfrm>
              <a:off x="5040" y="223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5</a:t>
              </a:r>
            </a:p>
          </p:txBody>
        </p:sp>
        <p:sp>
          <p:nvSpPr>
            <p:cNvPr id="98378" name="Text Box 132"/>
            <p:cNvSpPr txBox="1">
              <a:spLocks noChangeArrowheads="1"/>
            </p:cNvSpPr>
            <p:nvPr/>
          </p:nvSpPr>
          <p:spPr bwMode="auto">
            <a:xfrm>
              <a:off x="4896" y="2112"/>
              <a:ext cx="4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Reflect</a:t>
              </a:r>
            </a:p>
          </p:txBody>
        </p:sp>
        <p:sp>
          <p:nvSpPr>
            <p:cNvPr id="98379" name="Text Box 133"/>
            <p:cNvSpPr txBox="1">
              <a:spLocks noChangeArrowheads="1"/>
            </p:cNvSpPr>
            <p:nvPr/>
          </p:nvSpPr>
          <p:spPr bwMode="auto">
            <a:xfrm>
              <a:off x="3552" y="2592"/>
              <a:ext cx="4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Reflect</a:t>
              </a:r>
            </a:p>
          </p:txBody>
        </p:sp>
        <p:sp>
          <p:nvSpPr>
            <p:cNvPr id="98380" name="Rectangle 139"/>
            <p:cNvSpPr>
              <a:spLocks noChangeArrowheads="1"/>
            </p:cNvSpPr>
            <p:nvPr/>
          </p:nvSpPr>
          <p:spPr bwMode="auto">
            <a:xfrm>
              <a:off x="3504" y="2112"/>
              <a:ext cx="2064" cy="9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4114800" y="4800600"/>
            <a:ext cx="3900488" cy="1447800"/>
            <a:chOff x="2592" y="3024"/>
            <a:chExt cx="2457" cy="912"/>
          </a:xfrm>
        </p:grpSpPr>
        <p:sp>
          <p:nvSpPr>
            <p:cNvPr id="98339" name="Oval 81"/>
            <p:cNvSpPr>
              <a:spLocks noChangeArrowheads="1"/>
            </p:cNvSpPr>
            <p:nvPr/>
          </p:nvSpPr>
          <p:spPr bwMode="auto">
            <a:xfrm>
              <a:off x="3178" y="312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0" name="Oval 82"/>
            <p:cNvSpPr>
              <a:spLocks noChangeArrowheads="1"/>
            </p:cNvSpPr>
            <p:nvPr/>
          </p:nvSpPr>
          <p:spPr bwMode="auto">
            <a:xfrm>
              <a:off x="2650" y="360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1" name="Oval 83" descr="50%"/>
            <p:cNvSpPr>
              <a:spLocks noChangeArrowheads="1"/>
            </p:cNvSpPr>
            <p:nvPr/>
          </p:nvSpPr>
          <p:spPr bwMode="auto">
            <a:xfrm>
              <a:off x="3178" y="3600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2" name="Oval 84"/>
            <p:cNvSpPr>
              <a:spLocks noChangeArrowheads="1"/>
            </p:cNvSpPr>
            <p:nvPr/>
          </p:nvSpPr>
          <p:spPr bwMode="auto">
            <a:xfrm>
              <a:off x="3658" y="360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3" name="Oval 85" descr="50%"/>
            <p:cNvSpPr>
              <a:spLocks noChangeArrowheads="1"/>
            </p:cNvSpPr>
            <p:nvPr/>
          </p:nvSpPr>
          <p:spPr bwMode="auto">
            <a:xfrm>
              <a:off x="4234" y="3600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4" name="Oval 86"/>
            <p:cNvSpPr>
              <a:spLocks noChangeArrowheads="1"/>
            </p:cNvSpPr>
            <p:nvPr/>
          </p:nvSpPr>
          <p:spPr bwMode="auto">
            <a:xfrm>
              <a:off x="3994" y="3120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5" name="Line 87"/>
            <p:cNvSpPr>
              <a:spLocks noChangeShapeType="1"/>
            </p:cNvSpPr>
            <p:nvPr/>
          </p:nvSpPr>
          <p:spPr bwMode="auto">
            <a:xfrm>
              <a:off x="2842" y="3696"/>
              <a:ext cx="33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6" name="Line 88"/>
            <p:cNvSpPr>
              <a:spLocks noChangeShapeType="1"/>
            </p:cNvSpPr>
            <p:nvPr/>
          </p:nvSpPr>
          <p:spPr bwMode="auto">
            <a:xfrm>
              <a:off x="3370" y="3696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7" name="Line 89"/>
            <p:cNvSpPr>
              <a:spLocks noChangeShapeType="1"/>
            </p:cNvSpPr>
            <p:nvPr/>
          </p:nvSpPr>
          <p:spPr bwMode="auto">
            <a:xfrm flipH="1">
              <a:off x="3802" y="3264"/>
              <a:ext cx="192" cy="33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8" name="Line 90"/>
            <p:cNvSpPr>
              <a:spLocks noChangeShapeType="1"/>
            </p:cNvSpPr>
            <p:nvPr/>
          </p:nvSpPr>
          <p:spPr bwMode="auto">
            <a:xfrm>
              <a:off x="4186" y="3264"/>
              <a:ext cx="144" cy="33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9" name="Line 91"/>
            <p:cNvSpPr>
              <a:spLocks noChangeShapeType="1"/>
            </p:cNvSpPr>
            <p:nvPr/>
          </p:nvSpPr>
          <p:spPr bwMode="auto">
            <a:xfrm>
              <a:off x="3850" y="369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0" name="Oval 92"/>
            <p:cNvSpPr>
              <a:spLocks noChangeArrowheads="1"/>
            </p:cNvSpPr>
            <p:nvPr/>
          </p:nvSpPr>
          <p:spPr bwMode="auto">
            <a:xfrm>
              <a:off x="3130" y="3072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1" name="Text Box 95"/>
            <p:cNvSpPr txBox="1">
              <a:spLocks noChangeArrowheads="1"/>
            </p:cNvSpPr>
            <p:nvPr/>
          </p:nvSpPr>
          <p:spPr bwMode="auto">
            <a:xfrm>
              <a:off x="3168" y="3095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D</a:t>
              </a:r>
            </a:p>
          </p:txBody>
        </p:sp>
        <p:sp>
          <p:nvSpPr>
            <p:cNvPr id="98352" name="Text Box 96"/>
            <p:cNvSpPr txBox="1">
              <a:spLocks noChangeArrowheads="1"/>
            </p:cNvSpPr>
            <p:nvPr/>
          </p:nvSpPr>
          <p:spPr bwMode="auto">
            <a:xfrm>
              <a:off x="2640" y="35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98353" name="Text Box 97"/>
            <p:cNvSpPr txBox="1">
              <a:spLocks noChangeArrowheads="1"/>
            </p:cNvSpPr>
            <p:nvPr/>
          </p:nvSpPr>
          <p:spPr bwMode="auto">
            <a:xfrm>
              <a:off x="3168" y="35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  <p:sp>
          <p:nvSpPr>
            <p:cNvPr id="98354" name="Text Box 98"/>
            <p:cNvSpPr txBox="1">
              <a:spLocks noChangeArrowheads="1"/>
            </p:cNvSpPr>
            <p:nvPr/>
          </p:nvSpPr>
          <p:spPr bwMode="auto">
            <a:xfrm>
              <a:off x="3648" y="35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3</a:t>
              </a:r>
            </a:p>
          </p:txBody>
        </p:sp>
        <p:sp>
          <p:nvSpPr>
            <p:cNvPr id="98355" name="Text Box 99"/>
            <p:cNvSpPr txBox="1">
              <a:spLocks noChangeArrowheads="1"/>
            </p:cNvSpPr>
            <p:nvPr/>
          </p:nvSpPr>
          <p:spPr bwMode="auto">
            <a:xfrm>
              <a:off x="4224" y="35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98356" name="Text Box 100"/>
            <p:cNvSpPr txBox="1">
              <a:spLocks noChangeArrowheads="1"/>
            </p:cNvSpPr>
            <p:nvPr/>
          </p:nvSpPr>
          <p:spPr bwMode="auto">
            <a:xfrm>
              <a:off x="3984" y="309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5</a:t>
              </a:r>
            </a:p>
          </p:txBody>
        </p:sp>
        <p:sp>
          <p:nvSpPr>
            <p:cNvPr id="98357" name="Text Box 134"/>
            <p:cNvSpPr txBox="1">
              <a:spLocks noChangeArrowheads="1"/>
            </p:cNvSpPr>
            <p:nvPr/>
          </p:nvSpPr>
          <p:spPr bwMode="auto">
            <a:xfrm>
              <a:off x="2976" y="3456"/>
              <a:ext cx="6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Propagate</a:t>
              </a:r>
            </a:p>
          </p:txBody>
        </p:sp>
        <p:sp>
          <p:nvSpPr>
            <p:cNvPr id="98358" name="Text Box 135"/>
            <p:cNvSpPr txBox="1">
              <a:spLocks noChangeArrowheads="1"/>
            </p:cNvSpPr>
            <p:nvPr/>
          </p:nvSpPr>
          <p:spPr bwMode="auto">
            <a:xfrm>
              <a:off x="4416" y="3600"/>
              <a:ext cx="6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Propagate</a:t>
              </a:r>
            </a:p>
          </p:txBody>
        </p:sp>
        <p:sp>
          <p:nvSpPr>
            <p:cNvPr id="98359" name="Rectangle 140"/>
            <p:cNvSpPr>
              <a:spLocks noChangeArrowheads="1"/>
            </p:cNvSpPr>
            <p:nvPr/>
          </p:nvSpPr>
          <p:spPr bwMode="auto">
            <a:xfrm>
              <a:off x="2592" y="3024"/>
              <a:ext cx="2448" cy="9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533400" y="4800600"/>
            <a:ext cx="2971800" cy="1447800"/>
            <a:chOff x="336" y="2976"/>
            <a:chExt cx="1872" cy="912"/>
          </a:xfrm>
        </p:grpSpPr>
        <p:sp>
          <p:nvSpPr>
            <p:cNvPr id="98319" name="Oval 105"/>
            <p:cNvSpPr>
              <a:spLocks noChangeArrowheads="1"/>
            </p:cNvSpPr>
            <p:nvPr/>
          </p:nvSpPr>
          <p:spPr bwMode="auto">
            <a:xfrm>
              <a:off x="922" y="307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0" name="Oval 106"/>
            <p:cNvSpPr>
              <a:spLocks noChangeArrowheads="1"/>
            </p:cNvSpPr>
            <p:nvPr/>
          </p:nvSpPr>
          <p:spPr bwMode="auto">
            <a:xfrm>
              <a:off x="394" y="355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1" name="Oval 107"/>
            <p:cNvSpPr>
              <a:spLocks noChangeArrowheads="1"/>
            </p:cNvSpPr>
            <p:nvPr/>
          </p:nvSpPr>
          <p:spPr bwMode="auto">
            <a:xfrm>
              <a:off x="922" y="355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Oval 108" descr="50%"/>
            <p:cNvSpPr>
              <a:spLocks noChangeArrowheads="1"/>
            </p:cNvSpPr>
            <p:nvPr/>
          </p:nvSpPr>
          <p:spPr bwMode="auto">
            <a:xfrm>
              <a:off x="1402" y="3552"/>
              <a:ext cx="192" cy="192"/>
            </a:xfrm>
            <a:prstGeom prst="ellipse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3" name="Oval 109"/>
            <p:cNvSpPr>
              <a:spLocks noChangeArrowheads="1"/>
            </p:cNvSpPr>
            <p:nvPr/>
          </p:nvSpPr>
          <p:spPr bwMode="auto">
            <a:xfrm>
              <a:off x="1978" y="355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4" name="Oval 110"/>
            <p:cNvSpPr>
              <a:spLocks noChangeArrowheads="1"/>
            </p:cNvSpPr>
            <p:nvPr/>
          </p:nvSpPr>
          <p:spPr bwMode="auto">
            <a:xfrm>
              <a:off x="1738" y="307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86" y="36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6" name="Line 112"/>
            <p:cNvSpPr>
              <a:spLocks noChangeShapeType="1"/>
            </p:cNvSpPr>
            <p:nvPr/>
          </p:nvSpPr>
          <p:spPr bwMode="auto">
            <a:xfrm>
              <a:off x="1114" y="3648"/>
              <a:ext cx="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7" name="Line 113"/>
            <p:cNvSpPr>
              <a:spLocks noChangeShapeType="1"/>
            </p:cNvSpPr>
            <p:nvPr/>
          </p:nvSpPr>
          <p:spPr bwMode="auto">
            <a:xfrm flipH="1">
              <a:off x="1546" y="3216"/>
              <a:ext cx="19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8" name="Line 114"/>
            <p:cNvSpPr>
              <a:spLocks noChangeShapeType="1"/>
            </p:cNvSpPr>
            <p:nvPr/>
          </p:nvSpPr>
          <p:spPr bwMode="auto">
            <a:xfrm>
              <a:off x="1930" y="3216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9" name="Line 115"/>
            <p:cNvSpPr>
              <a:spLocks noChangeShapeType="1"/>
            </p:cNvSpPr>
            <p:nvPr/>
          </p:nvSpPr>
          <p:spPr bwMode="auto">
            <a:xfrm>
              <a:off x="1594" y="3648"/>
              <a:ext cx="38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0" name="Oval 116"/>
            <p:cNvSpPr>
              <a:spLocks noChangeArrowheads="1"/>
            </p:cNvSpPr>
            <p:nvPr/>
          </p:nvSpPr>
          <p:spPr bwMode="auto">
            <a:xfrm>
              <a:off x="874" y="3024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1" name="Text Box 119"/>
            <p:cNvSpPr txBox="1">
              <a:spLocks noChangeArrowheads="1"/>
            </p:cNvSpPr>
            <p:nvPr/>
          </p:nvSpPr>
          <p:spPr bwMode="auto">
            <a:xfrm>
              <a:off x="912" y="3047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D</a:t>
              </a:r>
            </a:p>
          </p:txBody>
        </p:sp>
        <p:sp>
          <p:nvSpPr>
            <p:cNvPr id="98332" name="Text Box 120"/>
            <p:cNvSpPr txBox="1">
              <a:spLocks noChangeArrowheads="1"/>
            </p:cNvSpPr>
            <p:nvPr/>
          </p:nvSpPr>
          <p:spPr bwMode="auto">
            <a:xfrm>
              <a:off x="384" y="352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98333" name="Text Box 121"/>
            <p:cNvSpPr txBox="1">
              <a:spLocks noChangeArrowheads="1"/>
            </p:cNvSpPr>
            <p:nvPr/>
          </p:nvSpPr>
          <p:spPr bwMode="auto">
            <a:xfrm>
              <a:off x="912" y="352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  <p:sp>
          <p:nvSpPr>
            <p:cNvPr id="98334" name="Text Box 122"/>
            <p:cNvSpPr txBox="1">
              <a:spLocks noChangeArrowheads="1"/>
            </p:cNvSpPr>
            <p:nvPr/>
          </p:nvSpPr>
          <p:spPr bwMode="auto">
            <a:xfrm>
              <a:off x="1392" y="352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3</a:t>
              </a:r>
            </a:p>
          </p:txBody>
        </p:sp>
        <p:sp>
          <p:nvSpPr>
            <p:cNvPr id="98335" name="Text Box 123"/>
            <p:cNvSpPr txBox="1">
              <a:spLocks noChangeArrowheads="1"/>
            </p:cNvSpPr>
            <p:nvPr/>
          </p:nvSpPr>
          <p:spPr bwMode="auto">
            <a:xfrm>
              <a:off x="1968" y="352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98336" name="Text Box 124"/>
            <p:cNvSpPr txBox="1">
              <a:spLocks noChangeArrowheads="1"/>
            </p:cNvSpPr>
            <p:nvPr/>
          </p:nvSpPr>
          <p:spPr bwMode="auto">
            <a:xfrm>
              <a:off x="1728" y="30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5</a:t>
              </a:r>
            </a:p>
          </p:txBody>
        </p:sp>
        <p:sp>
          <p:nvSpPr>
            <p:cNvPr id="98337" name="Text Box 136"/>
            <p:cNvSpPr txBox="1">
              <a:spLocks noChangeArrowheads="1"/>
            </p:cNvSpPr>
            <p:nvPr/>
          </p:nvSpPr>
          <p:spPr bwMode="auto">
            <a:xfrm>
              <a:off x="1296" y="3696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chemeClr val="accent1"/>
                  </a:solidFill>
                </a:rPr>
                <a:t>Detect</a:t>
              </a:r>
            </a:p>
          </p:txBody>
        </p:sp>
        <p:sp>
          <p:nvSpPr>
            <p:cNvPr id="98338" name="Rectangle 141"/>
            <p:cNvSpPr>
              <a:spLocks noChangeArrowheads="1"/>
            </p:cNvSpPr>
            <p:nvPr/>
          </p:nvSpPr>
          <p:spPr bwMode="auto">
            <a:xfrm>
              <a:off x="336" y="2976"/>
              <a:ext cx="1872" cy="91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3614" name="AutoShape 142"/>
          <p:cNvSpPr>
            <a:spLocks noChangeArrowheads="1"/>
          </p:cNvSpPr>
          <p:nvPr/>
        </p:nvSpPr>
        <p:spPr bwMode="auto">
          <a:xfrm>
            <a:off x="3352800" y="2057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615" name="AutoShape 143"/>
          <p:cNvSpPr>
            <a:spLocks noChangeArrowheads="1"/>
          </p:cNvSpPr>
          <p:nvPr/>
        </p:nvSpPr>
        <p:spPr bwMode="auto">
          <a:xfrm rot="5400000">
            <a:off x="7556500" y="2197100"/>
            <a:ext cx="8128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616" name="AutoShape 144"/>
          <p:cNvSpPr>
            <a:spLocks noChangeArrowheads="1"/>
          </p:cNvSpPr>
          <p:nvPr/>
        </p:nvSpPr>
        <p:spPr bwMode="auto">
          <a:xfrm rot="10800000">
            <a:off x="8089900" y="5092700"/>
            <a:ext cx="8128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617" name="AutoShape 145"/>
          <p:cNvSpPr>
            <a:spLocks noChangeArrowheads="1"/>
          </p:cNvSpPr>
          <p:nvPr/>
        </p:nvSpPr>
        <p:spPr bwMode="auto">
          <a:xfrm rot="10800000">
            <a:off x="3581400" y="5257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614" grpId="0" animBg="1"/>
      <p:bldP spid="1513615" grpId="0" animBg="1"/>
      <p:bldP spid="1513616" grpId="0" animBg="1"/>
      <p:bldP spid="15136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TORA Discussion</a:t>
            </a:r>
          </a:p>
        </p:txBody>
      </p:sp>
      <p:sp>
        <p:nvSpPr>
          <p:cNvPr id="1003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Works best with perfectly synchronized clocks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How to prove correctness?</a:t>
            </a:r>
          </a:p>
          <a:p>
            <a:pPr lvl="1"/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Gafni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&amp;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Bertsekas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result does not directly apply because of asynchronous delay in updating neighbors about new heights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Other issues remain:  partition detection, route creation, route erasure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Can be adapted to solve leader election:  when partition is detected, elect a new leader!  (Cf. Ingram et al.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2013)</a:t>
            </a:r>
            <a:endParaRPr lang="en-US" sz="2800" dirty="0">
              <a:latin typeface="Candara" charset="0"/>
              <a:ea typeface="ＭＳ Ｐゴシック" charset="0"/>
              <a:cs typeface="Candara" charset="0"/>
            </a:endParaRPr>
          </a:p>
          <a:p>
            <a:pPr lvl="1"/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003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7FC835-A033-0142-B395-580DEBD02755}" type="slidenum">
              <a:rPr lang="en-US" sz="1400" b="0" i="0">
                <a:latin typeface="Candara" charset="0"/>
                <a:cs typeface="Candara" charset="0"/>
              </a:rPr>
              <a:pPr/>
              <a:t>68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Mending Routes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What happens if some edges go away?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Might need to change the virtual directions on some remaining edges (reverse some links)</a:t>
            </a:r>
          </a:p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More generally, starting with an arbitrary directed graph, each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vertex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should decide independently which of its incident links to reverse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0BA1C5-8D08-FE42-9583-EA0A2A578B93}" type="slidenum">
              <a:rPr lang="en-US" sz="1400" b="0" i="0">
                <a:latin typeface="Candara" charset="0"/>
                <a:cs typeface="Candara" charset="0"/>
              </a:rPr>
              <a:pPr/>
              <a:t>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Candara" charset="0"/>
                <a:ea typeface="ＭＳ Ｐゴシック" charset="0"/>
                <a:cs typeface="Candara" charset="0"/>
              </a:rPr>
              <a:t>MUTUAL EXCLUSION IN A DISTRIBUTED SYSTEM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Section 4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88158F-CCE7-A44B-91F2-6EA4B640A6BD}" type="slidenum">
              <a:rPr lang="en-US" sz="1400" b="0" i="0">
                <a:latin typeface="Candara" charset="0"/>
                <a:cs typeface="Candara" charset="0"/>
              </a:rPr>
              <a:pPr/>
              <a:t>69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Link Reversal for Mutual Exclusion </a:t>
            </a:r>
            <a:r>
              <a:rPr lang="en-US" sz="3200">
                <a:latin typeface="Candara" charset="0"/>
                <a:ea typeface="ＭＳ Ｐゴシック" charset="0"/>
                <a:cs typeface="Candara" charset="0"/>
              </a:rPr>
              <a:t>[Snepscheut 1987]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Goal:  no-lockout mutual exclusion in a message-passing system with a 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tree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communication topology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Solution:  Pass around a unique </a:t>
            </a:r>
            <a:r>
              <a:rPr lang="ja-JP" altLang="en-US" sz="24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token</a:t>
            </a:r>
            <a:r>
              <a:rPr lang="ja-JP" altLang="en-US" sz="24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message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2F1F9C-803F-4B4A-9799-F02810DA99D3}" type="slidenum">
              <a:rPr lang="en-US" sz="1400" b="0" i="0">
                <a:latin typeface="Candara" charset="0"/>
                <a:cs typeface="Candara" charset="0"/>
              </a:rPr>
              <a:pPr/>
              <a:t>70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33400" y="3276601"/>
            <a:ext cx="1600200" cy="2255606"/>
            <a:chOff x="457200" y="2133600"/>
            <a:chExt cx="2057400" cy="2900065"/>
          </a:xfrm>
        </p:grpSpPr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1371600" y="2133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057400" y="3048002"/>
              <a:ext cx="457200" cy="461665"/>
              <a:chOff x="3200400" y="5029200"/>
              <a:chExt cx="457200" cy="461367"/>
            </a:xfrm>
          </p:grpSpPr>
          <p:sp>
            <p:nvSpPr>
              <p:cNvPr id="21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533400" y="3048002"/>
              <a:ext cx="457200" cy="461665"/>
              <a:chOff x="2286000" y="5029200"/>
              <a:chExt cx="457200" cy="461367"/>
            </a:xfrm>
          </p:grpSpPr>
          <p:sp>
            <p:nvSpPr>
              <p:cNvPr id="19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H="1">
              <a:off x="887080" y="2564022"/>
              <a:ext cx="593793" cy="536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838200" y="35052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spect="1" noChangeArrowheads="1"/>
            </p:cNvSpPr>
            <p:nvPr/>
          </p:nvSpPr>
          <p:spPr bwMode="auto">
            <a:xfrm>
              <a:off x="1371600" y="3962400"/>
              <a:ext cx="457200" cy="457495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457200" y="4572000"/>
              <a:ext cx="457200" cy="461665"/>
              <a:chOff x="3200400" y="5029200"/>
              <a:chExt cx="457200" cy="461367"/>
            </a:xfrm>
          </p:grpSpPr>
          <p:sp>
            <p:nvSpPr>
              <p:cNvPr id="17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914400" y="4343400"/>
              <a:ext cx="533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3276600"/>
            <a:ext cx="1600200" cy="2255606"/>
            <a:chOff x="2514600" y="2133600"/>
            <a:chExt cx="1600200" cy="2255606"/>
          </a:xfrm>
        </p:grpSpPr>
        <p:sp>
          <p:nvSpPr>
            <p:cNvPr id="24" name="Oval 10"/>
            <p:cNvSpPr>
              <a:spLocks noChangeAspect="1" noChangeArrowheads="1"/>
            </p:cNvSpPr>
            <p:nvPr/>
          </p:nvSpPr>
          <p:spPr bwMode="auto">
            <a:xfrm>
              <a:off x="3225800" y="2133600"/>
              <a:ext cx="355600" cy="355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36"/>
            <p:cNvGrpSpPr>
              <a:grpSpLocks/>
            </p:cNvGrpSpPr>
            <p:nvPr/>
          </p:nvGrpSpPr>
          <p:grpSpPr bwMode="auto">
            <a:xfrm>
              <a:off x="3759200" y="2844802"/>
              <a:ext cx="355600" cy="359073"/>
              <a:chOff x="3200400" y="5029200"/>
              <a:chExt cx="457200" cy="461367"/>
            </a:xfrm>
          </p:grpSpPr>
          <p:sp>
            <p:nvSpPr>
              <p:cNvPr id="35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26" name="Oval 10"/>
            <p:cNvSpPr>
              <a:spLocks noChangeAspect="1" noChangeArrowheads="1"/>
            </p:cNvSpPr>
            <p:nvPr/>
          </p:nvSpPr>
          <p:spPr bwMode="auto">
            <a:xfrm>
              <a:off x="2573867" y="2844802"/>
              <a:ext cx="355600" cy="355830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2848951" y="2468373"/>
              <a:ext cx="461839" cy="416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2929467" y="3022600"/>
              <a:ext cx="8297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810933" y="3200400"/>
              <a:ext cx="414867" cy="41486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0"/>
            <p:cNvSpPr>
              <a:spLocks noChangeAspect="1" noChangeArrowheads="1"/>
            </p:cNvSpPr>
            <p:nvPr/>
          </p:nvSpPr>
          <p:spPr bwMode="auto">
            <a:xfrm>
              <a:off x="3225800" y="3556000"/>
              <a:ext cx="355600" cy="3558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36"/>
            <p:cNvGrpSpPr>
              <a:grpSpLocks/>
            </p:cNvGrpSpPr>
            <p:nvPr/>
          </p:nvGrpSpPr>
          <p:grpSpPr bwMode="auto">
            <a:xfrm>
              <a:off x="2514600" y="4030133"/>
              <a:ext cx="355600" cy="359073"/>
              <a:chOff x="3200400" y="5029200"/>
              <a:chExt cx="457200" cy="461367"/>
            </a:xfrm>
          </p:grpSpPr>
          <p:sp>
            <p:nvSpPr>
              <p:cNvPr id="33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V="1">
              <a:off x="2870200" y="3852333"/>
              <a:ext cx="414867" cy="2370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7086600" y="3276600"/>
            <a:ext cx="1600200" cy="2255606"/>
            <a:chOff x="457200" y="2133600"/>
            <a:chExt cx="2057400" cy="2900065"/>
          </a:xfrm>
        </p:grpSpPr>
        <p:sp>
          <p:nvSpPr>
            <p:cNvPr id="38" name="Oval 10"/>
            <p:cNvSpPr>
              <a:spLocks noChangeAspect="1" noChangeArrowheads="1"/>
            </p:cNvSpPr>
            <p:nvPr/>
          </p:nvSpPr>
          <p:spPr bwMode="auto">
            <a:xfrm>
              <a:off x="1371600" y="2133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2057400" y="3048002"/>
              <a:ext cx="457200" cy="461665"/>
              <a:chOff x="3200400" y="5029200"/>
              <a:chExt cx="457200" cy="461367"/>
            </a:xfrm>
          </p:grpSpPr>
          <p:sp>
            <p:nvSpPr>
              <p:cNvPr id="49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40" name="Oval 10"/>
            <p:cNvSpPr>
              <a:spLocks noChangeAspect="1" noChangeArrowheads="1"/>
            </p:cNvSpPr>
            <p:nvPr/>
          </p:nvSpPr>
          <p:spPr bwMode="auto">
            <a:xfrm>
              <a:off x="533400" y="3047999"/>
              <a:ext cx="457200" cy="457494"/>
            </a:xfrm>
            <a:prstGeom prst="ellipse">
              <a:avLst/>
            </a:prstGeom>
            <a:solidFill>
              <a:srgbClr val="FFAA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887080" y="2564022"/>
              <a:ext cx="593793" cy="5360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838200" y="35052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0"/>
            <p:cNvSpPr>
              <a:spLocks noChangeAspect="1" noChangeArrowheads="1"/>
            </p:cNvSpPr>
            <p:nvPr/>
          </p:nvSpPr>
          <p:spPr bwMode="auto">
            <a:xfrm>
              <a:off x="1371600" y="3962400"/>
              <a:ext cx="457200" cy="4574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36"/>
            <p:cNvGrpSpPr>
              <a:grpSpLocks/>
            </p:cNvGrpSpPr>
            <p:nvPr/>
          </p:nvGrpSpPr>
          <p:grpSpPr bwMode="auto">
            <a:xfrm>
              <a:off x="457200" y="4572000"/>
              <a:ext cx="457200" cy="461665"/>
              <a:chOff x="3200400" y="5029200"/>
              <a:chExt cx="457200" cy="461367"/>
            </a:xfrm>
          </p:grpSpPr>
          <p:sp>
            <p:nvSpPr>
              <p:cNvPr id="47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V="1">
              <a:off x="914400" y="4343400"/>
              <a:ext cx="533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00600" y="3276600"/>
            <a:ext cx="1600200" cy="2255606"/>
            <a:chOff x="2514600" y="2133600"/>
            <a:chExt cx="1600200" cy="2255606"/>
          </a:xfrm>
        </p:grpSpPr>
        <p:sp>
          <p:nvSpPr>
            <p:cNvPr id="52" name="Oval 10"/>
            <p:cNvSpPr>
              <a:spLocks noChangeAspect="1" noChangeArrowheads="1"/>
            </p:cNvSpPr>
            <p:nvPr/>
          </p:nvSpPr>
          <p:spPr bwMode="auto">
            <a:xfrm>
              <a:off x="3225800" y="2133600"/>
              <a:ext cx="355600" cy="355600"/>
            </a:xfrm>
            <a:prstGeom prst="ellipse">
              <a:avLst/>
            </a:prstGeom>
            <a:solidFill>
              <a:srgbClr val="FFAA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36"/>
            <p:cNvGrpSpPr>
              <a:grpSpLocks/>
            </p:cNvGrpSpPr>
            <p:nvPr/>
          </p:nvGrpSpPr>
          <p:grpSpPr bwMode="auto">
            <a:xfrm>
              <a:off x="3759200" y="2844802"/>
              <a:ext cx="355600" cy="359073"/>
              <a:chOff x="3200400" y="5029200"/>
              <a:chExt cx="457200" cy="461367"/>
            </a:xfrm>
          </p:grpSpPr>
          <p:sp>
            <p:nvSpPr>
              <p:cNvPr id="63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54" name="Oval 10"/>
            <p:cNvSpPr>
              <a:spLocks noChangeAspect="1" noChangeArrowheads="1"/>
            </p:cNvSpPr>
            <p:nvPr/>
          </p:nvSpPr>
          <p:spPr bwMode="auto">
            <a:xfrm>
              <a:off x="2573867" y="2844802"/>
              <a:ext cx="355600" cy="35583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H="1">
              <a:off x="2848951" y="2468373"/>
              <a:ext cx="461839" cy="41690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H="1">
              <a:off x="2929467" y="3022600"/>
              <a:ext cx="8297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2810933" y="3200400"/>
              <a:ext cx="414867" cy="41486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0"/>
            <p:cNvSpPr>
              <a:spLocks noChangeAspect="1" noChangeArrowheads="1"/>
            </p:cNvSpPr>
            <p:nvPr/>
          </p:nvSpPr>
          <p:spPr bwMode="auto">
            <a:xfrm>
              <a:off x="3225800" y="3556000"/>
              <a:ext cx="355600" cy="35582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36"/>
            <p:cNvGrpSpPr>
              <a:grpSpLocks/>
            </p:cNvGrpSpPr>
            <p:nvPr/>
          </p:nvGrpSpPr>
          <p:grpSpPr bwMode="auto">
            <a:xfrm>
              <a:off x="2514600" y="4030133"/>
              <a:ext cx="355600" cy="359073"/>
              <a:chOff x="3200400" y="5029200"/>
              <a:chExt cx="457200" cy="461367"/>
            </a:xfrm>
          </p:grpSpPr>
          <p:sp>
            <p:nvSpPr>
              <p:cNvPr id="61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V="1">
              <a:off x="2870200" y="3852333"/>
              <a:ext cx="414867" cy="2370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Right Arrow 64"/>
          <p:cNvSpPr/>
          <p:nvPr/>
        </p:nvSpPr>
        <p:spPr bwMode="auto">
          <a:xfrm>
            <a:off x="6553200" y="4343400"/>
            <a:ext cx="381000" cy="381000"/>
          </a:xfrm>
          <a:prstGeom prst="rightArrow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343400" y="4343400"/>
            <a:ext cx="381000" cy="381000"/>
          </a:xfrm>
          <a:prstGeom prst="rightArrow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2209800" y="4343400"/>
            <a:ext cx="381000" cy="381000"/>
          </a:xfrm>
          <a:prstGeom prst="rightArrow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Link Reversal for Mutual Exclusion </a:t>
            </a:r>
            <a:r>
              <a:rPr lang="en-US" sz="3200">
                <a:latin typeface="Candara" charset="0"/>
                <a:ea typeface="ＭＳ Ｐゴシック" charset="0"/>
                <a:cs typeface="Candara" charset="0"/>
              </a:rPr>
              <a:t>[Snepscheut 1987]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/>
          <a:lstStyle/>
          <a:p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impose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logical directions on communication channels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s.t.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token holder is unique </a:t>
            </a:r>
            <a:r>
              <a:rPr lang="en-US" sz="24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sink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when a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has the token, it can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enter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critical section</a:t>
            </a:r>
          </a:p>
          <a:p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When node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needs the token, it sends </a:t>
            </a:r>
            <a:r>
              <a:rPr lang="ja-JP" altLang="en-US" sz="2400" dirty="0" smtClean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request</a:t>
            </a:r>
            <a:r>
              <a:rPr lang="ja-JP" altLang="en-US" sz="24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message on its unique outgoing link –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toward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token holder</a:t>
            </a:r>
          </a:p>
          <a:p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When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receives a request, it remembers it in a FIFO queue and forwards it toward the token-holder (if not already waiting)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when token holder responds to a request, it forwards the token to the neighbor at the head of the queue, and </a:t>
            </a:r>
            <a:r>
              <a:rPr lang="en-US" sz="24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reverses direction of that link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2F1F9C-803F-4B4A-9799-F02810DA99D3}" type="slidenum">
              <a:rPr lang="en-US" sz="1400" b="0" i="0">
                <a:latin typeface="Candara" charset="0"/>
                <a:cs typeface="Candara" charset="0"/>
              </a:rPr>
              <a:pPr/>
              <a:t>71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From a Tree to a DAG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For a general communication topology, the previous algorithm can be run on a spanning tree overlay of the graph.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However, this does not take advantage of the redundancy offered by additional links.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Instead, direct </a:t>
            </a:r>
            <a:r>
              <a:rPr lang="en-US" sz="2800" i="1" dirty="0">
                <a:latin typeface="Candara" charset="0"/>
                <a:ea typeface="ＭＳ Ｐゴシック" charset="0"/>
                <a:cs typeface="Candara" charset="0"/>
              </a:rPr>
              <a:t>all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 links in the graph: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request message can be forwarded on 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any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outgoing link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when a node receives the token, 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all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its outgoing links are reversed, to make it a sink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804F51-5E4B-2C4E-96B9-60F30EB59A22}" type="slidenum">
              <a:rPr lang="en-US" sz="1400" b="0" i="0">
                <a:latin typeface="Candara" charset="0"/>
                <a:cs typeface="Candara" charset="0"/>
              </a:rPr>
              <a:pPr/>
              <a:t>72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From a Tree to a DAG</a:t>
            </a:r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2F1F9C-803F-4B4A-9799-F02810DA99D3}" type="slidenum">
              <a:rPr lang="en-US" sz="1400" b="0" i="0">
                <a:latin typeface="Candara" charset="0"/>
                <a:cs typeface="Candara" charset="0"/>
              </a:rPr>
              <a:pPr/>
              <a:t>73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33400" y="2286001"/>
            <a:ext cx="1600200" cy="2255606"/>
            <a:chOff x="457200" y="2133600"/>
            <a:chExt cx="2057400" cy="2900065"/>
          </a:xfrm>
        </p:grpSpPr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1371600" y="2133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057400" y="3048002"/>
              <a:ext cx="457200" cy="461665"/>
              <a:chOff x="3200400" y="5029200"/>
              <a:chExt cx="457200" cy="461367"/>
            </a:xfrm>
          </p:grpSpPr>
          <p:sp>
            <p:nvSpPr>
              <p:cNvPr id="21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533400" y="3048002"/>
              <a:ext cx="457200" cy="461665"/>
              <a:chOff x="2286000" y="5029200"/>
              <a:chExt cx="457200" cy="461367"/>
            </a:xfrm>
          </p:grpSpPr>
          <p:sp>
            <p:nvSpPr>
              <p:cNvPr id="19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H="1">
              <a:off x="887080" y="2564022"/>
              <a:ext cx="593793" cy="536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838200" y="3505200"/>
              <a:ext cx="533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spect="1" noChangeArrowheads="1"/>
            </p:cNvSpPr>
            <p:nvPr/>
          </p:nvSpPr>
          <p:spPr bwMode="auto">
            <a:xfrm>
              <a:off x="1371600" y="3962400"/>
              <a:ext cx="457200" cy="457495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457200" y="4572000"/>
              <a:ext cx="457200" cy="461665"/>
              <a:chOff x="3200400" y="5029200"/>
              <a:chExt cx="457200" cy="461367"/>
            </a:xfrm>
          </p:grpSpPr>
          <p:sp>
            <p:nvSpPr>
              <p:cNvPr id="17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184666" cy="46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2400" b="0" i="0" dirty="0">
                  <a:latin typeface="Candara" charset="0"/>
                  <a:cs typeface="Candara" charset="0"/>
                </a:endParaRPr>
              </a:p>
            </p:txBody>
          </p:sp>
        </p:grp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914400" y="4343400"/>
              <a:ext cx="533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Line 23"/>
          <p:cNvSpPr>
            <a:spLocks noChangeShapeType="1"/>
          </p:cNvSpPr>
          <p:nvPr/>
        </p:nvSpPr>
        <p:spPr bwMode="auto">
          <a:xfrm flipH="1">
            <a:off x="762000" y="3352800"/>
            <a:ext cx="1" cy="838199"/>
          </a:xfrm>
          <a:prstGeom prst="line">
            <a:avLst/>
          </a:prstGeom>
          <a:noFill/>
          <a:ln w="38100">
            <a:solidFill>
              <a:schemeClr val="tx1">
                <a:alpha val="40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H="1">
            <a:off x="1523999" y="3352801"/>
            <a:ext cx="304799" cy="457200"/>
          </a:xfrm>
          <a:prstGeom prst="line">
            <a:avLst/>
          </a:prstGeom>
          <a:noFill/>
          <a:ln w="38100">
            <a:solidFill>
              <a:schemeClr val="tx1">
                <a:alpha val="40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1524000" y="2590800"/>
            <a:ext cx="414867" cy="414867"/>
          </a:xfrm>
          <a:prstGeom prst="line">
            <a:avLst/>
          </a:prstGeom>
          <a:noFill/>
          <a:ln w="38100">
            <a:solidFill>
              <a:schemeClr val="tx1">
                <a:alpha val="40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9800" y="2286000"/>
            <a:ext cx="1981200" cy="2255606"/>
            <a:chOff x="2209800" y="2286000"/>
            <a:chExt cx="1981200" cy="2255606"/>
          </a:xfrm>
        </p:grpSpPr>
        <p:grpSp>
          <p:nvGrpSpPr>
            <p:cNvPr id="23" name="Group 22"/>
            <p:cNvGrpSpPr/>
            <p:nvPr/>
          </p:nvGrpSpPr>
          <p:grpSpPr>
            <a:xfrm>
              <a:off x="2590800" y="2286000"/>
              <a:ext cx="1600200" cy="2255606"/>
              <a:chOff x="2514600" y="2133600"/>
              <a:chExt cx="1600200" cy="2255606"/>
            </a:xfrm>
          </p:grpSpPr>
          <p:sp>
            <p:nvSpPr>
              <p:cNvPr id="24" name="Oval 10"/>
              <p:cNvSpPr>
                <a:spLocks noChangeAspect="1" noChangeArrowheads="1"/>
              </p:cNvSpPr>
              <p:nvPr/>
            </p:nvSpPr>
            <p:spPr bwMode="auto">
              <a:xfrm>
                <a:off x="3225800" y="2133600"/>
                <a:ext cx="355600" cy="3556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" name="Group 36"/>
              <p:cNvGrpSpPr>
                <a:grpSpLocks/>
              </p:cNvGrpSpPr>
              <p:nvPr/>
            </p:nvGrpSpPr>
            <p:grpSpPr bwMode="auto">
              <a:xfrm>
                <a:off x="3759200" y="2844802"/>
                <a:ext cx="355600" cy="359073"/>
                <a:chOff x="3200400" y="5029200"/>
                <a:chExt cx="457200" cy="461367"/>
              </a:xfrm>
            </p:grpSpPr>
            <p:sp>
              <p:nvSpPr>
                <p:cNvPr id="3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0400" y="5029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308827" y="5029200"/>
                  <a:ext cx="184666" cy="46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endParaRPr lang="en-US" sz="2400" b="0" i="0" dirty="0">
                    <a:latin typeface="Candara" charset="0"/>
                    <a:cs typeface="Candara" charset="0"/>
                  </a:endParaRPr>
                </a:p>
              </p:txBody>
            </p:sp>
          </p:grpSp>
          <p:sp>
            <p:nvSpPr>
              <p:cNvPr id="26" name="Oval 10"/>
              <p:cNvSpPr>
                <a:spLocks noChangeAspect="1" noChangeArrowheads="1"/>
              </p:cNvSpPr>
              <p:nvPr/>
            </p:nvSpPr>
            <p:spPr bwMode="auto">
              <a:xfrm>
                <a:off x="2573867" y="2844802"/>
                <a:ext cx="355600" cy="35583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H="1">
                <a:off x="2848951" y="2468373"/>
                <a:ext cx="461839" cy="416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H="1">
                <a:off x="2929467" y="3022600"/>
                <a:ext cx="82973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2810933" y="3200400"/>
                <a:ext cx="414867" cy="41486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10"/>
              <p:cNvSpPr>
                <a:spLocks noChangeAspect="1" noChangeArrowheads="1"/>
              </p:cNvSpPr>
              <p:nvPr/>
            </p:nvSpPr>
            <p:spPr bwMode="auto">
              <a:xfrm>
                <a:off x="3225800" y="3556000"/>
                <a:ext cx="355600" cy="35582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6"/>
              <p:cNvGrpSpPr>
                <a:grpSpLocks/>
              </p:cNvGrpSpPr>
              <p:nvPr/>
            </p:nvGrpSpPr>
            <p:grpSpPr bwMode="auto">
              <a:xfrm>
                <a:off x="2514600" y="4030133"/>
                <a:ext cx="355600" cy="359073"/>
                <a:chOff x="3200400" y="5029200"/>
                <a:chExt cx="457200" cy="461367"/>
              </a:xfrm>
            </p:grpSpPr>
            <p:sp>
              <p:nvSpPr>
                <p:cNvPr id="3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0400" y="5029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308827" y="5029200"/>
                  <a:ext cx="184666" cy="46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endParaRPr lang="en-US" sz="2400" b="0" i="0" dirty="0">
                    <a:latin typeface="Candara" charset="0"/>
                    <a:cs typeface="Candara" charset="0"/>
                  </a:endParaRPr>
                </a:p>
              </p:txBody>
            </p:sp>
          </p:grp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 flipV="1">
                <a:off x="2870200" y="3852333"/>
                <a:ext cx="414867" cy="2370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Right Arrow 66"/>
            <p:cNvSpPr/>
            <p:nvPr/>
          </p:nvSpPr>
          <p:spPr bwMode="auto">
            <a:xfrm>
              <a:off x="2209800" y="3352800"/>
              <a:ext cx="381000" cy="381000"/>
            </a:xfrm>
            <a:prstGeom prst="rightArrow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3581400" y="2590800"/>
              <a:ext cx="414867" cy="414867"/>
            </a:xfrm>
            <a:prstGeom prst="line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H="1">
              <a:off x="3657600" y="3352800"/>
              <a:ext cx="304799" cy="457200"/>
            </a:xfrm>
            <a:prstGeom prst="line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3"/>
            <p:cNvSpPr>
              <a:spLocks noChangeShapeType="1"/>
            </p:cNvSpPr>
            <p:nvPr/>
          </p:nvSpPr>
          <p:spPr bwMode="auto">
            <a:xfrm flipH="1">
              <a:off x="2819400" y="3352800"/>
              <a:ext cx="1" cy="838199"/>
            </a:xfrm>
            <a:prstGeom prst="line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2286000"/>
            <a:ext cx="2057400" cy="2255606"/>
            <a:chOff x="4343400" y="2286000"/>
            <a:chExt cx="2057400" cy="2255606"/>
          </a:xfrm>
        </p:grpSpPr>
        <p:grpSp>
          <p:nvGrpSpPr>
            <p:cNvPr id="51" name="Group 50"/>
            <p:cNvGrpSpPr/>
            <p:nvPr/>
          </p:nvGrpSpPr>
          <p:grpSpPr>
            <a:xfrm>
              <a:off x="4800600" y="2286000"/>
              <a:ext cx="1600200" cy="2255606"/>
              <a:chOff x="2514600" y="2133600"/>
              <a:chExt cx="1600200" cy="2255606"/>
            </a:xfrm>
          </p:grpSpPr>
          <p:sp>
            <p:nvSpPr>
              <p:cNvPr id="52" name="Oval 10"/>
              <p:cNvSpPr>
                <a:spLocks noChangeAspect="1" noChangeArrowheads="1"/>
              </p:cNvSpPr>
              <p:nvPr/>
            </p:nvSpPr>
            <p:spPr bwMode="auto">
              <a:xfrm>
                <a:off x="3225800" y="2133600"/>
                <a:ext cx="355600" cy="355600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" name="Group 36"/>
              <p:cNvGrpSpPr>
                <a:grpSpLocks/>
              </p:cNvGrpSpPr>
              <p:nvPr/>
            </p:nvGrpSpPr>
            <p:grpSpPr bwMode="auto">
              <a:xfrm>
                <a:off x="3759200" y="2844802"/>
                <a:ext cx="355600" cy="359073"/>
                <a:chOff x="3200400" y="5029200"/>
                <a:chExt cx="457200" cy="461367"/>
              </a:xfrm>
            </p:grpSpPr>
            <p:sp>
              <p:nvSpPr>
                <p:cNvPr id="6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0400" y="5029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308827" y="5029200"/>
                  <a:ext cx="184666" cy="46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endParaRPr lang="en-US" sz="2400" b="0" i="0" dirty="0">
                    <a:latin typeface="Candara" charset="0"/>
                    <a:cs typeface="Candara" charset="0"/>
                  </a:endParaRPr>
                </a:p>
              </p:txBody>
            </p:sp>
          </p:grpSp>
          <p:sp>
            <p:nvSpPr>
              <p:cNvPr id="54" name="Oval 10"/>
              <p:cNvSpPr>
                <a:spLocks noChangeAspect="1" noChangeArrowheads="1"/>
              </p:cNvSpPr>
              <p:nvPr/>
            </p:nvSpPr>
            <p:spPr bwMode="auto">
              <a:xfrm>
                <a:off x="2573867" y="2844802"/>
                <a:ext cx="355600" cy="35583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 flipH="1">
                <a:off x="2848951" y="2468373"/>
                <a:ext cx="461839" cy="41690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 flipH="1">
                <a:off x="2929467" y="3022600"/>
                <a:ext cx="82973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3"/>
              <p:cNvSpPr>
                <a:spLocks noChangeShapeType="1"/>
              </p:cNvSpPr>
              <p:nvPr/>
            </p:nvSpPr>
            <p:spPr bwMode="auto">
              <a:xfrm>
                <a:off x="2810933" y="3200400"/>
                <a:ext cx="414867" cy="41486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0"/>
              <p:cNvSpPr>
                <a:spLocks noChangeAspect="1" noChangeArrowheads="1"/>
              </p:cNvSpPr>
              <p:nvPr/>
            </p:nvSpPr>
            <p:spPr bwMode="auto">
              <a:xfrm>
                <a:off x="3225800" y="3556000"/>
                <a:ext cx="355600" cy="35582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" name="Group 36"/>
              <p:cNvGrpSpPr>
                <a:grpSpLocks/>
              </p:cNvGrpSpPr>
              <p:nvPr/>
            </p:nvGrpSpPr>
            <p:grpSpPr bwMode="auto">
              <a:xfrm>
                <a:off x="2514600" y="4030133"/>
                <a:ext cx="355600" cy="359073"/>
                <a:chOff x="3200400" y="5029200"/>
                <a:chExt cx="457200" cy="461367"/>
              </a:xfrm>
            </p:grpSpPr>
            <p:sp>
              <p:nvSpPr>
                <p:cNvPr id="6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0400" y="5029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308827" y="5029200"/>
                  <a:ext cx="184666" cy="46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endParaRPr lang="en-US" sz="2400" b="0" i="0" dirty="0">
                    <a:latin typeface="Candara" charset="0"/>
                    <a:cs typeface="Candara" charset="0"/>
                  </a:endParaRPr>
                </a:p>
              </p:txBody>
            </p:sp>
          </p:grpSp>
          <p:sp>
            <p:nvSpPr>
              <p:cNvPr id="60" name="Line 23"/>
              <p:cNvSpPr>
                <a:spLocks noChangeShapeType="1"/>
              </p:cNvSpPr>
              <p:nvPr/>
            </p:nvSpPr>
            <p:spPr bwMode="auto">
              <a:xfrm flipV="1">
                <a:off x="2870200" y="3852333"/>
                <a:ext cx="414867" cy="2370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Right Arrow 65"/>
            <p:cNvSpPr/>
            <p:nvPr/>
          </p:nvSpPr>
          <p:spPr bwMode="auto">
            <a:xfrm>
              <a:off x="4343400" y="3352800"/>
              <a:ext cx="381000" cy="381000"/>
            </a:xfrm>
            <a:prstGeom prst="rightArrow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Line 23"/>
            <p:cNvSpPr>
              <a:spLocks noChangeShapeType="1"/>
            </p:cNvSpPr>
            <p:nvPr/>
          </p:nvSpPr>
          <p:spPr bwMode="auto">
            <a:xfrm>
              <a:off x="5791200" y="2590800"/>
              <a:ext cx="414867" cy="414867"/>
            </a:xfrm>
            <a:prstGeom prst="line">
              <a:avLst/>
            </a:pr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>
              <a:off x="5791200" y="3352800"/>
              <a:ext cx="304799" cy="457200"/>
            </a:xfrm>
            <a:prstGeom prst="line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H="1">
              <a:off x="5029200" y="3352800"/>
              <a:ext cx="1" cy="838199"/>
            </a:xfrm>
            <a:prstGeom prst="line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00" name="Group 102399"/>
          <p:cNvGrpSpPr/>
          <p:nvPr/>
        </p:nvGrpSpPr>
        <p:grpSpPr>
          <a:xfrm>
            <a:off x="6553200" y="2286000"/>
            <a:ext cx="2133600" cy="2255606"/>
            <a:chOff x="6553200" y="2286000"/>
            <a:chExt cx="2133600" cy="2255606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7086600" y="2286000"/>
              <a:ext cx="1600200" cy="2255606"/>
              <a:chOff x="457200" y="2133600"/>
              <a:chExt cx="2057400" cy="2900065"/>
            </a:xfrm>
          </p:grpSpPr>
          <p:sp>
            <p:nvSpPr>
              <p:cNvPr id="38" name="Oval 10"/>
              <p:cNvSpPr>
                <a:spLocks noChangeAspect="1" noChangeArrowheads="1"/>
              </p:cNvSpPr>
              <p:nvPr/>
            </p:nvSpPr>
            <p:spPr bwMode="auto">
              <a:xfrm>
                <a:off x="1371600" y="21336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36"/>
              <p:cNvGrpSpPr>
                <a:grpSpLocks/>
              </p:cNvGrpSpPr>
              <p:nvPr/>
            </p:nvGrpSpPr>
            <p:grpSpPr bwMode="auto">
              <a:xfrm>
                <a:off x="2057400" y="3048002"/>
                <a:ext cx="457200" cy="461665"/>
                <a:chOff x="3200400" y="5029200"/>
                <a:chExt cx="457200" cy="461367"/>
              </a:xfrm>
            </p:grpSpPr>
            <p:sp>
              <p:nvSpPr>
                <p:cNvPr id="4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0400" y="5029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308827" y="5029200"/>
                  <a:ext cx="184666" cy="46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endParaRPr lang="en-US" sz="2400" b="0" i="0" dirty="0">
                    <a:latin typeface="Candara" charset="0"/>
                    <a:cs typeface="Candara" charset="0"/>
                  </a:endParaRPr>
                </a:p>
              </p:txBody>
            </p:sp>
          </p:grpSp>
          <p:sp>
            <p:nvSpPr>
              <p:cNvPr id="40" name="Oval 10"/>
              <p:cNvSpPr>
                <a:spLocks noChangeAspect="1" noChangeArrowheads="1"/>
              </p:cNvSpPr>
              <p:nvPr/>
            </p:nvSpPr>
            <p:spPr bwMode="auto">
              <a:xfrm>
                <a:off x="533400" y="3047999"/>
                <a:ext cx="457200" cy="457494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 flipH="1">
                <a:off x="887080" y="2564022"/>
                <a:ext cx="593793" cy="53602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 flipH="1">
                <a:off x="990600" y="3276600"/>
                <a:ext cx="1066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>
                <a:off x="838200" y="3505200"/>
                <a:ext cx="53340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spect="1" noChangeArrowheads="1"/>
              </p:cNvSpPr>
              <p:nvPr/>
            </p:nvSpPr>
            <p:spPr bwMode="auto">
              <a:xfrm>
                <a:off x="1371600" y="3962400"/>
                <a:ext cx="457200" cy="45749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" name="Group 36"/>
              <p:cNvGrpSpPr>
                <a:grpSpLocks/>
              </p:cNvGrpSpPr>
              <p:nvPr/>
            </p:nvGrpSpPr>
            <p:grpSpPr bwMode="auto">
              <a:xfrm>
                <a:off x="457200" y="4572000"/>
                <a:ext cx="457200" cy="461665"/>
                <a:chOff x="3200400" y="5029200"/>
                <a:chExt cx="457200" cy="461367"/>
              </a:xfrm>
            </p:grpSpPr>
            <p:sp>
              <p:nvSpPr>
                <p:cNvPr id="4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0400" y="5029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308827" y="5029200"/>
                  <a:ext cx="184666" cy="46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endParaRPr lang="en-US" sz="2400" b="0" i="0" dirty="0">
                    <a:latin typeface="Candara" charset="0"/>
                    <a:cs typeface="Candara" charset="0"/>
                  </a:endParaRPr>
                </a:p>
              </p:txBody>
            </p:sp>
          </p:grpSp>
          <p:sp>
            <p:nvSpPr>
              <p:cNvPr id="46" name="Line 23"/>
              <p:cNvSpPr>
                <a:spLocks noChangeShapeType="1"/>
              </p:cNvSpPr>
              <p:nvPr/>
            </p:nvSpPr>
            <p:spPr bwMode="auto">
              <a:xfrm flipV="1">
                <a:off x="914400" y="4343400"/>
                <a:ext cx="533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Right Arrow 64"/>
            <p:cNvSpPr/>
            <p:nvPr/>
          </p:nvSpPr>
          <p:spPr bwMode="auto">
            <a:xfrm>
              <a:off x="6553200" y="3352800"/>
              <a:ext cx="381000" cy="381000"/>
            </a:xfrm>
            <a:prstGeom prst="rightArrow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8077200" y="2590800"/>
              <a:ext cx="414867" cy="414867"/>
            </a:xfrm>
            <a:prstGeom prst="line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 flipH="1">
              <a:off x="8077200" y="3352800"/>
              <a:ext cx="304799" cy="457200"/>
            </a:xfrm>
            <a:prstGeom prst="line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H="1">
              <a:off x="7315200" y="3352800"/>
              <a:ext cx="1" cy="838199"/>
            </a:xfrm>
            <a:prstGeom prst="line">
              <a:avLst/>
            </a:prstGeom>
            <a:noFill/>
            <a:ln w="38100">
              <a:solidFill>
                <a:schemeClr val="tx1">
                  <a:alpha val="40000"/>
                </a:schemeClr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626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Related Work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Naimi and Trehel 1987:  analyzed expected message complexity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Raymond 1989:  gave fault-tolerant extension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Dhamdhere and Kulkarni 1994:  considered dynamic topogies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Walter et al. 2001:  handled dynamic topologies by adding vertex labels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79E29D-439A-064B-9D3C-D948CF1CECC8}" type="slidenum">
              <a:rPr lang="en-US" sz="1400" b="0" i="0">
                <a:latin typeface="Candara" charset="0"/>
                <a:cs typeface="Candara" charset="0"/>
              </a:rPr>
              <a:pPr/>
              <a:t>74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Candara" charset="0"/>
                <a:ea typeface="ＭＳ Ｐゴシック" charset="0"/>
                <a:cs typeface="Candara" charset="0"/>
              </a:rPr>
              <a:t>SCHEDULING IN A GRAPH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Section 5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7A14B5-5766-2147-83CE-84954166C51C}" type="slidenum">
              <a:rPr lang="en-US" sz="1400" b="0" i="0">
                <a:latin typeface="Candara" charset="0"/>
                <a:cs typeface="Candara" charset="0"/>
              </a:rPr>
              <a:pPr/>
              <a:t>75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Scheduling in a Graph</a:t>
            </a:r>
            <a:br>
              <a:rPr lang="en-US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3200">
                <a:latin typeface="Candara" charset="0"/>
                <a:ea typeface="ＭＳ Ｐゴシック" charset="0"/>
                <a:cs typeface="Candara" charset="0"/>
              </a:rPr>
              <a:t>[Barbosa &amp; Gafni 1989]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What happens when the Full Reversal routing algorithm is executed without a destination?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I.e., </a:t>
            </a:r>
            <a:r>
              <a:rPr lang="en-US" sz="2400" i="1">
                <a:latin typeface="Candara" charset="0"/>
                <a:ea typeface="ＭＳ Ｐゴシック" charset="0"/>
                <a:cs typeface="Candara" charset="0"/>
              </a:rPr>
              <a:t>every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 vertex in the graph does a reversal when it is a sink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Call this algorithm FRND (FR with No Destination).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When a vertex is a sink, it is said to be </a:t>
            </a:r>
            <a:r>
              <a:rPr lang="en-US" sz="2800" i="1">
                <a:latin typeface="Candara" charset="0"/>
                <a:ea typeface="ＭＳ Ｐゴシック" charset="0"/>
                <a:cs typeface="Candara" charset="0"/>
              </a:rPr>
              <a:t>scheduled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:  can take some action with the guarantee that none of its neighbors are scheduled at the same time.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BCAD46-BD31-3341-9AB0-F2FD726ED89C}" type="slidenum">
              <a:rPr lang="en-US" sz="1400" b="0" i="0">
                <a:latin typeface="Candara" charset="0"/>
                <a:cs typeface="Candara" charset="0"/>
              </a:rPr>
              <a:pPr/>
              <a:t>76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Behavior of FRND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Claim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: 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FRND maintains </a:t>
            </a:r>
            <a:r>
              <a:rPr lang="en-US" sz="2800" dirty="0" err="1">
                <a:latin typeface="Candara" charset="0"/>
                <a:ea typeface="ＭＳ Ｐゴシック" charset="0"/>
                <a:cs typeface="Candara" charset="0"/>
              </a:rPr>
              <a:t>acyclicity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lvl="1"/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Same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proof as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for FR.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Claim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: 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Every vertex is a sink infinitely often.</a:t>
            </a:r>
          </a:p>
          <a:p>
            <a:pPr lvl="1"/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By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Claim 1, at each iteration there is at least one sink, so FRND never terminates.  </a:t>
            </a:r>
            <a:endParaRPr lang="en-US" sz="24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lvl="1"/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If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some vertices take finitely many steps and some take infinitely many, then use same argument as for showing FR terminates to get a contradiction.</a:t>
            </a:r>
          </a:p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Thus every vertex is scheduled infinitely often.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62CCC8-8642-C24D-B88E-3CA5BF190BC3}" type="slidenum">
              <a:rPr lang="en-US" sz="1400" b="0" i="0">
                <a:latin typeface="Candara" charset="0"/>
                <a:cs typeface="Candara" charset="0"/>
              </a:rPr>
              <a:pPr/>
              <a:t>77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FRND Example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3DB3C3-0433-3948-92F7-24779304D762}" type="slidenum">
              <a:rPr lang="en-US" sz="1400" b="0" i="0">
                <a:latin typeface="Candara" charset="0"/>
                <a:cs typeface="Candara" charset="0"/>
              </a:rPr>
              <a:pPr/>
              <a:t>78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762000" y="1676400"/>
            <a:ext cx="6553200" cy="461963"/>
            <a:chOff x="762000" y="1676400"/>
            <a:chExt cx="6553200" cy="461963"/>
          </a:xfrm>
        </p:grpSpPr>
        <p:sp>
          <p:nvSpPr>
            <p:cNvPr id="108655" name="Oval 5"/>
            <p:cNvSpPr>
              <a:spLocks noChangeAspect="1" noChangeArrowheads="1"/>
            </p:cNvSpPr>
            <p:nvPr/>
          </p:nvSpPr>
          <p:spPr bwMode="auto">
            <a:xfrm>
              <a:off x="762000" y="1676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grpSp>
          <p:nvGrpSpPr>
            <p:cNvPr id="108656" name="Group 36"/>
            <p:cNvGrpSpPr>
              <a:grpSpLocks/>
            </p:cNvGrpSpPr>
            <p:nvPr/>
          </p:nvGrpSpPr>
          <p:grpSpPr bwMode="auto">
            <a:xfrm>
              <a:off x="3200400" y="1676400"/>
              <a:ext cx="457200" cy="461963"/>
              <a:chOff x="3200400" y="5029200"/>
              <a:chExt cx="457200" cy="461665"/>
            </a:xfrm>
          </p:grpSpPr>
          <p:sp>
            <p:nvSpPr>
              <p:cNvPr id="108672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73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108657" name="Group 35"/>
            <p:cNvGrpSpPr>
              <a:grpSpLocks/>
            </p:cNvGrpSpPr>
            <p:nvPr/>
          </p:nvGrpSpPr>
          <p:grpSpPr bwMode="auto">
            <a:xfrm>
              <a:off x="1981200" y="1676400"/>
              <a:ext cx="457200" cy="461963"/>
              <a:chOff x="2286000" y="5029200"/>
              <a:chExt cx="457200" cy="461665"/>
            </a:xfrm>
          </p:grpSpPr>
          <p:sp>
            <p:nvSpPr>
              <p:cNvPr id="108670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71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108658" name="Line 23"/>
            <p:cNvSpPr>
              <a:spLocks noChangeShapeType="1"/>
            </p:cNvSpPr>
            <p:nvPr/>
          </p:nvSpPr>
          <p:spPr bwMode="auto">
            <a:xfrm>
              <a:off x="1219200" y="1905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59" name="Group 24"/>
            <p:cNvGrpSpPr>
              <a:grpSpLocks/>
            </p:cNvGrpSpPr>
            <p:nvPr/>
          </p:nvGrpSpPr>
          <p:grpSpPr bwMode="auto">
            <a:xfrm>
              <a:off x="4419600" y="1676400"/>
              <a:ext cx="457200" cy="461665"/>
              <a:chOff x="1828800" y="1447800"/>
              <a:chExt cx="457200" cy="461665"/>
            </a:xfrm>
          </p:grpSpPr>
          <p:sp>
            <p:nvSpPr>
              <p:cNvPr id="108668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69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41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3</a:t>
                </a:r>
              </a:p>
            </p:txBody>
          </p:sp>
        </p:grpSp>
        <p:sp>
          <p:nvSpPr>
            <p:cNvPr id="108660" name="Line 23"/>
            <p:cNvSpPr>
              <a:spLocks noChangeShapeType="1"/>
            </p:cNvSpPr>
            <p:nvPr/>
          </p:nvSpPr>
          <p:spPr bwMode="auto">
            <a:xfrm>
              <a:off x="2438400" y="1905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1" name="Line 23"/>
            <p:cNvSpPr>
              <a:spLocks noChangeShapeType="1"/>
            </p:cNvSpPr>
            <p:nvPr/>
          </p:nvSpPr>
          <p:spPr bwMode="auto">
            <a:xfrm>
              <a:off x="3657600" y="1905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2" name="Line 23"/>
            <p:cNvSpPr>
              <a:spLocks noChangeShapeType="1"/>
            </p:cNvSpPr>
            <p:nvPr/>
          </p:nvSpPr>
          <p:spPr bwMode="auto">
            <a:xfrm>
              <a:off x="4876800" y="1905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63" name="Group 28"/>
            <p:cNvGrpSpPr>
              <a:grpSpLocks/>
            </p:cNvGrpSpPr>
            <p:nvPr/>
          </p:nvGrpSpPr>
          <p:grpSpPr bwMode="auto">
            <a:xfrm>
              <a:off x="5638800" y="1676400"/>
              <a:ext cx="457200" cy="461665"/>
              <a:chOff x="1828800" y="1447800"/>
              <a:chExt cx="457200" cy="461665"/>
            </a:xfrm>
          </p:grpSpPr>
          <p:sp>
            <p:nvSpPr>
              <p:cNvPr id="108666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67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487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4</a:t>
                </a:r>
              </a:p>
            </p:txBody>
          </p:sp>
        </p:grpSp>
        <p:sp>
          <p:nvSpPr>
            <p:cNvPr id="108664" name="Line 23"/>
            <p:cNvSpPr>
              <a:spLocks noChangeShapeType="1"/>
            </p:cNvSpPr>
            <p:nvPr/>
          </p:nvSpPr>
          <p:spPr bwMode="auto">
            <a:xfrm>
              <a:off x="6096000" y="1905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2"/>
            <p:cNvGrpSpPr/>
            <p:nvPr/>
          </p:nvGrpSpPr>
          <p:grpSpPr>
            <a:xfrm>
              <a:off x="6858000" y="1676400"/>
              <a:ext cx="457200" cy="461665"/>
              <a:chOff x="1828800" y="1447800"/>
              <a:chExt cx="457200" cy="461665"/>
            </a:xfrm>
            <a:noFill/>
          </p:grpSpPr>
          <p:sp>
            <p:nvSpPr>
              <p:cNvPr id="34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35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5849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0" i="0" dirty="0">
                    <a:latin typeface="Candara" pitchFamily="-84" charset="0"/>
                    <a:ea typeface="Candara" pitchFamily="-84" charset="0"/>
                    <a:cs typeface="Candara" pitchFamily="-84" charset="0"/>
                  </a:rPr>
                  <a:t>5</a:t>
                </a:r>
              </a:p>
            </p:txBody>
          </p:sp>
        </p:grpSp>
      </p:grp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762000" y="2514600"/>
            <a:ext cx="6553200" cy="461963"/>
            <a:chOff x="762000" y="2514600"/>
            <a:chExt cx="6553200" cy="461963"/>
          </a:xfrm>
        </p:grpSpPr>
        <p:sp>
          <p:nvSpPr>
            <p:cNvPr id="108636" name="Oval 5"/>
            <p:cNvSpPr>
              <a:spLocks noChangeAspect="1" noChangeArrowheads="1"/>
            </p:cNvSpPr>
            <p:nvPr/>
          </p:nvSpPr>
          <p:spPr bwMode="auto">
            <a:xfrm>
              <a:off x="762000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grpSp>
          <p:nvGrpSpPr>
            <p:cNvPr id="108637" name="Group 36"/>
            <p:cNvGrpSpPr>
              <a:grpSpLocks/>
            </p:cNvGrpSpPr>
            <p:nvPr/>
          </p:nvGrpSpPr>
          <p:grpSpPr bwMode="auto">
            <a:xfrm>
              <a:off x="3200400" y="2514600"/>
              <a:ext cx="457200" cy="461963"/>
              <a:chOff x="3200400" y="5029200"/>
              <a:chExt cx="457200" cy="461665"/>
            </a:xfrm>
          </p:grpSpPr>
          <p:sp>
            <p:nvSpPr>
              <p:cNvPr id="108653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54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108638" name="Group 35"/>
            <p:cNvGrpSpPr>
              <a:grpSpLocks/>
            </p:cNvGrpSpPr>
            <p:nvPr/>
          </p:nvGrpSpPr>
          <p:grpSpPr bwMode="auto">
            <a:xfrm>
              <a:off x="1981200" y="2514600"/>
              <a:ext cx="457200" cy="461963"/>
              <a:chOff x="2286000" y="5029200"/>
              <a:chExt cx="457200" cy="461665"/>
            </a:xfrm>
          </p:grpSpPr>
          <p:sp>
            <p:nvSpPr>
              <p:cNvPr id="108651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52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108639" name="Line 23"/>
            <p:cNvSpPr>
              <a:spLocks noChangeShapeType="1"/>
            </p:cNvSpPr>
            <p:nvPr/>
          </p:nvSpPr>
          <p:spPr bwMode="auto">
            <a:xfrm>
              <a:off x="1219200" y="2743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40" name="Group 24"/>
            <p:cNvGrpSpPr>
              <a:grpSpLocks/>
            </p:cNvGrpSpPr>
            <p:nvPr/>
          </p:nvGrpSpPr>
          <p:grpSpPr bwMode="auto">
            <a:xfrm>
              <a:off x="4419600" y="2514600"/>
              <a:ext cx="457200" cy="461665"/>
              <a:chOff x="1828800" y="1447800"/>
              <a:chExt cx="457200" cy="461665"/>
            </a:xfrm>
          </p:grpSpPr>
          <p:sp>
            <p:nvSpPr>
              <p:cNvPr id="108649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50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41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3</a:t>
                </a:r>
              </a:p>
            </p:txBody>
          </p:sp>
        </p:grpSp>
        <p:sp>
          <p:nvSpPr>
            <p:cNvPr id="108641" name="Line 23"/>
            <p:cNvSpPr>
              <a:spLocks noChangeShapeType="1"/>
            </p:cNvSpPr>
            <p:nvPr/>
          </p:nvSpPr>
          <p:spPr bwMode="auto">
            <a:xfrm>
              <a:off x="2438400" y="2743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2" name="Line 23"/>
            <p:cNvSpPr>
              <a:spLocks noChangeShapeType="1"/>
            </p:cNvSpPr>
            <p:nvPr/>
          </p:nvSpPr>
          <p:spPr bwMode="auto">
            <a:xfrm>
              <a:off x="3657600" y="2743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3" name="Line 23"/>
            <p:cNvSpPr>
              <a:spLocks noChangeShapeType="1"/>
            </p:cNvSpPr>
            <p:nvPr/>
          </p:nvSpPr>
          <p:spPr bwMode="auto">
            <a:xfrm>
              <a:off x="4876800" y="2743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44" name="Group 28"/>
            <p:cNvGrpSpPr>
              <a:grpSpLocks/>
            </p:cNvGrpSpPr>
            <p:nvPr/>
          </p:nvGrpSpPr>
          <p:grpSpPr bwMode="auto">
            <a:xfrm>
              <a:off x="5638800" y="2514600"/>
              <a:ext cx="457200" cy="461665"/>
              <a:chOff x="1828800" y="1447800"/>
              <a:chExt cx="457200" cy="461665"/>
            </a:xfrm>
          </p:grpSpPr>
          <p:sp>
            <p:nvSpPr>
              <p:cNvPr id="51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108648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487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4</a:t>
                </a:r>
              </a:p>
            </p:txBody>
          </p:sp>
        </p:grpSp>
        <p:sp>
          <p:nvSpPr>
            <p:cNvPr id="108645" name="Line 23"/>
            <p:cNvSpPr>
              <a:spLocks noChangeShapeType="1"/>
            </p:cNvSpPr>
            <p:nvPr/>
          </p:nvSpPr>
          <p:spPr bwMode="auto">
            <a:xfrm flipH="1">
              <a:off x="6096000" y="2743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2"/>
            <p:cNvGrpSpPr/>
            <p:nvPr/>
          </p:nvGrpSpPr>
          <p:grpSpPr>
            <a:xfrm>
              <a:off x="6858000" y="2514600"/>
              <a:ext cx="457200" cy="461665"/>
              <a:chOff x="1828800" y="1447800"/>
              <a:chExt cx="457200" cy="461665"/>
            </a:xfrm>
            <a:noFill/>
          </p:grpSpPr>
          <p:sp>
            <p:nvSpPr>
              <p:cNvPr id="49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50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5849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0" i="0" dirty="0">
                    <a:latin typeface="Candara" pitchFamily="-84" charset="0"/>
                    <a:ea typeface="Candara" pitchFamily="-84" charset="0"/>
                    <a:cs typeface="Candara" pitchFamily="-84" charset="0"/>
                  </a:rPr>
                  <a:t>5</a:t>
                </a:r>
              </a:p>
            </p:txBody>
          </p:sp>
        </p:grpSp>
      </p:grpSp>
      <p:grpSp>
        <p:nvGrpSpPr>
          <p:cNvPr id="14" name="Group 158"/>
          <p:cNvGrpSpPr>
            <a:grpSpLocks/>
          </p:cNvGrpSpPr>
          <p:nvPr/>
        </p:nvGrpSpPr>
        <p:grpSpPr bwMode="auto">
          <a:xfrm>
            <a:off x="762000" y="3352800"/>
            <a:ext cx="6553200" cy="461963"/>
            <a:chOff x="762000" y="3352800"/>
            <a:chExt cx="6553200" cy="461963"/>
          </a:xfrm>
        </p:grpSpPr>
        <p:sp>
          <p:nvSpPr>
            <p:cNvPr id="108617" name="Oval 5"/>
            <p:cNvSpPr>
              <a:spLocks noChangeAspect="1" noChangeArrowheads="1"/>
            </p:cNvSpPr>
            <p:nvPr/>
          </p:nvSpPr>
          <p:spPr bwMode="auto">
            <a:xfrm>
              <a:off x="762000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grpSp>
          <p:nvGrpSpPr>
            <p:cNvPr id="108618" name="Group 36"/>
            <p:cNvGrpSpPr>
              <a:grpSpLocks/>
            </p:cNvGrpSpPr>
            <p:nvPr/>
          </p:nvGrpSpPr>
          <p:grpSpPr bwMode="auto">
            <a:xfrm>
              <a:off x="3200400" y="3352800"/>
              <a:ext cx="457200" cy="461963"/>
              <a:chOff x="3200400" y="5029200"/>
              <a:chExt cx="457200" cy="461665"/>
            </a:xfrm>
          </p:grpSpPr>
          <p:sp>
            <p:nvSpPr>
              <p:cNvPr id="108634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35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108619" name="Group 35"/>
            <p:cNvGrpSpPr>
              <a:grpSpLocks/>
            </p:cNvGrpSpPr>
            <p:nvPr/>
          </p:nvGrpSpPr>
          <p:grpSpPr bwMode="auto">
            <a:xfrm>
              <a:off x="1981200" y="3352800"/>
              <a:ext cx="457200" cy="461963"/>
              <a:chOff x="2286000" y="5029200"/>
              <a:chExt cx="457200" cy="461665"/>
            </a:xfrm>
          </p:grpSpPr>
          <p:sp>
            <p:nvSpPr>
              <p:cNvPr id="108632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33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108620" name="Line 23"/>
            <p:cNvSpPr>
              <a:spLocks noChangeShapeType="1"/>
            </p:cNvSpPr>
            <p:nvPr/>
          </p:nvSpPr>
          <p:spPr bwMode="auto">
            <a:xfrm>
              <a:off x="1219200" y="3581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21" name="Group 24"/>
            <p:cNvGrpSpPr>
              <a:grpSpLocks/>
            </p:cNvGrpSpPr>
            <p:nvPr/>
          </p:nvGrpSpPr>
          <p:grpSpPr bwMode="auto">
            <a:xfrm>
              <a:off x="4419600" y="3352800"/>
              <a:ext cx="457200" cy="461665"/>
              <a:chOff x="1828800" y="1447800"/>
              <a:chExt cx="457200" cy="461665"/>
            </a:xfrm>
          </p:grpSpPr>
          <p:sp>
            <p:nvSpPr>
              <p:cNvPr id="108630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31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41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3</a:t>
                </a:r>
              </a:p>
            </p:txBody>
          </p:sp>
        </p:grpSp>
        <p:sp>
          <p:nvSpPr>
            <p:cNvPr id="108622" name="Line 23"/>
            <p:cNvSpPr>
              <a:spLocks noChangeShapeType="1"/>
            </p:cNvSpPr>
            <p:nvPr/>
          </p:nvSpPr>
          <p:spPr bwMode="auto">
            <a:xfrm>
              <a:off x="2438400" y="3581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3" name="Line 23"/>
            <p:cNvSpPr>
              <a:spLocks noChangeShapeType="1"/>
            </p:cNvSpPr>
            <p:nvPr/>
          </p:nvSpPr>
          <p:spPr bwMode="auto">
            <a:xfrm>
              <a:off x="3657600" y="3581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4" name="Line 23"/>
            <p:cNvSpPr>
              <a:spLocks noChangeShapeType="1"/>
            </p:cNvSpPr>
            <p:nvPr/>
          </p:nvSpPr>
          <p:spPr bwMode="auto">
            <a:xfrm flipH="1">
              <a:off x="4876800" y="3581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25" name="Group 28"/>
            <p:cNvGrpSpPr>
              <a:grpSpLocks/>
            </p:cNvGrpSpPr>
            <p:nvPr/>
          </p:nvGrpSpPr>
          <p:grpSpPr bwMode="auto">
            <a:xfrm>
              <a:off x="5638800" y="3352800"/>
              <a:ext cx="457200" cy="461665"/>
              <a:chOff x="1828800" y="1447800"/>
              <a:chExt cx="457200" cy="461665"/>
            </a:xfrm>
          </p:grpSpPr>
          <p:sp>
            <p:nvSpPr>
              <p:cNvPr id="108628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29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487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4</a:t>
                </a:r>
              </a:p>
            </p:txBody>
          </p:sp>
        </p:grpSp>
        <p:sp>
          <p:nvSpPr>
            <p:cNvPr id="108626" name="Line 23"/>
            <p:cNvSpPr>
              <a:spLocks noChangeShapeType="1"/>
            </p:cNvSpPr>
            <p:nvPr/>
          </p:nvSpPr>
          <p:spPr bwMode="auto">
            <a:xfrm>
              <a:off x="6096000" y="3581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32"/>
            <p:cNvGrpSpPr/>
            <p:nvPr/>
          </p:nvGrpSpPr>
          <p:grpSpPr>
            <a:xfrm>
              <a:off x="6858000" y="3352800"/>
              <a:ext cx="457200" cy="461665"/>
              <a:chOff x="1828800" y="1447800"/>
              <a:chExt cx="457200" cy="461665"/>
            </a:xfrm>
            <a:noFill/>
          </p:grpSpPr>
          <p:sp>
            <p:nvSpPr>
              <p:cNvPr id="73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74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5849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0" i="0" dirty="0">
                    <a:latin typeface="Candara" pitchFamily="-84" charset="0"/>
                    <a:ea typeface="Candara" pitchFamily="-84" charset="0"/>
                    <a:cs typeface="Candara" pitchFamily="-84" charset="0"/>
                  </a:rPr>
                  <a:t>5</a:t>
                </a:r>
              </a:p>
            </p:txBody>
          </p:sp>
        </p:grpSp>
      </p:grpSp>
      <p:grpSp>
        <p:nvGrpSpPr>
          <p:cNvPr id="20" name="Group 160"/>
          <p:cNvGrpSpPr>
            <a:grpSpLocks/>
          </p:cNvGrpSpPr>
          <p:nvPr/>
        </p:nvGrpSpPr>
        <p:grpSpPr bwMode="auto">
          <a:xfrm>
            <a:off x="762000" y="4191000"/>
            <a:ext cx="6553200" cy="461963"/>
            <a:chOff x="762000" y="4191000"/>
            <a:chExt cx="6553200" cy="461963"/>
          </a:xfrm>
        </p:grpSpPr>
        <p:sp>
          <p:nvSpPr>
            <p:cNvPr id="108598" name="Oval 5"/>
            <p:cNvSpPr>
              <a:spLocks noChangeAspect="1" noChangeArrowheads="1"/>
            </p:cNvSpPr>
            <p:nvPr/>
          </p:nvSpPr>
          <p:spPr bwMode="auto">
            <a:xfrm>
              <a:off x="76200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grpSp>
          <p:nvGrpSpPr>
            <p:cNvPr id="108599" name="Group 36"/>
            <p:cNvGrpSpPr>
              <a:grpSpLocks/>
            </p:cNvGrpSpPr>
            <p:nvPr/>
          </p:nvGrpSpPr>
          <p:grpSpPr bwMode="auto">
            <a:xfrm>
              <a:off x="3200400" y="4191000"/>
              <a:ext cx="457200" cy="461963"/>
              <a:chOff x="3200400" y="5029200"/>
              <a:chExt cx="457200" cy="461665"/>
            </a:xfrm>
          </p:grpSpPr>
          <p:sp>
            <p:nvSpPr>
              <p:cNvPr id="108615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6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108600" name="Group 35"/>
            <p:cNvGrpSpPr>
              <a:grpSpLocks/>
            </p:cNvGrpSpPr>
            <p:nvPr/>
          </p:nvGrpSpPr>
          <p:grpSpPr bwMode="auto">
            <a:xfrm>
              <a:off x="1981200" y="4191000"/>
              <a:ext cx="457200" cy="461963"/>
              <a:chOff x="2286000" y="5029200"/>
              <a:chExt cx="457200" cy="461665"/>
            </a:xfrm>
          </p:grpSpPr>
          <p:sp>
            <p:nvSpPr>
              <p:cNvPr id="108613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4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108601" name="Line 23"/>
            <p:cNvSpPr>
              <a:spLocks noChangeShapeType="1"/>
            </p:cNvSpPr>
            <p:nvPr/>
          </p:nvSpPr>
          <p:spPr bwMode="auto">
            <a:xfrm>
              <a:off x="1219200" y="44196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02" name="Group 24"/>
            <p:cNvGrpSpPr>
              <a:grpSpLocks/>
            </p:cNvGrpSpPr>
            <p:nvPr/>
          </p:nvGrpSpPr>
          <p:grpSpPr bwMode="auto">
            <a:xfrm>
              <a:off x="4419600" y="4191000"/>
              <a:ext cx="457200" cy="461665"/>
              <a:chOff x="1828800" y="1447800"/>
              <a:chExt cx="457200" cy="461665"/>
            </a:xfrm>
          </p:grpSpPr>
          <p:sp>
            <p:nvSpPr>
              <p:cNvPr id="108611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2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41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3</a:t>
                </a:r>
              </a:p>
            </p:txBody>
          </p:sp>
        </p:grpSp>
        <p:sp>
          <p:nvSpPr>
            <p:cNvPr id="108603" name="Line 23"/>
            <p:cNvSpPr>
              <a:spLocks noChangeShapeType="1"/>
            </p:cNvSpPr>
            <p:nvPr/>
          </p:nvSpPr>
          <p:spPr bwMode="auto">
            <a:xfrm>
              <a:off x="2438400" y="44196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4" name="Line 23"/>
            <p:cNvSpPr>
              <a:spLocks noChangeShapeType="1"/>
            </p:cNvSpPr>
            <p:nvPr/>
          </p:nvSpPr>
          <p:spPr bwMode="auto">
            <a:xfrm flipH="1">
              <a:off x="3657600" y="44196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5" name="Line 23"/>
            <p:cNvSpPr>
              <a:spLocks noChangeShapeType="1"/>
            </p:cNvSpPr>
            <p:nvPr/>
          </p:nvSpPr>
          <p:spPr bwMode="auto">
            <a:xfrm>
              <a:off x="4876800" y="44196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06" name="Group 28"/>
            <p:cNvGrpSpPr>
              <a:grpSpLocks/>
            </p:cNvGrpSpPr>
            <p:nvPr/>
          </p:nvGrpSpPr>
          <p:grpSpPr bwMode="auto">
            <a:xfrm>
              <a:off x="5638800" y="4191000"/>
              <a:ext cx="457200" cy="461665"/>
              <a:chOff x="1828800" y="1447800"/>
              <a:chExt cx="457200" cy="461665"/>
            </a:xfrm>
          </p:grpSpPr>
          <p:sp>
            <p:nvSpPr>
              <p:cNvPr id="108609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0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487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4</a:t>
                </a:r>
              </a:p>
            </p:txBody>
          </p:sp>
        </p:grpSp>
        <p:sp>
          <p:nvSpPr>
            <p:cNvPr id="108607" name="Line 23"/>
            <p:cNvSpPr>
              <a:spLocks noChangeShapeType="1"/>
            </p:cNvSpPr>
            <p:nvPr/>
          </p:nvSpPr>
          <p:spPr bwMode="auto">
            <a:xfrm flipH="1">
              <a:off x="6096000" y="44196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32"/>
            <p:cNvGrpSpPr/>
            <p:nvPr/>
          </p:nvGrpSpPr>
          <p:grpSpPr>
            <a:xfrm>
              <a:off x="6858000" y="4191000"/>
              <a:ext cx="457200" cy="461665"/>
              <a:chOff x="1828800" y="1447800"/>
              <a:chExt cx="457200" cy="461665"/>
            </a:xfrm>
            <a:noFill/>
          </p:grpSpPr>
          <p:sp>
            <p:nvSpPr>
              <p:cNvPr id="97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5849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0" i="0" dirty="0">
                    <a:latin typeface="Candara" pitchFamily="-84" charset="0"/>
                    <a:ea typeface="Candara" pitchFamily="-84" charset="0"/>
                    <a:cs typeface="Candara" pitchFamily="-84" charset="0"/>
                  </a:rPr>
                  <a:t>5</a:t>
                </a:r>
              </a:p>
            </p:txBody>
          </p:sp>
        </p:grpSp>
      </p:grpSp>
      <p:grpSp>
        <p:nvGrpSpPr>
          <p:cNvPr id="26" name="Group 161"/>
          <p:cNvGrpSpPr>
            <a:grpSpLocks/>
          </p:cNvGrpSpPr>
          <p:nvPr/>
        </p:nvGrpSpPr>
        <p:grpSpPr bwMode="auto">
          <a:xfrm>
            <a:off x="762000" y="5029200"/>
            <a:ext cx="6553200" cy="461963"/>
            <a:chOff x="762000" y="5029200"/>
            <a:chExt cx="6553200" cy="461963"/>
          </a:xfrm>
        </p:grpSpPr>
        <p:sp>
          <p:nvSpPr>
            <p:cNvPr id="108579" name="Oval 5"/>
            <p:cNvSpPr>
              <a:spLocks noChangeAspect="1" noChangeArrowheads="1"/>
            </p:cNvSpPr>
            <p:nvPr/>
          </p:nvSpPr>
          <p:spPr bwMode="auto">
            <a:xfrm>
              <a:off x="762000" y="5029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grpSp>
          <p:nvGrpSpPr>
            <p:cNvPr id="108580" name="Group 36"/>
            <p:cNvGrpSpPr>
              <a:grpSpLocks/>
            </p:cNvGrpSpPr>
            <p:nvPr/>
          </p:nvGrpSpPr>
          <p:grpSpPr bwMode="auto">
            <a:xfrm>
              <a:off x="3200400" y="5029200"/>
              <a:ext cx="457200" cy="461963"/>
              <a:chOff x="3200400" y="5029200"/>
              <a:chExt cx="457200" cy="461665"/>
            </a:xfrm>
          </p:grpSpPr>
          <p:sp>
            <p:nvSpPr>
              <p:cNvPr id="108596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7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108581" name="Group 35"/>
            <p:cNvGrpSpPr>
              <a:grpSpLocks/>
            </p:cNvGrpSpPr>
            <p:nvPr/>
          </p:nvGrpSpPr>
          <p:grpSpPr bwMode="auto">
            <a:xfrm>
              <a:off x="1981200" y="5029200"/>
              <a:ext cx="457200" cy="461963"/>
              <a:chOff x="2286000" y="5029200"/>
              <a:chExt cx="457200" cy="461665"/>
            </a:xfrm>
          </p:grpSpPr>
          <p:sp>
            <p:nvSpPr>
              <p:cNvPr id="127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6905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108595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108582" name="Line 23"/>
            <p:cNvSpPr>
              <a:spLocks noChangeShapeType="1"/>
            </p:cNvSpPr>
            <p:nvPr/>
          </p:nvSpPr>
          <p:spPr bwMode="auto">
            <a:xfrm>
              <a:off x="1219200" y="52578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83" name="Group 24"/>
            <p:cNvGrpSpPr>
              <a:grpSpLocks/>
            </p:cNvGrpSpPr>
            <p:nvPr/>
          </p:nvGrpSpPr>
          <p:grpSpPr bwMode="auto">
            <a:xfrm>
              <a:off x="4419600" y="5029200"/>
              <a:ext cx="457200" cy="461665"/>
              <a:chOff x="1828800" y="1447800"/>
              <a:chExt cx="457200" cy="461665"/>
            </a:xfrm>
          </p:grpSpPr>
          <p:sp>
            <p:nvSpPr>
              <p:cNvPr id="108592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41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3</a:t>
                </a:r>
              </a:p>
            </p:txBody>
          </p:sp>
        </p:grpSp>
        <p:sp>
          <p:nvSpPr>
            <p:cNvPr id="108584" name="Line 23"/>
            <p:cNvSpPr>
              <a:spLocks noChangeShapeType="1"/>
            </p:cNvSpPr>
            <p:nvPr/>
          </p:nvSpPr>
          <p:spPr bwMode="auto">
            <a:xfrm flipH="1">
              <a:off x="2438400" y="52578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5" name="Line 23"/>
            <p:cNvSpPr>
              <a:spLocks noChangeShapeType="1"/>
            </p:cNvSpPr>
            <p:nvPr/>
          </p:nvSpPr>
          <p:spPr bwMode="auto">
            <a:xfrm>
              <a:off x="3657600" y="52578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Line 23"/>
            <p:cNvSpPr>
              <a:spLocks noChangeShapeType="1"/>
            </p:cNvSpPr>
            <p:nvPr/>
          </p:nvSpPr>
          <p:spPr bwMode="auto">
            <a:xfrm flipH="1">
              <a:off x="4876800" y="52578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87" name="Group 28"/>
            <p:cNvGrpSpPr>
              <a:grpSpLocks/>
            </p:cNvGrpSpPr>
            <p:nvPr/>
          </p:nvGrpSpPr>
          <p:grpSpPr bwMode="auto">
            <a:xfrm>
              <a:off x="5638800" y="5029200"/>
              <a:ext cx="457200" cy="461665"/>
              <a:chOff x="1828800" y="1447800"/>
              <a:chExt cx="457200" cy="461665"/>
            </a:xfrm>
          </p:grpSpPr>
          <p:sp>
            <p:nvSpPr>
              <p:cNvPr id="108590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1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487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4</a:t>
                </a:r>
              </a:p>
            </p:txBody>
          </p:sp>
        </p:grpSp>
        <p:sp>
          <p:nvSpPr>
            <p:cNvPr id="108588" name="Line 23"/>
            <p:cNvSpPr>
              <a:spLocks noChangeShapeType="1"/>
            </p:cNvSpPr>
            <p:nvPr/>
          </p:nvSpPr>
          <p:spPr bwMode="auto">
            <a:xfrm>
              <a:off x="6096000" y="52578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32"/>
            <p:cNvGrpSpPr/>
            <p:nvPr/>
          </p:nvGrpSpPr>
          <p:grpSpPr>
            <a:xfrm>
              <a:off x="6858000" y="5029200"/>
              <a:ext cx="457200" cy="461665"/>
              <a:chOff x="1828800" y="1447800"/>
              <a:chExt cx="457200" cy="461665"/>
            </a:xfrm>
            <a:noFill/>
          </p:grpSpPr>
          <p:sp>
            <p:nvSpPr>
              <p:cNvPr id="121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122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5849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0" i="0" dirty="0">
                    <a:latin typeface="Candara" pitchFamily="-84" charset="0"/>
                    <a:ea typeface="Candara" pitchFamily="-84" charset="0"/>
                    <a:cs typeface="Candara" pitchFamily="-84" charset="0"/>
                  </a:rPr>
                  <a:t>5</a:t>
                </a:r>
              </a:p>
            </p:txBody>
          </p:sp>
        </p:grpSp>
      </p:grpSp>
      <p:grpSp>
        <p:nvGrpSpPr>
          <p:cNvPr id="32" name="Group 162"/>
          <p:cNvGrpSpPr>
            <a:grpSpLocks/>
          </p:cNvGrpSpPr>
          <p:nvPr/>
        </p:nvGrpSpPr>
        <p:grpSpPr bwMode="auto">
          <a:xfrm>
            <a:off x="762000" y="5867400"/>
            <a:ext cx="6553200" cy="461963"/>
            <a:chOff x="762000" y="5867400"/>
            <a:chExt cx="6553200" cy="461963"/>
          </a:xfrm>
        </p:grpSpPr>
        <p:sp>
          <p:nvSpPr>
            <p:cNvPr id="108560" name="Oval 5"/>
            <p:cNvSpPr>
              <a:spLocks noChangeAspect="1" noChangeArrowheads="1"/>
            </p:cNvSpPr>
            <p:nvPr/>
          </p:nvSpPr>
          <p:spPr bwMode="auto">
            <a:xfrm>
              <a:off x="762000" y="5867400"/>
              <a:ext cx="457200" cy="457200"/>
            </a:xfrm>
            <a:prstGeom prst="ellipse">
              <a:avLst/>
            </a:prstGeom>
            <a:solidFill>
              <a:srgbClr val="FFAA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0" i="0">
                  <a:latin typeface="Candara" charset="0"/>
                  <a:cs typeface="Candara" charset="0"/>
                </a:rPr>
                <a:t>0</a:t>
              </a:r>
            </a:p>
          </p:txBody>
        </p:sp>
        <p:grpSp>
          <p:nvGrpSpPr>
            <p:cNvPr id="108561" name="Group 36"/>
            <p:cNvGrpSpPr>
              <a:grpSpLocks/>
            </p:cNvGrpSpPr>
            <p:nvPr/>
          </p:nvGrpSpPr>
          <p:grpSpPr bwMode="auto">
            <a:xfrm>
              <a:off x="3200400" y="5867400"/>
              <a:ext cx="457200" cy="461963"/>
              <a:chOff x="3200400" y="5029200"/>
              <a:chExt cx="457200" cy="461665"/>
            </a:xfrm>
          </p:grpSpPr>
          <p:sp>
            <p:nvSpPr>
              <p:cNvPr id="108577" name="Oval 10"/>
              <p:cNvSpPr>
                <a:spLocks noChangeAspect="1" noChangeArrowheads="1"/>
              </p:cNvSpPr>
              <p:nvPr/>
            </p:nvSpPr>
            <p:spPr bwMode="auto">
              <a:xfrm>
                <a:off x="3200400" y="5029200"/>
                <a:ext cx="457200" cy="457200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8" name="TextBox 20"/>
              <p:cNvSpPr txBox="1">
                <a:spLocks noChangeArrowheads="1"/>
              </p:cNvSpPr>
              <p:nvPr/>
            </p:nvSpPr>
            <p:spPr bwMode="auto">
              <a:xfrm>
                <a:off x="3308827" y="5029200"/>
                <a:ext cx="3268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2</a:t>
                </a:r>
              </a:p>
            </p:txBody>
          </p:sp>
        </p:grpSp>
        <p:grpSp>
          <p:nvGrpSpPr>
            <p:cNvPr id="108562" name="Group 35"/>
            <p:cNvGrpSpPr>
              <a:grpSpLocks/>
            </p:cNvGrpSpPr>
            <p:nvPr/>
          </p:nvGrpSpPr>
          <p:grpSpPr bwMode="auto">
            <a:xfrm>
              <a:off x="1981200" y="5867400"/>
              <a:ext cx="457200" cy="461963"/>
              <a:chOff x="2286000" y="5029200"/>
              <a:chExt cx="457200" cy="461665"/>
            </a:xfrm>
          </p:grpSpPr>
          <p:sp>
            <p:nvSpPr>
              <p:cNvPr id="108575" name="Oval 10"/>
              <p:cNvSpPr>
                <a:spLocks noChangeAspect="1" noChangeArrowheads="1"/>
              </p:cNvSpPr>
              <p:nvPr/>
            </p:nvSpPr>
            <p:spPr bwMode="auto">
              <a:xfrm>
                <a:off x="2286000" y="5029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6" name="TextBox 22"/>
              <p:cNvSpPr txBox="1">
                <a:spLocks noChangeArrowheads="1"/>
              </p:cNvSpPr>
              <p:nvPr/>
            </p:nvSpPr>
            <p:spPr bwMode="auto">
              <a:xfrm>
                <a:off x="2362200" y="5029200"/>
                <a:ext cx="292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1</a:t>
                </a:r>
              </a:p>
            </p:txBody>
          </p:sp>
        </p:grpSp>
        <p:sp>
          <p:nvSpPr>
            <p:cNvPr id="108563" name="Line 23"/>
            <p:cNvSpPr>
              <a:spLocks noChangeShapeType="1"/>
            </p:cNvSpPr>
            <p:nvPr/>
          </p:nvSpPr>
          <p:spPr bwMode="auto">
            <a:xfrm flipH="1">
              <a:off x="1219200" y="6096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64" name="Group 24"/>
            <p:cNvGrpSpPr>
              <a:grpSpLocks/>
            </p:cNvGrpSpPr>
            <p:nvPr/>
          </p:nvGrpSpPr>
          <p:grpSpPr bwMode="auto">
            <a:xfrm>
              <a:off x="4419600" y="5867400"/>
              <a:ext cx="457200" cy="461665"/>
              <a:chOff x="1828800" y="1447800"/>
              <a:chExt cx="457200" cy="461665"/>
            </a:xfrm>
          </p:grpSpPr>
          <p:sp>
            <p:nvSpPr>
              <p:cNvPr id="108573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4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41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3</a:t>
                </a:r>
              </a:p>
            </p:txBody>
          </p:sp>
        </p:grpSp>
        <p:sp>
          <p:nvSpPr>
            <p:cNvPr id="108565" name="Line 23"/>
            <p:cNvSpPr>
              <a:spLocks noChangeShapeType="1"/>
            </p:cNvSpPr>
            <p:nvPr/>
          </p:nvSpPr>
          <p:spPr bwMode="auto">
            <a:xfrm>
              <a:off x="2438400" y="6096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6" name="Line 23"/>
            <p:cNvSpPr>
              <a:spLocks noChangeShapeType="1"/>
            </p:cNvSpPr>
            <p:nvPr/>
          </p:nvSpPr>
          <p:spPr bwMode="auto">
            <a:xfrm flipH="1">
              <a:off x="3657600" y="6096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7" name="Line 23"/>
            <p:cNvSpPr>
              <a:spLocks noChangeShapeType="1"/>
            </p:cNvSpPr>
            <p:nvPr/>
          </p:nvSpPr>
          <p:spPr bwMode="auto">
            <a:xfrm>
              <a:off x="4876800" y="6096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68" name="Group 28"/>
            <p:cNvGrpSpPr>
              <a:grpSpLocks/>
            </p:cNvGrpSpPr>
            <p:nvPr/>
          </p:nvGrpSpPr>
          <p:grpSpPr bwMode="auto">
            <a:xfrm>
              <a:off x="5638800" y="5867400"/>
              <a:ext cx="457200" cy="461665"/>
              <a:chOff x="1828800" y="1447800"/>
              <a:chExt cx="457200" cy="461665"/>
            </a:xfrm>
          </p:grpSpPr>
          <p:sp>
            <p:nvSpPr>
              <p:cNvPr id="108571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solidFill>
                <a:srgbClr val="FFAAAA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2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487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400" b="0" i="0">
                    <a:latin typeface="Candara" charset="0"/>
                    <a:cs typeface="Candara" charset="0"/>
                  </a:rPr>
                  <a:t>4</a:t>
                </a:r>
              </a:p>
            </p:txBody>
          </p:sp>
        </p:grpSp>
        <p:sp>
          <p:nvSpPr>
            <p:cNvPr id="108569" name="Line 23"/>
            <p:cNvSpPr>
              <a:spLocks noChangeShapeType="1"/>
            </p:cNvSpPr>
            <p:nvPr/>
          </p:nvSpPr>
          <p:spPr bwMode="auto">
            <a:xfrm flipH="1">
              <a:off x="6096000" y="6096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32"/>
            <p:cNvGrpSpPr/>
            <p:nvPr/>
          </p:nvGrpSpPr>
          <p:grpSpPr>
            <a:xfrm>
              <a:off x="6858000" y="5867400"/>
              <a:ext cx="457200" cy="461665"/>
              <a:chOff x="1828800" y="1447800"/>
              <a:chExt cx="457200" cy="461665"/>
            </a:xfrm>
            <a:noFill/>
          </p:grpSpPr>
          <p:sp>
            <p:nvSpPr>
              <p:cNvPr id="145" name="Oval 10"/>
              <p:cNvSpPr>
                <a:spLocks noChangeAspect="1" noChangeArrowheads="1"/>
              </p:cNvSpPr>
              <p:nvPr/>
            </p:nvSpPr>
            <p:spPr bwMode="auto">
              <a:xfrm>
                <a:off x="1828800" y="14478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84" charset="0"/>
                  <a:ea typeface="+mn-ea"/>
                  <a:cs typeface="+mn-cs"/>
                </a:endParaRPr>
              </a:p>
            </p:txBody>
          </p:sp>
          <p:sp>
            <p:nvSpPr>
              <p:cNvPr id="146" name="TextBox 20"/>
              <p:cNvSpPr txBox="1">
                <a:spLocks noChangeArrowheads="1"/>
              </p:cNvSpPr>
              <p:nvPr/>
            </p:nvSpPr>
            <p:spPr bwMode="auto">
              <a:xfrm>
                <a:off x="1905000" y="1447800"/>
                <a:ext cx="335849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0" i="0" dirty="0">
                    <a:latin typeface="Candara" pitchFamily="-84" charset="0"/>
                    <a:ea typeface="Candara" pitchFamily="-84" charset="0"/>
                    <a:cs typeface="Candara" pitchFamily="-84" charset="0"/>
                  </a:rPr>
                  <a:t>5</a:t>
                </a:r>
              </a:p>
            </p:txBody>
          </p:sp>
        </p:grpSp>
      </p:grpSp>
      <p:sp>
        <p:nvSpPr>
          <p:cNvPr id="164" name="Curved Left Arrow 163"/>
          <p:cNvSpPr>
            <a:spLocks noChangeArrowheads="1"/>
          </p:cNvSpPr>
          <p:nvPr/>
        </p:nvSpPr>
        <p:spPr bwMode="auto">
          <a:xfrm>
            <a:off x="7467600" y="1828800"/>
            <a:ext cx="381000" cy="838200"/>
          </a:xfrm>
          <a:prstGeom prst="curvedLeftArrow">
            <a:avLst>
              <a:gd name="adj1" fmla="val 28722"/>
              <a:gd name="adj2" fmla="val 54796"/>
              <a:gd name="adj3" fmla="val 25000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Curved Left Arrow 166"/>
          <p:cNvSpPr>
            <a:spLocks noChangeArrowheads="1"/>
          </p:cNvSpPr>
          <p:nvPr/>
        </p:nvSpPr>
        <p:spPr bwMode="auto">
          <a:xfrm>
            <a:off x="7543800" y="2819400"/>
            <a:ext cx="381000" cy="838200"/>
          </a:xfrm>
          <a:prstGeom prst="curvedLeftArrow">
            <a:avLst>
              <a:gd name="adj1" fmla="val 28722"/>
              <a:gd name="adj2" fmla="val 54796"/>
              <a:gd name="adj3" fmla="val 25000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Curved Left Arrow 167"/>
          <p:cNvSpPr>
            <a:spLocks noChangeArrowheads="1"/>
          </p:cNvSpPr>
          <p:nvPr/>
        </p:nvSpPr>
        <p:spPr bwMode="auto">
          <a:xfrm>
            <a:off x="7543800" y="3733800"/>
            <a:ext cx="381000" cy="838200"/>
          </a:xfrm>
          <a:prstGeom prst="curvedLeftArrow">
            <a:avLst>
              <a:gd name="adj1" fmla="val 28722"/>
              <a:gd name="adj2" fmla="val 54796"/>
              <a:gd name="adj3" fmla="val 25000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Curved Left Arrow 168"/>
          <p:cNvSpPr>
            <a:spLocks noChangeArrowheads="1"/>
          </p:cNvSpPr>
          <p:nvPr/>
        </p:nvSpPr>
        <p:spPr bwMode="auto">
          <a:xfrm>
            <a:off x="7543800" y="4648200"/>
            <a:ext cx="381000" cy="838200"/>
          </a:xfrm>
          <a:prstGeom prst="curvedLeftArrow">
            <a:avLst>
              <a:gd name="adj1" fmla="val 28722"/>
              <a:gd name="adj2" fmla="val 54796"/>
              <a:gd name="adj3" fmla="val 25000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Curved Left Arrow 169"/>
          <p:cNvSpPr>
            <a:spLocks noChangeArrowheads="1"/>
          </p:cNvSpPr>
          <p:nvPr/>
        </p:nvSpPr>
        <p:spPr bwMode="auto">
          <a:xfrm>
            <a:off x="7543800" y="5486400"/>
            <a:ext cx="381000" cy="838200"/>
          </a:xfrm>
          <a:prstGeom prst="curvedLeftArrow">
            <a:avLst>
              <a:gd name="adj1" fmla="val 28722"/>
              <a:gd name="adj2" fmla="val 54796"/>
              <a:gd name="adj3" fmla="val 25000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Curved Left Arrow 170"/>
          <p:cNvSpPr>
            <a:spLocks noChangeArrowheads="1"/>
          </p:cNvSpPr>
          <p:nvPr/>
        </p:nvSpPr>
        <p:spPr bwMode="auto">
          <a:xfrm rot="10800000">
            <a:off x="304800" y="5257800"/>
            <a:ext cx="381000" cy="838200"/>
          </a:xfrm>
          <a:prstGeom prst="curvedLeftArrow">
            <a:avLst>
              <a:gd name="adj1" fmla="val 28722"/>
              <a:gd name="adj2" fmla="val 54796"/>
              <a:gd name="adj3" fmla="val 25000"/>
            </a:avLst>
          </a:prstGeom>
          <a:solidFill>
            <a:srgbClr val="96C6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Mending Routes Example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7774EF-18F9-244E-8537-42F196D1B744}" type="slidenum">
              <a:rPr lang="en-US" sz="1400" b="0" i="0">
                <a:latin typeface="Candara" charset="0"/>
                <a:cs typeface="Candara" charset="0"/>
              </a:rPr>
              <a:pPr/>
              <a:t>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4086225" y="164306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4000" b="0" i="0">
                <a:latin typeface="Candara" charset="0"/>
                <a:cs typeface="Candara" charset="0"/>
              </a:rPr>
              <a:t>D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4086225" y="347186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1800225" y="347186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1828800" y="54864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4086225" y="552926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6143625" y="347186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6143625" y="552926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2057400" y="3505200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1</a:t>
            </a:r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4343400" y="3505200"/>
            <a:ext cx="42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2</a:t>
            </a:r>
          </a:p>
        </p:txBody>
      </p:sp>
      <p:sp>
        <p:nvSpPr>
          <p:cNvPr id="25613" name="Line 21"/>
          <p:cNvSpPr>
            <a:spLocks noChangeShapeType="1"/>
          </p:cNvSpPr>
          <p:nvPr/>
        </p:nvSpPr>
        <p:spPr bwMode="auto">
          <a:xfrm flipV="1">
            <a:off x="2438400" y="2328863"/>
            <a:ext cx="1647825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5000625" y="2328863"/>
            <a:ext cx="1400175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26"/>
          <p:cNvSpPr>
            <a:spLocks noChangeShapeType="1"/>
          </p:cNvSpPr>
          <p:nvPr/>
        </p:nvSpPr>
        <p:spPr bwMode="auto">
          <a:xfrm>
            <a:off x="2743200" y="601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57425" y="3929063"/>
            <a:ext cx="3886200" cy="2057400"/>
            <a:chOff x="2257425" y="3929063"/>
            <a:chExt cx="3886200" cy="2057400"/>
          </a:xfrm>
        </p:grpSpPr>
        <p:sp>
          <p:nvSpPr>
            <p:cNvPr id="25632" name="Line 24"/>
            <p:cNvSpPr>
              <a:spLocks noChangeShapeType="1"/>
            </p:cNvSpPr>
            <p:nvPr/>
          </p:nvSpPr>
          <p:spPr bwMode="auto">
            <a:xfrm>
              <a:off x="2714625" y="3929063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>
              <a:off x="5000625" y="3929063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27"/>
            <p:cNvSpPr>
              <a:spLocks noChangeShapeType="1"/>
            </p:cNvSpPr>
            <p:nvPr/>
          </p:nvSpPr>
          <p:spPr bwMode="auto">
            <a:xfrm>
              <a:off x="5000625" y="5986463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Line 28"/>
            <p:cNvSpPr>
              <a:spLocks noChangeShapeType="1"/>
            </p:cNvSpPr>
            <p:nvPr/>
          </p:nvSpPr>
          <p:spPr bwMode="auto">
            <a:xfrm>
              <a:off x="2257425" y="4386263"/>
              <a:ext cx="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7" name="Line 29"/>
          <p:cNvSpPr>
            <a:spLocks noChangeShapeType="1"/>
          </p:cNvSpPr>
          <p:nvPr/>
        </p:nvSpPr>
        <p:spPr bwMode="auto">
          <a:xfrm>
            <a:off x="4543425" y="4386263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30"/>
          <p:cNvSpPr>
            <a:spLocks noChangeShapeType="1"/>
          </p:cNvSpPr>
          <p:nvPr/>
        </p:nvSpPr>
        <p:spPr bwMode="auto">
          <a:xfrm>
            <a:off x="6600825" y="4386263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16"/>
          <p:cNvSpPr txBox="1">
            <a:spLocks noChangeArrowheads="1"/>
          </p:cNvSpPr>
          <p:nvPr/>
        </p:nvSpPr>
        <p:spPr bwMode="auto">
          <a:xfrm>
            <a:off x="6400800" y="3429000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3</a:t>
            </a:r>
          </a:p>
        </p:txBody>
      </p:sp>
      <p:sp>
        <p:nvSpPr>
          <p:cNvPr id="25620" name="Text Box 16"/>
          <p:cNvSpPr txBox="1">
            <a:spLocks noChangeArrowheads="1"/>
          </p:cNvSpPr>
          <p:nvPr/>
        </p:nvSpPr>
        <p:spPr bwMode="auto">
          <a:xfrm>
            <a:off x="2057400" y="5486400"/>
            <a:ext cx="45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4</a:t>
            </a:r>
          </a:p>
        </p:txBody>
      </p:sp>
      <p:sp>
        <p:nvSpPr>
          <p:cNvPr id="25621" name="Text Box 16"/>
          <p:cNvSpPr txBox="1">
            <a:spLocks noChangeArrowheads="1"/>
          </p:cNvSpPr>
          <p:nvPr/>
        </p:nvSpPr>
        <p:spPr bwMode="auto">
          <a:xfrm>
            <a:off x="4343400" y="5486400"/>
            <a:ext cx="436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5</a:t>
            </a:r>
          </a:p>
        </p:txBody>
      </p:sp>
      <p:sp>
        <p:nvSpPr>
          <p:cNvPr id="25622" name="Text Box 16"/>
          <p:cNvSpPr txBox="1">
            <a:spLocks noChangeArrowheads="1"/>
          </p:cNvSpPr>
          <p:nvPr/>
        </p:nvSpPr>
        <p:spPr bwMode="auto">
          <a:xfrm>
            <a:off x="6400800" y="5486400"/>
            <a:ext cx="468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0" i="0">
                <a:latin typeface="Candara" charset="0"/>
                <a:cs typeface="Candara" charset="0"/>
              </a:rPr>
              <a:t>6</a:t>
            </a:r>
          </a:p>
        </p:txBody>
      </p:sp>
      <p:grpSp>
        <p:nvGrpSpPr>
          <p:cNvPr id="3" name="Group 64"/>
          <p:cNvGrpSpPr>
            <a:grpSpLocks noChangeAspect="1"/>
          </p:cNvGrpSpPr>
          <p:nvPr/>
        </p:nvGrpSpPr>
        <p:grpSpPr bwMode="auto">
          <a:xfrm>
            <a:off x="5562600" y="2819400"/>
            <a:ext cx="457200" cy="457200"/>
            <a:chOff x="5562600" y="2819400"/>
            <a:chExt cx="228600" cy="228600"/>
          </a:xfrm>
        </p:grpSpPr>
        <p:sp>
          <p:nvSpPr>
            <p:cNvPr id="25630" name="Line 160"/>
            <p:cNvSpPr>
              <a:spLocks noChangeShapeType="1"/>
            </p:cNvSpPr>
            <p:nvPr/>
          </p:nvSpPr>
          <p:spPr bwMode="auto">
            <a:xfrm flipH="1">
              <a:off x="5562600" y="2819400"/>
              <a:ext cx="228600" cy="228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161"/>
            <p:cNvSpPr>
              <a:spLocks noChangeShapeType="1"/>
            </p:cNvSpPr>
            <p:nvPr/>
          </p:nvSpPr>
          <p:spPr bwMode="auto">
            <a:xfrm>
              <a:off x="5638800" y="2819400"/>
              <a:ext cx="76200" cy="228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209800" y="3962400"/>
            <a:ext cx="3962400" cy="2057400"/>
            <a:chOff x="2209800" y="3962400"/>
            <a:chExt cx="3962399" cy="2057400"/>
          </a:xfrm>
        </p:grpSpPr>
        <p:sp>
          <p:nvSpPr>
            <p:cNvPr id="25626" name="Line 28"/>
            <p:cNvSpPr>
              <a:spLocks noChangeShapeType="1"/>
            </p:cNvSpPr>
            <p:nvPr/>
          </p:nvSpPr>
          <p:spPr bwMode="auto">
            <a:xfrm flipV="1">
              <a:off x="2209800" y="4343400"/>
              <a:ext cx="0" cy="114299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 flipH="1">
              <a:off x="2667000" y="3962400"/>
              <a:ext cx="13716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 flipH="1" flipV="1">
              <a:off x="4952998" y="3962400"/>
              <a:ext cx="121920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27"/>
            <p:cNvSpPr>
              <a:spLocks noChangeShapeType="1"/>
            </p:cNvSpPr>
            <p:nvPr/>
          </p:nvSpPr>
          <p:spPr bwMode="auto">
            <a:xfrm flipH="1">
              <a:off x="4953000" y="6019800"/>
              <a:ext cx="1143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5" name="Oval 70"/>
          <p:cNvSpPr>
            <a:spLocks noChangeArrowheads="1"/>
          </p:cNvSpPr>
          <p:nvPr/>
        </p:nvSpPr>
        <p:spPr bwMode="auto">
          <a:xfrm>
            <a:off x="3962400" y="1524000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Behavior of FRND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Claim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: 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In the greedy execution of FRND from an initial DAG, eventually the pattern of sinks becomes periodic.</a:t>
            </a:r>
          </a:p>
          <a:p>
            <a:pPr lvl="1"/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Let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G</a:t>
            </a:r>
            <a:r>
              <a:rPr lang="en-US" baseline="-25000" dirty="0" smtClean="0">
                <a:latin typeface="Candara" charset="0"/>
                <a:ea typeface="ＭＳ Ｐゴシック" charset="0"/>
                <a:cs typeface="Candara" charset="0"/>
              </a:rPr>
              <a:t>1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G</a:t>
            </a:r>
            <a:r>
              <a:rPr lang="en-US" baseline="-25000" dirty="0" smtClean="0">
                <a:latin typeface="Candara" charset="0"/>
                <a:ea typeface="ＭＳ Ｐゴシック" charset="0"/>
                <a:cs typeface="Candara" charset="0"/>
              </a:rPr>
              <a:t>2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,… be the sequence of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graph states in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the execution.  Since finite number of vertices, </a:t>
            </a:r>
            <a:r>
              <a:rPr lang="en-US" dirty="0" err="1" smtClean="0">
                <a:latin typeface="Candara" charset="0"/>
                <a:ea typeface="ＭＳ Ｐゴシック" charset="0"/>
                <a:cs typeface="Candara" charset="0"/>
              </a:rPr>
              <a:t>G</a:t>
            </a:r>
            <a:r>
              <a:rPr lang="en-US" baseline="-25000" dirty="0" err="1" smtClean="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= </a:t>
            </a:r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G</a:t>
            </a:r>
            <a:r>
              <a:rPr lang="en-US" baseline="-25000" dirty="0" err="1" smtClean="0">
                <a:latin typeface="Candara" charset="0"/>
                <a:ea typeface="ＭＳ Ｐゴシック" charset="0"/>
                <a:cs typeface="Candara" charset="0"/>
              </a:rPr>
              <a:t>j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for some </a:t>
            </a:r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and j. 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Thus G</a:t>
            </a:r>
            <a:r>
              <a:rPr lang="en-US" baseline="-25000" dirty="0" smtClean="0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baseline="-25000" dirty="0">
                <a:latin typeface="Candara" charset="0"/>
                <a:ea typeface="ＭＳ Ｐゴシック" charset="0"/>
                <a:cs typeface="Candara" charset="0"/>
              </a:rPr>
              <a:t>+1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=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G</a:t>
            </a:r>
            <a:r>
              <a:rPr lang="en-US" baseline="-25000" dirty="0" smtClean="0">
                <a:latin typeface="Candara" charset="0"/>
                <a:ea typeface="ＭＳ Ｐゴシック" charset="0"/>
                <a:cs typeface="Candara" charset="0"/>
              </a:rPr>
              <a:t>j</a:t>
            </a:r>
            <a:r>
              <a:rPr lang="en-US" baseline="-25000" dirty="0">
                <a:latin typeface="Candara" charset="0"/>
                <a:ea typeface="ＭＳ Ｐゴシック" charset="0"/>
                <a:cs typeface="Candara" charset="0"/>
              </a:rPr>
              <a:t>+1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, etc.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Note:  every vertex appears at least once in every period.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CCF9CC-A056-814A-A66F-1573B54E63A3}" type="slidenum">
              <a:rPr lang="en-US" sz="1400" b="0" i="0">
                <a:latin typeface="Candara" charset="0"/>
                <a:cs typeface="Candara" charset="0"/>
              </a:rPr>
              <a:pPr/>
              <a:t>79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Q&amp;A about FRND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How long until the execution becomes periodic?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At most polynomial number of iterations [Malka &amp; Rajsbaum 1991]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How long is the period?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At least 2 iterations, since neighbors cannot be sinks simultaneously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Can be as bad as exponential [Malka et al. 1993]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 How </a:t>
            </a:r>
            <a:r>
              <a:rPr lang="ja-JP" altLang="en-US" sz="280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fair</a:t>
            </a:r>
            <a:r>
              <a:rPr lang="ja-JP" altLang="en-US" sz="280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 is the period? 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every vertex takes same number of steps…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24F6B2-F08F-704D-BB90-CC715188EB4E}" type="slidenum">
              <a:rPr lang="en-US" sz="1400" b="0" i="0">
                <a:latin typeface="Candara" charset="0"/>
                <a:cs typeface="Candara" charset="0"/>
              </a:rPr>
              <a:pPr/>
              <a:t>80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Period is Fair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Claim 1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:  Difference in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total number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of steps taken by u and v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at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any iteration is at most the distance between them.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Proof is by induction on the distance.</a:t>
            </a:r>
          </a:p>
          <a:p>
            <a:r>
              <a:rPr lang="en-US" sz="28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Claim 2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:  Every vertex takes same number of steps in the period.</a:t>
            </a:r>
          </a:p>
          <a:p>
            <a:pPr lvl="1"/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Suppose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u appears a times and v appears b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times with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b &gt; a.  After k-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th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execution of the period, u has taken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ka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steps and v has taken kb steps.  Eventually kb –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ka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exceeds the distance between u and v, contradicting Claim 1.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8D446A-9361-8A42-8538-ECC51BBC8F36}" type="slidenum">
              <a:rPr lang="en-US" sz="1400" b="0" i="0">
                <a:latin typeface="Candara" charset="0"/>
                <a:cs typeface="Candara" charset="0"/>
              </a:rPr>
              <a:pPr/>
              <a:t>81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Multiplicity and Concurrency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Multiplicity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of the period is the number of times that each vertex takes a step in the period.</a:t>
            </a:r>
          </a:p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Concurrency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is ratio of multiplicity m to the period length p, i.e., m/p.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Concurrency is fraction of iterations during which any given vertex takes steps.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at most 1/2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at least 1/n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A3117B-8BF3-D64B-B3FF-4B3F873A61E1}" type="slidenum">
              <a:rPr lang="en-US" sz="1400" b="0" i="0">
                <a:latin typeface="Candara" charset="0"/>
                <a:cs typeface="Candara" charset="0"/>
              </a:rPr>
              <a:pPr/>
              <a:t>82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Multiplicity and Concurrency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Multiplicity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of the period is the number of times that each vertex takes a step in the period.</a:t>
            </a:r>
          </a:p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Concurrency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 is ratio of multiplicity m to the period length p, i.e., m/p.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Concurrency is fraction of iterations during which any given vertex takes steps.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at most 1/2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at least 1/n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707970-D1B5-2C44-B637-29891067DC18}" type="slidenum">
              <a:rPr lang="en-US" sz="1400" b="0" i="0">
                <a:latin typeface="Candara" charset="0"/>
                <a:cs typeface="Candara" charset="0"/>
              </a:rPr>
              <a:pPr/>
              <a:t>83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Concurrency Example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7A9689-0897-1449-96A0-CE399124AB3C}" type="slidenum">
              <a:rPr lang="en-US" sz="1400" b="0" i="0">
                <a:latin typeface="Candara" charset="0"/>
                <a:cs typeface="Candara" charset="0"/>
              </a:rPr>
              <a:pPr/>
              <a:t>84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114692" name="TextBox 5"/>
          <p:cNvSpPr txBox="1">
            <a:spLocks noChangeArrowheads="1"/>
          </p:cNvSpPr>
          <p:nvPr/>
        </p:nvSpPr>
        <p:spPr bwMode="auto">
          <a:xfrm>
            <a:off x="5791200" y="3505200"/>
            <a:ext cx="2111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0">
                <a:latin typeface="Candara" charset="0"/>
                <a:cs typeface="Candara" charset="0"/>
              </a:rPr>
              <a:t>Period length is 5</a:t>
            </a:r>
          </a:p>
          <a:p>
            <a:r>
              <a:rPr lang="en-US" b="0" i="0">
                <a:latin typeface="Candara" charset="0"/>
                <a:cs typeface="Candara" charset="0"/>
              </a:rPr>
              <a:t>multiplicity is 2</a:t>
            </a:r>
          </a:p>
          <a:p>
            <a:r>
              <a:rPr lang="en-US" b="0" i="0">
                <a:latin typeface="Candara" charset="0"/>
                <a:cs typeface="Candara" charset="0"/>
              </a:rPr>
              <a:t>concurrency is 2/5</a:t>
            </a:r>
          </a:p>
        </p:txBody>
      </p:sp>
      <p:pic>
        <p:nvPicPr>
          <p:cNvPr id="114693" name="Picture 5" descr="pentag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104900"/>
          </a:xfrm>
        </p:spPr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Exact Expression for Concurrency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Claim 1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:  For any initial orientation of a </a:t>
            </a:r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tree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, the greedy execution of FRND reaches a periodic orientation with length 2 and multiplicity 1, so concurrency = 1/2.</a:t>
            </a:r>
          </a:p>
          <a:p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Claim 2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: For any periodic orientation G of a </a:t>
            </a:r>
            <a:r>
              <a:rPr lang="en-US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non-tree </a:t>
            </a:r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graph, the concurrency is equal to the minimum, over all (simple) circuits k in G, of the fraction of links in k that are right-way.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C8368F-78E2-0B47-9ACA-24379E639557}" type="slidenum">
              <a:rPr lang="en-US" sz="1400" b="0" i="0">
                <a:latin typeface="Candara" charset="0"/>
                <a:cs typeface="Candara" charset="0"/>
              </a:rPr>
              <a:pPr/>
              <a:t>85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Choosing a Good Initial Orientation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80350" cy="4114800"/>
          </a:xfrm>
        </p:spPr>
        <p:txBody>
          <a:bodyPr/>
          <a:lstStyle/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For</a:t>
            </a:r>
            <a:r>
              <a:rPr lang="en-US" sz="28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trees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, the initial orientation is unimportant:  they all lead to a period with concurrency 1/2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For </a:t>
            </a:r>
            <a:r>
              <a:rPr lang="en-US" sz="28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non-trees</a:t>
            </a:r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, the initial orientation can make a big difference to the concurrency: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consider a ring of n vertices, where n is even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if initially there is just 1 sink, there will never be more than 1 sink in any orientation:  concurrency is 1/n</a:t>
            </a:r>
          </a:p>
          <a:p>
            <a:pPr lvl="1"/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if initially every other vertex is a sink, vertices keep alternating:  concurrency is 1/2</a:t>
            </a:r>
          </a:p>
          <a:p>
            <a:r>
              <a:rPr lang="en-US" sz="2800">
                <a:latin typeface="Candara" charset="0"/>
                <a:ea typeface="ＭＳ Ｐゴシック" charset="0"/>
                <a:cs typeface="Candara" charset="0"/>
              </a:rPr>
              <a:t>Unfortunately, determining the best orientation is NP-complete!</a:t>
            </a:r>
          </a:p>
          <a:p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2C6846-0EA8-9A43-9F64-5399C9E1E692}" type="slidenum">
              <a:rPr lang="en-US" sz="1400" b="0" i="0">
                <a:latin typeface="Candara" charset="0"/>
                <a:cs typeface="Candara" charset="0"/>
              </a:rPr>
              <a:pPr/>
              <a:t>86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Candara" charset="0"/>
                <a:ea typeface="ＭＳ Ｐゴシック" charset="0"/>
                <a:cs typeface="Candara" charset="0"/>
              </a:rPr>
              <a:t>RESOURCE ALLOCATION IN A DISTRIBUTED SYSTEM</a:t>
            </a:r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Section 6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D94617-D838-3A41-BEEF-FE29B21EF27C}" type="slidenum">
              <a:rPr lang="en-US" sz="1400" b="0" i="0">
                <a:latin typeface="Candara" charset="0"/>
                <a:cs typeface="Candara" charset="0"/>
              </a:rPr>
              <a:pPr/>
              <a:t>87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Resource Allocation in a Distributed System 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[Chandy &amp; Misra 1984]</a:t>
            </a:r>
            <a:endParaRPr lang="en-US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Dining philosophers (or resource allocation) problem is a generalization of the mutual exclusion problem: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conflict graph:  vertices correspond to the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nodes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, edge between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I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and j means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I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and j compete for exclusive access to a resource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Ensure exclusion:  no two neighbors in the conflict graph are in their critical sections simultaneously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Ensure fairness:  every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requesting access to its critical section eventually is granted access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0D0F24-6EF1-0A46-A6BD-B2D2694A7E7C}" type="slidenum">
              <a:rPr lang="en-US" sz="1400" b="0" i="0">
                <a:latin typeface="Candara" charset="0"/>
                <a:cs typeface="Candara" charset="0"/>
              </a:rPr>
              <a:pPr/>
              <a:t>88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Sinks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 vertex with no outgoing links is a sink.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The property of being a sink can be detected locally.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 sink can then reverse some incident links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Basis of several algorithms…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8D40F4-B73B-F940-A54D-2EE55A29A446}" type="slidenum">
              <a:rPr lang="en-US" sz="1400" b="0" i="0">
                <a:latin typeface="Candara" charset="0"/>
                <a:cs typeface="Candara" charset="0"/>
              </a:rPr>
              <a:pPr/>
              <a:t>8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2057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114800" y="4876800"/>
            <a:ext cx="914400" cy="914400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84" charset="0"/>
              <a:ea typeface="+mn-ea"/>
              <a:cs typeface="+mn-cs"/>
            </a:endParaRPr>
          </a:p>
        </p:txBody>
      </p:sp>
      <p:sp>
        <p:nvSpPr>
          <p:cNvPr id="26631" name="Line 25"/>
          <p:cNvSpPr>
            <a:spLocks noChangeShapeType="1"/>
          </p:cNvSpPr>
          <p:nvPr/>
        </p:nvSpPr>
        <p:spPr bwMode="auto">
          <a:xfrm>
            <a:off x="2971800" y="5334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61722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25"/>
          <p:cNvSpPr>
            <a:spLocks noChangeShapeType="1"/>
          </p:cNvSpPr>
          <p:nvPr/>
        </p:nvSpPr>
        <p:spPr bwMode="auto">
          <a:xfrm>
            <a:off x="5029200" y="5334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5791200"/>
            <a:ext cx="877163" cy="584776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i="0" dirty="0">
                <a:solidFill>
                  <a:srgbClr val="FF0000"/>
                </a:solidFill>
                <a:latin typeface="Candara"/>
                <a:ea typeface="+mn-ea"/>
                <a:cs typeface="Candara"/>
              </a:rPr>
              <a:t>sink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First Solution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Use FRND on the conflict graph:  when a </a:t>
            </a:r>
            <a:r>
              <a:rPr lang="en-US" sz="2800" dirty="0" smtClean="0">
                <a:latin typeface="Candara" charset="0"/>
                <a:ea typeface="ＭＳ Ｐゴシック" charset="0"/>
                <a:cs typeface="Candara" charset="0"/>
              </a:rPr>
              <a:t>vertex </a:t>
            </a:r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is a sink, it can enter its critical section</a:t>
            </a:r>
          </a:p>
          <a:p>
            <a:pPr lvl="1"/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Every vertex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is a sink infinitely often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no two neighbors are sinks simultaneously</a:t>
            </a:r>
          </a:p>
          <a:p>
            <a:r>
              <a:rPr lang="en-US" sz="2800" dirty="0">
                <a:latin typeface="Candara" charset="0"/>
                <a:ea typeface="ＭＳ Ｐゴシック" charset="0"/>
                <a:cs typeface="Candara" charset="0"/>
              </a:rPr>
              <a:t>Issues: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How to adapt FRND to asynchronous message passing?</a:t>
            </a:r>
          </a:p>
          <a:p>
            <a:pPr lvl="1"/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Why bother a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that is not interested in entering its critical section?</a:t>
            </a:r>
          </a:p>
          <a:p>
            <a:pPr lvl="1">
              <a:buFont typeface="Wingdings" charset="0"/>
              <a:buNone/>
            </a:pPr>
            <a:endParaRPr lang="en-US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CDF642-75E4-8B4C-B0D1-E2D3434819B3}" type="slidenum">
              <a:rPr lang="en-US" sz="1400" b="0" i="0">
                <a:latin typeface="Candara" charset="0"/>
                <a:cs typeface="Candara" charset="0"/>
              </a:rPr>
              <a:pPr/>
              <a:t>89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Chandy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&amp; </a:t>
            </a:r>
            <a:r>
              <a:rPr lang="en-US" dirty="0" err="1" smtClean="0">
                <a:latin typeface="Candara" charset="0"/>
                <a:ea typeface="ＭＳ Ｐゴシック" charset="0"/>
                <a:cs typeface="Candara" charset="0"/>
              </a:rPr>
              <a:t>Misra’s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Solution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Key data structure is </a:t>
            </a:r>
            <a:r>
              <a:rPr lang="en-US" sz="2400" i="1" dirty="0">
                <a:latin typeface="Candara" charset="0"/>
                <a:ea typeface="ＭＳ Ｐゴシック" charset="0"/>
                <a:cs typeface="Candara" charset="0"/>
              </a:rPr>
              <a:t>precedence graph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, directed version of conflict graph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Precedence graph is represented in a distributed fashion by having each 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node 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keep a variable for each neighbor indicating who yields to whom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variables are initialized so that precedence graph is </a:t>
            </a:r>
            <a:r>
              <a:rPr lang="en-US" sz="2000" i="1" dirty="0">
                <a:latin typeface="Candara" charset="0"/>
                <a:ea typeface="ＭＳ Ｐゴシック" charset="0"/>
                <a:cs typeface="Candara" charset="0"/>
              </a:rPr>
              <a:t>acyclic</a:t>
            </a:r>
          </a:p>
          <a:p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Each pair of neighbors </a:t>
            </a:r>
            <a:r>
              <a:rPr lang="en-US" sz="2400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400" dirty="0">
                <a:latin typeface="Candara" charset="0"/>
                <a:ea typeface="ＭＳ Ｐゴシック" charset="0"/>
                <a:cs typeface="Candara" charset="0"/>
              </a:rPr>
              <a:t> and j share a token to ensure exclusion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if </a:t>
            </a:r>
            <a:r>
              <a:rPr lang="en-US" sz="2000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000" dirty="0" err="1">
                <a:latin typeface="Candara" charset="0"/>
                <a:ea typeface="ＭＳ Ｐゴシック" charset="0"/>
                <a:cs typeface="Candara" charset="0"/>
              </a:rPr>
              <a:t>doesn</a:t>
            </a:r>
            <a:r>
              <a:rPr lang="ja-JP" altLang="en-US" sz="2000" dirty="0">
                <a:latin typeface="Candara" charset="0"/>
                <a:ea typeface="ＭＳ Ｐゴシック" charset="0"/>
                <a:cs typeface="Candara" charset="0"/>
              </a:rPr>
              <a:t>’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t have token when it wants to enter C.S. it sends request to j</a:t>
            </a:r>
          </a:p>
          <a:p>
            <a:pPr lvl="1"/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j sends back the token immediately if j is in its remainder section or </a:t>
            </a:r>
            <a:r>
              <a:rPr lang="en-US" sz="20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if it is in its trying section and </a:t>
            </a:r>
            <a:r>
              <a:rPr lang="en-US" sz="2000" dirty="0" err="1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has precedence over j</a:t>
            </a:r>
            <a:r>
              <a:rPr lang="en-US" sz="2000" dirty="0">
                <a:latin typeface="Candara" charset="0"/>
                <a:ea typeface="ＭＳ Ｐゴシック" charset="0"/>
                <a:cs typeface="Candara" charset="0"/>
              </a:rPr>
              <a:t>, otherwise j defers the request from </a:t>
            </a:r>
            <a:r>
              <a:rPr lang="en-US" sz="2000" dirty="0" err="1">
                <a:latin typeface="Candara" charset="0"/>
                <a:ea typeface="ＭＳ Ｐゴシック" charset="0"/>
                <a:cs typeface="Candara" charset="0"/>
              </a:rPr>
              <a:t>i</a:t>
            </a:r>
            <a:endParaRPr lang="en-US" sz="20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C2CD74-C98A-1142-81CA-998579C889F9}" type="slidenum">
              <a:rPr lang="en-US" sz="1400" b="0" i="0">
                <a:latin typeface="Candara" charset="0"/>
                <a:cs typeface="Candara" charset="0"/>
              </a:rPr>
              <a:pPr/>
              <a:t>90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charset="0"/>
                <a:ea typeface="ＭＳ Ｐゴシック" charset="0"/>
                <a:cs typeface="Candara" charset="0"/>
              </a:rPr>
              <a:t>Chandy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 &amp; </a:t>
            </a:r>
            <a:r>
              <a:rPr lang="en-US" dirty="0" err="1" smtClean="0">
                <a:latin typeface="Candara" charset="0"/>
                <a:ea typeface="ＭＳ Ｐゴシック" charset="0"/>
                <a:cs typeface="Candara" charset="0"/>
              </a:rPr>
              <a:t>Misra’s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Solution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>
                <a:latin typeface="Candara" charset="0"/>
                <a:ea typeface="ＭＳ Ｐゴシック" charset="0"/>
                <a:cs typeface="Candara" charset="0"/>
              </a:rPr>
              <a:t>Thus precedence graph is used to arbitrate between contending neighbors, but otherwise is ignored</a:t>
            </a:r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Once i has all its tokens, it enters the C.S.</a:t>
            </a:r>
          </a:p>
          <a:p>
            <a:r>
              <a:rPr lang="en-US" sz="2400">
                <a:latin typeface="Candara" charset="0"/>
                <a:ea typeface="ＭＳ Ｐゴシック" charset="0"/>
                <a:cs typeface="Candara" charset="0"/>
              </a:rPr>
              <a:t>When i leaves the C.S., it satisfies all deferred requests and does a </a:t>
            </a:r>
            <a:r>
              <a:rPr lang="en-US" sz="240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full reversal in the precedence graph</a:t>
            </a:r>
            <a:endParaRPr lang="en-US" sz="240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318EBB-C3F5-344A-A622-76C3951E163A}" type="slidenum">
              <a:rPr lang="en-US" sz="1400" b="0" i="0">
                <a:latin typeface="Candara" charset="0"/>
                <a:cs typeface="Candara" charset="0"/>
              </a:rPr>
              <a:pPr/>
              <a:t>91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Correctness Ideas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Management of tokens ensures exclusion.</a:t>
            </a:r>
          </a:p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By starting with an acyclic conflict graph and only modifying it with full reversal, the precedence graph is always acyclic:</a:t>
            </a:r>
          </a:p>
          <a:p>
            <a:pPr lvl="1"/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no deadlock can be caused by a cycle of </a:t>
            </a:r>
            <a:r>
              <a:rPr lang="en-US" dirty="0" smtClean="0">
                <a:latin typeface="Candara" charset="0"/>
                <a:ea typeface="ＭＳ Ｐゴシック" charset="0"/>
                <a:cs typeface="Candara" charset="0"/>
              </a:rPr>
              <a:t>nodes </a:t>
            </a:r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waiting on each other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BB611C-ED79-5B40-840A-6AED21C56242}" type="slidenum">
              <a:rPr lang="en-US" sz="1400" b="0" i="0">
                <a:latin typeface="Candara" charset="0"/>
                <a:cs typeface="Candara" charset="0"/>
              </a:rPr>
              <a:pPr/>
              <a:t>92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Conclusion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80350" cy="4114800"/>
          </a:xfrm>
        </p:spPr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Other applications of link reversal include: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distributed queueing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k-mutual exclusion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publish/subscribe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simulated annealing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graph coloring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neural networks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Appeal of the approach is using local knowledge to solve global problems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875D72-FC88-8E41-BA13-9736A6D44C6A}" type="slidenum">
              <a:rPr lang="en-US" sz="1400" b="0" i="0">
                <a:latin typeface="Candara" charset="0"/>
                <a:cs typeface="Candara" charset="0"/>
              </a:rPr>
              <a:pPr/>
              <a:t>93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Open Questions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Explore consequences of work and time bounds for BLL on other applications of link reversal</a:t>
            </a:r>
          </a:p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Discover effects on bounds of distributed system realities: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message delays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failures</a:t>
            </a:r>
          </a:p>
          <a:p>
            <a:pPr lvl="1"/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ongoing topology changes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B0E454-2C05-0F42-A5C1-2CC576E28512}" type="slidenum">
              <a:rPr lang="en-US" sz="1400" b="0" i="0">
                <a:latin typeface="Candara" charset="0"/>
                <a:cs typeface="Candara" charset="0"/>
              </a:rPr>
              <a:pPr/>
              <a:t>94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126981" name="Oval 10"/>
          <p:cNvSpPr>
            <a:spLocks noChangeAspect="1" noChangeArrowheads="1"/>
          </p:cNvSpPr>
          <p:nvPr/>
        </p:nvSpPr>
        <p:spPr bwMode="auto">
          <a:xfrm>
            <a:off x="7726363" y="4605338"/>
            <a:ext cx="296862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Oval 10"/>
          <p:cNvSpPr>
            <a:spLocks noChangeAspect="1" noChangeArrowheads="1"/>
          </p:cNvSpPr>
          <p:nvPr/>
        </p:nvSpPr>
        <p:spPr bwMode="auto">
          <a:xfrm>
            <a:off x="6934200" y="4605338"/>
            <a:ext cx="296863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Oval 6"/>
          <p:cNvSpPr>
            <a:spLocks noChangeAspect="1" noChangeArrowheads="1"/>
          </p:cNvSpPr>
          <p:nvPr/>
        </p:nvSpPr>
        <p:spPr bwMode="auto">
          <a:xfrm>
            <a:off x="6191250" y="4605338"/>
            <a:ext cx="296863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Line 23"/>
          <p:cNvSpPr>
            <a:spLocks noChangeShapeType="1"/>
          </p:cNvSpPr>
          <p:nvPr/>
        </p:nvSpPr>
        <p:spPr bwMode="auto">
          <a:xfrm>
            <a:off x="6488113" y="4748213"/>
            <a:ext cx="446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10"/>
          <p:cNvSpPr>
            <a:spLocks noChangeAspect="1" noChangeArrowheads="1"/>
          </p:cNvSpPr>
          <p:nvPr/>
        </p:nvSpPr>
        <p:spPr bwMode="auto">
          <a:xfrm>
            <a:off x="7477125" y="5003800"/>
            <a:ext cx="296863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Oval 10"/>
          <p:cNvSpPr>
            <a:spLocks noChangeAspect="1" noChangeArrowheads="1"/>
          </p:cNvSpPr>
          <p:nvPr/>
        </p:nvSpPr>
        <p:spPr bwMode="auto">
          <a:xfrm rot="382070">
            <a:off x="7531100" y="5797550"/>
            <a:ext cx="29845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Oval 10"/>
          <p:cNvSpPr>
            <a:spLocks noChangeAspect="1" noChangeArrowheads="1"/>
          </p:cNvSpPr>
          <p:nvPr/>
        </p:nvSpPr>
        <p:spPr bwMode="auto">
          <a:xfrm>
            <a:off x="6637338" y="4048125"/>
            <a:ext cx="296862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Line 23"/>
          <p:cNvSpPr>
            <a:spLocks noChangeShapeType="1"/>
          </p:cNvSpPr>
          <p:nvPr/>
        </p:nvSpPr>
        <p:spPr bwMode="auto">
          <a:xfrm>
            <a:off x="7231063" y="4748213"/>
            <a:ext cx="49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Line 23"/>
          <p:cNvSpPr>
            <a:spLocks noChangeShapeType="1"/>
          </p:cNvSpPr>
          <p:nvPr/>
        </p:nvSpPr>
        <p:spPr bwMode="auto">
          <a:xfrm>
            <a:off x="7634288" y="5289550"/>
            <a:ext cx="46037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23"/>
          <p:cNvSpPr>
            <a:spLocks noChangeShapeType="1"/>
          </p:cNvSpPr>
          <p:nvPr/>
        </p:nvSpPr>
        <p:spPr bwMode="auto">
          <a:xfrm flipH="1">
            <a:off x="6430963" y="4332288"/>
            <a:ext cx="280987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Line 23"/>
          <p:cNvSpPr>
            <a:spLocks noChangeShapeType="1"/>
          </p:cNvSpPr>
          <p:nvPr/>
        </p:nvSpPr>
        <p:spPr bwMode="auto">
          <a:xfrm flipH="1" flipV="1">
            <a:off x="7085013" y="4891088"/>
            <a:ext cx="388937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Line 23"/>
          <p:cNvSpPr>
            <a:spLocks noChangeShapeType="1"/>
          </p:cNvSpPr>
          <p:nvPr/>
        </p:nvSpPr>
        <p:spPr bwMode="auto">
          <a:xfrm>
            <a:off x="6843713" y="4319588"/>
            <a:ext cx="2413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Oval 10"/>
          <p:cNvSpPr>
            <a:spLocks noChangeAspect="1" noChangeArrowheads="1"/>
          </p:cNvSpPr>
          <p:nvPr/>
        </p:nvSpPr>
        <p:spPr bwMode="auto">
          <a:xfrm>
            <a:off x="6711950" y="5289550"/>
            <a:ext cx="296863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Line 23"/>
          <p:cNvSpPr>
            <a:spLocks noChangeShapeType="1"/>
          </p:cNvSpPr>
          <p:nvPr/>
        </p:nvSpPr>
        <p:spPr bwMode="auto">
          <a:xfrm flipV="1">
            <a:off x="6934200" y="4900613"/>
            <a:ext cx="152400" cy="388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Line 23"/>
          <p:cNvSpPr>
            <a:spLocks noChangeShapeType="1"/>
          </p:cNvSpPr>
          <p:nvPr/>
        </p:nvSpPr>
        <p:spPr bwMode="auto">
          <a:xfrm>
            <a:off x="7008813" y="5443538"/>
            <a:ext cx="5080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TextBox 19"/>
          <p:cNvSpPr txBox="1">
            <a:spLocks noChangeArrowheads="1"/>
          </p:cNvSpPr>
          <p:nvPr/>
        </p:nvSpPr>
        <p:spPr bwMode="auto">
          <a:xfrm rot="1698150">
            <a:off x="6985000" y="5253038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0" i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6997" name="TextBox 20"/>
          <p:cNvSpPr txBox="1">
            <a:spLocks noChangeArrowheads="1"/>
          </p:cNvSpPr>
          <p:nvPr/>
        </p:nvSpPr>
        <p:spPr bwMode="auto">
          <a:xfrm>
            <a:off x="6430963" y="4357688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0" i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6998" name="Line 23"/>
          <p:cNvSpPr>
            <a:spLocks noChangeShapeType="1"/>
          </p:cNvSpPr>
          <p:nvPr/>
        </p:nvSpPr>
        <p:spPr bwMode="auto">
          <a:xfrm>
            <a:off x="6934200" y="4191000"/>
            <a:ext cx="839788" cy="4175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181600" cy="2209800"/>
          </a:xfrm>
        </p:spPr>
        <p:txBody>
          <a:bodyPr/>
          <a:lstStyle/>
          <a:p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Welch and Walter, </a:t>
            </a:r>
            <a:r>
              <a:rPr lang="ja-JP" altLang="en-US" sz="2400" dirty="0" smtClean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Link Reversal Algorithms,</a:t>
            </a:r>
            <a:r>
              <a:rPr lang="ja-JP" altLang="en-US" sz="2400" dirty="0" smtClean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400" dirty="0" smtClean="0">
                <a:latin typeface="Candara" charset="0"/>
                <a:ea typeface="ＭＳ Ｐゴシック" charset="0"/>
                <a:cs typeface="Candara" charset="0"/>
              </a:rPr>
              <a:t> Synthesis Lectures on Distributed Computing Theory #8, Morgan &amp; Claypool Publishers, 2011.</a:t>
            </a:r>
          </a:p>
          <a:p>
            <a:pPr lvl="1"/>
            <a:r>
              <a:rPr lang="en-US" sz="2000" dirty="0" smtClean="0">
                <a:latin typeface="Candara" charset="0"/>
                <a:ea typeface="ＭＳ Ｐゴシック" charset="0"/>
                <a:cs typeface="Candara" charset="0"/>
              </a:rPr>
              <a:t>Editor Nancy Lynch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101-7DE8-824E-905E-6C5D3DD953D2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8" name="Picture 7" descr="synth-lec-co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"/>
            <a:ext cx="2762589" cy="34798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581400"/>
            <a:ext cx="7880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32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8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4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0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"/>
              <a:defRPr sz="2000">
                <a:solidFill>
                  <a:schemeClr val="tx2"/>
                </a:solidFill>
                <a:latin typeface="Candara"/>
                <a:ea typeface="ＭＳ Ｐゴシック" charset="-128"/>
                <a:cs typeface="Candar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i="0" dirty="0" smtClean="0"/>
              <a:t>My collaborators:  Bernadette </a:t>
            </a:r>
            <a:r>
              <a:rPr lang="en-US" sz="2400" b="0" i="0" dirty="0" err="1" smtClean="0"/>
              <a:t>Charron-Bost</a:t>
            </a:r>
            <a:r>
              <a:rPr lang="en-US" sz="2400" b="0" i="0" dirty="0" smtClean="0"/>
              <a:t>, Matthias </a:t>
            </a:r>
            <a:r>
              <a:rPr lang="en-US" sz="2400" b="0" i="0" dirty="0" err="1" smtClean="0"/>
              <a:t>Fuegger</a:t>
            </a:r>
            <a:r>
              <a:rPr lang="en-US" sz="2400" b="0" i="0" dirty="0" smtClean="0"/>
              <a:t>, Antoine Gaillard, Rebecca Ingram, </a:t>
            </a:r>
            <a:r>
              <a:rPr lang="en-US" sz="2400" b="0" i="0" dirty="0" err="1" smtClean="0"/>
              <a:t>Navneet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Malpani</a:t>
            </a:r>
            <a:r>
              <a:rPr lang="en-US" sz="2400" b="0" i="0" dirty="0" smtClean="0"/>
              <a:t>, Mira </a:t>
            </a:r>
            <a:r>
              <a:rPr lang="en-US" sz="2400" b="0" i="0" dirty="0" err="1" smtClean="0"/>
              <a:t>Radeva</a:t>
            </a:r>
            <a:r>
              <a:rPr lang="en-US" sz="2400" b="0" i="0" dirty="0" smtClean="0"/>
              <a:t>, Patrick Shields, </a:t>
            </a:r>
            <a:r>
              <a:rPr lang="en-US" sz="2400" b="0" i="0" dirty="0" err="1" smtClean="0"/>
              <a:t>Nitin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Vaidya</a:t>
            </a:r>
            <a:r>
              <a:rPr lang="en-US" sz="2400" b="0" i="0" dirty="0" smtClean="0"/>
              <a:t>, </a:t>
            </a:r>
            <a:r>
              <a:rPr lang="en-US" sz="2400" b="0" i="0" dirty="0" err="1" smtClean="0"/>
              <a:t>Saira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Viqar</a:t>
            </a:r>
            <a:r>
              <a:rPr lang="en-US" sz="2400" b="0" i="0" dirty="0" smtClean="0"/>
              <a:t>, Jennifer Walter, Josef </a:t>
            </a:r>
            <a:r>
              <a:rPr lang="en-US" sz="2400" b="0" i="0" dirty="0" err="1" smtClean="0"/>
              <a:t>Widder</a:t>
            </a:r>
            <a:endParaRPr lang="en-US" sz="2400" b="0" i="0" dirty="0" smtClean="0"/>
          </a:p>
          <a:p>
            <a:r>
              <a:rPr lang="en-US" sz="2400" b="0" i="0" dirty="0" smtClean="0"/>
              <a:t>Funding:  National Science Foundation, Texas Higher Education Coordinating Board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  <a:ea typeface="ＭＳ Ｐゴシック" charset="0"/>
                <a:cs typeface="Candara" charset="0"/>
              </a:rPr>
              <a:t>References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724400"/>
          </a:xfrm>
        </p:spPr>
        <p:txBody>
          <a:bodyPr/>
          <a:lstStyle/>
          <a:p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Barbosa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Gafni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Concurrency in Heavily Loaded Systems,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ACM TOPLAS 1989.</a:t>
            </a:r>
          </a:p>
          <a:p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Busch,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Surapaneni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Tirthapura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Analysis of Link Reversal Routing Algorithms for Mobile Ad Hoc Networks,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SPAA 2003.</a:t>
            </a:r>
          </a:p>
          <a:p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Busch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Tirthapura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Analysis of Link Reversal Routing Algorithms,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SIAM JOC 2005.</a:t>
            </a: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Chandy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Misra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The Drinking Philosophers Problem,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ACM TOPLAS 1984.</a:t>
            </a: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Charron-Bost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Fuegger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Welch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Widder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Full Reversal Routing as a Linear Dynamical System,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SIROCCO 2011.</a:t>
            </a: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Charron-Bost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Fuegger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Welch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Widder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Partial is Full,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SIROCCO 2011.</a:t>
            </a: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Charron-Bost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Gaillard, Welch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Widder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Link Reversal Routing with Binary Link Labels:  Work Complexity,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SIAM JOC 2013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r>
              <a:rPr lang="en-US" sz="1800" dirty="0" err="1" smtClean="0">
                <a:latin typeface="Candara" charset="0"/>
                <a:ea typeface="ＭＳ Ｐゴシック" charset="0"/>
                <a:cs typeface="Candara" charset="0"/>
              </a:rPr>
              <a:t>Dhamdere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 and </a:t>
            </a:r>
            <a:r>
              <a:rPr lang="en-US" sz="1800" dirty="0" err="1" smtClean="0">
                <a:latin typeface="Candara" charset="0"/>
                <a:ea typeface="ＭＳ Ｐゴシック" charset="0"/>
                <a:cs typeface="Candara" charset="0"/>
              </a:rPr>
              <a:t>Kulkarni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, “A Token-Based k-Resilient Mutual Exclusion Algorithm for Distributed Systems,” IPL 1994.</a:t>
            </a:r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Gafni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Bertsekas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Distributed Algorithms for Generating Loop-Free Routes in Networks with Frequently Changing Topology,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IEEE Trans. Comm. 1981. </a:t>
            </a:r>
            <a:endParaRPr lang="en-US" sz="2400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6BF727-1269-5646-8C21-78A5F97E3CAE}" type="slidenum">
              <a:rPr lang="en-US" sz="1400" b="0" i="0">
                <a:latin typeface="Candara" charset="0"/>
                <a:cs typeface="Candara" charset="0"/>
              </a:rPr>
              <a:pPr/>
              <a:t>96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charset="0"/>
                <a:ea typeface="ＭＳ Ｐゴシック" charset="0"/>
                <a:cs typeface="Candara" charset="0"/>
              </a:rPr>
              <a:t>References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4724400"/>
          </a:xfrm>
        </p:spPr>
        <p:txBody>
          <a:bodyPr/>
          <a:lstStyle/>
          <a:p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Ingram, </a:t>
            </a:r>
            <a:r>
              <a:rPr lang="en-US" sz="1800" dirty="0" err="1" smtClean="0">
                <a:latin typeface="Candara" charset="0"/>
                <a:ea typeface="ＭＳ Ｐゴシック" charset="0"/>
                <a:cs typeface="Candara" charset="0"/>
              </a:rPr>
              <a:t>Radeva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, Shields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en-US" sz="1800" dirty="0" err="1" smtClean="0">
                <a:latin typeface="Candara" charset="0"/>
                <a:ea typeface="ＭＳ Ｐゴシック" charset="0"/>
                <a:cs typeface="Candara" charset="0"/>
              </a:rPr>
              <a:t>Viqar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, Walter 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and Welch, </a:t>
            </a:r>
            <a:r>
              <a:rPr lang="ja-JP" altLang="en-US" sz="1800" dirty="0" smtClean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A Leader Election Algorithm for Dynamic Networks with Causal Clocks,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Distributed Computing 2013.</a:t>
            </a:r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Malka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Moran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Zaks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A Lower Bound on the Period Length of a Distributed Scheduled,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Algorithmica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1993.</a:t>
            </a: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Malka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and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Rajsbaum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Analysis of Distributed Algorithms Based on Recurrence Relations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WDAG 1991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r>
              <a:rPr lang="en-US" sz="1800" dirty="0" err="1" smtClean="0">
                <a:latin typeface="Candara" charset="0"/>
                <a:ea typeface="ＭＳ Ｐゴシック" charset="0"/>
                <a:cs typeface="Candara" charset="0"/>
              </a:rPr>
              <a:t>Naimi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 and </a:t>
            </a:r>
            <a:r>
              <a:rPr lang="en-US" sz="1800" dirty="0" err="1" smtClean="0">
                <a:latin typeface="Candara" charset="0"/>
                <a:ea typeface="ＭＳ Ｐゴシック" charset="0"/>
                <a:cs typeface="Candara" charset="0"/>
              </a:rPr>
              <a:t>Trehel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, “An Improvement of the log n Distributed Algorithm for Mutual Exclusion,” ICDCS 1987.</a:t>
            </a:r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Park and Corson,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A Highly Adaptive Distributed Routing Algorithm for Mobile Wireless Networks,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INFOCOM 1997.</a:t>
            </a:r>
          </a:p>
          <a:p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Radeva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and Lynch,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Partial Reversal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Acyclicity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PODC 2011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Raymond, “A Tree-Based Algorithm for Distributed Mutual Exclusion,” ACM TOCS 1989.</a:t>
            </a:r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  <a:p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van de </a:t>
            </a:r>
            <a:r>
              <a:rPr lang="en-US" sz="1800" dirty="0" err="1">
                <a:latin typeface="Candara" charset="0"/>
                <a:ea typeface="ＭＳ Ｐゴシック" charset="0"/>
                <a:cs typeface="Candara" charset="0"/>
              </a:rPr>
              <a:t>Snepscheut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Fair Mutual Exclusion on a Graph of Processes,</a:t>
            </a:r>
            <a:r>
              <a:rPr lang="ja-JP" altLang="en-US" sz="1800" dirty="0"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1800" dirty="0">
                <a:latin typeface="Candara" charset="0"/>
                <a:ea typeface="ＭＳ Ｐゴシック" charset="0"/>
                <a:cs typeface="Candara" charset="0"/>
              </a:rPr>
              <a:t> Distributed Computing 1987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Walter, Welch and </a:t>
            </a:r>
            <a:r>
              <a:rPr lang="en-US" sz="1800" dirty="0" err="1" smtClean="0">
                <a:latin typeface="Candara" charset="0"/>
                <a:ea typeface="ＭＳ Ｐゴシック" charset="0"/>
                <a:cs typeface="Candara" charset="0"/>
              </a:rPr>
              <a:t>Vaidya</a:t>
            </a:r>
            <a:r>
              <a:rPr lang="en-US" sz="1800" dirty="0" smtClean="0">
                <a:latin typeface="Candara" charset="0"/>
                <a:ea typeface="ＭＳ Ｐゴシック" charset="0"/>
                <a:cs typeface="Candara" charset="0"/>
              </a:rPr>
              <a:t>, “A Mutual Exclusion Algorithm for Ad Hoc Mobile Networks,” Wireless Networks, 2001. </a:t>
            </a:r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  <a:p>
            <a:endParaRPr lang="en-US" sz="18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DF42F-304C-634B-B184-28C35D445DE8}" type="slidenum">
              <a:rPr lang="en-US" sz="1400" b="0" i="0">
                <a:latin typeface="Candara" charset="0"/>
                <a:cs typeface="Candara" charset="0"/>
              </a:rPr>
              <a:pPr/>
              <a:t>97</a:t>
            </a:fld>
            <a:endParaRPr lang="en-US" sz="1400" b="0" i="0">
              <a:latin typeface="Candara" charset="0"/>
              <a:cs typeface="Candar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de Bar">
  <a:themeElements>
    <a:clrScheme name="Custom 2">
      <a:dk1>
        <a:srgbClr val="000066"/>
      </a:dk1>
      <a:lt1>
        <a:srgbClr val="FFFFFF"/>
      </a:lt1>
      <a:dk2>
        <a:srgbClr val="333399"/>
      </a:dk2>
      <a:lt2>
        <a:srgbClr val="000099"/>
      </a:lt2>
      <a:accent1>
        <a:srgbClr val="FF0000"/>
      </a:accent1>
      <a:accent2>
        <a:srgbClr val="333399"/>
      </a:accent2>
      <a:accent3>
        <a:srgbClr val="FBFBFB"/>
      </a:accent3>
      <a:accent4>
        <a:srgbClr val="000056"/>
      </a:accent4>
      <a:accent5>
        <a:srgbClr val="FFAAAA"/>
      </a:accent5>
      <a:accent6>
        <a:srgbClr val="2D2D8A"/>
      </a:accent6>
      <a:hlink>
        <a:srgbClr val="FF0000"/>
      </a:hlink>
      <a:folHlink>
        <a:srgbClr val="33CC33"/>
      </a:folHlink>
    </a:clrScheme>
    <a:fontScheme name="Side 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Files\MsOffice\Templates\Presentation Designs\Side Bar.pot</Template>
  <TotalTime>45943</TotalTime>
  <Words>6091</Words>
  <Application>Microsoft Macintosh PowerPoint</Application>
  <PresentationFormat>On-screen Show (4:3)</PresentationFormat>
  <Paragraphs>1072</Paragraphs>
  <Slides>98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Side Bar</vt:lpstr>
      <vt:lpstr>Link Reversal Algorithms</vt:lpstr>
      <vt:lpstr>What is Link Reversal?</vt:lpstr>
      <vt:lpstr>Outline</vt:lpstr>
      <vt:lpstr>ROUTING IN A GRAPH:  CORRECTNESS</vt:lpstr>
      <vt:lpstr>Routing  [Gafni &amp; Bertsekas 1981]</vt:lpstr>
      <vt:lpstr>Routing  [Gafni &amp; Bertsekas 1981]</vt:lpstr>
      <vt:lpstr>Mending Routes</vt:lpstr>
      <vt:lpstr>Mending Routes Example</vt:lpstr>
      <vt:lpstr>Sinks</vt:lpstr>
      <vt:lpstr>Full Reversal Routing Algorithm</vt:lpstr>
      <vt:lpstr>Full Reversal (FR) Routing Example</vt:lpstr>
      <vt:lpstr>Why Does FR Terminate?</vt:lpstr>
      <vt:lpstr>Why is FR Correct?</vt:lpstr>
      <vt:lpstr>Pair Algorithm</vt:lpstr>
      <vt:lpstr>Pair Algorithm Example</vt:lpstr>
      <vt:lpstr>Pair Algorithm Example</vt:lpstr>
      <vt:lpstr>Pair Algorithm Example</vt:lpstr>
      <vt:lpstr>Partial Reversal Routing Algorithm</vt:lpstr>
      <vt:lpstr>Partial Reversal (PR) Routing Example</vt:lpstr>
      <vt:lpstr>Why is PR Correct?</vt:lpstr>
      <vt:lpstr>Why is PR Correct?</vt:lpstr>
      <vt:lpstr>Triple Algorithm</vt:lpstr>
      <vt:lpstr>Triple Algorithm Example</vt:lpstr>
      <vt:lpstr>Triple Algorithm Example</vt:lpstr>
      <vt:lpstr>Triple Algorithm Example</vt:lpstr>
      <vt:lpstr>General Vertex Label Algorithm</vt:lpstr>
      <vt:lpstr>Correctness of General Vertex Label Algorithm</vt:lpstr>
      <vt:lpstr>Correctness of General Vertex Label Algorithm</vt:lpstr>
      <vt:lpstr>Relationship Between Algorithms</vt:lpstr>
      <vt:lpstr>Binary Link Labels Routing   [Charron-Bost et al. 2013]</vt:lpstr>
      <vt:lpstr>Binary Link Labels Example</vt:lpstr>
      <vt:lpstr>Binary Link Labels Example</vt:lpstr>
      <vt:lpstr>Binary Link Labels Example</vt:lpstr>
      <vt:lpstr>Why is BLL Correct? </vt:lpstr>
      <vt:lpstr>Why is BLL Correct? </vt:lpstr>
      <vt:lpstr>Conditions on Initial Labeling</vt:lpstr>
      <vt:lpstr>Relationship Between Algorithms Revisited</vt:lpstr>
      <vt:lpstr>ROUTING IN A GRAPH:  COMPLEXITY</vt:lpstr>
      <vt:lpstr>What About Complexity?</vt:lpstr>
      <vt:lpstr>Worst-Case Work Complexity Bounds [Busch et al.]</vt:lpstr>
      <vt:lpstr>Exact Work Complexity Bounds </vt:lpstr>
      <vt:lpstr>Definitions </vt:lpstr>
      <vt:lpstr>Example of Definitions</vt:lpstr>
      <vt:lpstr>Grouping the Vertices</vt:lpstr>
      <vt:lpstr>BLL Work Complexity</vt:lpstr>
      <vt:lpstr>Work Complexity for FR</vt:lpstr>
      <vt:lpstr>Work Complexity for PR</vt:lpstr>
      <vt:lpstr>Comparing FR and PR </vt:lpstr>
      <vt:lpstr>Comparing FR and PR with Game Theory</vt:lpstr>
      <vt:lpstr>Time Complexity</vt:lpstr>
      <vt:lpstr>Time Complexity</vt:lpstr>
      <vt:lpstr>FR Time Complexity:  Recurrence for Work</vt:lpstr>
      <vt:lpstr>Linear Recurrence</vt:lpstr>
      <vt:lpstr>FR Time Complexity Formula</vt:lpstr>
      <vt:lpstr>BLL Time Complexity</vt:lpstr>
      <vt:lpstr>Idea of Transformation</vt:lpstr>
      <vt:lpstr>Example of LR-&gt;FR Transformation</vt:lpstr>
      <vt:lpstr>PR Time Complexity</vt:lpstr>
      <vt:lpstr>FR vs. PR Again</vt:lpstr>
      <vt:lpstr>ROUTING AND LEADER ELECTION IN A DISTRIBUTED SYSTEM</vt:lpstr>
      <vt:lpstr>From Graph to Distributed System</vt:lpstr>
      <vt:lpstr>Routing in a Dynamic System</vt:lpstr>
      <vt:lpstr>What’s Wrong with FR?</vt:lpstr>
      <vt:lpstr>TORA  [Park &amp; Corson 1997]</vt:lpstr>
      <vt:lpstr>Heights in TORA</vt:lpstr>
      <vt:lpstr>TORA Overview</vt:lpstr>
      <vt:lpstr>TORA Route Maintenance</vt:lpstr>
      <vt:lpstr>TORA Example – Partition</vt:lpstr>
      <vt:lpstr>TORA Discussion</vt:lpstr>
      <vt:lpstr>MUTUAL EXCLUSION IN A DISTRIBUTED SYSTEM</vt:lpstr>
      <vt:lpstr>Link Reversal for Mutual Exclusion [Snepscheut 1987]</vt:lpstr>
      <vt:lpstr>Link Reversal for Mutual Exclusion [Snepscheut 1987]</vt:lpstr>
      <vt:lpstr>From a Tree to a DAG</vt:lpstr>
      <vt:lpstr>From a Tree to a DAG</vt:lpstr>
      <vt:lpstr>Related Work</vt:lpstr>
      <vt:lpstr>SCHEDULING IN A GRAPH</vt:lpstr>
      <vt:lpstr>Scheduling in a Graph [Barbosa &amp; Gafni 1989]</vt:lpstr>
      <vt:lpstr>Behavior of FRND</vt:lpstr>
      <vt:lpstr>FRND Example</vt:lpstr>
      <vt:lpstr>Behavior of FRND</vt:lpstr>
      <vt:lpstr>Q&amp;A about FRND</vt:lpstr>
      <vt:lpstr>Period is Fair</vt:lpstr>
      <vt:lpstr>Multiplicity and Concurrency</vt:lpstr>
      <vt:lpstr>Multiplicity and Concurrency</vt:lpstr>
      <vt:lpstr>Concurrency Example</vt:lpstr>
      <vt:lpstr>Exact Expression for Concurrency</vt:lpstr>
      <vt:lpstr>Choosing a Good Initial Orientation</vt:lpstr>
      <vt:lpstr>RESOURCE ALLOCATION IN A DISTRIBUTED SYSTEM</vt:lpstr>
      <vt:lpstr>Resource Allocation in a Distributed System [Chandy &amp; Misra 1984]</vt:lpstr>
      <vt:lpstr>First Solution</vt:lpstr>
      <vt:lpstr>Chandy &amp; Misra’s Solution</vt:lpstr>
      <vt:lpstr>Chandy &amp; Misra’s Solution</vt:lpstr>
      <vt:lpstr>Correctness Ideas</vt:lpstr>
      <vt:lpstr>Conclusion</vt:lpstr>
      <vt:lpstr>Open Questions</vt:lpstr>
      <vt:lpstr>Acknowledgements</vt:lpstr>
      <vt:lpstr>References</vt:lpstr>
      <vt:lpstr>References</vt:lpstr>
    </vt:vector>
  </TitlesOfParts>
  <Company>Texas A &amp; 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Computing &amp; Info Services</dc:creator>
  <cp:lastModifiedBy>Jennifer Welch</cp:lastModifiedBy>
  <cp:revision>458</cp:revision>
  <cp:lastPrinted>1999-09-24T05:20:05Z</cp:lastPrinted>
  <dcterms:created xsi:type="dcterms:W3CDTF">2014-10-05T16:34:36Z</dcterms:created>
  <dcterms:modified xsi:type="dcterms:W3CDTF">2014-10-12T23:01:05Z</dcterms:modified>
</cp:coreProperties>
</file>