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Default Extension="fntdata" ContentType="application/x-fontdata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428" r:id="rId3"/>
    <p:sldId id="374" r:id="rId4"/>
    <p:sldId id="375" r:id="rId5"/>
    <p:sldId id="379" r:id="rId6"/>
    <p:sldId id="380" r:id="rId7"/>
    <p:sldId id="383" r:id="rId8"/>
    <p:sldId id="384" r:id="rId9"/>
    <p:sldId id="386" r:id="rId10"/>
    <p:sldId id="385" r:id="rId11"/>
    <p:sldId id="387" r:id="rId12"/>
    <p:sldId id="388" r:id="rId13"/>
    <p:sldId id="389" r:id="rId14"/>
    <p:sldId id="390" r:id="rId15"/>
    <p:sldId id="391" r:id="rId16"/>
    <p:sldId id="443" r:id="rId17"/>
    <p:sldId id="333" r:id="rId18"/>
    <p:sldId id="322" r:id="rId19"/>
    <p:sldId id="323" r:id="rId20"/>
    <p:sldId id="327" r:id="rId21"/>
    <p:sldId id="329" r:id="rId22"/>
    <p:sldId id="331" r:id="rId23"/>
    <p:sldId id="393" r:id="rId24"/>
    <p:sldId id="394" r:id="rId25"/>
    <p:sldId id="400" r:id="rId26"/>
    <p:sldId id="401" r:id="rId27"/>
    <p:sldId id="402" r:id="rId28"/>
    <p:sldId id="403" r:id="rId29"/>
    <p:sldId id="404" r:id="rId30"/>
    <p:sldId id="405" r:id="rId31"/>
    <p:sldId id="424" r:id="rId32"/>
    <p:sldId id="425" r:id="rId33"/>
    <p:sldId id="427" r:id="rId34"/>
    <p:sldId id="442" r:id="rId35"/>
    <p:sldId id="429" r:id="rId36"/>
    <p:sldId id="444" r:id="rId37"/>
    <p:sldId id="430" r:id="rId38"/>
    <p:sldId id="433" r:id="rId39"/>
    <p:sldId id="445" r:id="rId40"/>
    <p:sldId id="441" r:id="rId41"/>
  </p:sldIdLst>
  <p:sldSz cx="9144000" cy="6858000" type="screen4x3"/>
  <p:notesSz cx="6858000" cy="9144000"/>
  <p:embeddedFontLst>
    <p:embeddedFont>
      <p:font typeface="Calibri"/>
      <p:regular r:id="rId43"/>
      <p:bold r:id="rId44"/>
      <p:italic r:id="rId45"/>
      <p:boldItalic r:id="rId46"/>
    </p:embeddedFont>
    <p:embeddedFont>
      <p:font typeface="CMMI10"/>
      <p:regular r:id="rId47"/>
    </p:embeddedFont>
    <p:embeddedFont>
      <p:font typeface="CMR10"/>
      <p:regular r:id="rId48"/>
    </p:embeddedFont>
    <p:embeddedFont>
      <p:font typeface="CMEX1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A09D"/>
    <a:srgbClr val="FFAAAA"/>
    <a:srgbClr val="FFFF80"/>
    <a:srgbClr val="0015DA"/>
    <a:srgbClr val="FF5B5B"/>
    <a:srgbClr val="FF7171"/>
    <a:srgbClr val="745A94"/>
    <a:srgbClr val="FF5757"/>
    <a:srgbClr val="E9EFF7"/>
    <a:srgbClr val="E6ED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595" autoAdjust="0"/>
    <p:restoredTop sz="88871" autoAdjust="0"/>
  </p:normalViewPr>
  <p:slideViewPr>
    <p:cSldViewPr snapToGrid="0">
      <p:cViewPr>
        <p:scale>
          <a:sx n="95" d="100"/>
          <a:sy n="95" d="100"/>
        </p:scale>
        <p:origin x="-122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font" Target="fonts/font1.fntdata"/><Relationship Id="rId44" Type="http://schemas.openxmlformats.org/officeDocument/2006/relationships/font" Target="fonts/font2.fntdata"/><Relationship Id="rId45" Type="http://schemas.openxmlformats.org/officeDocument/2006/relationships/font" Target="fonts/font3.fntdata"/><Relationship Id="rId46" Type="http://schemas.openxmlformats.org/officeDocument/2006/relationships/font" Target="fonts/font4.fntdata"/><Relationship Id="rId47" Type="http://schemas.openxmlformats.org/officeDocument/2006/relationships/font" Target="fonts/font5.fntdata"/><Relationship Id="rId48" Type="http://schemas.openxmlformats.org/officeDocument/2006/relationships/font" Target="fonts/font6.fntdata"/><Relationship Id="rId4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B29B3-BD04-44C1-B792-C29F10DB3F3B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0C987-1458-4BEB-B8CB-209E2763E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BBE1-EA92-454F-A2E0-05373DBF94A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BBE1-EA92-454F-A2E0-05373DBF94A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BBE1-EA92-454F-A2E0-05373DBF94A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BBE1-EA92-454F-A2E0-05373DBF94A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42C6E8-9300-4EA3-B31B-E83730DBD95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74E09-6C54-4C90-A127-6E3A8D736859}" type="slidenum">
              <a:rPr lang="en-US"/>
              <a:pPr/>
              <a:t>18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2E85F-B245-4EB3-BA84-71EE3B655045}" type="slidenum">
              <a:rPr lang="en-US"/>
              <a:pPr/>
              <a:t>19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DA7FC-083C-4373-8C24-11D7EC36163B}" type="slidenum">
              <a:rPr lang="en-US"/>
              <a:pPr/>
              <a:t>20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D5D34-55C6-499A-8448-31DB8BA9F717}" type="slidenum">
              <a:rPr lang="en-US"/>
              <a:pPr/>
              <a:t>21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65541-0020-47F1-9303-AF148DD6F23E}" type="slidenum">
              <a:rPr lang="en-US"/>
              <a:pPr/>
              <a:t>22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4A22CB-F8F9-41CF-A197-AB337D17D0EC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7112A-AFC9-4A4A-859C-C0CDA8A3E25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4A22CB-F8F9-41CF-A197-AB337D17D0EC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E2EBA-B8C6-1441-BCA3-AD9FB2131C6F}" type="slidenum">
              <a:rPr lang="en-US"/>
              <a:pPr/>
              <a:t>25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2B842-3B51-B64C-81CA-47CD948F73A1}" type="slidenum">
              <a:rPr lang="en-US"/>
              <a:pPr/>
              <a:t>26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74877-B0F4-734C-91BB-9E8DE220DC06}" type="slidenum">
              <a:rPr lang="en-US"/>
              <a:pPr/>
              <a:t>27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E2485-A518-8548-9C3F-32F685428BEC}" type="slidenum">
              <a:rPr lang="en-US"/>
              <a:pPr/>
              <a:t>28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7E1335-8698-44BC-ACC9-2D8CB2E52645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7E1335-8698-44BC-ACC9-2D8CB2E52645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A4F773-C562-4C57-BD42-205A4CDD5B3E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74877-B0F4-734C-91BB-9E8DE220DC06}" type="slidenum">
              <a:rPr lang="en-US"/>
              <a:pPr/>
              <a:t>32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E21332-2DAE-4F40-91A0-A65466B0273D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BBE1-EA92-454F-A2E0-05373DBF94A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42C6E8-9300-4EA3-B31B-E83730DBD955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895D8-8EAE-4C09-A0CA-6FC5DF425854}" type="slidenum">
              <a:rPr lang="en-US"/>
              <a:pPr/>
              <a:t>35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C1796-1204-4D1A-B874-FA6DB719B220}" type="slidenum">
              <a:rPr lang="en-US"/>
              <a:pPr/>
              <a:t>37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C1796-1204-4D1A-B874-FA6DB719B220}" type="slidenum">
              <a:rPr lang="en-US"/>
              <a:pPr/>
              <a:t>38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42C6E8-9300-4EA3-B31B-E83730DBD955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895D8-8EAE-4C09-A0CA-6FC5DF425854}" type="slidenum">
              <a:rPr lang="en-US"/>
              <a:pPr/>
              <a:t>40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E20B2-1B05-417A-8944-40DFF44BE35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2651F-1911-48E0-B732-5872005A201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608E7-C527-4D2F-A36E-66600E7FFD5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BBE1-EA92-454F-A2E0-05373DBF94A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BBE1-EA92-454F-A2E0-05373DBF94A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BBE1-EA92-454F-A2E0-05373DBF94A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718DAF"/>
            </a:gs>
            <a:gs pos="33000">
              <a:srgbClr val="E9EFF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2978-CC68-4C31-A578-2453D6904182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2ABF-AA8C-4387-98D8-BA273249E4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newmemorial.wordpress.com/page/2/" TargetMode="External"/><Relationship Id="rId5" Type="http://schemas.openxmlformats.org/officeDocument/2006/relationships/hyperlink" Target="http://www.fastcharacters.com/character-design/cartoon-business-man/" TargetMode="External"/><Relationship Id="rId6" Type="http://schemas.openxmlformats.org/officeDocument/2006/relationships/image" Target="../media/image9.jpeg"/><Relationship Id="rId7" Type="http://schemas.openxmlformats.org/officeDocument/2006/relationships/hyperlink" Target="http://www.vectorstock.com/royalty-free-vector/236664-cartoon-man-vector" TargetMode="Externa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76805"/>
            <a:ext cx="69977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Michael Schapira</a:t>
            </a: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School of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 Computer Science and Engineering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Hebrew University of Jerusalem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9144000" cy="2895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76000">
                <a:srgbClr val="E9EFF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700" y="245956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Some Open Questions on the Borderline of Distributed Computing and Networking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Comic Sans MS"/>
                <a:cs typeface="Comic Sans MS"/>
              </a:rPr>
              <a:t>Distributed </a:t>
            </a:r>
            <a:r>
              <a:rPr lang="en-US" dirty="0" smtClean="0">
                <a:solidFill>
                  <a:srgbClr val="17375E"/>
                </a:solidFill>
                <a:latin typeface="Comic Sans MS"/>
                <a:cs typeface="Comic Sans MS"/>
              </a:rPr>
              <a:t>Controller?</a:t>
            </a:r>
            <a:endParaRPr lang="en-US" dirty="0" smtClean="0">
              <a:solidFill>
                <a:srgbClr val="17375E"/>
              </a:solidFill>
              <a:latin typeface="Comic Sans MS"/>
              <a:cs typeface="Comic Sans MS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846E2F-B1CC-4B13-94C3-5F01E129F60B}" type="slidenum">
              <a:rPr lang="en-US" smtClean="0">
                <a:latin typeface="Comic Sans MS"/>
                <a:cs typeface="Comic Sans MS"/>
              </a:rPr>
              <a:pPr/>
              <a:t>10</a:t>
            </a:fld>
            <a:endParaRPr lang="en-US" smtClean="0">
              <a:latin typeface="Comic Sans MS"/>
              <a:cs typeface="Comic Sans M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1371600"/>
            <a:ext cx="2620963" cy="2286000"/>
            <a:chOff x="1542755" y="1543110"/>
            <a:chExt cx="2620962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1770647" y="3143310"/>
              <a:ext cx="2115553" cy="416311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Comic Sans MS"/>
                  <a:cs typeface="Comic Sans MS"/>
                </a:rPr>
                <a:t>Network OS</a:t>
              </a:r>
            </a:p>
          </p:txBody>
        </p:sp>
        <p:sp>
          <p:nvSpPr>
            <p:cNvPr id="48160" name="Rounded Rectangle 5"/>
            <p:cNvSpPr>
              <a:spLocks noChangeArrowheads="1"/>
            </p:cNvSpPr>
            <p:nvPr/>
          </p:nvSpPr>
          <p:spPr bwMode="auto">
            <a:xfrm>
              <a:off x="1923755" y="1771710"/>
              <a:ext cx="1733845" cy="12954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omic Sans MS"/>
                <a:cs typeface="Comic Sans MS"/>
              </a:endParaRPr>
            </a:p>
          </p:txBody>
        </p:sp>
        <p:sp>
          <p:nvSpPr>
            <p:cNvPr id="48161" name="TextBox 8"/>
            <p:cNvSpPr txBox="1">
              <a:spLocks noChangeArrowheads="1"/>
            </p:cNvSpPr>
            <p:nvPr/>
          </p:nvSpPr>
          <p:spPr bwMode="auto">
            <a:xfrm>
              <a:off x="1981200" y="2035314"/>
              <a:ext cx="160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/>
                  <a:cs typeface="Comic Sans MS"/>
                </a:rPr>
                <a:t>Controller Application</a:t>
              </a:r>
            </a:p>
          </p:txBody>
        </p:sp>
        <p:sp>
          <p:nvSpPr>
            <p:cNvPr id="48162" name="Rounded Rectangle 13"/>
            <p:cNvSpPr>
              <a:spLocks noChangeArrowheads="1"/>
            </p:cNvSpPr>
            <p:nvPr/>
          </p:nvSpPr>
          <p:spPr bwMode="auto">
            <a:xfrm>
              <a:off x="1542755" y="1543110"/>
              <a:ext cx="2620962" cy="2286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omic Sans MS"/>
                <a:cs typeface="Comic Sans MS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94438" y="1371600"/>
            <a:ext cx="2620962" cy="2286000"/>
            <a:chOff x="1542755" y="1543110"/>
            <a:chExt cx="2620962" cy="2286000"/>
          </a:xfrm>
        </p:grpSpPr>
        <p:sp>
          <p:nvSpPr>
            <p:cNvPr id="11" name="Rounded Rectangle 10"/>
            <p:cNvSpPr/>
            <p:nvPr/>
          </p:nvSpPr>
          <p:spPr>
            <a:xfrm>
              <a:off x="1770647" y="3143310"/>
              <a:ext cx="2115553" cy="416311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Comic Sans MS"/>
                  <a:cs typeface="Comic Sans MS"/>
                </a:rPr>
                <a:t>Network OS</a:t>
              </a:r>
            </a:p>
          </p:txBody>
        </p:sp>
        <p:sp>
          <p:nvSpPr>
            <p:cNvPr id="48154" name="Rounded Rectangle 5"/>
            <p:cNvSpPr>
              <a:spLocks noChangeArrowheads="1"/>
            </p:cNvSpPr>
            <p:nvPr/>
          </p:nvSpPr>
          <p:spPr bwMode="auto">
            <a:xfrm>
              <a:off x="1923755" y="1771710"/>
              <a:ext cx="1733845" cy="12954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omic Sans MS"/>
                <a:cs typeface="Comic Sans MS"/>
              </a:endParaRPr>
            </a:p>
          </p:txBody>
        </p:sp>
        <p:sp>
          <p:nvSpPr>
            <p:cNvPr id="48155" name="TextBox 8"/>
            <p:cNvSpPr txBox="1">
              <a:spLocks noChangeArrowheads="1"/>
            </p:cNvSpPr>
            <p:nvPr/>
          </p:nvSpPr>
          <p:spPr bwMode="auto">
            <a:xfrm>
              <a:off x="1981200" y="2035314"/>
              <a:ext cx="160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/>
                  <a:cs typeface="Comic Sans MS"/>
                </a:rPr>
                <a:t>Controller Application</a:t>
              </a:r>
            </a:p>
          </p:txBody>
        </p:sp>
        <p:sp>
          <p:nvSpPr>
            <p:cNvPr id="48156" name="Rounded Rectangle 13"/>
            <p:cNvSpPr>
              <a:spLocks noChangeArrowheads="1"/>
            </p:cNvSpPr>
            <p:nvPr/>
          </p:nvSpPr>
          <p:spPr bwMode="auto">
            <a:xfrm>
              <a:off x="1542755" y="1543110"/>
              <a:ext cx="2620962" cy="2286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omic Sans MS"/>
                <a:cs typeface="Comic Sans MS"/>
              </a:endParaRPr>
            </a:p>
          </p:txBody>
        </p:sp>
      </p:grpSp>
      <p:pic>
        <p:nvPicPr>
          <p:cNvPr id="4813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108575"/>
            <a:ext cx="1295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loud 15"/>
          <p:cNvSpPr>
            <a:spLocks noChangeArrowheads="1"/>
          </p:cNvSpPr>
          <p:nvPr/>
        </p:nvSpPr>
        <p:spPr bwMode="auto">
          <a:xfrm>
            <a:off x="1676400" y="3965575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Comic Sans MS"/>
              <a:ea typeface="+mn-ea"/>
              <a:cs typeface="Comic Sans MS"/>
            </a:endParaRPr>
          </a:p>
        </p:txBody>
      </p:sp>
      <p:pic>
        <p:nvPicPr>
          <p:cNvPr id="48136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029075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553075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62475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2578100" y="4333875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578100" y="5000625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267200" y="4486275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483100" y="4238625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5321300" y="4943475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pic>
        <p:nvPicPr>
          <p:cNvPr id="48144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867275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260975"/>
            <a:ext cx="762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1219200" y="5260975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16200000" flipH="1">
            <a:off x="6772275" y="5346700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2933700" y="3179764"/>
            <a:ext cx="3187700" cy="15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arrow" w="lg" len="lg"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sp>
        <p:nvSpPr>
          <p:cNvPr id="48149" name="TextBox 29"/>
          <p:cNvSpPr txBox="1">
            <a:spLocks noChangeArrowheads="1"/>
          </p:cNvSpPr>
          <p:nvPr/>
        </p:nvSpPr>
        <p:spPr bwMode="auto">
          <a:xfrm>
            <a:off x="3276600" y="1447800"/>
            <a:ext cx="2335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</a:t>
            </a:r>
            <a:r>
              <a:rPr lang="en-US" dirty="0" smtClean="0">
                <a:latin typeface="Comic Sans MS"/>
                <a:cs typeface="Comic Sans MS"/>
              </a:rPr>
              <a:t>or </a:t>
            </a:r>
            <a:r>
              <a:rPr lang="en-US" dirty="0">
                <a:latin typeface="Comic Sans MS"/>
                <a:cs typeface="Comic Sans MS"/>
              </a:rPr>
              <a:t>scalability and reliability</a:t>
            </a:r>
          </a:p>
        </p:txBody>
      </p:sp>
      <p:sp>
        <p:nvSpPr>
          <p:cNvPr id="48150" name="TextBox 30"/>
          <p:cNvSpPr txBox="1">
            <a:spLocks noChangeArrowheads="1"/>
          </p:cNvSpPr>
          <p:nvPr/>
        </p:nvSpPr>
        <p:spPr bwMode="auto">
          <a:xfrm>
            <a:off x="2895600" y="2609850"/>
            <a:ext cx="3239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artition </a:t>
            </a:r>
            <a:r>
              <a:rPr lang="en-US" dirty="0">
                <a:latin typeface="Comic Sans MS"/>
                <a:cs typeface="Comic Sans MS"/>
              </a:rPr>
              <a:t>and replicate state</a:t>
            </a:r>
          </a:p>
        </p:txBody>
      </p:sp>
      <p:sp>
        <p:nvSpPr>
          <p:cNvPr id="35" name="Cloud 34"/>
          <p:cNvSpPr/>
          <p:nvPr/>
        </p:nvSpPr>
        <p:spPr>
          <a:xfrm>
            <a:off x="1511300" y="3733800"/>
            <a:ext cx="6578600" cy="28575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Elect a leader?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Distribute the computation?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How to ensure consistency (across controllers / switches)?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Where to place the </a:t>
            </a:r>
            <a:r>
              <a:rPr lang="en-US" sz="2000" dirty="0" err="1" smtClean="0">
                <a:latin typeface="Comic Sans MS"/>
                <a:cs typeface="Comic Sans MS"/>
              </a:rPr>
              <a:t>controller(s</a:t>
            </a:r>
            <a:r>
              <a:rPr lang="en-US" sz="2000" dirty="0" smtClean="0">
                <a:latin typeface="Comic Sans MS"/>
                <a:cs typeface="Comic Sans MS"/>
              </a:rPr>
              <a:t>)?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Rethinking (Routing) Protocols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66700" y="1790701"/>
            <a:ext cx="8763000" cy="2768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Routing is a </a:t>
            </a:r>
            <a:r>
              <a:rPr lang="en-US" sz="2800" b="1" u="sng" dirty="0" smtClean="0">
                <a:latin typeface="Comic Sans MS"/>
                <a:cs typeface="Comic Sans MS"/>
              </a:rPr>
              <a:t>control plane</a:t>
            </a:r>
            <a:r>
              <a:rPr lang="en-US" sz="2800" b="1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operation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s</a:t>
            </a:r>
            <a:r>
              <a:rPr lang="en-US" sz="2400" dirty="0" smtClean="0">
                <a:latin typeface="Comic Sans MS"/>
                <a:cs typeface="Comic Sans MS"/>
              </a:rPr>
              <a:t>low (milliseconds – seconds)</a:t>
            </a:r>
            <a:endParaRPr lang="en-US" sz="2400" dirty="0" smtClean="0">
              <a:latin typeface="Comic Sans MS"/>
              <a:cs typeface="Comic Sans MS"/>
            </a:endParaRPr>
          </a:p>
          <a:p>
            <a:endParaRPr lang="en-US" sz="10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Packet forwarding is a </a:t>
            </a:r>
            <a:r>
              <a:rPr lang="en-US" sz="2800" b="1" u="sng" dirty="0" smtClean="0">
                <a:latin typeface="Comic Sans MS"/>
                <a:cs typeface="Comic Sans MS"/>
              </a:rPr>
              <a:t>data plane</a:t>
            </a:r>
            <a:r>
              <a:rPr lang="en-US" sz="2800" dirty="0" smtClean="0">
                <a:latin typeface="Comic Sans MS"/>
                <a:cs typeface="Comic Sans MS"/>
              </a:rPr>
              <a:t> operation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fast (microseconds) </a:t>
            </a:r>
          </a:p>
          <a:p>
            <a:endParaRPr lang="en-US" sz="30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Today’s (</a:t>
            </a:r>
            <a:r>
              <a:rPr lang="en-US" sz="2800" dirty="0" err="1" smtClean="0">
                <a:latin typeface="Comic Sans MS"/>
                <a:cs typeface="Comic Sans MS"/>
              </a:rPr>
              <a:t>intradomain</a:t>
            </a:r>
            <a:r>
              <a:rPr lang="en-US" sz="2800" dirty="0" smtClean="0">
                <a:latin typeface="Comic Sans MS"/>
                <a:cs typeface="Comic Sans MS"/>
              </a:rPr>
              <a:t>) routing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establishes </a:t>
            </a:r>
            <a:r>
              <a:rPr lang="en-US" sz="2400" b="1" dirty="0" smtClean="0">
                <a:latin typeface="Comic Sans MS"/>
                <a:cs typeface="Comic Sans MS"/>
              </a:rPr>
              <a:t>connectivity</a:t>
            </a:r>
          </a:p>
          <a:p>
            <a:pPr lvl="1"/>
            <a:r>
              <a:rPr lang="en-US" sz="2400" b="1" dirty="0" smtClean="0">
                <a:latin typeface="Comic Sans MS"/>
                <a:cs typeface="Comic Sans MS"/>
              </a:rPr>
              <a:t>optimizes</a:t>
            </a:r>
            <a:r>
              <a:rPr lang="en-US" sz="2400" dirty="0" smtClean="0">
                <a:latin typeface="Comic Sans MS"/>
                <a:cs typeface="Comic Sans MS"/>
              </a:rPr>
              <a:t> routes (= shortest paths</a:t>
            </a:r>
            <a:r>
              <a:rPr lang="en-US" sz="2400" dirty="0" smtClean="0">
                <a:latin typeface="Comic Sans MS"/>
                <a:cs typeface="Comic Sans MS"/>
              </a:rPr>
              <a:t>)</a:t>
            </a:r>
            <a:endParaRPr lang="en-US" sz="2800" dirty="0" smtClean="0">
              <a:latin typeface="Comic Sans MS"/>
              <a:cs typeface="Comic Sans MS"/>
            </a:endParaRPr>
          </a:p>
          <a:p>
            <a:endParaRPr lang="en-US" sz="10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failure </a:t>
            </a:r>
            <a:r>
              <a:rPr lang="en-US" sz="2800" dirty="0" smtClean="0">
                <a:latin typeface="Comic Sans MS"/>
                <a:cs typeface="Comic Sans MS"/>
              </a:rPr>
              <a:t>⇒</a:t>
            </a:r>
            <a:r>
              <a:rPr lang="en-US" sz="2800" dirty="0" smtClean="0">
                <a:latin typeface="Comic Sans MS"/>
                <a:cs typeface="Comic Sans MS"/>
              </a:rPr>
              <a:t> re-convergence </a:t>
            </a:r>
            <a:r>
              <a:rPr lang="en-US" sz="2800" dirty="0" smtClean="0">
                <a:latin typeface="Comic Sans MS"/>
                <a:cs typeface="Comic Sans MS"/>
              </a:rPr>
              <a:t>⇒</a:t>
            </a:r>
            <a:r>
              <a:rPr lang="en-US" sz="2800" dirty="0" smtClean="0">
                <a:latin typeface="Comic Sans MS"/>
                <a:cs typeface="Comic Sans MS"/>
              </a:rPr>
              <a:t> dropped packets!</a:t>
            </a: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Pushing Connectivity (Only!)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to the Data Plane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66700" y="1686429"/>
            <a:ext cx="8763000" cy="2768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… while retaining scalability</a:t>
            </a:r>
            <a:endParaRPr lang="en-US" sz="2000" dirty="0" smtClean="0">
              <a:latin typeface="Comic Sans MS"/>
              <a:cs typeface="Comic Sans MS"/>
            </a:endParaRPr>
          </a:p>
          <a:p>
            <a:pPr lvl="1"/>
            <a:r>
              <a:rPr lang="en-US" sz="2000" dirty="0" smtClean="0">
                <a:latin typeface="Comic Sans MS"/>
                <a:cs typeface="Comic Sans MS"/>
              </a:rPr>
              <a:t>i</a:t>
            </a:r>
            <a:r>
              <a:rPr lang="en-US" sz="2000" dirty="0" smtClean="0">
                <a:latin typeface="Comic Sans MS"/>
                <a:cs typeface="Comic Sans MS"/>
              </a:rPr>
              <a:t>mplemented in </a:t>
            </a:r>
            <a:r>
              <a:rPr lang="en-US" sz="2000" b="1" dirty="0" smtClean="0">
                <a:latin typeface="Comic Sans MS"/>
                <a:cs typeface="Comic Sans MS"/>
              </a:rPr>
              <a:t>hardware</a:t>
            </a:r>
          </a:p>
          <a:p>
            <a:pPr lvl="1"/>
            <a:r>
              <a:rPr lang="en-US" sz="2000" b="1" dirty="0" smtClean="0">
                <a:latin typeface="Comic Sans MS"/>
                <a:cs typeface="Comic Sans MS"/>
              </a:rPr>
              <a:t>low overhead </a:t>
            </a:r>
            <a:r>
              <a:rPr lang="en-US" sz="2000" dirty="0" smtClean="0">
                <a:latin typeface="Comic Sans MS"/>
                <a:cs typeface="Comic Sans MS"/>
              </a:rPr>
              <a:t>(end-to-end backup paths too costly…)</a:t>
            </a:r>
          </a:p>
          <a:p>
            <a:pPr lvl="1"/>
            <a:r>
              <a:rPr lang="en-US" sz="2000" b="1" dirty="0" smtClean="0">
                <a:latin typeface="Comic Sans MS"/>
                <a:cs typeface="Comic Sans MS"/>
              </a:rPr>
              <a:t>static forwarding </a:t>
            </a:r>
            <a:r>
              <a:rPr lang="en-US" sz="2000" dirty="0" smtClean="0">
                <a:latin typeface="Comic Sans MS"/>
                <a:cs typeface="Comic Sans MS"/>
              </a:rPr>
              <a:t>tables (no changes in packet rates)</a:t>
            </a:r>
          </a:p>
          <a:p>
            <a:pPr lvl="1"/>
            <a:r>
              <a:rPr lang="en-US" sz="2000" b="1" dirty="0" smtClean="0">
                <a:latin typeface="Comic Sans MS"/>
                <a:cs typeface="Comic Sans MS"/>
              </a:rPr>
              <a:t>n</a:t>
            </a:r>
            <a:r>
              <a:rPr lang="en-US" sz="2000" b="1" dirty="0" smtClean="0">
                <a:latin typeface="Comic Sans MS"/>
                <a:cs typeface="Comic Sans MS"/>
              </a:rPr>
              <a:t>o change to packet header</a:t>
            </a:r>
            <a:endParaRPr lang="en-US" sz="2400" b="1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15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When packet to a node </a:t>
            </a:r>
            <a:r>
              <a:rPr lang="en-US" sz="2800" dirty="0" err="1" smtClean="0">
                <a:latin typeface="Comic Sans MS"/>
                <a:cs typeface="Comic Sans MS"/>
              </a:rPr>
              <a:t>d</a:t>
            </a:r>
            <a:r>
              <a:rPr lang="en-US" sz="2800" dirty="0" smtClean="0">
                <a:latin typeface="Comic Sans MS"/>
                <a:cs typeface="Comic Sans MS"/>
              </a:rPr>
              <a:t> arrives at node </a:t>
            </a:r>
            <a:r>
              <a:rPr lang="en-US" sz="2800" dirty="0" err="1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,</a:t>
            </a:r>
            <a:br>
              <a:rPr lang="en-US" sz="2800" dirty="0" smtClean="0">
                <a:latin typeface="Comic Sans MS"/>
                <a:cs typeface="Comic Sans MS"/>
              </a:rPr>
            </a:br>
            <a:r>
              <a:rPr lang="en-US" sz="2800" dirty="0" err="1" smtClean="0">
                <a:latin typeface="Comic Sans MS"/>
                <a:cs typeface="Comic Sans MS"/>
              </a:rPr>
              <a:t>i</a:t>
            </a:r>
            <a:r>
              <a:rPr lang="en-US" sz="2800" dirty="0" err="1" smtClean="0">
                <a:latin typeface="Comic Sans MS"/>
                <a:cs typeface="Comic Sans MS"/>
              </a:rPr>
              <a:t>’s</a:t>
            </a:r>
            <a:r>
              <a:rPr lang="en-US" sz="2800" dirty="0" smtClean="0">
                <a:latin typeface="Comic Sans MS"/>
                <a:cs typeface="Comic Sans MS"/>
              </a:rPr>
              <a:t> outgoing link is a function only of</a:t>
            </a: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54200" y="5435600"/>
            <a:ext cx="457200" cy="520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83100" y="5422900"/>
            <a:ext cx="457200" cy="520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</a:t>
            </a:r>
            <a:endParaRPr lang="en-US" dirty="0"/>
          </a:p>
        </p:txBody>
      </p:sp>
      <p:cxnSp>
        <p:nvCxnSpPr>
          <p:cNvPr id="8" name="Straight Arrow Connector 7"/>
          <p:cNvCxnSpPr>
            <a:endCxn id="5" idx="2"/>
          </p:cNvCxnSpPr>
          <p:nvPr/>
        </p:nvCxnSpPr>
        <p:spPr>
          <a:xfrm flipV="1">
            <a:off x="977900" y="5695950"/>
            <a:ext cx="876300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6"/>
          </p:cNvCxnSpPr>
          <p:nvPr/>
        </p:nvCxnSpPr>
        <p:spPr>
          <a:xfrm>
            <a:off x="2311400" y="5695950"/>
            <a:ext cx="901700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</p:cNvCxnSpPr>
          <p:nvPr/>
        </p:nvCxnSpPr>
        <p:spPr>
          <a:xfrm rot="16200000" flipH="1">
            <a:off x="2506495" y="5617994"/>
            <a:ext cx="266755" cy="790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7"/>
          </p:cNvCxnSpPr>
          <p:nvPr/>
        </p:nvCxnSpPr>
        <p:spPr>
          <a:xfrm rot="5400000" flipH="1" flipV="1">
            <a:off x="2525545" y="4976701"/>
            <a:ext cx="254055" cy="816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2100" y="5829300"/>
            <a:ext cx="157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i</a:t>
            </a:r>
            <a:r>
              <a:rPr lang="en-US" b="1" dirty="0" smtClean="0">
                <a:latin typeface="Comic Sans MS"/>
                <a:cs typeface="Comic Sans MS"/>
              </a:rPr>
              <a:t>ncoming link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0400" y="6210300"/>
            <a:ext cx="327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set of “live” outgoing edges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68" y="6140764"/>
            <a:ext cx="34357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f</a:t>
            </a:r>
            <a:r>
              <a:rPr lang="en-US" sz="2800" b="1" baseline="-25000" dirty="0" smtClean="0">
                <a:latin typeface="Comic Sans MS"/>
                <a:cs typeface="Comic Sans MS"/>
              </a:rPr>
              <a:t>id</a:t>
            </a:r>
            <a:r>
              <a:rPr lang="en-US" sz="2800" b="1" dirty="0" smtClean="0">
                <a:latin typeface="Comic Sans MS"/>
                <a:cs typeface="Comic Sans MS"/>
              </a:rPr>
              <a:t>: </a:t>
            </a:r>
            <a:r>
              <a:rPr lang="en-US" sz="2800" b="1" dirty="0" err="1" smtClean="0">
                <a:latin typeface="Comic Sans MS"/>
                <a:cs typeface="Comic Sans MS"/>
              </a:rPr>
              <a:t>E</a:t>
            </a:r>
            <a:r>
              <a:rPr lang="en-US" sz="2800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sz="2800" b="1" baseline="-25000" dirty="0" smtClean="0">
                <a:latin typeface="Comic Sans MS"/>
                <a:cs typeface="Comic Sans MS"/>
              </a:rPr>
              <a:t> </a:t>
            </a:r>
            <a:r>
              <a:rPr lang="en-US" sz="2800" b="1" dirty="0" err="1" smtClean="0">
                <a:latin typeface="Comic Sans MS"/>
                <a:cs typeface="Comic Sans MS"/>
              </a:rPr>
              <a:t>x</a:t>
            </a:r>
            <a:r>
              <a:rPr lang="en-US" sz="2800" b="1" dirty="0" smtClean="0">
                <a:latin typeface="Comic Sans MS"/>
                <a:cs typeface="Comic Sans MS"/>
              </a:rPr>
              <a:t> </a:t>
            </a:r>
            <a:r>
              <a:rPr lang="en-US" sz="2800" b="1" dirty="0" err="1" smtClean="0">
                <a:latin typeface="Comic Sans MS"/>
                <a:cs typeface="Comic Sans MS"/>
              </a:rPr>
              <a:t>P(E</a:t>
            </a:r>
            <a:r>
              <a:rPr lang="en-US" sz="2800" b="1" baseline="-25000" dirty="0" err="1" smtClean="0">
                <a:latin typeface="Comic Sans MS"/>
                <a:cs typeface="Comic Sans MS"/>
              </a:rPr>
              <a:t>i</a:t>
            </a:r>
            <a:r>
              <a:rPr lang="en-US" sz="2800" b="1" dirty="0" smtClean="0">
                <a:latin typeface="Comic Sans MS"/>
                <a:cs typeface="Comic Sans MS"/>
              </a:rPr>
              <a:t>) -&gt; </a:t>
            </a:r>
            <a:r>
              <a:rPr lang="en-US" sz="2800" b="1" dirty="0" err="1" smtClean="0">
                <a:latin typeface="Comic Sans MS"/>
                <a:cs typeface="Comic Sans MS"/>
              </a:rPr>
              <a:t>E</a:t>
            </a:r>
            <a:r>
              <a:rPr lang="en-US" sz="2800" b="1" baseline="-25000" dirty="0" err="1" smtClean="0">
                <a:latin typeface="Comic Sans MS"/>
                <a:cs typeface="Comic Sans MS"/>
              </a:rPr>
              <a:t>i</a:t>
            </a:r>
            <a:endParaRPr lang="en-US" sz="2800" b="1" baseline="-25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Resilient Forwarding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6596" y="1550077"/>
            <a:ext cx="8763000" cy="2768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 “forwarding pattern” {</a:t>
            </a:r>
            <a:r>
              <a:rPr lang="en-US" sz="2800" dirty="0" err="1" smtClean="0">
                <a:latin typeface="Comic Sans MS"/>
                <a:cs typeface="Comic Sans MS"/>
              </a:rPr>
              <a:t>f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id</a:t>
            </a:r>
            <a:r>
              <a:rPr lang="en-US" sz="2800" dirty="0" err="1" smtClean="0">
                <a:latin typeface="Comic Sans MS"/>
                <a:cs typeface="Comic Sans MS"/>
              </a:rPr>
              <a:t>}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 is </a:t>
            </a:r>
            <a:r>
              <a:rPr lang="en-US" sz="2800" b="1" u="sng" dirty="0" err="1" smtClean="0">
                <a:latin typeface="Comic Sans MS"/>
                <a:cs typeface="Comic Sans MS"/>
              </a:rPr>
              <a:t>t</a:t>
            </a:r>
            <a:r>
              <a:rPr lang="en-US" sz="2800" b="1" u="sng" dirty="0" smtClean="0">
                <a:latin typeface="Comic Sans MS"/>
                <a:cs typeface="Comic Sans MS"/>
              </a:rPr>
              <a:t>-resilient </a:t>
            </a:r>
            <a:r>
              <a:rPr lang="en-US" sz="2800" dirty="0" smtClean="0">
                <a:latin typeface="Comic Sans MS"/>
                <a:cs typeface="Comic Sans MS"/>
              </a:rPr>
              <a:t>if for any (at most) </a:t>
            </a:r>
            <a:r>
              <a:rPr lang="en-US" sz="2800" dirty="0" err="1" smtClean="0">
                <a:latin typeface="Comic Sans MS"/>
                <a:cs typeface="Comic Sans MS"/>
              </a:rPr>
              <a:t>t</a:t>
            </a:r>
            <a:r>
              <a:rPr lang="en-US" sz="2800" dirty="0" smtClean="0">
                <a:latin typeface="Comic Sans MS"/>
                <a:cs typeface="Comic Sans MS"/>
              </a:rPr>
              <a:t>-</a:t>
            </a:r>
            <a:r>
              <a:rPr lang="en-US" sz="2800" dirty="0" smtClean="0">
                <a:latin typeface="Comic Sans MS"/>
                <a:cs typeface="Comic Sans MS"/>
              </a:rPr>
              <a:t>edge-failures </a:t>
            </a:r>
            <a:r>
              <a:rPr lang="en-US" sz="2800" dirty="0" smtClean="0">
                <a:latin typeface="Comic Sans MS"/>
                <a:cs typeface="Comic Sans MS"/>
              </a:rPr>
              <a:t>the existence of a path between a node </a:t>
            </a:r>
            <a:r>
              <a:rPr lang="en-US" sz="2800" dirty="0" err="1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 and the destination </a:t>
            </a:r>
            <a:r>
              <a:rPr lang="en-US" sz="2800" dirty="0" err="1" smtClean="0">
                <a:latin typeface="Comic Sans MS"/>
                <a:cs typeface="Comic Sans MS"/>
              </a:rPr>
              <a:t>d</a:t>
            </a:r>
            <a:r>
              <a:rPr lang="en-US" sz="2800" dirty="0" smtClean="0">
                <a:latin typeface="Comic Sans MS"/>
                <a:cs typeface="Comic Sans MS"/>
              </a:rPr>
              <a:t> implies loop-free forwarding from </a:t>
            </a:r>
            <a:r>
              <a:rPr lang="en-US" sz="2800" dirty="0" err="1" smtClean="0">
                <a:latin typeface="Comic Sans MS"/>
                <a:cs typeface="Comic Sans MS"/>
              </a:rPr>
              <a:t>i</a:t>
            </a:r>
            <a:r>
              <a:rPr lang="en-US" sz="2800" dirty="0" smtClean="0">
                <a:latin typeface="Comic Sans MS"/>
                <a:cs typeface="Comic Sans MS"/>
              </a:rPr>
              <a:t> to </a:t>
            </a:r>
            <a:r>
              <a:rPr lang="en-US" sz="2800" dirty="0" err="1" smtClean="0">
                <a:latin typeface="Comic Sans MS"/>
                <a:cs typeface="Comic Sans MS"/>
              </a:rPr>
              <a:t>d</a:t>
            </a:r>
            <a:r>
              <a:rPr lang="en-US" sz="2800" dirty="0" smtClean="0">
                <a:latin typeface="Comic Sans MS"/>
                <a:cs typeface="Comic Sans MS"/>
              </a:rPr>
              <a:t>.</a:t>
            </a: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</a:t>
            </a:r>
          </a:p>
          <a:p>
            <a:pPr>
              <a:buNone/>
            </a:pPr>
            <a:r>
              <a:rPr lang="en-US" sz="2800" dirty="0" smtClean="0">
                <a:latin typeface="Comic Sans MS"/>
                <a:cs typeface="Comic Sans MS"/>
              </a:rPr>
              <a:t>	</a:t>
            </a:r>
            <a:br>
              <a:rPr lang="en-US" sz="2800" dirty="0" smtClean="0">
                <a:latin typeface="Comic Sans MS"/>
                <a:cs typeface="Comic Sans MS"/>
              </a:rPr>
            </a:br>
            <a:r>
              <a:rPr lang="en-US" sz="2800" dirty="0" smtClean="0">
                <a:latin typeface="Comic Sans MS"/>
                <a:cs typeface="Comic Sans MS"/>
              </a:rPr>
              <a:t/>
            </a:r>
            <a:br>
              <a:rPr lang="en-US" sz="2800" dirty="0" smtClean="0">
                <a:latin typeface="Comic Sans MS"/>
                <a:cs typeface="Comic Sans MS"/>
              </a:rPr>
            </a:br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b="1" u="sng" dirty="0" smtClean="0">
                <a:latin typeface="Comic Sans MS"/>
                <a:cs typeface="Comic Sans MS"/>
              </a:rPr>
              <a:t>Perfect </a:t>
            </a:r>
            <a:r>
              <a:rPr lang="en-US" sz="2800" b="1" u="sng" dirty="0" smtClean="0">
                <a:latin typeface="Comic Sans MS"/>
                <a:cs typeface="Comic Sans MS"/>
              </a:rPr>
              <a:t>resilience</a:t>
            </a:r>
            <a:r>
              <a:rPr lang="en-US" sz="2800" dirty="0" smtClean="0">
                <a:latin typeface="Comic Sans MS"/>
                <a:cs typeface="Comic Sans MS"/>
              </a:rPr>
              <a:t> ≣ </a:t>
            </a:r>
            <a:r>
              <a:rPr lang="en-US" sz="2800" i="1" dirty="0" err="1" smtClean="0">
                <a:latin typeface="Comic Sans MS"/>
                <a:cs typeface="Comic Sans MS"/>
              </a:rPr>
              <a:t>t</a:t>
            </a:r>
            <a:r>
              <a:rPr lang="en-US" sz="2800" i="1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→∞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2963744" y="4753832"/>
            <a:ext cx="457200" cy="520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592644" y="4741132"/>
            <a:ext cx="457200" cy="520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</a:t>
            </a:r>
            <a:endParaRPr lang="en-US" dirty="0"/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>
          <a:xfrm flipV="1">
            <a:off x="1884947" y="5014182"/>
            <a:ext cx="1078797" cy="12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 flipV="1">
            <a:off x="3420944" y="5001482"/>
            <a:ext cx="21717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2247" y="3970443"/>
            <a:ext cx="457200" cy="520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7"/>
            <a:endCxn id="10" idx="2"/>
          </p:cNvCxnSpPr>
          <p:nvPr/>
        </p:nvCxnSpPr>
        <p:spPr>
          <a:xfrm rot="5400000" flipH="1" flipV="1">
            <a:off x="3463471" y="4121311"/>
            <a:ext cx="599294" cy="818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5" idx="1"/>
          </p:cNvCxnSpPr>
          <p:nvPr/>
        </p:nvCxnSpPr>
        <p:spPr>
          <a:xfrm>
            <a:off x="4629447" y="4230793"/>
            <a:ext cx="1030152" cy="586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97689" y="4558667"/>
            <a:ext cx="420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x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Theoretical Perspective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6596" y="1456501"/>
            <a:ext cx="8609930" cy="2768600"/>
          </a:xfrm>
        </p:spPr>
        <p:txBody>
          <a:bodyPr>
            <a:noAutofit/>
          </a:bodyPr>
          <a:lstStyle/>
          <a:p>
            <a:r>
              <a:rPr lang="en-US" b="1" u="sng" dirty="0" err="1" smtClean="0">
                <a:latin typeface="Comic Sans MS"/>
                <a:cs typeface="Comic Sans MS"/>
              </a:rPr>
              <a:t>Thm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[</a:t>
            </a:r>
            <a:r>
              <a:rPr lang="en-US" sz="1600" dirty="0" err="1" smtClean="0">
                <a:latin typeface="Comic Sans MS"/>
                <a:cs typeface="Comic Sans MS"/>
              </a:rPr>
              <a:t>Feigenbaum-Godfrey-Panda-S-Shenker-Singla</a:t>
            </a:r>
            <a:r>
              <a:rPr lang="en-US" sz="1600" dirty="0" smtClean="0">
                <a:latin typeface="Comic Sans MS"/>
                <a:cs typeface="Comic Sans MS"/>
              </a:rPr>
              <a:t>]</a:t>
            </a:r>
            <a:r>
              <a:rPr lang="en-US" dirty="0" smtClean="0">
                <a:latin typeface="Comic Sans MS"/>
                <a:cs typeface="Comic Sans MS"/>
              </a:rPr>
              <a:t>: </a:t>
            </a:r>
            <a:r>
              <a:rPr lang="en-US" b="1" dirty="0" smtClean="0">
                <a:latin typeface="Comic Sans MS"/>
                <a:cs typeface="Comic Sans MS"/>
              </a:rPr>
              <a:t>1-resilient </a:t>
            </a:r>
            <a:r>
              <a:rPr lang="en-US" dirty="0" smtClean="0">
                <a:latin typeface="Comic Sans MS"/>
                <a:cs typeface="Comic Sans MS"/>
              </a:rPr>
              <a:t>forwarding pattern always exists</a:t>
            </a: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b="1" u="sng" dirty="0" err="1" smtClean="0">
                <a:latin typeface="Comic Sans MS"/>
                <a:cs typeface="Comic Sans MS"/>
              </a:rPr>
              <a:t>Thm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[</a:t>
            </a:r>
            <a:r>
              <a:rPr lang="en-US" sz="1600" dirty="0" err="1" smtClean="0">
                <a:latin typeface="Comic Sans MS"/>
                <a:cs typeface="Comic Sans MS"/>
              </a:rPr>
              <a:t>Feigenbaum-Godfrey-Panda-</a:t>
            </a:r>
            <a:r>
              <a:rPr lang="en-US" sz="1600" dirty="0" err="1" smtClean="0">
                <a:latin typeface="Comic Sans MS"/>
                <a:cs typeface="Comic Sans MS"/>
              </a:rPr>
              <a:t>S-</a:t>
            </a:r>
            <a:r>
              <a:rPr lang="en-US" sz="1600" dirty="0" err="1" smtClean="0">
                <a:latin typeface="Comic Sans MS"/>
                <a:cs typeface="Comic Sans MS"/>
              </a:rPr>
              <a:t>Shenker-Singla</a:t>
            </a:r>
            <a:r>
              <a:rPr lang="en-US" sz="1600" dirty="0" smtClean="0">
                <a:latin typeface="Comic Sans MS"/>
                <a:cs typeface="Comic Sans MS"/>
              </a:rPr>
              <a:t>]</a:t>
            </a:r>
            <a:r>
              <a:rPr lang="en-US" dirty="0" smtClean="0">
                <a:latin typeface="Comic Sans MS"/>
                <a:cs typeface="Comic Sans MS"/>
              </a:rPr>
              <a:t>: Perfect resilience is </a:t>
            </a:r>
            <a:r>
              <a:rPr lang="en-US" b="1" dirty="0" smtClean="0">
                <a:latin typeface="Comic Sans MS"/>
                <a:cs typeface="Comic Sans MS"/>
              </a:rPr>
              <a:t>not</a:t>
            </a:r>
            <a:r>
              <a:rPr lang="en-US" dirty="0" smtClean="0">
                <a:latin typeface="Comic Sans MS"/>
                <a:cs typeface="Comic Sans MS"/>
              </a:rPr>
              <a:t> achievable</a:t>
            </a: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Big gap! 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d</a:t>
            </a:r>
            <a:r>
              <a:rPr lang="en-US" sz="2400" dirty="0" smtClean="0">
                <a:latin typeface="Comic Sans MS"/>
                <a:cs typeface="Comic Sans MS"/>
              </a:rPr>
              <a:t>oes a 2-resilient forwarding pattern always exist?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specific families of graphs?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r</a:t>
            </a:r>
            <a:r>
              <a:rPr lang="en-US" sz="2400" dirty="0" smtClean="0">
                <a:latin typeface="Comic Sans MS"/>
                <a:cs typeface="Comic Sans MS"/>
              </a:rPr>
              <a:t>elax restrictions (randomness, dynamic forwarding tables, …)?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Practical Perspective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6596" y="1844173"/>
            <a:ext cx="8369299" cy="2768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Comic Sans MS"/>
                <a:cs typeface="Comic Sans MS"/>
              </a:rPr>
              <a:t>	A </a:t>
            </a:r>
            <a:r>
              <a:rPr lang="en-US" b="1" dirty="0" smtClean="0">
                <a:latin typeface="Comic Sans MS"/>
                <a:cs typeface="Comic Sans MS"/>
              </a:rPr>
              <a:t>p</a:t>
            </a:r>
            <a:r>
              <a:rPr lang="en-US" b="1" dirty="0" smtClean="0">
                <a:latin typeface="Comic Sans MS"/>
                <a:cs typeface="Comic Sans MS"/>
              </a:rPr>
              <a:t>erfectly-resilient</a:t>
            </a:r>
            <a:r>
              <a:rPr lang="en-US" dirty="0" smtClean="0">
                <a:latin typeface="Comic Sans MS"/>
                <a:cs typeface="Comic Sans MS"/>
              </a:rPr>
              <a:t> mechanism for achieving connectivity in the data plane </a:t>
            </a:r>
            <a:endParaRPr lang="en-US" sz="2800" dirty="0" smtClean="0">
              <a:latin typeface="Comic Sans MS"/>
              <a:cs typeface="Comic Sans MS"/>
            </a:endParaRPr>
          </a:p>
          <a:p>
            <a:pPr lvl="1"/>
            <a:endParaRPr lang="en-US" sz="1000" dirty="0" smtClean="0">
              <a:latin typeface="Comic Sans MS"/>
              <a:cs typeface="Comic Sans MS"/>
            </a:endParaRP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[“</a:t>
            </a:r>
            <a:r>
              <a:rPr lang="en-US" dirty="0" smtClean="0">
                <a:latin typeface="Comic Sans MS"/>
                <a:cs typeface="Comic Sans MS"/>
              </a:rPr>
              <a:t>Data Driven Connectivity”, Liu-Panda-</a:t>
            </a:r>
            <a:r>
              <a:rPr lang="en-US" dirty="0" err="1" smtClean="0">
                <a:latin typeface="Comic Sans MS"/>
                <a:cs typeface="Comic Sans MS"/>
              </a:rPr>
              <a:t>Singla-Godfrey-S-Shenker</a:t>
            </a:r>
            <a:r>
              <a:rPr lang="en-US" dirty="0" smtClean="0">
                <a:latin typeface="Comic Sans MS"/>
                <a:cs typeface="Comic Sans MS"/>
              </a:rPr>
              <a:t>, NSDI </a:t>
            </a:r>
            <a:r>
              <a:rPr lang="en-US" dirty="0" smtClean="0">
                <a:latin typeface="Comic Sans MS"/>
                <a:cs typeface="Comic Sans MS"/>
              </a:rPr>
              <a:t>2013]</a:t>
            </a:r>
          </a:p>
          <a:p>
            <a:pPr lvl="1"/>
            <a:endParaRPr lang="en-US" sz="1000" dirty="0" smtClean="0">
              <a:latin typeface="Comic Sans MS"/>
              <a:cs typeface="Comic Sans MS"/>
            </a:endParaRP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utilizes </a:t>
            </a:r>
            <a:r>
              <a:rPr lang="en-US" dirty="0" smtClean="0">
                <a:latin typeface="Comic Sans MS"/>
                <a:cs typeface="Comic Sans MS"/>
              </a:rPr>
              <a:t>existing mechanisms</a:t>
            </a:r>
            <a:endParaRPr lang="en-US" dirty="0" smtClean="0">
              <a:latin typeface="Comic Sans MS"/>
              <a:cs typeface="Comic Sans MS"/>
            </a:endParaRPr>
          </a:p>
          <a:p>
            <a:pPr lvl="1"/>
            <a:endParaRPr lang="en-US" sz="1000" dirty="0" smtClean="0">
              <a:latin typeface="Comic Sans MS"/>
              <a:cs typeface="Comic Sans MS"/>
            </a:endParaRP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small </a:t>
            </a:r>
            <a:r>
              <a:rPr lang="en-US" dirty="0" smtClean="0">
                <a:latin typeface="Comic Sans MS"/>
                <a:cs typeface="Comic Sans MS"/>
              </a:rPr>
              <a:t>(few bits) changes to forwarding </a:t>
            </a:r>
            <a:r>
              <a:rPr lang="en-US" dirty="0" smtClean="0">
                <a:latin typeface="Comic Sans MS"/>
                <a:cs typeface="Comic Sans MS"/>
              </a:rPr>
              <a:t>tables </a:t>
            </a:r>
            <a:r>
              <a:rPr lang="en-US" dirty="0" smtClean="0">
                <a:latin typeface="Comic Sans MS"/>
                <a:cs typeface="Comic Sans MS"/>
              </a:rPr>
              <a:t>at packet </a:t>
            </a:r>
            <a:r>
              <a:rPr lang="en-US" dirty="0" smtClean="0">
                <a:latin typeface="Comic Sans MS"/>
                <a:cs typeface="Comic Sans MS"/>
              </a:rPr>
              <a:t>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182881" y="1577280"/>
            <a:ext cx="8764172" cy="48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latin typeface="Comic Sans MS" pitchFamily="66" charset="0"/>
              </a:rPr>
              <a:t>How to distribute the controller?</a:t>
            </a: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latin typeface="Comic Sans MS" pitchFamily="66" charset="0"/>
            </a:endParaRP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dirty="0" smtClean="0">
                <a:latin typeface="Comic Sans MS" pitchFamily="66" charset="0"/>
              </a:rPr>
              <a:t>ata-plane/control-plane perspective on other networking </a:t>
            </a:r>
            <a:r>
              <a:rPr lang="en-US" sz="3200" dirty="0" smtClean="0">
                <a:latin typeface="Comic Sans MS" pitchFamily="66" charset="0"/>
              </a:rPr>
              <a:t>tasks (e.g., traffic engineering)</a:t>
            </a: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latin typeface="Comic Sans MS" pitchFamily="66" charset="0"/>
            </a:endParaRP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latin typeface="Comic Sans MS" pitchFamily="66" charset="0"/>
              </a:rPr>
              <a:t>Connectivity in the data plane</a:t>
            </a:r>
            <a:endParaRPr lang="en-US" sz="3200" dirty="0" smtClean="0">
              <a:latin typeface="Comic Sans MS" pitchFamily="66" charset="0"/>
            </a:endParaRP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Directions for Future Research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62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ctrTitle"/>
          </p:nvPr>
        </p:nvSpPr>
        <p:spPr>
          <a:xfrm>
            <a:off x="685799" y="1349375"/>
            <a:ext cx="8097253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/>
                </a:solidFill>
                <a:latin typeface="Comic Sans MS" pitchFamily="66" charset="0"/>
              </a:rPr>
              <a:t>(Self-)Stabilizing</a:t>
            </a:r>
            <a:r>
              <a:rPr lang="en-US" sz="7200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72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7200" b="1" dirty="0" smtClean="0">
                <a:solidFill>
                  <a:schemeClr val="tx2"/>
                </a:solidFill>
                <a:latin typeface="Comic Sans MS" pitchFamily="66" charset="0"/>
              </a:rPr>
              <a:t>Internet Routing</a:t>
            </a:r>
          </a:p>
        </p:txBody>
      </p:sp>
      <p:pic>
        <p:nvPicPr>
          <p:cNvPr id="2" name="Picture 2" descr="http://t1.gstatic.com/images?q=tbn:ANd9GcT-M_t99-VifVL0n3EMYvChiDLVOxyfL2xWCj_EEBYThJ7EytyB47BsBo-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51020"/>
            <a:ext cx="4343400" cy="270698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52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7375E"/>
                </a:solidFill>
                <a:latin typeface="Comic Sans MS" pitchFamily="66" charset="0"/>
              </a:rPr>
              <a:t>Border Gateway Protocol</a:t>
            </a:r>
            <a:endParaRPr lang="en-US" sz="4800" dirty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1752600" y="5212791"/>
            <a:ext cx="1388458" cy="567968"/>
          </a:xfrm>
          <a:prstGeom prst="ellipse">
            <a:avLst/>
          </a:prstGeom>
          <a:solidFill>
            <a:srgbClr val="33CCCC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Google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3539129" y="6111639"/>
            <a:ext cx="1389826" cy="593961"/>
          </a:xfrm>
          <a:prstGeom prst="ellipse">
            <a:avLst/>
          </a:prstGeom>
          <a:solidFill>
            <a:srgbClr val="33CCCC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Verizon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3588375" y="4315245"/>
            <a:ext cx="1837143" cy="755554"/>
          </a:xfrm>
          <a:prstGeom prst="ellipse">
            <a:avLst/>
          </a:prstGeom>
          <a:solidFill>
            <a:srgbClr val="33CCCC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mic Sans MS" pitchFamily="66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5703766" y="5036277"/>
            <a:ext cx="1737283" cy="519769"/>
          </a:xfrm>
          <a:prstGeom prst="ellipse">
            <a:avLst/>
          </a:prstGeom>
          <a:solidFill>
            <a:srgbClr val="33CCCC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Comic Sans MS" pitchFamily="66" charset="0"/>
              </a:rPr>
              <a:t>Comcast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035336" y="4419459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AT&amp;T</a:t>
            </a:r>
          </a:p>
        </p:txBody>
      </p:sp>
      <p:cxnSp>
        <p:nvCxnSpPr>
          <p:cNvPr id="40970" name="AutoShape 10"/>
          <p:cNvCxnSpPr>
            <a:cxnSpLocks noChangeShapeType="1"/>
            <a:stCxn id="40966" idx="7"/>
            <a:endCxn id="40968" idx="3"/>
          </p:cNvCxnSpPr>
          <p:nvPr/>
        </p:nvCxnSpPr>
        <p:spPr bwMode="auto">
          <a:xfrm flipV="1">
            <a:off x="4725420" y="5479928"/>
            <a:ext cx="1232765" cy="7186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0971" name="AutoShape 11"/>
          <p:cNvCxnSpPr>
            <a:cxnSpLocks noChangeShapeType="1"/>
            <a:stCxn id="40965" idx="7"/>
          </p:cNvCxnSpPr>
          <p:nvPr/>
        </p:nvCxnSpPr>
        <p:spPr bwMode="auto">
          <a:xfrm flipV="1">
            <a:off x="2937235" y="4973098"/>
            <a:ext cx="931567" cy="32306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0972" name="AutoShape 12"/>
          <p:cNvCxnSpPr>
            <a:cxnSpLocks noChangeShapeType="1"/>
            <a:stCxn id="40965" idx="5"/>
            <a:endCxn id="40966" idx="1"/>
          </p:cNvCxnSpPr>
          <p:nvPr/>
        </p:nvCxnSpPr>
        <p:spPr bwMode="auto">
          <a:xfrm rot="16200000" flipH="1">
            <a:off x="3089673" y="5545631"/>
            <a:ext cx="501041" cy="80494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0973" name="AutoShape 13"/>
          <p:cNvCxnSpPr>
            <a:cxnSpLocks noChangeShapeType="1"/>
            <a:stCxn id="40966" idx="0"/>
            <a:endCxn id="40967" idx="4"/>
          </p:cNvCxnSpPr>
          <p:nvPr/>
        </p:nvCxnSpPr>
        <p:spPr bwMode="auto">
          <a:xfrm rot="5400000" flipH="1" flipV="1">
            <a:off x="3850074" y="5454767"/>
            <a:ext cx="1040840" cy="27290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0974" name="AutoShape 14"/>
          <p:cNvCxnSpPr>
            <a:cxnSpLocks noChangeShapeType="1"/>
            <a:stCxn id="40968" idx="1"/>
            <a:endCxn id="40967" idx="5"/>
          </p:cNvCxnSpPr>
          <p:nvPr/>
        </p:nvCxnSpPr>
        <p:spPr bwMode="auto">
          <a:xfrm flipH="1" flipV="1">
            <a:off x="5156475" y="4960151"/>
            <a:ext cx="801710" cy="1522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5901" y="1633478"/>
            <a:ext cx="793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en-US" sz="2400" dirty="0" smtClean="0">
                <a:solidFill>
                  <a:srgbClr val="17375E"/>
                </a:solidFill>
                <a:latin typeface="Comic Sans MS" pitchFamily="66" charset="0"/>
              </a:rPr>
              <a:t>The </a:t>
            </a:r>
            <a:r>
              <a:rPr lang="en-US" sz="2400" b="1" u="sng" dirty="0" smtClean="0">
                <a:solidFill>
                  <a:srgbClr val="17375E"/>
                </a:solidFill>
                <a:latin typeface="Comic Sans MS" pitchFamily="66" charset="0"/>
              </a:rPr>
              <a:t>Border Gateway Protocol (BGP)</a:t>
            </a:r>
            <a:r>
              <a:rPr lang="en-US" sz="2400" dirty="0" smtClean="0">
                <a:solidFill>
                  <a:srgbClr val="17375E"/>
                </a:solidFill>
                <a:latin typeface="Comic Sans MS" pitchFamily="66" charset="0"/>
              </a:rPr>
              <a:t> establishes routes between the (over 42,000) networks that make up the Internet</a:t>
            </a:r>
          </a:p>
        </p:txBody>
      </p:sp>
      <p:sp>
        <p:nvSpPr>
          <p:cNvPr id="2" name="Freeform 1"/>
          <p:cNvSpPr/>
          <p:nvPr/>
        </p:nvSpPr>
        <p:spPr>
          <a:xfrm>
            <a:off x="3057525" y="4922699"/>
            <a:ext cx="2571750" cy="520839"/>
          </a:xfrm>
          <a:custGeom>
            <a:avLst/>
            <a:gdLst>
              <a:gd name="connsiteX0" fmla="*/ 0 w 2571750"/>
              <a:gd name="connsiteY0" fmla="*/ 520839 h 520839"/>
              <a:gd name="connsiteX1" fmla="*/ 1314450 w 2571750"/>
              <a:gd name="connsiteY1" fmla="*/ 6489 h 520839"/>
              <a:gd name="connsiteX2" fmla="*/ 2571750 w 2571750"/>
              <a:gd name="connsiteY2" fmla="*/ 277951 h 5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0" h="520839">
                <a:moveTo>
                  <a:pt x="0" y="520839"/>
                </a:moveTo>
                <a:cubicBezTo>
                  <a:pt x="442912" y="283904"/>
                  <a:pt x="885825" y="46970"/>
                  <a:pt x="1314450" y="6489"/>
                </a:cubicBezTo>
                <a:cubicBezTo>
                  <a:pt x="1743075" y="-33992"/>
                  <a:pt x="2157412" y="121979"/>
                  <a:pt x="2571750" y="277951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0108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7375E"/>
                </a:solidFill>
                <a:latin typeface="Comic Sans MS" pitchFamily="66" charset="0"/>
              </a:rPr>
              <a:t>BGP ≠ Shortest-Path Routing!</a:t>
            </a:r>
            <a:endParaRPr lang="en-US" sz="4000" dirty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1752600" y="3841191"/>
            <a:ext cx="1388458" cy="567968"/>
          </a:xfrm>
          <a:prstGeom prst="ellipse">
            <a:avLst/>
          </a:prstGeom>
          <a:solidFill>
            <a:srgbClr val="33CCCC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Google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3539129" y="4740039"/>
            <a:ext cx="1389826" cy="593961"/>
          </a:xfrm>
          <a:prstGeom prst="ellipse">
            <a:avLst/>
          </a:prstGeom>
          <a:solidFill>
            <a:srgbClr val="33CCCC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Verizon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588375" y="2943645"/>
            <a:ext cx="1837143" cy="755554"/>
          </a:xfrm>
          <a:prstGeom prst="ellipse">
            <a:avLst/>
          </a:prstGeom>
          <a:solidFill>
            <a:srgbClr val="33CCCC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mic Sans MS" pitchFamily="66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5703766" y="3664677"/>
            <a:ext cx="1737283" cy="519769"/>
          </a:xfrm>
          <a:prstGeom prst="ellipse">
            <a:avLst/>
          </a:prstGeom>
          <a:solidFill>
            <a:srgbClr val="33CCCC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Comic Sans MS" pitchFamily="66" charset="0"/>
              </a:rPr>
              <a:t>Comcast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035336" y="3047859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AT&amp;T</a:t>
            </a:r>
          </a:p>
        </p:txBody>
      </p:sp>
      <p:cxnSp>
        <p:nvCxnSpPr>
          <p:cNvPr id="31" name="AutoShape 10"/>
          <p:cNvCxnSpPr>
            <a:cxnSpLocks noChangeShapeType="1"/>
            <a:stCxn id="27" idx="7"/>
            <a:endCxn id="29" idx="3"/>
          </p:cNvCxnSpPr>
          <p:nvPr/>
        </p:nvCxnSpPr>
        <p:spPr bwMode="auto">
          <a:xfrm flipV="1">
            <a:off x="4725420" y="4108328"/>
            <a:ext cx="1232765" cy="7186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11"/>
          <p:cNvCxnSpPr>
            <a:cxnSpLocks noChangeShapeType="1"/>
            <a:stCxn id="26" idx="7"/>
          </p:cNvCxnSpPr>
          <p:nvPr/>
        </p:nvCxnSpPr>
        <p:spPr bwMode="auto">
          <a:xfrm flipV="1">
            <a:off x="2937235" y="3601498"/>
            <a:ext cx="931567" cy="32306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12"/>
          <p:cNvCxnSpPr>
            <a:cxnSpLocks noChangeShapeType="1"/>
            <a:stCxn id="26" idx="5"/>
            <a:endCxn id="27" idx="1"/>
          </p:cNvCxnSpPr>
          <p:nvPr/>
        </p:nvCxnSpPr>
        <p:spPr bwMode="auto">
          <a:xfrm rot="16200000" flipH="1">
            <a:off x="3089673" y="4174031"/>
            <a:ext cx="501041" cy="80494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4" name="AutoShape 13"/>
          <p:cNvCxnSpPr>
            <a:cxnSpLocks noChangeShapeType="1"/>
            <a:stCxn id="27" idx="0"/>
            <a:endCxn id="28" idx="4"/>
          </p:cNvCxnSpPr>
          <p:nvPr/>
        </p:nvCxnSpPr>
        <p:spPr bwMode="auto">
          <a:xfrm rot="5400000" flipH="1" flipV="1">
            <a:off x="3850074" y="4083167"/>
            <a:ext cx="1040840" cy="27290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" name="AutoShape 14"/>
          <p:cNvCxnSpPr>
            <a:cxnSpLocks noChangeShapeType="1"/>
            <a:stCxn id="29" idx="1"/>
            <a:endCxn id="28" idx="5"/>
          </p:cNvCxnSpPr>
          <p:nvPr/>
        </p:nvCxnSpPr>
        <p:spPr bwMode="auto">
          <a:xfrm flipH="1" flipV="1">
            <a:off x="5156475" y="3588551"/>
            <a:ext cx="801710" cy="1522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Rounded Rectangular Callout 2"/>
          <p:cNvSpPr/>
          <p:nvPr/>
        </p:nvSpPr>
        <p:spPr>
          <a:xfrm>
            <a:off x="1143000" y="1295400"/>
            <a:ext cx="2649602" cy="1371600"/>
          </a:xfrm>
          <a:prstGeom prst="wedgeRoundRectCallout">
            <a:avLst>
              <a:gd name="adj1" fmla="val 49562"/>
              <a:gd name="adj2" fmla="val 799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I want to avoid routes through Comcast if possible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6353175" y="2286000"/>
            <a:ext cx="2649602" cy="1066800"/>
          </a:xfrm>
          <a:prstGeom prst="wedgeRoundRectCallout">
            <a:avLst>
              <a:gd name="adj1" fmla="val -52892"/>
              <a:gd name="adj2" fmla="val 745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I won’t carry traffic between AT&amp;T and Verizon</a:t>
            </a:r>
            <a:endParaRPr 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914400" y="4876800"/>
            <a:ext cx="1676400" cy="1219200"/>
          </a:xfrm>
          <a:prstGeom prst="wedgeRoundRectCallout">
            <a:avLst>
              <a:gd name="adj1" fmla="val 44813"/>
              <a:gd name="adj2" fmla="val -810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I want a cheap route</a:t>
            </a:r>
            <a:endParaRPr 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5638800" y="5334000"/>
            <a:ext cx="1676400" cy="1219200"/>
          </a:xfrm>
          <a:prstGeom prst="wedgeRoundRectCallout">
            <a:avLst>
              <a:gd name="adj1" fmla="val -91551"/>
              <a:gd name="adj2" fmla="val -634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I want short routes</a:t>
            </a:r>
            <a:endParaRPr 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3272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This Talk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New questions in Internet protocol design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Self-stabilizing Internet protocols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Incentive-compatible network protocols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… illustrated via Internet routing examples </a:t>
            </a:r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Line 2"/>
          <p:cNvSpPr>
            <a:spLocks noChangeShapeType="1"/>
          </p:cNvSpPr>
          <p:nvPr/>
        </p:nvSpPr>
        <p:spPr bwMode="auto">
          <a:xfrm>
            <a:off x="3151188" y="2952750"/>
            <a:ext cx="1104900" cy="26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  <a:latin typeface="Comic Sans MS" pitchFamily="66" charset="0"/>
              </a:rPr>
              <a:t>Illustration: BGP Dynamics</a:t>
            </a:r>
            <a:endParaRPr lang="en-US" dirty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3173413" y="2957513"/>
            <a:ext cx="213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3155950" y="2957513"/>
            <a:ext cx="1104900" cy="26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 flipV="1">
            <a:off x="4260850" y="2940050"/>
            <a:ext cx="1052513" cy="270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2879725" y="2647950"/>
            <a:ext cx="620713" cy="6207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Comic Sans MS" pitchFamily="66" charset="0"/>
              </a:rPr>
              <a:t>1</a:t>
            </a: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4981575" y="2644775"/>
            <a:ext cx="620713" cy="6207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Comic Sans MS" pitchFamily="66" charset="0"/>
              </a:rPr>
              <a:t>2</a:t>
            </a:r>
          </a:p>
        </p:txBody>
      </p:sp>
      <p:sp>
        <p:nvSpPr>
          <p:cNvPr id="179209" name="Oval 9"/>
          <p:cNvSpPr>
            <a:spLocks noChangeArrowheads="1"/>
          </p:cNvSpPr>
          <p:nvPr/>
        </p:nvSpPr>
        <p:spPr bwMode="auto">
          <a:xfrm>
            <a:off x="3946525" y="5319713"/>
            <a:ext cx="620713" cy="620712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Comic Sans MS" pitchFamily="66" charset="0"/>
              </a:rPr>
              <a:t>d</a:t>
            </a: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386263" y="3292475"/>
            <a:ext cx="801687" cy="20399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 flipV="1">
            <a:off x="3514725" y="2954338"/>
            <a:ext cx="1435100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9217" name="AutoShape 17"/>
          <p:cNvSpPr>
            <a:spLocks noChangeArrowheads="1"/>
          </p:cNvSpPr>
          <p:nvPr/>
        </p:nvSpPr>
        <p:spPr bwMode="auto">
          <a:xfrm>
            <a:off x="4810125" y="4756150"/>
            <a:ext cx="1970088" cy="703263"/>
          </a:xfrm>
          <a:prstGeom prst="wedgeEllipseCallout">
            <a:avLst>
              <a:gd name="adj1" fmla="val -59347"/>
              <a:gd name="adj2" fmla="val 497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 b="1">
                <a:latin typeface="Comic Sans MS" pitchFamily="66" charset="0"/>
              </a:rPr>
              <a:t>2, I’m available</a:t>
            </a:r>
          </a:p>
        </p:txBody>
      </p:sp>
      <p:sp>
        <p:nvSpPr>
          <p:cNvPr id="179218" name="AutoShape 18"/>
          <p:cNvSpPr>
            <a:spLocks noChangeArrowheads="1"/>
          </p:cNvSpPr>
          <p:nvPr/>
        </p:nvSpPr>
        <p:spPr bwMode="auto">
          <a:xfrm>
            <a:off x="6175375" y="2965450"/>
            <a:ext cx="1970088" cy="703263"/>
          </a:xfrm>
          <a:prstGeom prst="wedgeEllipseCallout">
            <a:avLst>
              <a:gd name="adj1" fmla="val -75139"/>
              <a:gd name="adj2" fmla="val -538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 b="1">
                <a:latin typeface="Comic Sans MS" pitchFamily="66" charset="0"/>
              </a:rPr>
              <a:t>1, my route</a:t>
            </a:r>
          </a:p>
          <a:p>
            <a:pPr algn="ctr"/>
            <a:r>
              <a:rPr lang="en-US" sz="1600" b="1">
                <a:latin typeface="Comic Sans MS" pitchFamily="66" charset="0"/>
              </a:rPr>
              <a:t>is 2d</a:t>
            </a:r>
          </a:p>
        </p:txBody>
      </p:sp>
      <p:sp>
        <p:nvSpPr>
          <p:cNvPr id="179219" name="AutoShape 19"/>
          <p:cNvSpPr>
            <a:spLocks noChangeArrowheads="1"/>
          </p:cNvSpPr>
          <p:nvPr/>
        </p:nvSpPr>
        <p:spPr bwMode="auto">
          <a:xfrm>
            <a:off x="1782763" y="4768850"/>
            <a:ext cx="1970087" cy="703263"/>
          </a:xfrm>
          <a:prstGeom prst="wedgeEllipseCallout">
            <a:avLst>
              <a:gd name="adj1" fmla="val 57093"/>
              <a:gd name="adj2" fmla="val 475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 b="1">
                <a:latin typeface="Comic Sans MS" pitchFamily="66" charset="0"/>
              </a:rPr>
              <a:t>1, I’m available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304800" y="1444626"/>
            <a:ext cx="1981200" cy="1523999"/>
          </a:xfrm>
          <a:prstGeom prst="cloudCallout">
            <a:avLst>
              <a:gd name="adj1" fmla="val 77965"/>
              <a:gd name="adj2" fmla="val 3451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omic Sans MS" pitchFamily="66" charset="0"/>
              </a:rPr>
              <a:t>Prefer routes through </a:t>
            </a:r>
            <a:r>
              <a:rPr lang="en-US" sz="1800" b="1" dirty="0" smtClean="0">
                <a:solidFill>
                  <a:schemeClr val="tx2"/>
                </a:solidFill>
                <a:latin typeface="Comic Sans MS" pitchFamily="66" charset="0"/>
              </a:rPr>
              <a:t>2</a:t>
            </a:r>
            <a:endParaRPr lang="en-US" sz="1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6019800" y="1371600"/>
            <a:ext cx="1981200" cy="1523999"/>
          </a:xfrm>
          <a:prstGeom prst="cloudCallout">
            <a:avLst>
              <a:gd name="adj1" fmla="val -78525"/>
              <a:gd name="adj2" fmla="val 3076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omic Sans MS" pitchFamily="66" charset="0"/>
              </a:rPr>
              <a:t>Prefer routes </a:t>
            </a:r>
            <a:r>
              <a:rPr lang="en-US" sz="1800" b="1">
                <a:solidFill>
                  <a:schemeClr val="tx2"/>
                </a:solidFill>
                <a:latin typeface="Comic Sans MS" pitchFamily="66" charset="0"/>
              </a:rPr>
              <a:t>through </a:t>
            </a:r>
            <a:r>
              <a:rPr lang="en-US" sz="1800" b="1" smtClean="0">
                <a:solidFill>
                  <a:schemeClr val="tx2"/>
                </a:solidFill>
                <a:latin typeface="Comic Sans MS" pitchFamily="66" charset="0"/>
              </a:rPr>
              <a:t>1</a:t>
            </a:r>
            <a:endParaRPr lang="en-US" sz="1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6172200"/>
            <a:ext cx="5336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A stable state is reached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0402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3" grpId="0" animBg="1"/>
      <p:bldP spid="179215" grpId="0" animBg="1"/>
      <p:bldP spid="179217" grpId="0" animBg="1"/>
      <p:bldP spid="179217" grpId="1" animBg="1"/>
      <p:bldP spid="179218" grpId="0" animBg="1"/>
      <p:bldP spid="179218" grpId="1" animBg="1"/>
      <p:bldP spid="179219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49" name="Line 45"/>
          <p:cNvSpPr>
            <a:spLocks noChangeShapeType="1"/>
          </p:cNvSpPr>
          <p:nvPr/>
        </p:nvSpPr>
        <p:spPr bwMode="auto">
          <a:xfrm>
            <a:off x="1765300" y="2939893"/>
            <a:ext cx="1104900" cy="26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1787525" y="2944656"/>
            <a:ext cx="213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770063" y="2944656"/>
            <a:ext cx="1104900" cy="26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V="1">
            <a:off x="2874963" y="2927193"/>
            <a:ext cx="1052512" cy="270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1493838" y="2635093"/>
            <a:ext cx="620712" cy="6207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Comic Sans MS" pitchFamily="66" charset="0"/>
              </a:rPr>
              <a:t>1</a:t>
            </a:r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3595688" y="2631918"/>
            <a:ext cx="620712" cy="620713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Comic Sans MS" pitchFamily="66" charset="0"/>
              </a:rPr>
              <a:t>2</a:t>
            </a:r>
          </a:p>
        </p:txBody>
      </p:sp>
      <p:sp>
        <p:nvSpPr>
          <p:cNvPr id="72716" name="Oval 12"/>
          <p:cNvSpPr>
            <a:spLocks noChangeArrowheads="1"/>
          </p:cNvSpPr>
          <p:nvPr/>
        </p:nvSpPr>
        <p:spPr bwMode="auto">
          <a:xfrm>
            <a:off x="2560638" y="5306856"/>
            <a:ext cx="620712" cy="620712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Comic Sans MS" pitchFamily="66" charset="0"/>
              </a:rPr>
              <a:t>d</a:t>
            </a: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5997575" y="1892300"/>
            <a:ext cx="3070225" cy="3225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BGP might oscillate</a:t>
            </a:r>
            <a:b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indefinitely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between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2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12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21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 flipH="1">
            <a:off x="3000375" y="3279618"/>
            <a:ext cx="801688" cy="2039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1903413" y="3265331"/>
            <a:ext cx="844550" cy="2066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 flipV="1">
            <a:off x="2128838" y="2941481"/>
            <a:ext cx="1435100" cy="14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767" name="AutoShape 63"/>
          <p:cNvSpPr>
            <a:spLocks noChangeArrowheads="1"/>
          </p:cNvSpPr>
          <p:nvPr/>
        </p:nvSpPr>
        <p:spPr bwMode="auto">
          <a:xfrm>
            <a:off x="3343275" y="4914743"/>
            <a:ext cx="2418514" cy="793573"/>
          </a:xfrm>
          <a:prstGeom prst="wedgeEllipseCallout">
            <a:avLst>
              <a:gd name="adj1" fmla="val -64342"/>
              <a:gd name="adj2" fmla="val -102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 b="1" dirty="0">
                <a:latin typeface="Comic Sans MS" pitchFamily="66" charset="0"/>
              </a:rPr>
              <a:t>1, 2, I’m the</a:t>
            </a:r>
          </a:p>
          <a:p>
            <a:pPr algn="ctr"/>
            <a:r>
              <a:rPr lang="en-US" sz="1600" b="1" dirty="0">
                <a:latin typeface="Comic Sans MS" pitchFamily="66" charset="0"/>
              </a:rPr>
              <a:t>destination</a:t>
            </a:r>
          </a:p>
        </p:txBody>
      </p:sp>
      <p:sp>
        <p:nvSpPr>
          <p:cNvPr id="72768" name="AutoShape 64"/>
          <p:cNvSpPr>
            <a:spLocks noChangeArrowheads="1"/>
          </p:cNvSpPr>
          <p:nvPr/>
        </p:nvSpPr>
        <p:spPr bwMode="auto">
          <a:xfrm>
            <a:off x="3695700" y="3538380"/>
            <a:ext cx="1738313" cy="1011237"/>
          </a:xfrm>
          <a:prstGeom prst="wedgeEllipseCallout">
            <a:avLst>
              <a:gd name="adj1" fmla="val -37032"/>
              <a:gd name="adj2" fmla="val -7553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 b="1">
                <a:latin typeface="Comic Sans MS" pitchFamily="66" charset="0"/>
              </a:rPr>
              <a:t>1, my route</a:t>
            </a:r>
          </a:p>
          <a:p>
            <a:pPr algn="ctr"/>
            <a:r>
              <a:rPr lang="en-US" sz="1600" b="1">
                <a:latin typeface="Comic Sans MS" pitchFamily="66" charset="0"/>
              </a:rPr>
              <a:t>is 2d</a:t>
            </a:r>
          </a:p>
        </p:txBody>
      </p:sp>
      <p:sp>
        <p:nvSpPr>
          <p:cNvPr id="72769" name="AutoShape 65"/>
          <p:cNvSpPr>
            <a:spLocks noChangeArrowheads="1"/>
          </p:cNvSpPr>
          <p:nvPr/>
        </p:nvSpPr>
        <p:spPr bwMode="auto">
          <a:xfrm>
            <a:off x="79374" y="3347085"/>
            <a:ext cx="1685925" cy="952501"/>
          </a:xfrm>
          <a:prstGeom prst="wedgeEllipseCallout">
            <a:avLst>
              <a:gd name="adj1" fmla="val 49921"/>
              <a:gd name="adj2" fmla="val -533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 b="1" dirty="0">
                <a:latin typeface="Comic Sans MS" pitchFamily="66" charset="0"/>
              </a:rPr>
              <a:t>2, my route</a:t>
            </a:r>
          </a:p>
          <a:p>
            <a:pPr algn="ctr"/>
            <a:r>
              <a:rPr lang="en-US" sz="1600" b="1" dirty="0">
                <a:latin typeface="Comic Sans MS" pitchFamily="66" charset="0"/>
              </a:rPr>
              <a:t>is 1d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17375E"/>
                </a:solidFill>
                <a:latin typeface="Comic Sans MS" pitchFamily="66" charset="0"/>
              </a:rPr>
              <a:t>Illustration: BGP Oscillation</a:t>
            </a:r>
            <a:endParaRPr lang="en-US" dirty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79375" y="1041242"/>
            <a:ext cx="1981200" cy="1285875"/>
          </a:xfrm>
          <a:prstGeom prst="cloudCallout">
            <a:avLst>
              <a:gd name="adj1" fmla="val 28926"/>
              <a:gd name="adj2" fmla="val 6677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omic Sans MS" pitchFamily="66" charset="0"/>
              </a:rPr>
              <a:t>Prefer routes through </a:t>
            </a:r>
            <a:r>
              <a:rPr lang="en-US" sz="1800" b="1" dirty="0" smtClean="0">
                <a:solidFill>
                  <a:schemeClr val="tx2"/>
                </a:solidFill>
                <a:latin typeface="Comic Sans MS" pitchFamily="66" charset="0"/>
              </a:rPr>
              <a:t>2</a:t>
            </a:r>
            <a:endParaRPr lang="en-US" sz="1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581400" y="1120618"/>
            <a:ext cx="2036763" cy="1206499"/>
          </a:xfrm>
          <a:prstGeom prst="cloudCallout">
            <a:avLst>
              <a:gd name="adj1" fmla="val -30824"/>
              <a:gd name="adj2" fmla="val 6865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omic Sans MS" pitchFamily="66" charset="0"/>
              </a:rPr>
              <a:t>Prefer routes through </a:t>
            </a:r>
            <a:r>
              <a:rPr lang="en-US" sz="1800" b="1" dirty="0" smtClean="0">
                <a:solidFill>
                  <a:schemeClr val="tx2"/>
                </a:solidFill>
                <a:latin typeface="Comic Sans MS" pitchFamily="66" charset="0"/>
              </a:rPr>
              <a:t>1</a:t>
            </a:r>
            <a:endParaRPr lang="en-US" sz="1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8497" y="5895272"/>
            <a:ext cx="67086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Comic Sans MS" pitchFamily="66" charset="0"/>
              </a:rPr>
              <a:t>Conjecture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[</a:t>
            </a:r>
            <a:r>
              <a:rPr lang="en-US" dirty="0" smtClean="0">
                <a:latin typeface="Comic Sans MS" pitchFamily="66" charset="0"/>
              </a:rPr>
              <a:t>Griffin-</a:t>
            </a:r>
            <a:r>
              <a:rPr lang="en-US" dirty="0" err="1" smtClean="0">
                <a:latin typeface="Comic Sans MS" pitchFamily="66" charset="0"/>
              </a:rPr>
              <a:t>Wilfong</a:t>
            </a:r>
            <a:r>
              <a:rPr lang="en-US" dirty="0" smtClean="0">
                <a:latin typeface="Comic Sans MS" pitchFamily="66" charset="0"/>
              </a:rPr>
              <a:t>, SIGCOMM </a:t>
            </a:r>
            <a:r>
              <a:rPr lang="en-US" dirty="0" smtClean="0">
                <a:latin typeface="Comic Sans MS" pitchFamily="66" charset="0"/>
              </a:rPr>
              <a:t>99]</a:t>
            </a:r>
            <a:r>
              <a:rPr lang="en-US" sz="2800" dirty="0" smtClean="0">
                <a:latin typeface="Comic Sans MS" pitchFamily="66" charset="0"/>
              </a:rPr>
              <a:t>:</a:t>
            </a: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b="1" dirty="0" smtClean="0">
                <a:latin typeface="Comic Sans MS" pitchFamily="66" charset="0"/>
              </a:rPr>
              <a:t>2</a:t>
            </a:r>
            <a:r>
              <a:rPr lang="en-US" sz="2800" b="1" dirty="0" smtClean="0">
                <a:latin typeface="Comic Sans MS" pitchFamily="66" charset="0"/>
              </a:rPr>
              <a:t>+ </a:t>
            </a:r>
            <a:r>
              <a:rPr lang="en-US" sz="2800" b="1" dirty="0">
                <a:latin typeface="Comic Sans MS" pitchFamily="66" charset="0"/>
              </a:rPr>
              <a:t>stable states → BGP</a:t>
            </a:r>
            <a:r>
              <a:rPr lang="en-US" sz="2800" b="1" dirty="0" smtClean="0">
                <a:latin typeface="Comic Sans MS" pitchFamily="66" charset="0"/>
              </a:rPr>
              <a:t> can oscillate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9938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6" grpId="0" animBg="1"/>
      <p:bldP spid="72750" grpId="0" animBg="1"/>
      <p:bldP spid="72750" grpId="1" animBg="1"/>
      <p:bldP spid="72750" grpId="2" animBg="1"/>
      <p:bldP spid="72751" grpId="0" animBg="1"/>
      <p:bldP spid="72751" grpId="1" animBg="1"/>
      <p:bldP spid="72751" grpId="2" animBg="1"/>
      <p:bldP spid="72753" grpId="0" animBg="1"/>
      <p:bldP spid="72753" grpId="1" animBg="1"/>
      <p:bldP spid="72767" grpId="0" animBg="1"/>
      <p:bldP spid="72767" grpId="1" animBg="1"/>
      <p:bldP spid="72767" grpId="2" animBg="1"/>
      <p:bldP spid="72768" grpId="0" animBg="1"/>
      <p:bldP spid="72768" grpId="1" animBg="1"/>
      <p:bldP spid="72768" grpId="2" animBg="1"/>
      <p:bldP spid="72769" grpId="0" animBg="1"/>
      <p:bldP spid="72769" grpId="1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7375E"/>
                </a:solidFill>
                <a:latin typeface="Comic Sans MS" pitchFamily="66" charset="0"/>
              </a:rPr>
              <a:t>Why are Oscillations Bad?</a:t>
            </a:r>
            <a:endParaRPr lang="en-US" dirty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418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215900" y="1384300"/>
            <a:ext cx="830580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latin typeface="Comic Sans MS" pitchFamily="66" charset="0"/>
              </a:rPr>
              <a:t>Make the network unpredictable and hard to debug.</a:t>
            </a: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latin typeface="Comic Sans MS" pitchFamily="66" charset="0"/>
            </a:endParaRP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latin typeface="Comic Sans MS" pitchFamily="66" charset="0"/>
              </a:rPr>
              <a:t>Might lead to the flooding on the network with BGP update messages.</a:t>
            </a: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latin typeface="Comic Sans MS" pitchFamily="66" charset="0"/>
            </a:endParaRP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latin typeface="Comic Sans MS" pitchFamily="66" charset="0"/>
              </a:rPr>
              <a:t>Deteriorate performance!</a:t>
            </a:r>
          </a:p>
          <a:p>
            <a:pPr marL="914400" lvl="1" indent="-457200" defTabSz="457200">
              <a:spcBef>
                <a:spcPct val="20000"/>
              </a:spcBef>
              <a:buFont typeface="Comic Sans MS" pitchFamily="6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latin typeface="Comic Sans MS" pitchFamily="66" charset="0"/>
              </a:rPr>
              <a:t>almost 50% of VoIP disruptions are due to BGP route fluctuations</a:t>
            </a:r>
          </a:p>
        </p:txBody>
      </p:sp>
      <p:pic>
        <p:nvPicPr>
          <p:cNvPr id="18438" name="Picture 6" descr="http://mobilize.co.il/wp-content/uploads/2010/12/Sky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638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704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03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Internet </a:t>
            </a:r>
            <a:r>
              <a:rPr lang="en-US" sz="3600" dirty="0" smtClean="0">
                <a:latin typeface="Comic Sans MS" pitchFamily="66" charset="0"/>
              </a:rPr>
              <a:t>Protocols, Markets, and Beyond</a:t>
            </a: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85" y="1455614"/>
            <a:ext cx="8939155" cy="50411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Often, in computational and economic environments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omic Sans MS" pitchFamily="66" charset="0"/>
              </a:rPr>
              <a:t>the prescribed behavior for each “node” (human, machine) is </a:t>
            </a:r>
            <a:r>
              <a:rPr lang="en-US" sz="2400" b="1" dirty="0" smtClean="0">
                <a:solidFill>
                  <a:srgbClr val="2D2D8A"/>
                </a:solidFill>
                <a:latin typeface="Comic Sans MS" pitchFamily="66" charset="0"/>
              </a:rPr>
              <a:t>simple and natural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omic Sans MS" pitchFamily="66" charset="0"/>
              </a:rPr>
              <a:t>nodes’ interaction is </a:t>
            </a:r>
            <a:r>
              <a:rPr lang="en-US" sz="2400" b="1" dirty="0" smtClean="0">
                <a:solidFill>
                  <a:srgbClr val="2D2D8A"/>
                </a:solidFill>
                <a:latin typeface="Comic Sans MS" pitchFamily="66" charset="0"/>
              </a:rPr>
              <a:t>not synchronized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2D2D8A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2D2D8A"/>
                </a:solidFill>
                <a:latin typeface="Comic Sans MS" pitchFamily="66" charset="0"/>
              </a:rPr>
              <a:t>How can we reason about such environments?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Internet protocols (BGP routing, TCP congestion control)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large-scale markets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social networks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…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475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857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Dynamics: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Game Theory </a:t>
            </a:r>
            <a:r>
              <a:rPr lang="en-US" sz="3200" i="1" dirty="0" smtClean="0">
                <a:latin typeface="Comic Sans MS" pitchFamily="66" charset="0"/>
              </a:rPr>
              <a:t>vs.</a:t>
            </a:r>
            <a:r>
              <a:rPr lang="en-US" sz="3200" dirty="0" smtClean="0">
                <a:latin typeface="Comic Sans MS" pitchFamily="66" charset="0"/>
              </a:rPr>
              <a:t> Distributed Computing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93" y="1449735"/>
            <a:ext cx="8609427" cy="5041175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2D2D8A"/>
                </a:solidFill>
                <a:latin typeface="Comic Sans MS" pitchFamily="-84" charset="0"/>
              </a:rPr>
              <a:t>Game theory</a:t>
            </a:r>
            <a:r>
              <a:rPr lang="en-US" sz="2800" dirty="0" smtClean="0">
                <a:solidFill>
                  <a:srgbClr val="2D2D8A"/>
                </a:solidFill>
                <a:latin typeface="Comic Sans MS" pitchFamily="-84" charset="0"/>
              </a:rPr>
              <a:t>: </a:t>
            </a:r>
          </a:p>
          <a:p>
            <a:pPr lvl="1" eaLnBrk="1" hangingPunct="1"/>
            <a:r>
              <a:rPr lang="en-US" sz="2400" dirty="0" smtClean="0">
                <a:latin typeface="Comic Sans MS" pitchFamily="-84" charset="0"/>
              </a:rPr>
              <a:t>establishes convergence to equilibrium for “</a:t>
            </a:r>
            <a:r>
              <a:rPr lang="en-US" sz="2400" b="1" dirty="0" smtClean="0">
                <a:latin typeface="Comic Sans MS" pitchFamily="-84" charset="0"/>
              </a:rPr>
              <a:t>natural dynamics”</a:t>
            </a:r>
            <a:r>
              <a:rPr lang="en-US" sz="2400" dirty="0" smtClean="0">
                <a:latin typeface="Comic Sans MS" pitchFamily="-84" charset="0"/>
              </a:rPr>
              <a:t> (best-/better-response, fictitious play, no-regret, …)</a:t>
            </a:r>
          </a:p>
          <a:p>
            <a:pPr lvl="1" eaLnBrk="1" hangingPunct="1"/>
            <a:r>
              <a:rPr lang="en-US" sz="2400" dirty="0" smtClean="0">
                <a:latin typeface="Comic Sans MS" pitchFamily="-84" charset="0"/>
              </a:rPr>
              <a:t>… but typically assumes </a:t>
            </a:r>
            <a:r>
              <a:rPr lang="en-US" sz="2400" b="1" u="sng" dirty="0" smtClean="0">
                <a:latin typeface="Comic Sans MS" pitchFamily="-84" charset="0"/>
              </a:rPr>
              <a:t>synchronization</a:t>
            </a:r>
            <a:r>
              <a:rPr lang="en-US" sz="2400" dirty="0" smtClean="0">
                <a:latin typeface="Comic Sans MS" pitchFamily="-84" charset="0"/>
              </a:rPr>
              <a:t>.</a:t>
            </a:r>
            <a:endParaRPr lang="en-US" sz="2000" b="1" dirty="0" smtClean="0">
              <a:solidFill>
                <a:schemeClr val="accent2"/>
              </a:solidFill>
              <a:latin typeface="Comic Sans MS" pitchFamily="-84" charset="0"/>
            </a:endParaRPr>
          </a:p>
          <a:p>
            <a:pPr eaLnBrk="1" hangingPunct="1"/>
            <a:endParaRPr lang="en-US" sz="2000" b="1" u="sng" dirty="0" smtClean="0">
              <a:solidFill>
                <a:srgbClr val="2D2D8A"/>
              </a:solidFill>
              <a:latin typeface="Comic Sans MS" pitchFamily="-84" charset="0"/>
            </a:endParaRPr>
          </a:p>
          <a:p>
            <a:pPr eaLnBrk="1" hangingPunct="1"/>
            <a:r>
              <a:rPr lang="en-US" sz="2800" b="1" u="sng" dirty="0" smtClean="0">
                <a:solidFill>
                  <a:srgbClr val="2D2D8A"/>
                </a:solidFill>
                <a:latin typeface="Comic Sans MS" pitchFamily="-84" charset="0"/>
              </a:rPr>
              <a:t>Distributed computing theory</a:t>
            </a:r>
            <a:r>
              <a:rPr lang="en-US" sz="2800" dirty="0" smtClean="0">
                <a:solidFill>
                  <a:srgbClr val="2D2D8A"/>
                </a:solidFill>
                <a:latin typeface="Comic Sans MS" pitchFamily="-84" charset="0"/>
              </a:rPr>
              <a:t>:</a:t>
            </a:r>
          </a:p>
          <a:p>
            <a:pPr lvl="1" eaLnBrk="1" hangingPunct="1"/>
            <a:r>
              <a:rPr lang="en-US" sz="2400" dirty="0" smtClean="0">
                <a:latin typeface="Comic Sans MS" pitchFamily="-84" charset="0"/>
              </a:rPr>
              <a:t>analyzes system behavior in </a:t>
            </a:r>
            <a:r>
              <a:rPr lang="en-US" sz="2400" b="1" dirty="0" smtClean="0">
                <a:latin typeface="Comic Sans MS" pitchFamily="-84" charset="0"/>
              </a:rPr>
              <a:t>asynchronous</a:t>
            </a:r>
            <a:r>
              <a:rPr lang="en-US" sz="2400" dirty="0" smtClean="0">
                <a:latin typeface="Comic Sans MS" pitchFamily="-84" charset="0"/>
              </a:rPr>
              <a:t> environments</a:t>
            </a:r>
          </a:p>
          <a:p>
            <a:pPr lvl="1" eaLnBrk="1" hangingPunct="1"/>
            <a:r>
              <a:rPr lang="en-US" sz="2400" dirty="0" smtClean="0">
                <a:latin typeface="Comic Sans MS" pitchFamily="-84" charset="0"/>
              </a:rPr>
              <a:t>… but no general notions of </a:t>
            </a:r>
            <a:r>
              <a:rPr lang="en-US" sz="2400" b="1" dirty="0" smtClean="0">
                <a:latin typeface="Comic Sans MS" pitchFamily="-84" charset="0"/>
              </a:rPr>
              <a:t>natural behavior</a:t>
            </a:r>
            <a:r>
              <a:rPr lang="en-US" sz="2400" dirty="0" smtClean="0">
                <a:latin typeface="Comic Sans MS" pitchFamily="-8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181" y="5662533"/>
            <a:ext cx="1462584" cy="109552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475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46720"/>
            <a:ext cx="8786813" cy="4629150"/>
          </a:xfrm>
        </p:spPr>
        <p:txBody>
          <a:bodyPr>
            <a:normAutofit lnSpcReduction="10000"/>
          </a:bodyPr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dirty="0" err="1">
                <a:latin typeface="Comic Sans MS" pitchFamily="-84" charset="0"/>
              </a:rPr>
              <a:t>n</a:t>
            </a:r>
            <a:r>
              <a:rPr lang="en-US" sz="3600" dirty="0">
                <a:latin typeface="Comic Sans MS" pitchFamily="-84" charset="0"/>
              </a:rPr>
              <a:t> </a:t>
            </a:r>
            <a:r>
              <a:rPr lang="en-US" sz="3600" b="1" u="sng" dirty="0">
                <a:solidFill>
                  <a:srgbClr val="2D2D8A"/>
                </a:solidFill>
                <a:latin typeface="Comic Sans MS" pitchFamily="-84" charset="0"/>
              </a:rPr>
              <a:t>nodes</a:t>
            </a:r>
            <a:r>
              <a:rPr lang="en-US" sz="3600" dirty="0">
                <a:latin typeface="Comic Sans MS" pitchFamily="-84" charset="0"/>
              </a:rPr>
              <a:t> 1,…,</a:t>
            </a:r>
            <a:r>
              <a:rPr lang="en-US" sz="3600" dirty="0" err="1">
                <a:latin typeface="Comic Sans MS" pitchFamily="-84" charset="0"/>
              </a:rPr>
              <a:t>n</a:t>
            </a:r>
            <a:endParaRPr lang="en-US" sz="3600" dirty="0"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dirty="0">
                <a:latin typeface="Comic Sans MS" pitchFamily="-84" charset="0"/>
              </a:rPr>
              <a:t>Node </a:t>
            </a:r>
            <a:r>
              <a:rPr lang="en-US" sz="3600" dirty="0" err="1">
                <a:latin typeface="Comic Sans MS" pitchFamily="-84" charset="0"/>
              </a:rPr>
              <a:t>i</a:t>
            </a:r>
            <a:r>
              <a:rPr lang="en-US" sz="3600" dirty="0">
                <a:latin typeface="Comic Sans MS" pitchFamily="-84" charset="0"/>
              </a:rPr>
              <a:t> has </a:t>
            </a:r>
            <a:r>
              <a:rPr lang="en-US" sz="3600" b="1" u="sng" dirty="0">
                <a:solidFill>
                  <a:srgbClr val="2D2D8A"/>
                </a:solidFill>
                <a:latin typeface="Comic Sans MS" pitchFamily="-84" charset="0"/>
              </a:rPr>
              <a:t>action space</a:t>
            </a:r>
            <a:r>
              <a:rPr lang="en-US" sz="3600" b="1" dirty="0">
                <a:solidFill>
                  <a:srgbClr val="2D2D8A"/>
                </a:solidFill>
                <a:latin typeface="Comic Sans MS" pitchFamily="-84" charset="0"/>
              </a:rPr>
              <a:t> </a:t>
            </a:r>
            <a:r>
              <a:rPr lang="en-US" sz="3600" dirty="0">
                <a:latin typeface="Comic Sans MS" pitchFamily="-84" charset="0"/>
              </a:rPr>
              <a:t>A</a:t>
            </a:r>
            <a:r>
              <a:rPr lang="en-US" sz="3600" baseline="-25000" dirty="0">
                <a:latin typeface="Comic Sans MS" pitchFamily="-84" charset="0"/>
              </a:rPr>
              <a:t>i</a:t>
            </a:r>
            <a:endParaRPr lang="en-US" sz="3600" dirty="0">
              <a:latin typeface="Comic Sans MS" pitchFamily="-84" charset="0"/>
            </a:endParaRPr>
          </a:p>
          <a:p>
            <a:pPr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Comic Sans MS" pitchFamily="-84" charset="0"/>
              </a:rPr>
              <a:t>A=A</a:t>
            </a:r>
            <a:r>
              <a:rPr lang="en-US" baseline="-25000" dirty="0">
                <a:latin typeface="Comic Sans MS" pitchFamily="-84" charset="0"/>
              </a:rPr>
              <a:t>1</a:t>
            </a:r>
            <a:r>
              <a:rPr lang="en-US" dirty="0">
                <a:latin typeface="Comic Sans MS" pitchFamily="-84" charset="0"/>
              </a:rPr>
              <a:t>•</a:t>
            </a:r>
            <a:r>
              <a:rPr lang="en-US" sz="3200" b="1" baseline="30000" dirty="0">
                <a:latin typeface="Comic Sans MS" pitchFamily="-84" charset="0"/>
              </a:rPr>
              <a:t>…</a:t>
            </a:r>
            <a:r>
              <a:rPr lang="en-US" dirty="0">
                <a:latin typeface="Comic Sans MS" pitchFamily="-84" charset="0"/>
              </a:rPr>
              <a:t>•A</a:t>
            </a:r>
            <a:r>
              <a:rPr lang="en-US" baseline="-25000" dirty="0">
                <a:latin typeface="Comic Sans MS" pitchFamily="-84" charset="0"/>
              </a:rPr>
              <a:t>n</a:t>
            </a:r>
            <a:endParaRPr lang="en-US" dirty="0">
              <a:latin typeface="Comic Sans MS" pitchFamily="-84" charset="0"/>
            </a:endParaRPr>
          </a:p>
          <a:p>
            <a:pPr lvl="1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Comic Sans MS" pitchFamily="-84" charset="0"/>
              </a:rPr>
              <a:t>A</a:t>
            </a:r>
            <a:r>
              <a:rPr lang="en-US" baseline="-25000" dirty="0">
                <a:latin typeface="Comic Sans MS" pitchFamily="-84" charset="0"/>
              </a:rPr>
              <a:t>-</a:t>
            </a:r>
            <a:r>
              <a:rPr lang="en-US" baseline="-25000" dirty="0" err="1">
                <a:latin typeface="Comic Sans MS" pitchFamily="-84" charset="0"/>
              </a:rPr>
              <a:t>i</a:t>
            </a:r>
            <a:r>
              <a:rPr lang="en-US" dirty="0">
                <a:latin typeface="Comic Sans MS" pitchFamily="-84" charset="0"/>
              </a:rPr>
              <a:t>=A</a:t>
            </a:r>
            <a:r>
              <a:rPr lang="en-US" baseline="-25000" dirty="0">
                <a:latin typeface="Comic Sans MS" pitchFamily="-84" charset="0"/>
              </a:rPr>
              <a:t>1</a:t>
            </a:r>
            <a:r>
              <a:rPr lang="en-US" dirty="0">
                <a:latin typeface="Comic Sans MS" pitchFamily="-84" charset="0"/>
              </a:rPr>
              <a:t>•</a:t>
            </a:r>
            <a:r>
              <a:rPr lang="en-US" b="1" baseline="30000" dirty="0">
                <a:latin typeface="Comic Sans MS" pitchFamily="-84" charset="0"/>
              </a:rPr>
              <a:t>…</a:t>
            </a:r>
            <a:r>
              <a:rPr lang="en-US" dirty="0">
                <a:latin typeface="Comic Sans MS" pitchFamily="-84" charset="0"/>
              </a:rPr>
              <a:t>•A</a:t>
            </a:r>
            <a:r>
              <a:rPr lang="en-US" baseline="-25000" dirty="0">
                <a:latin typeface="Comic Sans MS" pitchFamily="-84" charset="0"/>
              </a:rPr>
              <a:t>i-1</a:t>
            </a:r>
            <a:r>
              <a:rPr lang="en-US" dirty="0">
                <a:latin typeface="Comic Sans MS" pitchFamily="-84" charset="0"/>
              </a:rPr>
              <a:t>•A</a:t>
            </a:r>
            <a:r>
              <a:rPr lang="en-US" baseline="-25000" dirty="0">
                <a:latin typeface="Comic Sans MS" pitchFamily="-84" charset="0"/>
              </a:rPr>
              <a:t>i+1</a:t>
            </a:r>
            <a:r>
              <a:rPr lang="en-US" dirty="0">
                <a:latin typeface="Comic Sans MS" pitchFamily="-84" charset="0"/>
              </a:rPr>
              <a:t>•</a:t>
            </a:r>
            <a:r>
              <a:rPr lang="en-US" b="1" baseline="30000" dirty="0">
                <a:latin typeface="Comic Sans MS" pitchFamily="-84" charset="0"/>
              </a:rPr>
              <a:t>…</a:t>
            </a:r>
            <a:r>
              <a:rPr lang="en-US" dirty="0">
                <a:latin typeface="Comic Sans MS" pitchFamily="-84" charset="0"/>
              </a:rPr>
              <a:t>•A</a:t>
            </a:r>
            <a:r>
              <a:rPr lang="en-US" baseline="-25000" dirty="0">
                <a:latin typeface="Comic Sans MS" pitchFamily="-84" charset="0"/>
              </a:rPr>
              <a:t>n</a:t>
            </a:r>
            <a:endParaRPr lang="en-US" sz="3200" baseline="-25000" dirty="0">
              <a:latin typeface="Comic Sans MS" pitchFamily="-84" charset="0"/>
            </a:endParaRPr>
          </a:p>
          <a:p>
            <a:pPr marL="341313" indent="-341313" defTabSz="457200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600" dirty="0">
                <a:latin typeface="Comic Sans MS" pitchFamily="-84" charset="0"/>
              </a:rPr>
              <a:t>Node </a:t>
            </a:r>
            <a:r>
              <a:rPr lang="en-US" sz="3600" dirty="0" err="1">
                <a:latin typeface="Comic Sans MS" pitchFamily="-84" charset="0"/>
              </a:rPr>
              <a:t>i</a:t>
            </a:r>
            <a:r>
              <a:rPr lang="en-US" sz="3600" dirty="0">
                <a:latin typeface="Comic Sans MS" pitchFamily="-84" charset="0"/>
              </a:rPr>
              <a:t> has </a:t>
            </a:r>
            <a:r>
              <a:rPr lang="en-US" sz="3600" b="1" u="sng" dirty="0">
                <a:solidFill>
                  <a:srgbClr val="2D2D8A"/>
                </a:solidFill>
                <a:latin typeface="Comic Sans MS" pitchFamily="-84" charset="0"/>
              </a:rPr>
              <a:t>reaction function</a:t>
            </a:r>
            <a:r>
              <a:rPr lang="en-US" sz="3600" b="1" dirty="0">
                <a:solidFill>
                  <a:srgbClr val="2D2D8A"/>
                </a:solidFill>
                <a:latin typeface="Comic Sans MS" pitchFamily="-84" charset="0"/>
              </a:rPr>
              <a:t> </a:t>
            </a:r>
            <a:r>
              <a:rPr lang="en-US" sz="3600" dirty="0" err="1" smtClean="0">
                <a:latin typeface="Comic Sans MS" pitchFamily="-84" charset="0"/>
              </a:rPr>
              <a:t>f</a:t>
            </a:r>
            <a:r>
              <a:rPr lang="en-US" sz="3600" baseline="-25000" dirty="0" err="1" smtClean="0">
                <a:latin typeface="Comic Sans MS" pitchFamily="-84" charset="0"/>
              </a:rPr>
              <a:t>i</a:t>
            </a:r>
            <a:r>
              <a:rPr lang="en-US" sz="3600" dirty="0" err="1" smtClean="0">
                <a:latin typeface="Comic Sans MS" pitchFamily="-84" charset="0"/>
              </a:rPr>
              <a:t>:A</a:t>
            </a:r>
            <a:r>
              <a:rPr lang="en-US" sz="3600" baseline="-25000" dirty="0" err="1" smtClean="0">
                <a:latin typeface="Comic Sans MS" pitchFamily="-84" charset="0"/>
              </a:rPr>
              <a:t>-i</a:t>
            </a:r>
            <a:r>
              <a:rPr lang="en-US" sz="3600" dirty="0" err="1" smtClean="0"/>
              <a:t>→</a:t>
            </a:r>
            <a:r>
              <a:rPr lang="en-US" sz="3600" dirty="0" err="1" smtClean="0">
                <a:latin typeface="Comic Sans MS" pitchFamily="-84" charset="0"/>
              </a:rPr>
              <a:t>A</a:t>
            </a:r>
            <a:r>
              <a:rPr lang="en-US" sz="3600" baseline="-25000" dirty="0" err="1" smtClean="0">
                <a:latin typeface="Comic Sans MS" pitchFamily="-84" charset="0"/>
              </a:rPr>
              <a:t>i</a:t>
            </a:r>
            <a:endParaRPr lang="en-US" sz="3600" baseline="-25000" dirty="0" smtClean="0">
              <a:latin typeface="Comic Sans MS" pitchFamily="-84" charset="0"/>
            </a:endParaRPr>
          </a:p>
          <a:p>
            <a:pPr lvl="1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err="1" smtClean="0">
                <a:latin typeface="Comic Sans MS" pitchFamily="-84" charset="0"/>
              </a:rPr>
              <a:t>f</a:t>
            </a:r>
            <a:r>
              <a:rPr lang="en-US" sz="3200" dirty="0" smtClean="0">
                <a:latin typeface="Comic Sans MS" pitchFamily="-84" charset="0"/>
              </a:rPr>
              <a:t>=(f</a:t>
            </a:r>
            <a:r>
              <a:rPr lang="en-US" sz="3200" baseline="-25000" dirty="0" smtClean="0">
                <a:latin typeface="Comic Sans MS" pitchFamily="-84" charset="0"/>
              </a:rPr>
              <a:t>1</a:t>
            </a:r>
            <a:r>
              <a:rPr lang="en-US" sz="3200" dirty="0" smtClean="0">
                <a:latin typeface="Comic Sans MS" pitchFamily="-84" charset="0"/>
              </a:rPr>
              <a:t>,…,f</a:t>
            </a:r>
            <a:r>
              <a:rPr lang="en-US" sz="3200" baseline="-25000" dirty="0" smtClean="0">
                <a:latin typeface="Comic Sans MS" pitchFamily="-84" charset="0"/>
              </a:rPr>
              <a:t>n</a:t>
            </a:r>
            <a:r>
              <a:rPr lang="en-US" sz="3200" dirty="0" smtClean="0">
                <a:latin typeface="Comic Sans MS" pitchFamily="-84" charset="0"/>
              </a:rPr>
              <a:t>)</a:t>
            </a:r>
          </a:p>
          <a:p>
            <a:pPr lvl="1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err="1" smtClean="0">
                <a:latin typeface="Comic Sans MS" pitchFamily="-84" charset="0"/>
              </a:rPr>
              <a:t>f</a:t>
            </a:r>
            <a:r>
              <a:rPr lang="en-US" sz="3200" baseline="-25000" dirty="0" err="1" smtClean="0">
                <a:latin typeface="Comic Sans MS" pitchFamily="-84" charset="0"/>
              </a:rPr>
              <a:t>i</a:t>
            </a:r>
            <a:r>
              <a:rPr lang="en-US" sz="3200" dirty="0" smtClean="0">
                <a:latin typeface="Comic Sans MS" pitchFamily="-84" charset="0"/>
              </a:rPr>
              <a:t> can capture node </a:t>
            </a:r>
            <a:r>
              <a:rPr lang="en-US" sz="3200" dirty="0" err="1" smtClean="0">
                <a:latin typeface="Comic Sans MS" pitchFamily="-84" charset="0"/>
              </a:rPr>
              <a:t>i’s</a:t>
            </a:r>
            <a:r>
              <a:rPr lang="en-US" sz="3200" dirty="0" smtClean="0">
                <a:latin typeface="Comic Sans MS" pitchFamily="-84" charset="0"/>
              </a:rPr>
              <a:t> “best-responses”</a:t>
            </a:r>
            <a:endParaRPr lang="en-US" sz="3200" dirty="0">
              <a:latin typeface="Comic Sans MS" pitchFamily="-84" charset="0"/>
            </a:endParaRP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-84" charset="0"/>
              </a:rPr>
              <a:t>Simple Model</a:t>
            </a:r>
            <a:endParaRPr lang="en-US" dirty="0">
              <a:latin typeface="Comic Sans MS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639888"/>
            <a:ext cx="8958262" cy="4402137"/>
          </a:xfrm>
        </p:spPr>
        <p:txBody>
          <a:bodyPr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Comic Sans MS" pitchFamily="-84" charset="0"/>
              </a:rPr>
              <a:t>Infinite sequence of discrete time steps </a:t>
            </a:r>
            <a:r>
              <a:rPr lang="en-US" sz="2800" dirty="0" err="1">
                <a:latin typeface="Comic Sans MS" pitchFamily="-84" charset="0"/>
              </a:rPr>
              <a:t>t</a:t>
            </a:r>
            <a:r>
              <a:rPr lang="en-US" sz="2800" dirty="0">
                <a:latin typeface="Comic Sans MS" pitchFamily="-84" charset="0"/>
              </a:rPr>
              <a:t>=1,…</a:t>
            </a:r>
          </a:p>
          <a:p>
            <a:pPr marL="341313" indent="-341313" defTabSz="457200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A </a:t>
            </a:r>
            <a:r>
              <a:rPr lang="en-US" sz="2800" b="1" u="sng" dirty="0" smtClean="0">
                <a:solidFill>
                  <a:srgbClr val="2D2D8A"/>
                </a:solidFill>
                <a:latin typeface="Comic Sans MS"/>
                <a:cs typeface="Comic Sans MS"/>
              </a:rPr>
              <a:t>schedule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Comic Sans MS"/>
                <a:cs typeface="Comic Sans MS"/>
              </a:rPr>
              <a:t>:{1,…} →2</a:t>
            </a:r>
            <a:r>
              <a:rPr lang="en-US" sz="2800" baseline="30000" dirty="0">
                <a:latin typeface="Comic Sans MS"/>
                <a:cs typeface="Comic Sans MS"/>
              </a:rPr>
              <a:t>[n</a:t>
            </a:r>
            <a:r>
              <a:rPr lang="en-US" sz="2800" baseline="30000" dirty="0" smtClean="0">
                <a:latin typeface="Comic Sans MS"/>
                <a:cs typeface="Comic Sans MS"/>
              </a:rPr>
              <a:t>]</a:t>
            </a:r>
            <a:r>
              <a:rPr lang="en-US" sz="2800" baseline="-25000" dirty="0" smtClean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maps each time step to the subset of nodes “activated” at that time step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a </a:t>
            </a:r>
            <a:r>
              <a:rPr lang="en-US" sz="2400" b="1" u="sng" dirty="0" smtClean="0">
                <a:solidFill>
                  <a:schemeClr val="accent2"/>
                </a:solidFill>
                <a:latin typeface="Comic Sans MS"/>
                <a:cs typeface="Comic Sans MS"/>
              </a:rPr>
              <a:t>fair</a:t>
            </a:r>
            <a:r>
              <a:rPr lang="en-US" sz="2400" dirty="0" smtClean="0">
                <a:latin typeface="Comic Sans MS"/>
                <a:cs typeface="Comic Sans MS"/>
              </a:rPr>
              <a:t> schedule activates each node infinitely often</a:t>
            </a:r>
            <a:endParaRPr lang="en-US" sz="2400" dirty="0" smtClean="0"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>
              <a:latin typeface="Comic Sans MS"/>
              <a:cs typeface="Comic Sans MS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An initial action-profile and schedule naturally induce a dynamics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sz="2800" dirty="0" smtClean="0">
              <a:latin typeface="Comic Sans MS"/>
              <a:cs typeface="Comic Sans MS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-84" charset="0"/>
              </a:rPr>
              <a:t>Simple Model </a:t>
            </a:r>
            <a:r>
              <a:rPr lang="en-US" dirty="0" smtClean="0">
                <a:latin typeface="Comic Sans MS" pitchFamily="-84" charset="0"/>
              </a:rPr>
              <a:t>(Cont.)</a:t>
            </a:r>
            <a:endParaRPr lang="en-US" dirty="0">
              <a:latin typeface="Comic Sans MS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542448"/>
            <a:ext cx="8958262" cy="3779837"/>
          </a:xfrm>
        </p:spPr>
        <p:txBody>
          <a:bodyPr vert="horz">
            <a:normAutofit fontScale="92500" lnSpcReduction="10000"/>
          </a:bodyPr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u="sng" dirty="0" err="1">
                <a:solidFill>
                  <a:srgbClr val="2D2D8A"/>
                </a:solidFill>
                <a:latin typeface="Comic Sans MS" pitchFamily="-84" charset="0"/>
              </a:rPr>
              <a:t>Defn</a:t>
            </a:r>
            <a:r>
              <a:rPr lang="en-US" dirty="0">
                <a:solidFill>
                  <a:srgbClr val="2D2D8A"/>
                </a:solidFill>
                <a:latin typeface="Comic Sans MS" pitchFamily="-84" charset="0"/>
              </a:rPr>
              <a:t>:</a:t>
            </a:r>
            <a:r>
              <a:rPr lang="en-US" dirty="0" smtClean="0">
                <a:solidFill>
                  <a:srgbClr val="333399"/>
                </a:solidFill>
                <a:latin typeface="Comic Sans MS" pitchFamily="-84" charset="0"/>
              </a:rPr>
              <a:t> </a:t>
            </a:r>
            <a:r>
              <a:rPr lang="en-US" dirty="0" smtClean="0">
                <a:latin typeface="Comic Sans MS" pitchFamily="-84" charset="0"/>
              </a:rPr>
              <a:t>An action-profile a*=</a:t>
            </a:r>
            <a:r>
              <a:rPr lang="en-US" dirty="0">
                <a:latin typeface="Comic Sans MS" pitchFamily="-84" charset="0"/>
              </a:rPr>
              <a:t>(</a:t>
            </a:r>
            <a:r>
              <a:rPr lang="en-US" dirty="0" smtClean="0">
                <a:latin typeface="Comic Sans MS" pitchFamily="-84" charset="0"/>
              </a:rPr>
              <a:t>a</a:t>
            </a:r>
            <a:r>
              <a:rPr lang="en-US" baseline="-25000" dirty="0" smtClean="0">
                <a:latin typeface="Comic Sans MS" pitchFamily="-84" charset="0"/>
              </a:rPr>
              <a:t>1</a:t>
            </a:r>
            <a:r>
              <a:rPr lang="en-US" dirty="0">
                <a:latin typeface="Comic Sans MS" pitchFamily="-84" charset="0"/>
              </a:rPr>
              <a:t>,…,a</a:t>
            </a:r>
            <a:r>
              <a:rPr lang="en-US" baseline="-25000" dirty="0">
                <a:latin typeface="Comic Sans MS" pitchFamily="-84" charset="0"/>
              </a:rPr>
              <a:t>n</a:t>
            </a:r>
            <a:r>
              <a:rPr lang="en-US" dirty="0">
                <a:latin typeface="Comic Sans MS" pitchFamily="-84" charset="0"/>
              </a:rPr>
              <a:t>) is a </a:t>
            </a:r>
            <a:r>
              <a:rPr lang="en-US" b="1" u="sng" dirty="0">
                <a:solidFill>
                  <a:srgbClr val="2D2D8A"/>
                </a:solidFill>
                <a:latin typeface="Comic Sans MS" pitchFamily="-84" charset="0"/>
              </a:rPr>
              <a:t>stable state</a:t>
            </a:r>
            <a:r>
              <a:rPr lang="en-US" b="1" dirty="0">
                <a:solidFill>
                  <a:srgbClr val="2D2D8A"/>
                </a:solidFill>
                <a:latin typeface="Comic Sans MS" pitchFamily="-84" charset="0"/>
              </a:rPr>
              <a:t> </a:t>
            </a:r>
            <a:r>
              <a:rPr lang="en-US" dirty="0">
                <a:latin typeface="Comic Sans MS" pitchFamily="-84" charset="0"/>
              </a:rPr>
              <a:t>if </a:t>
            </a:r>
            <a:r>
              <a:rPr lang="en-US" dirty="0" err="1">
                <a:latin typeface="Comic Sans MS" pitchFamily="-84" charset="0"/>
              </a:rPr>
              <a:t>f</a:t>
            </a:r>
            <a:r>
              <a:rPr lang="en-US" baseline="-25000" dirty="0" err="1">
                <a:latin typeface="Comic Sans MS" pitchFamily="-84" charset="0"/>
              </a:rPr>
              <a:t>i</a:t>
            </a:r>
            <a:r>
              <a:rPr lang="en-US" dirty="0" err="1">
                <a:latin typeface="Comic Sans MS" pitchFamily="-84" charset="0"/>
              </a:rPr>
              <a:t>(</a:t>
            </a:r>
            <a:r>
              <a:rPr lang="en-US" dirty="0" err="1" smtClean="0">
                <a:latin typeface="Comic Sans MS" pitchFamily="-84" charset="0"/>
              </a:rPr>
              <a:t>a</a:t>
            </a:r>
            <a:r>
              <a:rPr lang="en-US" dirty="0" smtClean="0">
                <a:latin typeface="Comic Sans MS" pitchFamily="-84" charset="0"/>
              </a:rPr>
              <a:t>*)</a:t>
            </a:r>
            <a:r>
              <a:rPr lang="en-US" dirty="0">
                <a:latin typeface="Comic Sans MS" pitchFamily="-84" charset="0"/>
              </a:rPr>
              <a:t>=</a:t>
            </a:r>
            <a:r>
              <a:rPr lang="en-US" dirty="0" err="1">
                <a:latin typeface="Comic Sans MS" pitchFamily="-84" charset="0"/>
              </a:rPr>
              <a:t>a</a:t>
            </a:r>
            <a:r>
              <a:rPr lang="en-US" baseline="-25000" dirty="0" err="1">
                <a:latin typeface="Comic Sans MS" pitchFamily="-84" charset="0"/>
              </a:rPr>
              <a:t>i</a:t>
            </a:r>
            <a:r>
              <a:rPr lang="en-US" dirty="0">
                <a:latin typeface="Comic Sans MS" pitchFamily="-84" charset="0"/>
              </a:rPr>
              <a:t> for all </a:t>
            </a:r>
            <a:r>
              <a:rPr lang="en-US" dirty="0" err="1">
                <a:latin typeface="Comic Sans MS" pitchFamily="-84" charset="0"/>
              </a:rPr>
              <a:t>i</a:t>
            </a:r>
            <a:r>
              <a:rPr lang="en-US" dirty="0">
                <a:latin typeface="Comic Sans MS" pitchFamily="-84" charset="0"/>
              </a:rPr>
              <a:t>.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latin typeface="Comic Sans MS" pitchFamily="-84" charset="0"/>
              </a:rPr>
              <a:t>that is, </a:t>
            </a:r>
            <a:r>
              <a:rPr lang="en-US" sz="2400" dirty="0" smtClean="0">
                <a:latin typeface="Comic Sans MS" pitchFamily="-84" charset="0"/>
              </a:rPr>
              <a:t>a* </a:t>
            </a:r>
            <a:r>
              <a:rPr lang="en-US" sz="2400" dirty="0">
                <a:latin typeface="Comic Sans MS" pitchFamily="-84" charset="0"/>
              </a:rPr>
              <a:t>is a fixed point of </a:t>
            </a:r>
            <a:r>
              <a:rPr lang="en-US" sz="2400" dirty="0" err="1" smtClean="0">
                <a:latin typeface="Comic Sans MS" pitchFamily="-84" charset="0"/>
              </a:rPr>
              <a:t>f</a:t>
            </a:r>
            <a:endParaRPr lang="en-US" sz="2400" dirty="0" smtClean="0">
              <a:latin typeface="Comic Sans MS" pitchFamily="-84" charset="0"/>
            </a:endParaRP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omic Sans MS" pitchFamily="-84" charset="0"/>
              </a:rPr>
              <a:t>abusing notation…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u="sng" dirty="0" err="1">
                <a:solidFill>
                  <a:srgbClr val="2D2D8A"/>
                </a:solidFill>
                <a:latin typeface="Comic Sans MS" pitchFamily="-84" charset="0"/>
              </a:rPr>
              <a:t>Defn</a:t>
            </a:r>
            <a:r>
              <a:rPr lang="en-US" dirty="0">
                <a:solidFill>
                  <a:srgbClr val="2D2D8A"/>
                </a:solidFill>
                <a:latin typeface="Comic Sans MS" pitchFamily="-84" charset="0"/>
              </a:rPr>
              <a:t>:</a:t>
            </a:r>
            <a:r>
              <a:rPr lang="en-US" dirty="0" smtClean="0">
                <a:latin typeface="Comic Sans MS" pitchFamily="-84" charset="0"/>
              </a:rPr>
              <a:t> A </a:t>
            </a:r>
            <a:r>
              <a:rPr lang="en-US" dirty="0">
                <a:latin typeface="Comic Sans MS" pitchFamily="-84" charset="0"/>
              </a:rPr>
              <a:t>system is </a:t>
            </a:r>
            <a:r>
              <a:rPr lang="en-US" b="1" u="sng" dirty="0">
                <a:solidFill>
                  <a:srgbClr val="2D2D8A"/>
                </a:solidFill>
                <a:latin typeface="Comic Sans MS" pitchFamily="-84" charset="0"/>
              </a:rPr>
              <a:t>convergent</a:t>
            </a:r>
            <a:r>
              <a:rPr lang="en-US" dirty="0">
                <a:latin typeface="Comic Sans MS" pitchFamily="-84" charset="0"/>
              </a:rPr>
              <a:t> if</a:t>
            </a:r>
            <a:r>
              <a:rPr lang="en-US" dirty="0" smtClean="0">
                <a:latin typeface="Comic Sans MS" pitchFamily="-84" charset="0"/>
              </a:rPr>
              <a:t> for </a:t>
            </a:r>
            <a:r>
              <a:rPr lang="en-US" b="1" u="sng" dirty="0" smtClean="0">
                <a:latin typeface="Comic Sans MS" pitchFamily="-84" charset="0"/>
              </a:rPr>
              <a:t>every</a:t>
            </a:r>
            <a:r>
              <a:rPr lang="en-US" dirty="0" smtClean="0">
                <a:latin typeface="Comic Sans MS" pitchFamily="-84" charset="0"/>
              </a:rPr>
              <a:t> choice of initial action-profile and </a:t>
            </a:r>
            <a:r>
              <a:rPr lang="en-US" b="1" u="sng" dirty="0" smtClean="0">
                <a:latin typeface="Comic Sans MS" pitchFamily="-84" charset="0"/>
              </a:rPr>
              <a:t>fair</a:t>
            </a:r>
            <a:r>
              <a:rPr lang="en-US" dirty="0" smtClean="0">
                <a:latin typeface="Comic Sans MS" pitchFamily="-84" charset="0"/>
              </a:rPr>
              <a:t> schedule the induced dynamics converge to </a:t>
            </a:r>
            <a:r>
              <a:rPr lang="en-US" dirty="0">
                <a:latin typeface="Comic Sans MS" pitchFamily="-84" charset="0"/>
              </a:rPr>
              <a:t>a stable </a:t>
            </a:r>
            <a:r>
              <a:rPr lang="en-US" dirty="0" smtClean="0">
                <a:latin typeface="Comic Sans MS" pitchFamily="-84" charset="0"/>
              </a:rPr>
              <a:t>state.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latin typeface="Comic Sans MS" pitchFamily="-84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-84" charset="0"/>
              </a:rPr>
              <a:t>Simple Model </a:t>
            </a:r>
            <a:r>
              <a:rPr lang="en-US" dirty="0" smtClean="0">
                <a:latin typeface="Comic Sans MS" pitchFamily="-84" charset="0"/>
              </a:rPr>
              <a:t>(Cont.)</a:t>
            </a:r>
            <a:endParaRPr lang="en-US" dirty="0">
              <a:latin typeface="Comic Sans MS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647700"/>
            <a:ext cx="8958262" cy="5145088"/>
          </a:xfrm>
        </p:spPr>
        <p:txBody>
          <a:bodyPr>
            <a:normAutofit lnSpcReduction="10000"/>
          </a:bodyPr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u="sng" dirty="0" err="1" smtClean="0">
                <a:solidFill>
                  <a:srgbClr val="2D2D8A"/>
                </a:solidFill>
                <a:latin typeface="Comic Sans MS" pitchFamily="-84" charset="0"/>
              </a:rPr>
              <a:t>Thm</a:t>
            </a:r>
            <a:r>
              <a:rPr lang="en-US" sz="2400" b="1" u="sng" dirty="0" smtClean="0">
                <a:solidFill>
                  <a:srgbClr val="2D2D8A"/>
                </a:solidFill>
                <a:latin typeface="Comic Sans MS" pitchFamily="-84" charset="0"/>
              </a:rPr>
              <a:t> [</a:t>
            </a:r>
            <a:r>
              <a:rPr lang="en-US" sz="2400" b="1" u="sng" dirty="0" err="1" smtClean="0">
                <a:solidFill>
                  <a:srgbClr val="2D2D8A"/>
                </a:solidFill>
                <a:latin typeface="Comic Sans MS" pitchFamily="-84" charset="0"/>
              </a:rPr>
              <a:t>Jaggard</a:t>
            </a:r>
            <a:r>
              <a:rPr lang="en-US" sz="2400" b="1" u="sng" dirty="0" smtClean="0">
                <a:solidFill>
                  <a:srgbClr val="2D2D8A"/>
                </a:solidFill>
                <a:latin typeface="Comic Sans MS" pitchFamily="-84" charset="0"/>
              </a:rPr>
              <a:t>-S-Wright]</a:t>
            </a:r>
            <a:r>
              <a:rPr lang="en-US" b="1" dirty="0" smtClean="0">
                <a:solidFill>
                  <a:srgbClr val="2D2D8A"/>
                </a:solidFill>
                <a:latin typeface="Comic Sans MS" pitchFamily="-84" charset="0"/>
              </a:rPr>
              <a:t>:</a:t>
            </a:r>
            <a:r>
              <a:rPr lang="en-US" dirty="0" smtClean="0">
                <a:latin typeface="Comic Sans MS" pitchFamily="-84" charset="0"/>
              </a:rPr>
              <a:t> </a:t>
            </a:r>
            <a:r>
              <a:rPr lang="en-US" dirty="0">
                <a:latin typeface="Comic Sans MS" pitchFamily="-84" charset="0"/>
              </a:rPr>
              <a:t>If</a:t>
            </a:r>
            <a:r>
              <a:rPr lang="en-US" dirty="0" smtClean="0">
                <a:latin typeface="Comic Sans MS" pitchFamily="-84" charset="0"/>
              </a:rPr>
              <a:t> there </a:t>
            </a:r>
            <a:r>
              <a:rPr lang="en-US" dirty="0">
                <a:latin typeface="Comic Sans MS" pitchFamily="-84" charset="0"/>
              </a:rPr>
              <a:t>exist multiple stable states, then the system is </a:t>
            </a:r>
            <a:r>
              <a:rPr lang="en-US" u="sng" dirty="0">
                <a:latin typeface="Comic Sans MS" pitchFamily="-84" charset="0"/>
              </a:rPr>
              <a:t>not</a:t>
            </a:r>
            <a:r>
              <a:rPr lang="en-US" dirty="0">
                <a:latin typeface="Comic Sans MS" pitchFamily="-84" charset="0"/>
              </a:rPr>
              <a:t> convergent</a:t>
            </a:r>
            <a:r>
              <a:rPr lang="en-US" dirty="0" smtClean="0">
                <a:latin typeface="Comic Sans MS" pitchFamily="-84" charset="0"/>
              </a:rPr>
              <a:t>.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 smtClean="0">
                <a:latin typeface="Comic Sans MS" pitchFamily="-84" charset="0"/>
              </a:rPr>
              <a:t>v</a:t>
            </a:r>
            <a:r>
              <a:rPr lang="en-US" dirty="0" err="1" smtClean="0">
                <a:latin typeface="Comic Sans MS" pitchFamily="-84" charset="0"/>
              </a:rPr>
              <a:t>alency</a:t>
            </a:r>
            <a:r>
              <a:rPr lang="en-US" dirty="0" smtClean="0">
                <a:latin typeface="Comic Sans MS" pitchFamily="-84" charset="0"/>
              </a:rPr>
              <a:t> argument!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Comic Sans MS" pitchFamily="-84" charset="0"/>
              </a:rPr>
              <a:t>n</a:t>
            </a:r>
            <a:r>
              <a:rPr lang="en-US" dirty="0" smtClean="0">
                <a:latin typeface="Comic Sans MS" pitchFamily="-84" charset="0"/>
              </a:rPr>
              <a:t>o failures, just dumb nodes!</a:t>
            </a:r>
            <a:endParaRPr lang="en-US" dirty="0" smtClean="0">
              <a:latin typeface="Comic Sans MS" pitchFamily="-84" charset="0"/>
            </a:endParaRPr>
          </a:p>
          <a:p>
            <a:pPr marL="341313" indent="-341313" defTabSz="45720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1" u="sng" dirty="0" smtClean="0">
              <a:solidFill>
                <a:srgbClr val="FF0000"/>
              </a:solidFill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Comic Sans MS" pitchFamily="-84" charset="0"/>
              </a:rPr>
              <a:t>So, a unique stable state is a </a:t>
            </a:r>
            <a:r>
              <a:rPr lang="en-US" b="1" dirty="0" smtClean="0">
                <a:latin typeface="Comic Sans MS" pitchFamily="-84" charset="0"/>
              </a:rPr>
              <a:t>necessary</a:t>
            </a:r>
            <a:r>
              <a:rPr lang="en-US" dirty="0" smtClean="0">
                <a:latin typeface="Comic Sans MS" pitchFamily="-84" charset="0"/>
              </a:rPr>
              <a:t> condition for guaranteed convergence.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 smtClean="0"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Comic Sans MS" pitchFamily="-84" charset="0"/>
              </a:rPr>
              <a:t>Can </a:t>
            </a:r>
            <a:r>
              <a:rPr lang="en-US" dirty="0">
                <a:latin typeface="Comic Sans MS" pitchFamily="-84" charset="0"/>
              </a:rPr>
              <a:t>be generalized to</a:t>
            </a:r>
            <a:r>
              <a:rPr lang="en-US" dirty="0" smtClean="0">
                <a:latin typeface="Comic Sans MS" pitchFamily="-84" charset="0"/>
              </a:rPr>
              <a:t> bounded-recall, non-stationary reaction functions.</a:t>
            </a:r>
            <a:endParaRPr lang="en-US" sz="3600" dirty="0" smtClean="0">
              <a:latin typeface="Comic Sans MS" pitchFamily="-84" charset="0"/>
            </a:endParaRPr>
          </a:p>
        </p:txBody>
      </p:sp>
      <p:sp>
        <p:nvSpPr>
          <p:cNvPr id="39939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omic Sans MS" pitchFamily="-84" charset="0"/>
              </a:rPr>
              <a:t>Towards a Characterization of Convergent Systems</a:t>
            </a:r>
            <a:endParaRPr lang="en-US" sz="4000" dirty="0">
              <a:latin typeface="Comic Sans MS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88"/>
            <a:ext cx="9144000" cy="1143000"/>
          </a:xfrm>
        </p:spPr>
        <p:txBody>
          <a:bodyPr/>
          <a:lstStyle/>
          <a:p>
            <a:pPr eaLnBrk="1" hangingPunct="1"/>
            <a:r>
              <a:rPr lang="en-US" u="sng" dirty="0" smtClean="0">
                <a:latin typeface="Comic Sans MS" pitchFamily="66" charset="0"/>
              </a:rPr>
              <a:t>Application</a:t>
            </a:r>
            <a:r>
              <a:rPr lang="en-US" dirty="0" smtClean="0">
                <a:latin typeface="Comic Sans MS" pitchFamily="66" charset="0"/>
              </a:rPr>
              <a:t>: Internet Routing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276935"/>
            <a:ext cx="8929687" cy="544738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500" dirty="0" smtClean="0">
                <a:latin typeface="Comic Sans MS" pitchFamily="66" charset="0"/>
              </a:rPr>
              <a:t>BGP establishes routes between the smaller networks that make up the Internet</a:t>
            </a:r>
          </a:p>
          <a:p>
            <a:pPr eaLnBrk="1" hangingPunct="1">
              <a:buFontTx/>
              <a:buNone/>
              <a:defRPr/>
            </a:pPr>
            <a:endParaRPr lang="en-US" sz="25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25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500" b="1" u="sng" dirty="0" smtClean="0">
                <a:solidFill>
                  <a:srgbClr val="333399"/>
                </a:solidFill>
                <a:latin typeface="Comic Sans MS" pitchFamily="66" charset="0"/>
              </a:rPr>
              <a:t>Question </a:t>
            </a:r>
            <a:r>
              <a:rPr lang="en-US" sz="1800" b="1" u="sng" dirty="0" smtClean="0">
                <a:solidFill>
                  <a:srgbClr val="333399"/>
                </a:solidFill>
                <a:latin typeface="Comic Sans MS" pitchFamily="66" charset="0"/>
              </a:rPr>
              <a:t>[Griffin-Shepherd-</a:t>
            </a:r>
            <a:r>
              <a:rPr lang="en-US" sz="1800" b="1" u="sng" dirty="0" err="1" smtClean="0">
                <a:solidFill>
                  <a:srgbClr val="333399"/>
                </a:solidFill>
                <a:latin typeface="Comic Sans MS" pitchFamily="66" charset="0"/>
              </a:rPr>
              <a:t>Wilfong</a:t>
            </a:r>
            <a:r>
              <a:rPr lang="en-US" sz="1800" b="1" u="sng" dirty="0" smtClean="0">
                <a:solidFill>
                  <a:srgbClr val="333399"/>
                </a:solidFill>
                <a:latin typeface="Comic Sans MS" pitchFamily="66" charset="0"/>
              </a:rPr>
              <a:t>, 2001]</a:t>
            </a:r>
            <a:r>
              <a:rPr lang="en-US" sz="2500" b="1" dirty="0" smtClean="0">
                <a:latin typeface="Comic Sans MS" pitchFamily="66" charset="0"/>
              </a:rPr>
              <a:t>:</a:t>
            </a:r>
            <a:r>
              <a:rPr lang="en-US" sz="2500" dirty="0" smtClean="0">
                <a:latin typeface="Comic Sans MS" pitchFamily="66" charset="0"/>
              </a:rPr>
              <a:t> Do multiple stable routing configurations imply the possibility of persistent route oscillations?</a:t>
            </a:r>
          </a:p>
          <a:p>
            <a:pPr eaLnBrk="1" hangingPunct="1">
              <a:defRPr/>
            </a:pPr>
            <a:r>
              <a:rPr lang="en-US" sz="2500" b="1" u="sng" dirty="0" smtClean="0">
                <a:solidFill>
                  <a:srgbClr val="333399"/>
                </a:solidFill>
                <a:latin typeface="Comic Sans MS" pitchFamily="66" charset="0"/>
              </a:rPr>
              <a:t>Answer </a:t>
            </a:r>
            <a:r>
              <a:rPr lang="en-US" sz="1800" b="1" u="sng" dirty="0" smtClean="0">
                <a:solidFill>
                  <a:srgbClr val="333399"/>
                </a:solidFill>
                <a:latin typeface="Comic Sans MS" pitchFamily="66" charset="0"/>
              </a:rPr>
              <a:t>[Sami-S-</a:t>
            </a:r>
            <a:r>
              <a:rPr lang="en-US" sz="1800" b="1" u="sng" dirty="0" err="1" smtClean="0">
                <a:solidFill>
                  <a:srgbClr val="333399"/>
                </a:solidFill>
                <a:latin typeface="Comic Sans MS" pitchFamily="66" charset="0"/>
              </a:rPr>
              <a:t>Zohar</a:t>
            </a:r>
            <a:r>
              <a:rPr lang="en-US" sz="1800" b="1" u="sng" dirty="0" smtClean="0">
                <a:solidFill>
                  <a:srgbClr val="333399"/>
                </a:solidFill>
                <a:latin typeface="Comic Sans MS" pitchFamily="66" charset="0"/>
              </a:rPr>
              <a:t>, 2009]</a:t>
            </a:r>
            <a:r>
              <a:rPr lang="en-US" sz="2500" b="1" dirty="0" smtClean="0">
                <a:latin typeface="Comic Sans MS" pitchFamily="66" charset="0"/>
              </a:rPr>
              <a:t>:</a:t>
            </a:r>
            <a:r>
              <a:rPr lang="en-US" sz="2500" dirty="0" smtClean="0">
                <a:latin typeface="Comic Sans MS" pitchFamily="66" charset="0"/>
              </a:rPr>
              <a:t> Yes!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23745" y="2327208"/>
            <a:ext cx="5410200" cy="2316162"/>
            <a:chOff x="957" y="1008"/>
            <a:chExt cx="3955" cy="1778"/>
          </a:xfrm>
        </p:grpSpPr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957" y="1697"/>
              <a:ext cx="1015" cy="436"/>
            </a:xfrm>
            <a:prstGeom prst="ellipse">
              <a:avLst/>
            </a:prstGeom>
            <a:solidFill>
              <a:srgbClr val="33CCCC">
                <a:alpha val="3411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Comic Sans MS" pitchFamily="66" charset="0"/>
                </a:rPr>
                <a:t>AT&amp;T</a:t>
              </a: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2263" y="2387"/>
              <a:ext cx="1016" cy="399"/>
            </a:xfrm>
            <a:prstGeom prst="ellipse">
              <a:avLst/>
            </a:prstGeom>
            <a:solidFill>
              <a:srgbClr val="33CCCC">
                <a:alpha val="3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Comic Sans MS" pitchFamily="66" charset="0"/>
                </a:rPr>
                <a:t>Qwest</a:t>
              </a: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2299" y="1008"/>
              <a:ext cx="1343" cy="580"/>
            </a:xfrm>
            <a:prstGeom prst="ellipse">
              <a:avLst/>
            </a:prstGeom>
            <a:solidFill>
              <a:srgbClr val="33CCCC">
                <a:alpha val="3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latin typeface="Comic Sans MS" pitchFamily="66" charset="0"/>
              </a:endParaRP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642" y="1806"/>
              <a:ext cx="1270" cy="399"/>
            </a:xfrm>
            <a:prstGeom prst="ellipse">
              <a:avLst/>
            </a:prstGeom>
            <a:solidFill>
              <a:srgbClr val="33CCCC">
                <a:alpha val="3607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Comic Sans MS" pitchFamily="66" charset="0"/>
                </a:rPr>
                <a:t>Comcast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2590" y="1088"/>
              <a:ext cx="80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Comic Sans MS" pitchFamily="66" charset="0"/>
                </a:rPr>
                <a:t>Sprint</a:t>
              </a:r>
            </a:p>
          </p:txBody>
        </p:sp>
        <p:cxnSp>
          <p:nvCxnSpPr>
            <p:cNvPr id="4106" name="AutoShape 10"/>
            <p:cNvCxnSpPr>
              <a:cxnSpLocks noChangeShapeType="1"/>
              <a:stCxn id="4102" idx="7"/>
              <a:endCxn id="4104" idx="3"/>
            </p:cNvCxnSpPr>
            <p:nvPr/>
          </p:nvCxnSpPr>
          <p:spPr bwMode="auto">
            <a:xfrm flipV="1">
              <a:off x="3130" y="2147"/>
              <a:ext cx="698" cy="2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4107" name="AutoShape 11"/>
            <p:cNvCxnSpPr>
              <a:cxnSpLocks noChangeShapeType="1"/>
              <a:stCxn id="4101" idx="7"/>
            </p:cNvCxnSpPr>
            <p:nvPr/>
          </p:nvCxnSpPr>
          <p:spPr bwMode="auto">
            <a:xfrm flipV="1">
              <a:off x="1823" y="1513"/>
              <a:ext cx="681" cy="2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4108" name="AutoShape 12"/>
            <p:cNvCxnSpPr>
              <a:cxnSpLocks noChangeShapeType="1"/>
              <a:stCxn id="4101" idx="5"/>
              <a:endCxn id="4102" idx="1"/>
            </p:cNvCxnSpPr>
            <p:nvPr/>
          </p:nvCxnSpPr>
          <p:spPr bwMode="auto">
            <a:xfrm>
              <a:off x="1823" y="2069"/>
              <a:ext cx="589" cy="3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4109" name="AutoShape 13"/>
            <p:cNvCxnSpPr>
              <a:cxnSpLocks noChangeShapeType="1"/>
              <a:stCxn id="4102" idx="0"/>
              <a:endCxn id="4103" idx="4"/>
            </p:cNvCxnSpPr>
            <p:nvPr/>
          </p:nvCxnSpPr>
          <p:spPr bwMode="auto">
            <a:xfrm flipV="1">
              <a:off x="2771" y="1588"/>
              <a:ext cx="200" cy="7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4110" name="AutoShape 14"/>
            <p:cNvCxnSpPr>
              <a:cxnSpLocks noChangeShapeType="1"/>
              <a:stCxn id="4104" idx="1"/>
              <a:endCxn id="4103" idx="5"/>
            </p:cNvCxnSpPr>
            <p:nvPr/>
          </p:nvCxnSpPr>
          <p:spPr bwMode="auto">
            <a:xfrm flipH="1" flipV="1">
              <a:off x="3445" y="1503"/>
              <a:ext cx="383" cy="3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The </a:t>
            </a:r>
            <a:r>
              <a:rPr lang="en-US" dirty="0" smtClean="0">
                <a:latin typeface="Comic Sans MS"/>
                <a:cs typeface="Comic Sans MS"/>
              </a:rPr>
              <a:t>Internet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9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Tremendous success</a:t>
            </a:r>
            <a:endParaRPr lang="en-US" dirty="0" smtClean="0">
              <a:latin typeface="Comic Sans MS"/>
              <a:cs typeface="Comic Sans MS"/>
            </a:endParaRP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f</a:t>
            </a:r>
            <a:r>
              <a:rPr lang="en-US" dirty="0" smtClean="0">
                <a:latin typeface="Comic Sans MS"/>
                <a:cs typeface="Comic Sans MS"/>
              </a:rPr>
              <a:t>rom </a:t>
            </a:r>
            <a:r>
              <a:rPr lang="en-US" dirty="0" smtClean="0">
                <a:latin typeface="Comic Sans MS"/>
                <a:cs typeface="Comic Sans MS"/>
              </a:rPr>
              <a:t>research experiment 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to global infrastructure</a:t>
            </a:r>
            <a:endParaRPr lang="en-US" dirty="0" smtClean="0">
              <a:latin typeface="Comic Sans MS"/>
              <a:cs typeface="Comic Sans MS"/>
            </a:endParaRPr>
          </a:p>
          <a:p>
            <a:pPr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Enables </a:t>
            </a:r>
            <a:r>
              <a:rPr lang="en-US" dirty="0" smtClean="0">
                <a:latin typeface="Comic Sans MS"/>
                <a:cs typeface="Comic Sans MS"/>
              </a:rPr>
              <a:t>innovation in applications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Web, P2P, VoIP, social networks, virtual worlds</a:t>
            </a:r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But</a:t>
            </a:r>
            <a:r>
              <a:rPr lang="en-US" dirty="0" smtClean="0">
                <a:latin typeface="Comic Sans MS"/>
                <a:cs typeface="Comic Sans MS"/>
              </a:rPr>
              <a:t>,</a:t>
            </a:r>
            <a:r>
              <a:rPr lang="en-US" dirty="0" smtClean="0">
                <a:latin typeface="Comic Sans MS"/>
                <a:cs typeface="Comic Sans MS"/>
              </a:rPr>
              <a:t> the Internet infrastructure </a:t>
            </a:r>
            <a:r>
              <a:rPr lang="en-US" dirty="0" smtClean="0">
                <a:latin typeface="Comic Sans MS"/>
                <a:cs typeface="Comic Sans MS"/>
              </a:rPr>
              <a:t>fairly stagnant for decades…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 smtClean="0">
              <a:latin typeface="Comic Sans MS"/>
              <a:cs typeface="Comic Sans MS"/>
              <a:sym typeface="Wingdings" pitchFamily="2" charset="2"/>
            </a:endParaRPr>
          </a:p>
          <a:p>
            <a:pPr lvl="1"/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1434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0160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8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Other Applications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003" y="1761370"/>
            <a:ext cx="8308899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latin typeface="Comic Sans MS" pitchFamily="66" charset="0"/>
              </a:rPr>
              <a:t>Our “two people in a corridor” example…</a:t>
            </a:r>
          </a:p>
          <a:p>
            <a:pPr eaLnBrk="1" hangingPunct="1">
              <a:buNone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500" dirty="0" smtClean="0">
                <a:latin typeface="Comic Sans MS" pitchFamily="66" charset="0"/>
              </a:rPr>
              <a:t>Models of congestion control on the Internet</a:t>
            </a:r>
          </a:p>
          <a:p>
            <a:pPr eaLnBrk="1" hangingPunct="1"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500" dirty="0" smtClean="0">
                <a:latin typeface="Comic Sans MS" pitchFamily="66" charset="0"/>
              </a:rPr>
              <a:t>Load balancing</a:t>
            </a:r>
          </a:p>
          <a:p>
            <a:pPr eaLnBrk="1" hangingPunct="1">
              <a:buNone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500" dirty="0" smtClean="0">
                <a:latin typeface="Comic Sans MS" pitchFamily="66" charset="0"/>
              </a:rPr>
              <a:t>Diffusion of technologies in social networks</a:t>
            </a:r>
          </a:p>
          <a:p>
            <a:pPr eaLnBrk="1" hangingPunct="1"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500" dirty="0" smtClean="0">
                <a:latin typeface="Comic Sans MS" pitchFamily="66" charset="0"/>
              </a:rPr>
              <a:t>Asynchronous circuits</a:t>
            </a:r>
          </a:p>
          <a:p>
            <a:pPr eaLnBrk="1" hangingPunct="1"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500" dirty="0" smtClean="0">
                <a:latin typeface="Comic Sans MS" pitchFamily="66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0"/>
            <a:ext cx="9144000" cy="1949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4099" name="Picture 3" descr="http://newmemorial.files.wordpress.com/2009/06/int_corridor_05-28-09_final-color-t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963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1" name="Rectangle 8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5483" name="Picture 11" descr="http://www.vectorstock.com/assets/preview/236664/cartoon-man-vec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88" y="3444875"/>
            <a:ext cx="24860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2">
            <a:hlinkClick r:id="rId7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104" name="Picture 10" descr="http://www.google.com/intl/en_ALL/images/logos/images_logo_sm.gif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08025"/>
            <a:ext cx="1390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http://www.vectorstock.com/assets/preview/236664/cartoon-man-vec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432175"/>
            <a:ext cx="248602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5052" y="350755"/>
            <a:ext cx="767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Meanwhile, back in the corridor…</a:t>
            </a:r>
            <a:endParaRPr lang="en-US" sz="3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107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494068"/>
            <a:ext cx="8704262" cy="3779837"/>
          </a:xfrm>
        </p:spPr>
        <p:txBody>
          <a:bodyPr vert="horz">
            <a:noAutofit/>
          </a:bodyPr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u="sng" dirty="0" err="1" smtClean="0">
                <a:latin typeface="Comic Sans MS" pitchFamily="-84" charset="0"/>
              </a:rPr>
              <a:t>Defn</a:t>
            </a:r>
            <a:r>
              <a:rPr lang="en-US" sz="2800" dirty="0">
                <a:latin typeface="Comic Sans MS" pitchFamily="-84" charset="0"/>
              </a:rPr>
              <a:t>:</a:t>
            </a:r>
            <a:r>
              <a:rPr lang="en-US" sz="2800" dirty="0" smtClean="0">
                <a:latin typeface="Comic Sans MS" pitchFamily="-84" charset="0"/>
              </a:rPr>
              <a:t> An </a:t>
            </a:r>
            <a:r>
              <a:rPr lang="en-US" sz="2800" b="1" u="sng" dirty="0" err="1" smtClean="0">
                <a:solidFill>
                  <a:schemeClr val="accent2"/>
                </a:solidFill>
                <a:latin typeface="Comic Sans MS" pitchFamily="-84" charset="0"/>
              </a:rPr>
              <a:t>r</a:t>
            </a:r>
            <a:r>
              <a:rPr lang="en-US" sz="2800" b="1" u="sng" dirty="0" smtClean="0">
                <a:solidFill>
                  <a:schemeClr val="accent2"/>
                </a:solidFill>
                <a:latin typeface="Comic Sans MS" pitchFamily="-84" charset="0"/>
              </a:rPr>
              <a:t>-fair schedule</a:t>
            </a:r>
            <a:r>
              <a:rPr lang="en-US" sz="2800" dirty="0" smtClean="0">
                <a:latin typeface="Comic Sans MS" pitchFamily="-84" charset="0"/>
              </a:rPr>
              <a:t> activates each node at least once in every </a:t>
            </a:r>
            <a:r>
              <a:rPr lang="en-US" sz="2800" dirty="0" err="1" smtClean="0">
                <a:latin typeface="Comic Sans MS" pitchFamily="-84" charset="0"/>
              </a:rPr>
              <a:t>r</a:t>
            </a:r>
            <a:r>
              <a:rPr lang="en-US" sz="2800" dirty="0" smtClean="0">
                <a:latin typeface="Comic Sans MS" pitchFamily="-84" charset="0"/>
              </a:rPr>
              <a:t> consecutive time steps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 dirty="0" smtClean="0"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u="sng" dirty="0" err="1" smtClean="0">
                <a:latin typeface="Comic Sans MS" pitchFamily="-84" charset="0"/>
              </a:rPr>
              <a:t>Defn</a:t>
            </a:r>
            <a:r>
              <a:rPr lang="en-US" sz="2800" dirty="0" smtClean="0">
                <a:latin typeface="Comic Sans MS" pitchFamily="-84" charset="0"/>
              </a:rPr>
              <a:t>: A system is </a:t>
            </a:r>
            <a:r>
              <a:rPr lang="en-US" sz="2800" b="1" dirty="0" err="1" smtClean="0">
                <a:solidFill>
                  <a:schemeClr val="tx2"/>
                </a:solidFill>
                <a:latin typeface="Comic Sans MS" pitchFamily="-84" charset="0"/>
              </a:rPr>
              <a:t>r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-84" charset="0"/>
              </a:rPr>
              <a:t>-</a:t>
            </a:r>
            <a:r>
              <a:rPr lang="en-US" sz="2800" b="1" u="sng" dirty="0" smtClean="0">
                <a:solidFill>
                  <a:schemeClr val="tx2"/>
                </a:solidFill>
                <a:latin typeface="Comic Sans MS" pitchFamily="-84" charset="0"/>
              </a:rPr>
              <a:t>convergent</a:t>
            </a:r>
            <a:r>
              <a:rPr lang="en-US" sz="2800" dirty="0" smtClean="0">
                <a:solidFill>
                  <a:schemeClr val="tx2"/>
                </a:solidFill>
                <a:latin typeface="Comic Sans MS" pitchFamily="-84" charset="0"/>
              </a:rPr>
              <a:t> </a:t>
            </a:r>
            <a:r>
              <a:rPr lang="en-US" sz="2800" dirty="0" smtClean="0">
                <a:latin typeface="Comic Sans MS" pitchFamily="-84" charset="0"/>
              </a:rPr>
              <a:t>if for </a:t>
            </a:r>
            <a:r>
              <a:rPr lang="en-US" sz="2800" b="1" u="sng" dirty="0" smtClean="0">
                <a:latin typeface="Comic Sans MS" pitchFamily="-84" charset="0"/>
              </a:rPr>
              <a:t>all</a:t>
            </a:r>
            <a:r>
              <a:rPr lang="en-US" sz="2800" dirty="0" smtClean="0">
                <a:latin typeface="Comic Sans MS" pitchFamily="-84" charset="0"/>
              </a:rPr>
              <a:t> choices of initial action-profile and </a:t>
            </a:r>
            <a:r>
              <a:rPr lang="en-US" sz="2800" b="1" u="sng" dirty="0" err="1" smtClean="0">
                <a:latin typeface="Comic Sans MS" pitchFamily="-84" charset="0"/>
              </a:rPr>
              <a:t>r</a:t>
            </a:r>
            <a:r>
              <a:rPr lang="en-US" sz="2800" b="1" u="sng" dirty="0" smtClean="0">
                <a:latin typeface="Comic Sans MS" pitchFamily="-84" charset="0"/>
              </a:rPr>
              <a:t>-fair</a:t>
            </a:r>
            <a:r>
              <a:rPr lang="en-US" sz="2800" dirty="0" smtClean="0">
                <a:latin typeface="Comic Sans MS" pitchFamily="-84" charset="0"/>
              </a:rPr>
              <a:t> schedule the induced dynamics converges to a stable state.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latin typeface="Comic Sans MS" pitchFamily="-84" charset="0"/>
              </a:rPr>
              <a:t>convergent </a:t>
            </a:r>
            <a:r>
              <a:rPr lang="en-US" sz="1800" dirty="0" err="1" smtClean="0">
                <a:latin typeface="Comic Sans MS" pitchFamily="-84" charset="0"/>
                <a:sym typeface="Wingdings"/>
              </a:rPr>
              <a:t></a:t>
            </a:r>
            <a:r>
              <a:rPr lang="en-US" sz="1800" dirty="0" smtClean="0">
                <a:latin typeface="Comic Sans MS" pitchFamily="-84" charset="0"/>
                <a:sym typeface="Wingdings"/>
              </a:rPr>
              <a:t> </a:t>
            </a:r>
            <a:r>
              <a:rPr lang="en-US" sz="1800" dirty="0" err="1" smtClean="0">
                <a:latin typeface="Comic Sans MS" pitchFamily="-84" charset="0"/>
              </a:rPr>
              <a:t>r</a:t>
            </a:r>
            <a:r>
              <a:rPr lang="en-US" sz="1800" dirty="0" smtClean="0">
                <a:latin typeface="Comic Sans MS" pitchFamily="-84" charset="0"/>
              </a:rPr>
              <a:t>-convergent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b="1" dirty="0" smtClean="0">
                <a:solidFill>
                  <a:srgbClr val="2D2D8A"/>
                </a:solidFill>
                <a:latin typeface="Comic Sans MS" pitchFamily="-84" charset="0"/>
              </a:rPr>
              <a:t>not </a:t>
            </a:r>
            <a:r>
              <a:rPr lang="en-US" sz="1800" b="1" dirty="0" err="1" smtClean="0">
                <a:solidFill>
                  <a:srgbClr val="2D2D8A"/>
                </a:solidFill>
                <a:latin typeface="Comic Sans MS" pitchFamily="-84" charset="0"/>
              </a:rPr>
              <a:t>r</a:t>
            </a:r>
            <a:r>
              <a:rPr lang="en-US" sz="1800" b="1" dirty="0" smtClean="0">
                <a:solidFill>
                  <a:srgbClr val="2D2D8A"/>
                </a:solidFill>
                <a:latin typeface="Comic Sans MS" pitchFamily="-84" charset="0"/>
              </a:rPr>
              <a:t>-convergence </a:t>
            </a:r>
            <a:r>
              <a:rPr lang="en-US" sz="1800" b="1" dirty="0" err="1" smtClean="0">
                <a:solidFill>
                  <a:srgbClr val="2D2D8A"/>
                </a:solidFill>
                <a:latin typeface="Comic Sans MS" pitchFamily="-84" charset="0"/>
                <a:sym typeface="Wingdings"/>
              </a:rPr>
              <a:t></a:t>
            </a:r>
            <a:r>
              <a:rPr lang="en-US" sz="1800" b="1" dirty="0" smtClean="0">
                <a:solidFill>
                  <a:srgbClr val="2D2D8A"/>
                </a:solidFill>
                <a:latin typeface="Comic Sans MS" pitchFamily="-84" charset="0"/>
                <a:sym typeface="Wingdings"/>
              </a:rPr>
              <a:t> not </a:t>
            </a:r>
            <a:r>
              <a:rPr lang="en-US" sz="1800" b="1" dirty="0" smtClean="0">
                <a:solidFill>
                  <a:srgbClr val="2D2D8A"/>
                </a:solidFill>
                <a:latin typeface="Comic Sans MS" pitchFamily="-84" charset="0"/>
              </a:rPr>
              <a:t>convergent</a:t>
            </a:r>
            <a:endParaRPr lang="en-US" sz="1800" dirty="0" smtClean="0">
              <a:latin typeface="Comic Sans MS" pitchFamily="-84" charset="0"/>
            </a:endParaRPr>
          </a:p>
          <a:p>
            <a:pPr marL="741363" lvl="1" indent="-341313" defTabSz="45720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 dirty="0" smtClean="0">
              <a:latin typeface="Comic Sans MS" pitchFamily="-84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u="sng" dirty="0" err="1" smtClean="0">
                <a:solidFill>
                  <a:srgbClr val="2D2D8A"/>
                </a:solidFill>
                <a:latin typeface="Comic Sans MS" pitchFamily="-84" charset="0"/>
              </a:rPr>
              <a:t>Thm</a:t>
            </a:r>
            <a:r>
              <a:rPr lang="en-US" sz="1800" b="1" u="sng" dirty="0" smtClean="0">
                <a:solidFill>
                  <a:srgbClr val="2D2D8A"/>
                </a:solidFill>
                <a:latin typeface="Comic Sans MS" pitchFamily="-84" charset="0"/>
              </a:rPr>
              <a:t> [Erdmann-S]</a:t>
            </a:r>
            <a:r>
              <a:rPr lang="en-US" sz="2800" b="1" dirty="0" smtClean="0">
                <a:solidFill>
                  <a:srgbClr val="2D2D8A"/>
                </a:solidFill>
                <a:latin typeface="Comic Sans MS" pitchFamily="-84" charset="0"/>
              </a:rPr>
              <a:t>:</a:t>
            </a:r>
            <a:r>
              <a:rPr lang="en-US" sz="2800" dirty="0" smtClean="0">
                <a:latin typeface="Comic Sans MS" pitchFamily="-84" charset="0"/>
              </a:rPr>
              <a:t> If there exist multiple stable states, then the system is </a:t>
            </a:r>
            <a:r>
              <a:rPr lang="en-US" sz="2800" u="sng" dirty="0" smtClean="0">
                <a:latin typeface="Comic Sans MS" pitchFamily="-84" charset="0"/>
              </a:rPr>
              <a:t>not</a:t>
            </a:r>
            <a:r>
              <a:rPr lang="en-US" sz="2800" dirty="0" smtClean="0">
                <a:latin typeface="Comic Sans MS" pitchFamily="-84" charset="0"/>
              </a:rPr>
              <a:t> (n-1)-convergent.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latin typeface="Comic Sans MS" pitchFamily="-84" charset="0"/>
              </a:rPr>
              <a:t>tight!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latin typeface="Comic Sans MS" pitchFamily="-84" charset="0"/>
              </a:rPr>
              <a:t>much more delicate </a:t>
            </a:r>
            <a:r>
              <a:rPr lang="en-US" sz="1800" dirty="0" err="1" smtClean="0">
                <a:latin typeface="Comic Sans MS" pitchFamily="-84" charset="0"/>
              </a:rPr>
              <a:t>valency</a:t>
            </a:r>
            <a:r>
              <a:rPr lang="en-US" sz="1800" dirty="0" smtClean="0">
                <a:latin typeface="Comic Sans MS" pitchFamily="-84" charset="0"/>
              </a:rPr>
              <a:t> argument </a:t>
            </a:r>
          </a:p>
        </p:txBody>
      </p:sp>
      <p:sp>
        <p:nvSpPr>
          <p:cNvPr id="3789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omic Sans MS" pitchFamily="-84" charset="0"/>
              </a:rPr>
              <a:t>Strengthening the Result:</a:t>
            </a:r>
            <a:br>
              <a:rPr lang="en-US" sz="4000" dirty="0" smtClean="0">
                <a:latin typeface="Comic Sans MS" pitchFamily="-84" charset="0"/>
              </a:rPr>
            </a:br>
            <a:r>
              <a:rPr lang="en-US" sz="4000" dirty="0" smtClean="0">
                <a:latin typeface="Comic Sans MS" pitchFamily="-84" charset="0"/>
              </a:rPr>
              <a:t>Convergence vs. Synchronism</a:t>
            </a:r>
            <a:endParaRPr lang="en-US" sz="4000" dirty="0">
              <a:latin typeface="Comic Sans MS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698625"/>
            <a:ext cx="9020175" cy="4402138"/>
          </a:xfrm>
        </p:spPr>
        <p:txBody>
          <a:bodyPr>
            <a:normAutofit fontScale="92500" lnSpcReduction="10000"/>
          </a:bodyPr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Thm</a:t>
            </a:r>
            <a:r>
              <a:rPr lang="en-US" sz="1800" b="1" u="sng" dirty="0">
                <a:solidFill>
                  <a:schemeClr val="accent2"/>
                </a:solidFill>
                <a:latin typeface="Comic Sans MS" pitchFamily="66" charset="0"/>
              </a:rPr>
              <a:t> [</a:t>
            </a:r>
            <a:r>
              <a:rPr lang="en-US" sz="1800" b="1" u="sng" dirty="0" err="1">
                <a:solidFill>
                  <a:schemeClr val="accent2"/>
                </a:solidFill>
                <a:latin typeface="Comic Sans MS" pitchFamily="66" charset="0"/>
              </a:rPr>
              <a:t>Jaggard</a:t>
            </a:r>
            <a:r>
              <a:rPr lang="en-US" sz="1800" b="1" u="sng" dirty="0">
                <a:solidFill>
                  <a:schemeClr val="accent2"/>
                </a:solidFill>
                <a:latin typeface="Comic Sans MS" pitchFamily="66" charset="0"/>
              </a:rPr>
              <a:t>-S-Wright]</a:t>
            </a:r>
            <a:r>
              <a:rPr lang="en-US" b="1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n-US" dirty="0" smtClean="0">
                <a:latin typeface="Comic Sans MS" pitchFamily="66" charset="0"/>
              </a:rPr>
              <a:t>Determining if a system with </a:t>
            </a:r>
            <a:r>
              <a:rPr lang="en-US" dirty="0" err="1" smtClean="0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 nodes is convergent requires exponential communication (in n).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latin typeface="Comic Sans MS" pitchFamily="66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u="sng" dirty="0" err="1">
                <a:solidFill>
                  <a:schemeClr val="accent2"/>
                </a:solidFill>
                <a:latin typeface="Comic Sans MS" pitchFamily="66" charset="0"/>
              </a:rPr>
              <a:t>Thm</a:t>
            </a:r>
            <a:r>
              <a:rPr lang="en-US" sz="1800" b="1" u="sng" dirty="0">
                <a:solidFill>
                  <a:schemeClr val="accent2"/>
                </a:solidFill>
                <a:latin typeface="Comic Sans MS" pitchFamily="66" charset="0"/>
              </a:rPr>
              <a:t> [</a:t>
            </a:r>
            <a:r>
              <a:rPr lang="en-US" sz="1800" b="1" u="sng" dirty="0" err="1" smtClean="0">
                <a:solidFill>
                  <a:schemeClr val="accent2"/>
                </a:solidFill>
                <a:latin typeface="Comic Sans MS" pitchFamily="66" charset="0"/>
              </a:rPr>
              <a:t>Engelberg-Fabrikant-S-Wajc</a:t>
            </a:r>
            <a:r>
              <a:rPr lang="en-US" sz="1800" b="1" u="sng" dirty="0" smtClean="0">
                <a:solidFill>
                  <a:schemeClr val="accent2"/>
                </a:solidFill>
                <a:latin typeface="Comic Sans MS" pitchFamily="66" charset="0"/>
              </a:rPr>
              <a:t>]</a:t>
            </a: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n-US" dirty="0" smtClean="0">
                <a:latin typeface="Comic Sans MS" pitchFamily="66" charset="0"/>
              </a:rPr>
              <a:t>Determining if a succinctly described system is convergent is PSPACE-complete.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latin typeface="Comic Sans MS" pitchFamily="66" charset="0"/>
            </a:endParaRP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Comic Sans MS" pitchFamily="66" charset="0"/>
              </a:rPr>
              <a:t>Both results extend also to “stochastic convergence”.</a:t>
            </a:r>
          </a:p>
        </p:txBody>
      </p:sp>
      <p:sp>
        <p:nvSpPr>
          <p:cNvPr id="29699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Complexity of Convergent Systems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756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182881" y="1456968"/>
            <a:ext cx="8764172" cy="48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Comic Sans MS" pitchFamily="66" charset="0"/>
              </a:rPr>
              <a:t>Other protocols!</a:t>
            </a: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>
              <a:latin typeface="Comic Sans MS" pitchFamily="66" charset="0"/>
            </a:endParaRP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Comic Sans MS" pitchFamily="66" charset="0"/>
              </a:rPr>
              <a:t>Identify </a:t>
            </a:r>
            <a:r>
              <a:rPr lang="en-US" sz="2800" b="1" dirty="0" smtClean="0">
                <a:solidFill>
                  <a:srgbClr val="2D2D8A"/>
                </a:solidFill>
                <a:latin typeface="Comic Sans MS" pitchFamily="66" charset="0"/>
              </a:rPr>
              <a:t>specific classes </a:t>
            </a:r>
            <a:r>
              <a:rPr lang="en-US" sz="2800" b="1" dirty="0">
                <a:solidFill>
                  <a:srgbClr val="2D2D8A"/>
                </a:solidFill>
                <a:latin typeface="Comic Sans MS" pitchFamily="66" charset="0"/>
              </a:rPr>
              <a:t>of (</a:t>
            </a:r>
            <a:r>
              <a:rPr lang="en-US" sz="2800" b="1" dirty="0" smtClean="0">
                <a:solidFill>
                  <a:srgbClr val="2D2D8A"/>
                </a:solidFill>
                <a:latin typeface="Comic Sans MS" pitchFamily="66" charset="0"/>
              </a:rPr>
              <a:t>stochastically) convergent games</a:t>
            </a:r>
            <a:r>
              <a:rPr lang="en-US" sz="2800" dirty="0" smtClean="0">
                <a:solidFill>
                  <a:srgbClr val="2D2D8A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and measure </a:t>
            </a:r>
            <a:r>
              <a:rPr lang="en-US" sz="2800" b="1" dirty="0" smtClean="0">
                <a:solidFill>
                  <a:srgbClr val="2D2D8A"/>
                </a:solidFill>
                <a:latin typeface="Comic Sans MS" pitchFamily="66" charset="0"/>
              </a:rPr>
              <a:t>convergence rate </a:t>
            </a:r>
            <a:r>
              <a:rPr lang="en-US" sz="2800" dirty="0" smtClean="0">
                <a:latin typeface="Comic Sans MS" pitchFamily="66" charset="0"/>
              </a:rPr>
              <a:t>(e.g.,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in terms of asynchronous rounds).</a:t>
            </a:r>
          </a:p>
          <a:p>
            <a:pPr marL="341313" lvl="1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>
              <a:latin typeface="Comic Sans MS" pitchFamily="66" charset="0"/>
            </a:endParaRP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Comic Sans MS" pitchFamily="66" charset="0"/>
              </a:rPr>
              <a:t>Characterize guaranteed convergence, and design </a:t>
            </a:r>
            <a:r>
              <a:rPr lang="en-US" sz="2800" dirty="0">
                <a:latin typeface="Comic Sans MS" pitchFamily="66" charset="0"/>
              </a:rPr>
              <a:t>algorithms for </a:t>
            </a:r>
            <a:r>
              <a:rPr lang="en-US" sz="2800" dirty="0" smtClean="0">
                <a:latin typeface="Comic Sans MS" pitchFamily="66" charset="0"/>
              </a:rPr>
              <a:t>determining such convergence for</a:t>
            </a:r>
          </a:p>
          <a:p>
            <a:pPr marL="914400" lvl="1" indent="-457200" defTabSz="457200">
              <a:spcBef>
                <a:spcPct val="2000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2D2D8A"/>
                </a:solidFill>
                <a:latin typeface="Comic Sans MS" pitchFamily="66" charset="0"/>
              </a:rPr>
              <a:t>o</a:t>
            </a:r>
            <a:r>
              <a:rPr lang="en-US" sz="2000" b="1" dirty="0" smtClean="0">
                <a:solidFill>
                  <a:srgbClr val="2D2D8A"/>
                </a:solidFill>
                <a:latin typeface="Comic Sans MS" pitchFamily="66" charset="0"/>
              </a:rPr>
              <a:t>ther game </a:t>
            </a:r>
            <a:r>
              <a:rPr lang="en-US" sz="2000" b="1" dirty="0">
                <a:solidFill>
                  <a:srgbClr val="2D2D8A"/>
                </a:solidFill>
                <a:latin typeface="Comic Sans MS" pitchFamily="66" charset="0"/>
              </a:rPr>
              <a:t>dynamics </a:t>
            </a:r>
            <a:r>
              <a:rPr lang="en-US" sz="2000" dirty="0">
                <a:latin typeface="Comic Sans MS" pitchFamily="66" charset="0"/>
              </a:rPr>
              <a:t>(e.g.,</a:t>
            </a:r>
            <a:r>
              <a:rPr lang="en-US" sz="2000" dirty="0" smtClean="0">
                <a:latin typeface="Comic Sans MS" pitchFamily="66" charset="0"/>
              </a:rPr>
              <a:t> fictitious play, </a:t>
            </a:r>
            <a:r>
              <a:rPr lang="en-US" sz="2000" dirty="0">
                <a:latin typeface="Comic Sans MS" pitchFamily="66" charset="0"/>
              </a:rPr>
              <a:t>no-regret dynamics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marL="914400" lvl="1" indent="-457200" defTabSz="457200">
              <a:spcBef>
                <a:spcPct val="2000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 smtClean="0">
                <a:solidFill>
                  <a:srgbClr val="2D2D8A"/>
                </a:solidFill>
                <a:latin typeface="Comic Sans MS" pitchFamily="66" charset="0"/>
              </a:rPr>
              <a:t>other notions of equilibrium </a:t>
            </a:r>
            <a:r>
              <a:rPr lang="en-US" sz="2000" dirty="0" smtClean="0">
                <a:latin typeface="Comic Sans MS" pitchFamily="66" charset="0"/>
              </a:rPr>
              <a:t>(e.g., mixed Nash, correlated)</a:t>
            </a:r>
          </a:p>
          <a:p>
            <a:pPr marL="914400" lvl="1" indent="-457200" defTabSz="457200">
              <a:spcBef>
                <a:spcPct val="2000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2D2D8A"/>
                </a:solidFill>
                <a:latin typeface="Comic Sans MS" pitchFamily="66" charset="0"/>
              </a:rPr>
              <a:t>o</a:t>
            </a:r>
            <a:r>
              <a:rPr lang="en-US" sz="2000" b="1" dirty="0" smtClean="0">
                <a:solidFill>
                  <a:srgbClr val="2D2D8A"/>
                </a:solidFill>
                <a:latin typeface="Comic Sans MS" pitchFamily="66" charset="0"/>
              </a:rPr>
              <a:t>ther notions of asynchrony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Directions for Future Research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62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0" y="85474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Incentive-Compatible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Network Protocols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12" descr="stack_of_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089" y="3619114"/>
            <a:ext cx="2261800" cy="180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1458" name="Rectangle 2"/>
          <p:cNvSpPr>
            <a:spLocks noChangeArrowheads="1"/>
          </p:cNvSpPr>
          <p:nvPr/>
        </p:nvSpPr>
        <p:spPr bwMode="auto">
          <a:xfrm>
            <a:off x="706776" y="1536048"/>
            <a:ext cx="7924800" cy="40386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305262" y="3242608"/>
            <a:ext cx="3167063" cy="215900"/>
            <a:chOff x="1020" y="2251"/>
            <a:chExt cx="1995" cy="136"/>
          </a:xfrm>
        </p:grpSpPr>
        <p:sp>
          <p:nvSpPr>
            <p:cNvPr id="531460" name="Rectangle 4"/>
            <p:cNvSpPr>
              <a:spLocks noChangeArrowheads="1"/>
            </p:cNvSpPr>
            <p:nvPr/>
          </p:nvSpPr>
          <p:spPr bwMode="auto">
            <a:xfrm>
              <a:off x="1020" y="2251"/>
              <a:ext cx="1769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61" name="AutoShape 5"/>
            <p:cNvSpPr>
              <a:spLocks noChangeArrowheads="1"/>
            </p:cNvSpPr>
            <p:nvPr/>
          </p:nvSpPr>
          <p:spPr bwMode="auto">
            <a:xfrm>
              <a:off x="2789" y="2251"/>
              <a:ext cx="226" cy="90"/>
            </a:xfrm>
            <a:prstGeom prst="rtTriangl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31463" name="AutoShape 7"/>
          <p:cNvSpPr>
            <a:spLocks noChangeArrowheads="1"/>
          </p:cNvSpPr>
          <p:nvPr/>
        </p:nvSpPr>
        <p:spPr bwMode="auto">
          <a:xfrm rot="5400000">
            <a:off x="3523000" y="1094720"/>
            <a:ext cx="685800" cy="5181600"/>
          </a:xfrm>
          <a:prstGeom prst="can">
            <a:avLst>
              <a:gd name="adj" fmla="val 17770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464" name="AutoShape 8"/>
          <p:cNvSpPr>
            <a:spLocks noChangeArrowheads="1"/>
          </p:cNvSpPr>
          <p:nvPr/>
        </p:nvSpPr>
        <p:spPr bwMode="auto">
          <a:xfrm rot="5400000">
            <a:off x="1960900" y="2352020"/>
            <a:ext cx="990600" cy="2362200"/>
          </a:xfrm>
          <a:prstGeom prst="can">
            <a:avLst>
              <a:gd name="adj" fmla="val 174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465" name="Freeform 9"/>
          <p:cNvSpPr>
            <a:spLocks/>
          </p:cNvSpPr>
          <p:nvPr/>
        </p:nvSpPr>
        <p:spPr bwMode="auto">
          <a:xfrm>
            <a:off x="3561100" y="3037820"/>
            <a:ext cx="838200" cy="990600"/>
          </a:xfrm>
          <a:custGeom>
            <a:avLst/>
            <a:gdLst>
              <a:gd name="T0" fmla="*/ 0 w 528"/>
              <a:gd name="T1" fmla="*/ 624 h 624"/>
              <a:gd name="T2" fmla="*/ 528 w 528"/>
              <a:gd name="T3" fmla="*/ 624 h 624"/>
              <a:gd name="T4" fmla="*/ 528 w 528"/>
              <a:gd name="T5" fmla="*/ 192 h 624"/>
              <a:gd name="T6" fmla="*/ 0 w 528"/>
              <a:gd name="T7" fmla="*/ 0 h 624"/>
              <a:gd name="T8" fmla="*/ 0 w 528"/>
              <a:gd name="T9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624">
                <a:moveTo>
                  <a:pt x="0" y="624"/>
                </a:moveTo>
                <a:lnTo>
                  <a:pt x="528" y="624"/>
                </a:lnTo>
                <a:lnTo>
                  <a:pt x="528" y="192"/>
                </a:lnTo>
                <a:lnTo>
                  <a:pt x="0" y="0"/>
                </a:lnTo>
                <a:lnTo>
                  <a:pt x="0" y="62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466" name="AutoShape 10"/>
          <p:cNvSpPr>
            <a:spLocks noChangeArrowheads="1"/>
          </p:cNvSpPr>
          <p:nvPr/>
        </p:nvSpPr>
        <p:spPr bwMode="auto">
          <a:xfrm rot="5400000">
            <a:off x="4285000" y="3380720"/>
            <a:ext cx="685800" cy="609600"/>
          </a:xfrm>
          <a:prstGeom prst="can">
            <a:avLst>
              <a:gd name="adj" fmla="val 2447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467" name="Line 11"/>
          <p:cNvSpPr>
            <a:spLocks noChangeShapeType="1"/>
          </p:cNvSpPr>
          <p:nvPr/>
        </p:nvSpPr>
        <p:spPr bwMode="auto">
          <a:xfrm flipH="1" flipV="1">
            <a:off x="3561100" y="303782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468" name="Line 12"/>
          <p:cNvSpPr>
            <a:spLocks noChangeShapeType="1"/>
          </p:cNvSpPr>
          <p:nvPr/>
        </p:nvSpPr>
        <p:spPr bwMode="auto">
          <a:xfrm flipH="1">
            <a:off x="3484900" y="402842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omic Sans MS" pitchFamily="66" charset="0"/>
            </a:endParaRPr>
          </a:p>
        </p:txBody>
      </p:sp>
      <p:sp useBgFill="1">
        <p:nvSpPr>
          <p:cNvPr id="531469" name="Oval 13"/>
          <p:cNvSpPr>
            <a:spLocks noChangeArrowheads="1"/>
          </p:cNvSpPr>
          <p:nvPr/>
        </p:nvSpPr>
        <p:spPr bwMode="auto">
          <a:xfrm>
            <a:off x="1351300" y="2961620"/>
            <a:ext cx="1219200" cy="1524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470" name="Text Box 14"/>
          <p:cNvSpPr txBox="1">
            <a:spLocks noChangeArrowheads="1"/>
          </p:cNvSpPr>
          <p:nvPr/>
        </p:nvSpPr>
        <p:spPr bwMode="auto">
          <a:xfrm>
            <a:off x="4206110" y="2352020"/>
            <a:ext cx="7377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zh-CN" sz="1600" b="1" dirty="0" smtClean="0">
                <a:latin typeface="Comic Sans MS" pitchFamily="66" charset="0"/>
                <a:ea typeface="굴림" pitchFamily="34" charset="-127"/>
              </a:rPr>
              <a:t>queue</a:t>
            </a:r>
            <a:endParaRPr kumimoji="1" lang="en-US" altLang="zh-CN" sz="1600" b="1" dirty="0">
              <a:latin typeface="Comic Sans MS" pitchFamily="66" charset="0"/>
              <a:ea typeface="굴림" pitchFamily="34" charset="-127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7464762" y="3647423"/>
            <a:ext cx="685800" cy="519113"/>
            <a:chOff x="5001" y="1451"/>
            <a:chExt cx="423" cy="327"/>
          </a:xfrm>
        </p:grpSpPr>
        <p:sp>
          <p:nvSpPr>
            <p:cNvPr id="531473" name="Freeform 17"/>
            <p:cNvSpPr>
              <a:spLocks/>
            </p:cNvSpPr>
            <p:nvPr/>
          </p:nvSpPr>
          <p:spPr bwMode="auto">
            <a:xfrm>
              <a:off x="5381" y="1540"/>
              <a:ext cx="24" cy="20"/>
            </a:xfrm>
            <a:custGeom>
              <a:avLst/>
              <a:gdLst>
                <a:gd name="T0" fmla="*/ 18 w 120"/>
                <a:gd name="T1" fmla="*/ 100 h 100"/>
                <a:gd name="T2" fmla="*/ 120 w 120"/>
                <a:gd name="T3" fmla="*/ 33 h 100"/>
                <a:gd name="T4" fmla="*/ 104 w 120"/>
                <a:gd name="T5" fmla="*/ 0 h 100"/>
                <a:gd name="T6" fmla="*/ 0 w 120"/>
                <a:gd name="T7" fmla="*/ 66 h 100"/>
                <a:gd name="T8" fmla="*/ 18 w 12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0">
                  <a:moveTo>
                    <a:pt x="18" y="100"/>
                  </a:moveTo>
                  <a:lnTo>
                    <a:pt x="120" y="33"/>
                  </a:lnTo>
                  <a:lnTo>
                    <a:pt x="104" y="0"/>
                  </a:lnTo>
                  <a:lnTo>
                    <a:pt x="0" y="66"/>
                  </a:lnTo>
                  <a:lnTo>
                    <a:pt x="18" y="100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74" name="Freeform 18"/>
            <p:cNvSpPr>
              <a:spLocks/>
            </p:cNvSpPr>
            <p:nvPr/>
          </p:nvSpPr>
          <p:spPr bwMode="auto">
            <a:xfrm>
              <a:off x="5394" y="1575"/>
              <a:ext cx="25" cy="13"/>
            </a:xfrm>
            <a:custGeom>
              <a:avLst/>
              <a:gdLst>
                <a:gd name="T0" fmla="*/ 7 w 124"/>
                <a:gd name="T1" fmla="*/ 67 h 67"/>
                <a:gd name="T2" fmla="*/ 124 w 124"/>
                <a:gd name="T3" fmla="*/ 37 h 67"/>
                <a:gd name="T4" fmla="*/ 116 w 124"/>
                <a:gd name="T5" fmla="*/ 0 h 67"/>
                <a:gd name="T6" fmla="*/ 0 w 124"/>
                <a:gd name="T7" fmla="*/ 30 h 67"/>
                <a:gd name="T8" fmla="*/ 7 w 124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7">
                  <a:moveTo>
                    <a:pt x="7" y="67"/>
                  </a:moveTo>
                  <a:lnTo>
                    <a:pt x="124" y="37"/>
                  </a:lnTo>
                  <a:lnTo>
                    <a:pt x="116" y="0"/>
                  </a:lnTo>
                  <a:lnTo>
                    <a:pt x="0" y="30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75" name="Freeform 19"/>
            <p:cNvSpPr>
              <a:spLocks/>
            </p:cNvSpPr>
            <p:nvPr/>
          </p:nvSpPr>
          <p:spPr bwMode="auto">
            <a:xfrm>
              <a:off x="5396" y="1647"/>
              <a:ext cx="25" cy="16"/>
            </a:xfrm>
            <a:custGeom>
              <a:avLst/>
              <a:gdLst>
                <a:gd name="T0" fmla="*/ 0 w 124"/>
                <a:gd name="T1" fmla="*/ 36 h 77"/>
                <a:gd name="T2" fmla="*/ 114 w 124"/>
                <a:gd name="T3" fmla="*/ 77 h 77"/>
                <a:gd name="T4" fmla="*/ 124 w 124"/>
                <a:gd name="T5" fmla="*/ 41 h 77"/>
                <a:gd name="T6" fmla="*/ 11 w 124"/>
                <a:gd name="T7" fmla="*/ 0 h 77"/>
                <a:gd name="T8" fmla="*/ 0 w 124"/>
                <a:gd name="T9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7">
                  <a:moveTo>
                    <a:pt x="0" y="36"/>
                  </a:moveTo>
                  <a:lnTo>
                    <a:pt x="114" y="77"/>
                  </a:lnTo>
                  <a:lnTo>
                    <a:pt x="124" y="41"/>
                  </a:lnTo>
                  <a:lnTo>
                    <a:pt x="11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76" name="Freeform 20"/>
            <p:cNvSpPr>
              <a:spLocks/>
            </p:cNvSpPr>
            <p:nvPr/>
          </p:nvSpPr>
          <p:spPr bwMode="auto">
            <a:xfrm>
              <a:off x="5400" y="1617"/>
              <a:ext cx="24" cy="8"/>
            </a:xfrm>
            <a:custGeom>
              <a:avLst/>
              <a:gdLst>
                <a:gd name="T0" fmla="*/ 0 w 121"/>
                <a:gd name="T1" fmla="*/ 39 h 41"/>
                <a:gd name="T2" fmla="*/ 120 w 121"/>
                <a:gd name="T3" fmla="*/ 41 h 41"/>
                <a:gd name="T4" fmla="*/ 121 w 121"/>
                <a:gd name="T5" fmla="*/ 4 h 41"/>
                <a:gd name="T6" fmla="*/ 1 w 121"/>
                <a:gd name="T7" fmla="*/ 0 h 41"/>
                <a:gd name="T8" fmla="*/ 0 w 12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41">
                  <a:moveTo>
                    <a:pt x="0" y="39"/>
                  </a:moveTo>
                  <a:lnTo>
                    <a:pt x="120" y="41"/>
                  </a:lnTo>
                  <a:lnTo>
                    <a:pt x="121" y="4"/>
                  </a:lnTo>
                  <a:lnTo>
                    <a:pt x="1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77" name="Freeform 21"/>
            <p:cNvSpPr>
              <a:spLocks/>
            </p:cNvSpPr>
            <p:nvPr/>
          </p:nvSpPr>
          <p:spPr bwMode="auto">
            <a:xfrm>
              <a:off x="5001" y="1451"/>
              <a:ext cx="330" cy="323"/>
            </a:xfrm>
            <a:custGeom>
              <a:avLst/>
              <a:gdLst>
                <a:gd name="T0" fmla="*/ 1001 w 1651"/>
                <a:gd name="T1" fmla="*/ 1589 h 1613"/>
                <a:gd name="T2" fmla="*/ 1120 w 1651"/>
                <a:gd name="T3" fmla="*/ 1551 h 1613"/>
                <a:gd name="T4" fmla="*/ 1229 w 1651"/>
                <a:gd name="T5" fmla="*/ 1498 h 1613"/>
                <a:gd name="T6" fmla="*/ 1329 w 1651"/>
                <a:gd name="T7" fmla="*/ 1429 h 1613"/>
                <a:gd name="T8" fmla="*/ 1419 w 1651"/>
                <a:gd name="T9" fmla="*/ 1349 h 1613"/>
                <a:gd name="T10" fmla="*/ 1494 w 1651"/>
                <a:gd name="T11" fmla="*/ 1258 h 1613"/>
                <a:gd name="T12" fmla="*/ 1557 w 1651"/>
                <a:gd name="T13" fmla="*/ 1157 h 1613"/>
                <a:gd name="T14" fmla="*/ 1604 w 1651"/>
                <a:gd name="T15" fmla="*/ 1048 h 1613"/>
                <a:gd name="T16" fmla="*/ 1636 w 1651"/>
                <a:gd name="T17" fmla="*/ 934 h 1613"/>
                <a:gd name="T18" fmla="*/ 1650 w 1651"/>
                <a:gd name="T19" fmla="*/ 815 h 1613"/>
                <a:gd name="T20" fmla="*/ 1645 w 1651"/>
                <a:gd name="T21" fmla="*/ 692 h 1613"/>
                <a:gd name="T22" fmla="*/ 1622 w 1651"/>
                <a:gd name="T23" fmla="*/ 571 h 1613"/>
                <a:gd name="T24" fmla="*/ 1581 w 1651"/>
                <a:gd name="T25" fmla="*/ 459 h 1613"/>
                <a:gd name="T26" fmla="*/ 1525 w 1651"/>
                <a:gd name="T27" fmla="*/ 357 h 1613"/>
                <a:gd name="T28" fmla="*/ 1453 w 1651"/>
                <a:gd name="T29" fmla="*/ 265 h 1613"/>
                <a:gd name="T30" fmla="*/ 1370 w 1651"/>
                <a:gd name="T31" fmla="*/ 185 h 1613"/>
                <a:gd name="T32" fmla="*/ 1276 w 1651"/>
                <a:gd name="T33" fmla="*/ 117 h 1613"/>
                <a:gd name="T34" fmla="*/ 1172 w 1651"/>
                <a:gd name="T35" fmla="*/ 63 h 1613"/>
                <a:gd name="T36" fmla="*/ 1059 w 1651"/>
                <a:gd name="T37" fmla="*/ 26 h 1613"/>
                <a:gd name="T38" fmla="*/ 940 w 1651"/>
                <a:gd name="T39" fmla="*/ 4 h 1613"/>
                <a:gd name="T40" fmla="*/ 818 w 1651"/>
                <a:gd name="T41" fmla="*/ 0 h 1613"/>
                <a:gd name="T42" fmla="*/ 692 w 1651"/>
                <a:gd name="T43" fmla="*/ 15 h 1613"/>
                <a:gd name="T44" fmla="*/ 570 w 1651"/>
                <a:gd name="T45" fmla="*/ 47 h 1613"/>
                <a:gd name="T46" fmla="*/ 456 w 1651"/>
                <a:gd name="T47" fmla="*/ 97 h 1613"/>
                <a:gd name="T48" fmla="*/ 353 w 1651"/>
                <a:gd name="T49" fmla="*/ 159 h 1613"/>
                <a:gd name="T50" fmla="*/ 261 w 1651"/>
                <a:gd name="T51" fmla="*/ 236 h 1613"/>
                <a:gd name="T52" fmla="*/ 180 w 1651"/>
                <a:gd name="T53" fmla="*/ 324 h 1613"/>
                <a:gd name="T54" fmla="*/ 113 w 1651"/>
                <a:gd name="T55" fmla="*/ 421 h 1613"/>
                <a:gd name="T56" fmla="*/ 60 w 1651"/>
                <a:gd name="T57" fmla="*/ 527 h 1613"/>
                <a:gd name="T58" fmla="*/ 23 w 1651"/>
                <a:gd name="T59" fmla="*/ 640 h 1613"/>
                <a:gd name="T60" fmla="*/ 3 w 1651"/>
                <a:gd name="T61" fmla="*/ 758 h 1613"/>
                <a:gd name="T62" fmla="*/ 1 w 1651"/>
                <a:gd name="T63" fmla="*/ 879 h 1613"/>
                <a:gd name="T64" fmla="*/ 19 w 1651"/>
                <a:gd name="T65" fmla="*/ 1002 h 1613"/>
                <a:gd name="T66" fmla="*/ 54 w 1651"/>
                <a:gd name="T67" fmla="*/ 1117 h 1613"/>
                <a:gd name="T68" fmla="*/ 105 w 1651"/>
                <a:gd name="T69" fmla="*/ 1223 h 1613"/>
                <a:gd name="T70" fmla="*/ 171 w 1651"/>
                <a:gd name="T71" fmla="*/ 1318 h 1613"/>
                <a:gd name="T72" fmla="*/ 251 w 1651"/>
                <a:gd name="T73" fmla="*/ 1403 h 1613"/>
                <a:gd name="T74" fmla="*/ 343 w 1651"/>
                <a:gd name="T75" fmla="*/ 1475 h 1613"/>
                <a:gd name="T76" fmla="*/ 444 w 1651"/>
                <a:gd name="T77" fmla="*/ 1534 h 1613"/>
                <a:gd name="T78" fmla="*/ 553 w 1651"/>
                <a:gd name="T79" fmla="*/ 1576 h 1613"/>
                <a:gd name="T80" fmla="*/ 669 w 1651"/>
                <a:gd name="T81" fmla="*/ 1604 h 1613"/>
                <a:gd name="T82" fmla="*/ 792 w 1651"/>
                <a:gd name="T83" fmla="*/ 1613 h 1613"/>
                <a:gd name="T84" fmla="*/ 918 w 1651"/>
                <a:gd name="T85" fmla="*/ 1605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51" h="1613">
                  <a:moveTo>
                    <a:pt x="918" y="1605"/>
                  </a:moveTo>
                  <a:lnTo>
                    <a:pt x="960" y="1598"/>
                  </a:lnTo>
                  <a:lnTo>
                    <a:pt x="1001" y="1589"/>
                  </a:lnTo>
                  <a:lnTo>
                    <a:pt x="1042" y="1579"/>
                  </a:lnTo>
                  <a:lnTo>
                    <a:pt x="1081" y="1566"/>
                  </a:lnTo>
                  <a:lnTo>
                    <a:pt x="1120" y="1551"/>
                  </a:lnTo>
                  <a:lnTo>
                    <a:pt x="1158" y="1535"/>
                  </a:lnTo>
                  <a:lnTo>
                    <a:pt x="1194" y="1517"/>
                  </a:lnTo>
                  <a:lnTo>
                    <a:pt x="1229" y="1498"/>
                  </a:lnTo>
                  <a:lnTo>
                    <a:pt x="1264" y="1477"/>
                  </a:lnTo>
                  <a:lnTo>
                    <a:pt x="1298" y="1454"/>
                  </a:lnTo>
                  <a:lnTo>
                    <a:pt x="1329" y="1429"/>
                  </a:lnTo>
                  <a:lnTo>
                    <a:pt x="1361" y="1404"/>
                  </a:lnTo>
                  <a:lnTo>
                    <a:pt x="1390" y="1377"/>
                  </a:lnTo>
                  <a:lnTo>
                    <a:pt x="1419" y="1349"/>
                  </a:lnTo>
                  <a:lnTo>
                    <a:pt x="1445" y="1321"/>
                  </a:lnTo>
                  <a:lnTo>
                    <a:pt x="1470" y="1289"/>
                  </a:lnTo>
                  <a:lnTo>
                    <a:pt x="1494" y="1258"/>
                  </a:lnTo>
                  <a:lnTo>
                    <a:pt x="1516" y="1226"/>
                  </a:lnTo>
                  <a:lnTo>
                    <a:pt x="1537" y="1192"/>
                  </a:lnTo>
                  <a:lnTo>
                    <a:pt x="1557" y="1157"/>
                  </a:lnTo>
                  <a:lnTo>
                    <a:pt x="1574" y="1123"/>
                  </a:lnTo>
                  <a:lnTo>
                    <a:pt x="1590" y="1086"/>
                  </a:lnTo>
                  <a:lnTo>
                    <a:pt x="1604" y="1048"/>
                  </a:lnTo>
                  <a:lnTo>
                    <a:pt x="1617" y="1011"/>
                  </a:lnTo>
                  <a:lnTo>
                    <a:pt x="1628" y="973"/>
                  </a:lnTo>
                  <a:lnTo>
                    <a:pt x="1636" y="934"/>
                  </a:lnTo>
                  <a:lnTo>
                    <a:pt x="1642" y="894"/>
                  </a:lnTo>
                  <a:lnTo>
                    <a:pt x="1648" y="855"/>
                  </a:lnTo>
                  <a:lnTo>
                    <a:pt x="1650" y="815"/>
                  </a:lnTo>
                  <a:lnTo>
                    <a:pt x="1651" y="774"/>
                  </a:lnTo>
                  <a:lnTo>
                    <a:pt x="1649" y="734"/>
                  </a:lnTo>
                  <a:lnTo>
                    <a:pt x="1645" y="692"/>
                  </a:lnTo>
                  <a:lnTo>
                    <a:pt x="1639" y="651"/>
                  </a:lnTo>
                  <a:lnTo>
                    <a:pt x="1632" y="611"/>
                  </a:lnTo>
                  <a:lnTo>
                    <a:pt x="1622" y="571"/>
                  </a:lnTo>
                  <a:lnTo>
                    <a:pt x="1610" y="533"/>
                  </a:lnTo>
                  <a:lnTo>
                    <a:pt x="1596" y="496"/>
                  </a:lnTo>
                  <a:lnTo>
                    <a:pt x="1581" y="459"/>
                  </a:lnTo>
                  <a:lnTo>
                    <a:pt x="1563" y="424"/>
                  </a:lnTo>
                  <a:lnTo>
                    <a:pt x="1545" y="390"/>
                  </a:lnTo>
                  <a:lnTo>
                    <a:pt x="1525" y="357"/>
                  </a:lnTo>
                  <a:lnTo>
                    <a:pt x="1503" y="325"/>
                  </a:lnTo>
                  <a:lnTo>
                    <a:pt x="1478" y="295"/>
                  </a:lnTo>
                  <a:lnTo>
                    <a:pt x="1453" y="265"/>
                  </a:lnTo>
                  <a:lnTo>
                    <a:pt x="1427" y="237"/>
                  </a:lnTo>
                  <a:lnTo>
                    <a:pt x="1399" y="210"/>
                  </a:lnTo>
                  <a:lnTo>
                    <a:pt x="1370" y="185"/>
                  </a:lnTo>
                  <a:lnTo>
                    <a:pt x="1340" y="160"/>
                  </a:lnTo>
                  <a:lnTo>
                    <a:pt x="1308" y="138"/>
                  </a:lnTo>
                  <a:lnTo>
                    <a:pt x="1276" y="117"/>
                  </a:lnTo>
                  <a:lnTo>
                    <a:pt x="1242" y="98"/>
                  </a:lnTo>
                  <a:lnTo>
                    <a:pt x="1207" y="79"/>
                  </a:lnTo>
                  <a:lnTo>
                    <a:pt x="1172" y="63"/>
                  </a:lnTo>
                  <a:lnTo>
                    <a:pt x="1135" y="49"/>
                  </a:lnTo>
                  <a:lnTo>
                    <a:pt x="1097" y="37"/>
                  </a:lnTo>
                  <a:lnTo>
                    <a:pt x="1059" y="26"/>
                  </a:lnTo>
                  <a:lnTo>
                    <a:pt x="1020" y="17"/>
                  </a:lnTo>
                  <a:lnTo>
                    <a:pt x="981" y="9"/>
                  </a:lnTo>
                  <a:lnTo>
                    <a:pt x="940" y="4"/>
                  </a:lnTo>
                  <a:lnTo>
                    <a:pt x="901" y="1"/>
                  </a:lnTo>
                  <a:lnTo>
                    <a:pt x="860" y="0"/>
                  </a:lnTo>
                  <a:lnTo>
                    <a:pt x="818" y="0"/>
                  </a:lnTo>
                  <a:lnTo>
                    <a:pt x="776" y="3"/>
                  </a:lnTo>
                  <a:lnTo>
                    <a:pt x="734" y="8"/>
                  </a:lnTo>
                  <a:lnTo>
                    <a:pt x="692" y="15"/>
                  </a:lnTo>
                  <a:lnTo>
                    <a:pt x="649" y="24"/>
                  </a:lnTo>
                  <a:lnTo>
                    <a:pt x="610" y="34"/>
                  </a:lnTo>
                  <a:lnTo>
                    <a:pt x="570" y="47"/>
                  </a:lnTo>
                  <a:lnTo>
                    <a:pt x="531" y="62"/>
                  </a:lnTo>
                  <a:lnTo>
                    <a:pt x="493" y="78"/>
                  </a:lnTo>
                  <a:lnTo>
                    <a:pt x="456" y="97"/>
                  </a:lnTo>
                  <a:lnTo>
                    <a:pt x="422" y="115"/>
                  </a:lnTo>
                  <a:lnTo>
                    <a:pt x="387" y="137"/>
                  </a:lnTo>
                  <a:lnTo>
                    <a:pt x="353" y="159"/>
                  </a:lnTo>
                  <a:lnTo>
                    <a:pt x="321" y="184"/>
                  </a:lnTo>
                  <a:lnTo>
                    <a:pt x="290" y="209"/>
                  </a:lnTo>
                  <a:lnTo>
                    <a:pt x="261" y="236"/>
                  </a:lnTo>
                  <a:lnTo>
                    <a:pt x="232" y="264"/>
                  </a:lnTo>
                  <a:lnTo>
                    <a:pt x="205" y="294"/>
                  </a:lnTo>
                  <a:lnTo>
                    <a:pt x="180" y="324"/>
                  </a:lnTo>
                  <a:lnTo>
                    <a:pt x="156" y="355"/>
                  </a:lnTo>
                  <a:lnTo>
                    <a:pt x="134" y="387"/>
                  </a:lnTo>
                  <a:lnTo>
                    <a:pt x="113" y="421"/>
                  </a:lnTo>
                  <a:lnTo>
                    <a:pt x="94" y="456"/>
                  </a:lnTo>
                  <a:lnTo>
                    <a:pt x="76" y="492"/>
                  </a:lnTo>
                  <a:lnTo>
                    <a:pt x="60" y="527"/>
                  </a:lnTo>
                  <a:lnTo>
                    <a:pt x="46" y="565"/>
                  </a:lnTo>
                  <a:lnTo>
                    <a:pt x="34" y="602"/>
                  </a:lnTo>
                  <a:lnTo>
                    <a:pt x="23" y="640"/>
                  </a:lnTo>
                  <a:lnTo>
                    <a:pt x="15" y="679"/>
                  </a:lnTo>
                  <a:lnTo>
                    <a:pt x="8" y="719"/>
                  </a:lnTo>
                  <a:lnTo>
                    <a:pt x="3" y="758"/>
                  </a:lnTo>
                  <a:lnTo>
                    <a:pt x="0" y="798"/>
                  </a:lnTo>
                  <a:lnTo>
                    <a:pt x="0" y="839"/>
                  </a:lnTo>
                  <a:lnTo>
                    <a:pt x="1" y="879"/>
                  </a:lnTo>
                  <a:lnTo>
                    <a:pt x="5" y="921"/>
                  </a:lnTo>
                  <a:lnTo>
                    <a:pt x="11" y="962"/>
                  </a:lnTo>
                  <a:lnTo>
                    <a:pt x="19" y="1002"/>
                  </a:lnTo>
                  <a:lnTo>
                    <a:pt x="29" y="1042"/>
                  </a:lnTo>
                  <a:lnTo>
                    <a:pt x="40" y="1080"/>
                  </a:lnTo>
                  <a:lnTo>
                    <a:pt x="54" y="1117"/>
                  </a:lnTo>
                  <a:lnTo>
                    <a:pt x="70" y="1154"/>
                  </a:lnTo>
                  <a:lnTo>
                    <a:pt x="86" y="1189"/>
                  </a:lnTo>
                  <a:lnTo>
                    <a:pt x="105" y="1223"/>
                  </a:lnTo>
                  <a:lnTo>
                    <a:pt x="126" y="1256"/>
                  </a:lnTo>
                  <a:lnTo>
                    <a:pt x="148" y="1288"/>
                  </a:lnTo>
                  <a:lnTo>
                    <a:pt x="171" y="1318"/>
                  </a:lnTo>
                  <a:lnTo>
                    <a:pt x="197" y="1348"/>
                  </a:lnTo>
                  <a:lnTo>
                    <a:pt x="223" y="1376"/>
                  </a:lnTo>
                  <a:lnTo>
                    <a:pt x="251" y="1403"/>
                  </a:lnTo>
                  <a:lnTo>
                    <a:pt x="281" y="1428"/>
                  </a:lnTo>
                  <a:lnTo>
                    <a:pt x="311" y="1453"/>
                  </a:lnTo>
                  <a:lnTo>
                    <a:pt x="343" y="1475"/>
                  </a:lnTo>
                  <a:lnTo>
                    <a:pt x="375" y="1497"/>
                  </a:lnTo>
                  <a:lnTo>
                    <a:pt x="409" y="1515"/>
                  </a:lnTo>
                  <a:lnTo>
                    <a:pt x="444" y="1534"/>
                  </a:lnTo>
                  <a:lnTo>
                    <a:pt x="479" y="1550"/>
                  </a:lnTo>
                  <a:lnTo>
                    <a:pt x="516" y="1564"/>
                  </a:lnTo>
                  <a:lnTo>
                    <a:pt x="553" y="1576"/>
                  </a:lnTo>
                  <a:lnTo>
                    <a:pt x="592" y="1587"/>
                  </a:lnTo>
                  <a:lnTo>
                    <a:pt x="631" y="1596"/>
                  </a:lnTo>
                  <a:lnTo>
                    <a:pt x="669" y="1604"/>
                  </a:lnTo>
                  <a:lnTo>
                    <a:pt x="710" y="1609"/>
                  </a:lnTo>
                  <a:lnTo>
                    <a:pt x="751" y="1612"/>
                  </a:lnTo>
                  <a:lnTo>
                    <a:pt x="792" y="1613"/>
                  </a:lnTo>
                  <a:lnTo>
                    <a:pt x="834" y="1613"/>
                  </a:lnTo>
                  <a:lnTo>
                    <a:pt x="876" y="1610"/>
                  </a:lnTo>
                  <a:lnTo>
                    <a:pt x="918" y="1605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78" name="Freeform 22"/>
            <p:cNvSpPr>
              <a:spLocks/>
            </p:cNvSpPr>
            <p:nvPr/>
          </p:nvSpPr>
          <p:spPr bwMode="auto">
            <a:xfrm>
              <a:off x="5082" y="1476"/>
              <a:ext cx="79" cy="68"/>
            </a:xfrm>
            <a:custGeom>
              <a:avLst/>
              <a:gdLst>
                <a:gd name="T0" fmla="*/ 0 w 397"/>
                <a:gd name="T1" fmla="*/ 342 h 342"/>
                <a:gd name="T2" fmla="*/ 6 w 397"/>
                <a:gd name="T3" fmla="*/ 217 h 342"/>
                <a:gd name="T4" fmla="*/ 32 w 397"/>
                <a:gd name="T5" fmla="*/ 96 h 342"/>
                <a:gd name="T6" fmla="*/ 79 w 397"/>
                <a:gd name="T7" fmla="*/ 52 h 342"/>
                <a:gd name="T8" fmla="*/ 124 w 397"/>
                <a:gd name="T9" fmla="*/ 52 h 342"/>
                <a:gd name="T10" fmla="*/ 178 w 397"/>
                <a:gd name="T11" fmla="*/ 72 h 342"/>
                <a:gd name="T12" fmla="*/ 200 w 397"/>
                <a:gd name="T13" fmla="*/ 28 h 342"/>
                <a:gd name="T14" fmla="*/ 255 w 397"/>
                <a:gd name="T15" fmla="*/ 0 h 342"/>
                <a:gd name="T16" fmla="*/ 324 w 397"/>
                <a:gd name="T17" fmla="*/ 44 h 342"/>
                <a:gd name="T18" fmla="*/ 372 w 397"/>
                <a:gd name="T19" fmla="*/ 145 h 342"/>
                <a:gd name="T20" fmla="*/ 389 w 397"/>
                <a:gd name="T21" fmla="*/ 225 h 342"/>
                <a:gd name="T22" fmla="*/ 397 w 397"/>
                <a:gd name="T23" fmla="*/ 309 h 342"/>
                <a:gd name="T24" fmla="*/ 0 w 397"/>
                <a:gd name="T25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342">
                  <a:moveTo>
                    <a:pt x="0" y="342"/>
                  </a:moveTo>
                  <a:lnTo>
                    <a:pt x="6" y="217"/>
                  </a:lnTo>
                  <a:lnTo>
                    <a:pt x="32" y="96"/>
                  </a:lnTo>
                  <a:lnTo>
                    <a:pt x="79" y="52"/>
                  </a:lnTo>
                  <a:lnTo>
                    <a:pt x="124" y="52"/>
                  </a:lnTo>
                  <a:lnTo>
                    <a:pt x="178" y="72"/>
                  </a:lnTo>
                  <a:lnTo>
                    <a:pt x="200" y="28"/>
                  </a:lnTo>
                  <a:lnTo>
                    <a:pt x="255" y="0"/>
                  </a:lnTo>
                  <a:lnTo>
                    <a:pt x="324" y="44"/>
                  </a:lnTo>
                  <a:lnTo>
                    <a:pt x="372" y="145"/>
                  </a:lnTo>
                  <a:lnTo>
                    <a:pt x="389" y="225"/>
                  </a:lnTo>
                  <a:lnTo>
                    <a:pt x="397" y="309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79" name="Freeform 23"/>
            <p:cNvSpPr>
              <a:spLocks/>
            </p:cNvSpPr>
            <p:nvPr/>
          </p:nvSpPr>
          <p:spPr bwMode="auto">
            <a:xfrm>
              <a:off x="5163" y="1571"/>
              <a:ext cx="57" cy="33"/>
            </a:xfrm>
            <a:custGeom>
              <a:avLst/>
              <a:gdLst>
                <a:gd name="T0" fmla="*/ 0 w 286"/>
                <a:gd name="T1" fmla="*/ 29 h 167"/>
                <a:gd name="T2" fmla="*/ 99 w 286"/>
                <a:gd name="T3" fmla="*/ 6 h 167"/>
                <a:gd name="T4" fmla="*/ 203 w 286"/>
                <a:gd name="T5" fmla="*/ 0 h 167"/>
                <a:gd name="T6" fmla="*/ 275 w 286"/>
                <a:gd name="T7" fmla="*/ 0 h 167"/>
                <a:gd name="T8" fmla="*/ 286 w 286"/>
                <a:gd name="T9" fmla="*/ 41 h 167"/>
                <a:gd name="T10" fmla="*/ 281 w 286"/>
                <a:gd name="T11" fmla="*/ 92 h 167"/>
                <a:gd name="T12" fmla="*/ 260 w 286"/>
                <a:gd name="T13" fmla="*/ 103 h 167"/>
                <a:gd name="T14" fmla="*/ 162 w 286"/>
                <a:gd name="T15" fmla="*/ 149 h 167"/>
                <a:gd name="T16" fmla="*/ 83 w 286"/>
                <a:gd name="T17" fmla="*/ 167 h 167"/>
                <a:gd name="T18" fmla="*/ 0 w 286"/>
                <a:gd name="T19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167">
                  <a:moveTo>
                    <a:pt x="0" y="29"/>
                  </a:moveTo>
                  <a:lnTo>
                    <a:pt x="99" y="6"/>
                  </a:lnTo>
                  <a:lnTo>
                    <a:pt x="203" y="0"/>
                  </a:lnTo>
                  <a:lnTo>
                    <a:pt x="275" y="0"/>
                  </a:lnTo>
                  <a:lnTo>
                    <a:pt x="286" y="41"/>
                  </a:lnTo>
                  <a:lnTo>
                    <a:pt x="281" y="92"/>
                  </a:lnTo>
                  <a:lnTo>
                    <a:pt x="260" y="103"/>
                  </a:lnTo>
                  <a:lnTo>
                    <a:pt x="162" y="149"/>
                  </a:lnTo>
                  <a:lnTo>
                    <a:pt x="83" y="16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0" name="Freeform 24"/>
            <p:cNvSpPr>
              <a:spLocks/>
            </p:cNvSpPr>
            <p:nvPr/>
          </p:nvSpPr>
          <p:spPr bwMode="auto">
            <a:xfrm>
              <a:off x="5032" y="1607"/>
              <a:ext cx="40" cy="44"/>
            </a:xfrm>
            <a:custGeom>
              <a:avLst/>
              <a:gdLst>
                <a:gd name="T0" fmla="*/ 98 w 198"/>
                <a:gd name="T1" fmla="*/ 219 h 219"/>
                <a:gd name="T2" fmla="*/ 118 w 198"/>
                <a:gd name="T3" fmla="*/ 216 h 219"/>
                <a:gd name="T4" fmla="*/ 137 w 198"/>
                <a:gd name="T5" fmla="*/ 209 h 219"/>
                <a:gd name="T6" fmla="*/ 154 w 198"/>
                <a:gd name="T7" fmla="*/ 200 h 219"/>
                <a:gd name="T8" fmla="*/ 169 w 198"/>
                <a:gd name="T9" fmla="*/ 186 h 219"/>
                <a:gd name="T10" fmla="*/ 181 w 198"/>
                <a:gd name="T11" fmla="*/ 170 h 219"/>
                <a:gd name="T12" fmla="*/ 191 w 198"/>
                <a:gd name="T13" fmla="*/ 151 h 219"/>
                <a:gd name="T14" fmla="*/ 196 w 198"/>
                <a:gd name="T15" fmla="*/ 132 h 219"/>
                <a:gd name="T16" fmla="*/ 198 w 198"/>
                <a:gd name="T17" fmla="*/ 110 h 219"/>
                <a:gd name="T18" fmla="*/ 196 w 198"/>
                <a:gd name="T19" fmla="*/ 88 h 219"/>
                <a:gd name="T20" fmla="*/ 191 w 198"/>
                <a:gd name="T21" fmla="*/ 67 h 219"/>
                <a:gd name="T22" fmla="*/ 181 w 198"/>
                <a:gd name="T23" fmla="*/ 48 h 219"/>
                <a:gd name="T24" fmla="*/ 169 w 198"/>
                <a:gd name="T25" fmla="*/ 32 h 219"/>
                <a:gd name="T26" fmla="*/ 154 w 198"/>
                <a:gd name="T27" fmla="*/ 18 h 219"/>
                <a:gd name="T28" fmla="*/ 137 w 198"/>
                <a:gd name="T29" fmla="*/ 8 h 219"/>
                <a:gd name="T30" fmla="*/ 118 w 198"/>
                <a:gd name="T31" fmla="*/ 2 h 219"/>
                <a:gd name="T32" fmla="*/ 98 w 198"/>
                <a:gd name="T33" fmla="*/ 0 h 219"/>
                <a:gd name="T34" fmla="*/ 78 w 198"/>
                <a:gd name="T35" fmla="*/ 2 h 219"/>
                <a:gd name="T36" fmla="*/ 60 w 198"/>
                <a:gd name="T37" fmla="*/ 8 h 219"/>
                <a:gd name="T38" fmla="*/ 43 w 198"/>
                <a:gd name="T39" fmla="*/ 18 h 219"/>
                <a:gd name="T40" fmla="*/ 29 w 198"/>
                <a:gd name="T41" fmla="*/ 32 h 219"/>
                <a:gd name="T42" fmla="*/ 16 w 198"/>
                <a:gd name="T43" fmla="*/ 48 h 219"/>
                <a:gd name="T44" fmla="*/ 7 w 198"/>
                <a:gd name="T45" fmla="*/ 67 h 219"/>
                <a:gd name="T46" fmla="*/ 2 w 198"/>
                <a:gd name="T47" fmla="*/ 88 h 219"/>
                <a:gd name="T48" fmla="*/ 0 w 198"/>
                <a:gd name="T49" fmla="*/ 110 h 219"/>
                <a:gd name="T50" fmla="*/ 2 w 198"/>
                <a:gd name="T51" fmla="*/ 132 h 219"/>
                <a:gd name="T52" fmla="*/ 7 w 198"/>
                <a:gd name="T53" fmla="*/ 151 h 219"/>
                <a:gd name="T54" fmla="*/ 16 w 198"/>
                <a:gd name="T55" fmla="*/ 170 h 219"/>
                <a:gd name="T56" fmla="*/ 29 w 198"/>
                <a:gd name="T57" fmla="*/ 186 h 219"/>
                <a:gd name="T58" fmla="*/ 43 w 198"/>
                <a:gd name="T59" fmla="*/ 200 h 219"/>
                <a:gd name="T60" fmla="*/ 60 w 198"/>
                <a:gd name="T61" fmla="*/ 209 h 219"/>
                <a:gd name="T62" fmla="*/ 78 w 198"/>
                <a:gd name="T63" fmla="*/ 216 h 219"/>
                <a:gd name="T64" fmla="*/ 98 w 198"/>
                <a:gd name="T6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219">
                  <a:moveTo>
                    <a:pt x="98" y="219"/>
                  </a:moveTo>
                  <a:lnTo>
                    <a:pt x="118" y="216"/>
                  </a:lnTo>
                  <a:lnTo>
                    <a:pt x="137" y="209"/>
                  </a:lnTo>
                  <a:lnTo>
                    <a:pt x="154" y="200"/>
                  </a:lnTo>
                  <a:lnTo>
                    <a:pt x="169" y="186"/>
                  </a:lnTo>
                  <a:lnTo>
                    <a:pt x="181" y="170"/>
                  </a:lnTo>
                  <a:lnTo>
                    <a:pt x="191" y="151"/>
                  </a:lnTo>
                  <a:lnTo>
                    <a:pt x="196" y="132"/>
                  </a:lnTo>
                  <a:lnTo>
                    <a:pt x="198" y="110"/>
                  </a:lnTo>
                  <a:lnTo>
                    <a:pt x="196" y="88"/>
                  </a:lnTo>
                  <a:lnTo>
                    <a:pt x="191" y="67"/>
                  </a:lnTo>
                  <a:lnTo>
                    <a:pt x="181" y="48"/>
                  </a:lnTo>
                  <a:lnTo>
                    <a:pt x="169" y="32"/>
                  </a:lnTo>
                  <a:lnTo>
                    <a:pt x="154" y="18"/>
                  </a:lnTo>
                  <a:lnTo>
                    <a:pt x="137" y="8"/>
                  </a:lnTo>
                  <a:lnTo>
                    <a:pt x="118" y="2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8"/>
                  </a:lnTo>
                  <a:lnTo>
                    <a:pt x="43" y="18"/>
                  </a:lnTo>
                  <a:lnTo>
                    <a:pt x="29" y="32"/>
                  </a:lnTo>
                  <a:lnTo>
                    <a:pt x="16" y="48"/>
                  </a:lnTo>
                  <a:lnTo>
                    <a:pt x="7" y="67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2" y="132"/>
                  </a:lnTo>
                  <a:lnTo>
                    <a:pt x="7" y="151"/>
                  </a:lnTo>
                  <a:lnTo>
                    <a:pt x="16" y="170"/>
                  </a:lnTo>
                  <a:lnTo>
                    <a:pt x="29" y="186"/>
                  </a:lnTo>
                  <a:lnTo>
                    <a:pt x="43" y="200"/>
                  </a:lnTo>
                  <a:lnTo>
                    <a:pt x="60" y="209"/>
                  </a:lnTo>
                  <a:lnTo>
                    <a:pt x="78" y="216"/>
                  </a:lnTo>
                  <a:lnTo>
                    <a:pt x="98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1" name="Freeform 25"/>
            <p:cNvSpPr>
              <a:spLocks/>
            </p:cNvSpPr>
            <p:nvPr/>
          </p:nvSpPr>
          <p:spPr bwMode="auto">
            <a:xfrm>
              <a:off x="5039" y="1522"/>
              <a:ext cx="176" cy="250"/>
            </a:xfrm>
            <a:custGeom>
              <a:avLst/>
              <a:gdLst>
                <a:gd name="T0" fmla="*/ 278 w 883"/>
                <a:gd name="T1" fmla="*/ 9 h 1250"/>
                <a:gd name="T2" fmla="*/ 250 w 883"/>
                <a:gd name="T3" fmla="*/ 74 h 1250"/>
                <a:gd name="T4" fmla="*/ 209 w 883"/>
                <a:gd name="T5" fmla="*/ 174 h 1250"/>
                <a:gd name="T6" fmla="*/ 168 w 883"/>
                <a:gd name="T7" fmla="*/ 281 h 1250"/>
                <a:gd name="T8" fmla="*/ 155 w 883"/>
                <a:gd name="T9" fmla="*/ 328 h 1250"/>
                <a:gd name="T10" fmla="*/ 164 w 883"/>
                <a:gd name="T11" fmla="*/ 333 h 1250"/>
                <a:gd name="T12" fmla="*/ 169 w 883"/>
                <a:gd name="T13" fmla="*/ 353 h 1250"/>
                <a:gd name="T14" fmla="*/ 156 w 883"/>
                <a:gd name="T15" fmla="*/ 396 h 1250"/>
                <a:gd name="T16" fmla="*/ 112 w 883"/>
                <a:gd name="T17" fmla="*/ 532 h 1250"/>
                <a:gd name="T18" fmla="*/ 0 w 883"/>
                <a:gd name="T19" fmla="*/ 1081 h 1250"/>
                <a:gd name="T20" fmla="*/ 45 w 883"/>
                <a:gd name="T21" fmla="*/ 1117 h 1250"/>
                <a:gd name="T22" fmla="*/ 93 w 883"/>
                <a:gd name="T23" fmla="*/ 1148 h 1250"/>
                <a:gd name="T24" fmla="*/ 143 w 883"/>
                <a:gd name="T25" fmla="*/ 1176 h 1250"/>
                <a:gd name="T26" fmla="*/ 196 w 883"/>
                <a:gd name="T27" fmla="*/ 1199 h 1250"/>
                <a:gd name="T28" fmla="*/ 250 w 883"/>
                <a:gd name="T29" fmla="*/ 1216 h 1250"/>
                <a:gd name="T30" fmla="*/ 307 w 883"/>
                <a:gd name="T31" fmla="*/ 1230 h 1250"/>
                <a:gd name="T32" fmla="*/ 365 w 883"/>
                <a:gd name="T33" fmla="*/ 1238 h 1250"/>
                <a:gd name="T34" fmla="*/ 424 w 883"/>
                <a:gd name="T35" fmla="*/ 1241 h 1250"/>
                <a:gd name="T36" fmla="*/ 486 w 883"/>
                <a:gd name="T37" fmla="*/ 1242 h 1250"/>
                <a:gd name="T38" fmla="*/ 549 w 883"/>
                <a:gd name="T39" fmla="*/ 1245 h 1250"/>
                <a:gd name="T40" fmla="*/ 611 w 883"/>
                <a:gd name="T41" fmla="*/ 1249 h 1250"/>
                <a:gd name="T42" fmla="*/ 671 w 883"/>
                <a:gd name="T43" fmla="*/ 1249 h 1250"/>
                <a:gd name="T44" fmla="*/ 729 w 883"/>
                <a:gd name="T45" fmla="*/ 1245 h 1250"/>
                <a:gd name="T46" fmla="*/ 785 w 883"/>
                <a:gd name="T47" fmla="*/ 1233 h 1250"/>
                <a:gd name="T48" fmla="*/ 836 w 883"/>
                <a:gd name="T49" fmla="*/ 1212 h 1250"/>
                <a:gd name="T50" fmla="*/ 883 w 883"/>
                <a:gd name="T51" fmla="*/ 1178 h 1250"/>
                <a:gd name="T52" fmla="*/ 869 w 883"/>
                <a:gd name="T53" fmla="*/ 1090 h 1250"/>
                <a:gd name="T54" fmla="*/ 847 w 883"/>
                <a:gd name="T55" fmla="*/ 959 h 1250"/>
                <a:gd name="T56" fmla="*/ 822 w 883"/>
                <a:gd name="T57" fmla="*/ 816 h 1250"/>
                <a:gd name="T58" fmla="*/ 796 w 883"/>
                <a:gd name="T59" fmla="*/ 686 h 1250"/>
                <a:gd name="T60" fmla="*/ 788 w 883"/>
                <a:gd name="T61" fmla="*/ 686 h 1250"/>
                <a:gd name="T62" fmla="*/ 771 w 883"/>
                <a:gd name="T63" fmla="*/ 689 h 1250"/>
                <a:gd name="T64" fmla="*/ 746 w 883"/>
                <a:gd name="T65" fmla="*/ 694 h 1250"/>
                <a:gd name="T66" fmla="*/ 718 w 883"/>
                <a:gd name="T67" fmla="*/ 700 h 1250"/>
                <a:gd name="T68" fmla="*/ 687 w 883"/>
                <a:gd name="T69" fmla="*/ 706 h 1250"/>
                <a:gd name="T70" fmla="*/ 658 w 883"/>
                <a:gd name="T71" fmla="*/ 711 h 1250"/>
                <a:gd name="T72" fmla="*/ 635 w 883"/>
                <a:gd name="T73" fmla="*/ 712 h 1250"/>
                <a:gd name="T74" fmla="*/ 618 w 883"/>
                <a:gd name="T75" fmla="*/ 709 h 1250"/>
                <a:gd name="T76" fmla="*/ 598 w 883"/>
                <a:gd name="T77" fmla="*/ 695 h 1250"/>
                <a:gd name="T78" fmla="*/ 582 w 883"/>
                <a:gd name="T79" fmla="*/ 673 h 1250"/>
                <a:gd name="T80" fmla="*/ 570 w 883"/>
                <a:gd name="T81" fmla="*/ 650 h 1250"/>
                <a:gd name="T82" fmla="*/ 559 w 883"/>
                <a:gd name="T83" fmla="*/ 628 h 1250"/>
                <a:gd name="T84" fmla="*/ 561 w 883"/>
                <a:gd name="T85" fmla="*/ 601 h 1250"/>
                <a:gd name="T86" fmla="*/ 581 w 883"/>
                <a:gd name="T87" fmla="*/ 569 h 1250"/>
                <a:gd name="T88" fmla="*/ 603 w 883"/>
                <a:gd name="T89" fmla="*/ 541 h 1250"/>
                <a:gd name="T90" fmla="*/ 613 w 883"/>
                <a:gd name="T91" fmla="*/ 526 h 1250"/>
                <a:gd name="T92" fmla="*/ 625 w 883"/>
                <a:gd name="T93" fmla="*/ 516 h 1250"/>
                <a:gd name="T94" fmla="*/ 660 w 883"/>
                <a:gd name="T95" fmla="*/ 509 h 1250"/>
                <a:gd name="T96" fmla="*/ 703 w 883"/>
                <a:gd name="T97" fmla="*/ 507 h 1250"/>
                <a:gd name="T98" fmla="*/ 743 w 883"/>
                <a:gd name="T99" fmla="*/ 508 h 1250"/>
                <a:gd name="T100" fmla="*/ 751 w 883"/>
                <a:gd name="T101" fmla="*/ 485 h 1250"/>
                <a:gd name="T102" fmla="*/ 740 w 883"/>
                <a:gd name="T103" fmla="*/ 444 h 1250"/>
                <a:gd name="T104" fmla="*/ 722 w 883"/>
                <a:gd name="T105" fmla="*/ 405 h 1250"/>
                <a:gd name="T106" fmla="*/ 711 w 883"/>
                <a:gd name="T107" fmla="*/ 383 h 1250"/>
                <a:gd name="T108" fmla="*/ 681 w 883"/>
                <a:gd name="T109" fmla="*/ 284 h 1250"/>
                <a:gd name="T110" fmla="*/ 662 w 883"/>
                <a:gd name="T111" fmla="*/ 202 h 1250"/>
                <a:gd name="T112" fmla="*/ 645 w 883"/>
                <a:gd name="T113" fmla="*/ 132 h 1250"/>
                <a:gd name="T114" fmla="*/ 619 w 883"/>
                <a:gd name="T115" fmla="*/ 7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3" h="1250">
                  <a:moveTo>
                    <a:pt x="282" y="0"/>
                  </a:moveTo>
                  <a:lnTo>
                    <a:pt x="278" y="9"/>
                  </a:lnTo>
                  <a:lnTo>
                    <a:pt x="267" y="34"/>
                  </a:lnTo>
                  <a:lnTo>
                    <a:pt x="250" y="74"/>
                  </a:lnTo>
                  <a:lnTo>
                    <a:pt x="231" y="121"/>
                  </a:lnTo>
                  <a:lnTo>
                    <a:pt x="209" y="174"/>
                  </a:lnTo>
                  <a:lnTo>
                    <a:pt x="188" y="229"/>
                  </a:lnTo>
                  <a:lnTo>
                    <a:pt x="168" y="281"/>
                  </a:lnTo>
                  <a:lnTo>
                    <a:pt x="153" y="328"/>
                  </a:lnTo>
                  <a:lnTo>
                    <a:pt x="155" y="328"/>
                  </a:lnTo>
                  <a:lnTo>
                    <a:pt x="159" y="330"/>
                  </a:lnTo>
                  <a:lnTo>
                    <a:pt x="164" y="333"/>
                  </a:lnTo>
                  <a:lnTo>
                    <a:pt x="168" y="340"/>
                  </a:lnTo>
                  <a:lnTo>
                    <a:pt x="169" y="353"/>
                  </a:lnTo>
                  <a:lnTo>
                    <a:pt x="165" y="370"/>
                  </a:lnTo>
                  <a:lnTo>
                    <a:pt x="156" y="396"/>
                  </a:lnTo>
                  <a:lnTo>
                    <a:pt x="137" y="429"/>
                  </a:lnTo>
                  <a:lnTo>
                    <a:pt x="112" y="532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22" y="1100"/>
                  </a:lnTo>
                  <a:lnTo>
                    <a:pt x="45" y="1117"/>
                  </a:lnTo>
                  <a:lnTo>
                    <a:pt x="69" y="1133"/>
                  </a:lnTo>
                  <a:lnTo>
                    <a:pt x="93" y="1148"/>
                  </a:lnTo>
                  <a:lnTo>
                    <a:pt x="118" y="1163"/>
                  </a:lnTo>
                  <a:lnTo>
                    <a:pt x="143" y="1176"/>
                  </a:lnTo>
                  <a:lnTo>
                    <a:pt x="169" y="1187"/>
                  </a:lnTo>
                  <a:lnTo>
                    <a:pt x="196" y="1199"/>
                  </a:lnTo>
                  <a:lnTo>
                    <a:pt x="223" y="1208"/>
                  </a:lnTo>
                  <a:lnTo>
                    <a:pt x="250" y="1216"/>
                  </a:lnTo>
                  <a:lnTo>
                    <a:pt x="279" y="1225"/>
                  </a:lnTo>
                  <a:lnTo>
                    <a:pt x="307" y="1230"/>
                  </a:lnTo>
                  <a:lnTo>
                    <a:pt x="335" y="1235"/>
                  </a:lnTo>
                  <a:lnTo>
                    <a:pt x="365" y="1238"/>
                  </a:lnTo>
                  <a:lnTo>
                    <a:pt x="394" y="1240"/>
                  </a:lnTo>
                  <a:lnTo>
                    <a:pt x="424" y="1241"/>
                  </a:lnTo>
                  <a:lnTo>
                    <a:pt x="455" y="1241"/>
                  </a:lnTo>
                  <a:lnTo>
                    <a:pt x="486" y="1242"/>
                  </a:lnTo>
                  <a:lnTo>
                    <a:pt x="517" y="1244"/>
                  </a:lnTo>
                  <a:lnTo>
                    <a:pt x="549" y="1245"/>
                  </a:lnTo>
                  <a:lnTo>
                    <a:pt x="579" y="1248"/>
                  </a:lnTo>
                  <a:lnTo>
                    <a:pt x="611" y="1249"/>
                  </a:lnTo>
                  <a:lnTo>
                    <a:pt x="641" y="1250"/>
                  </a:lnTo>
                  <a:lnTo>
                    <a:pt x="671" y="1249"/>
                  </a:lnTo>
                  <a:lnTo>
                    <a:pt x="700" y="1248"/>
                  </a:lnTo>
                  <a:lnTo>
                    <a:pt x="729" y="1245"/>
                  </a:lnTo>
                  <a:lnTo>
                    <a:pt x="758" y="1240"/>
                  </a:lnTo>
                  <a:lnTo>
                    <a:pt x="785" y="1233"/>
                  </a:lnTo>
                  <a:lnTo>
                    <a:pt x="811" y="1223"/>
                  </a:lnTo>
                  <a:lnTo>
                    <a:pt x="836" y="1212"/>
                  </a:lnTo>
                  <a:lnTo>
                    <a:pt x="860" y="1197"/>
                  </a:lnTo>
                  <a:lnTo>
                    <a:pt x="883" y="1178"/>
                  </a:lnTo>
                  <a:lnTo>
                    <a:pt x="876" y="1141"/>
                  </a:lnTo>
                  <a:lnTo>
                    <a:pt x="869" y="1090"/>
                  </a:lnTo>
                  <a:lnTo>
                    <a:pt x="859" y="1029"/>
                  </a:lnTo>
                  <a:lnTo>
                    <a:pt x="847" y="959"/>
                  </a:lnTo>
                  <a:lnTo>
                    <a:pt x="835" y="888"/>
                  </a:lnTo>
                  <a:lnTo>
                    <a:pt x="822" y="816"/>
                  </a:lnTo>
                  <a:lnTo>
                    <a:pt x="809" y="748"/>
                  </a:lnTo>
                  <a:lnTo>
                    <a:pt x="796" y="686"/>
                  </a:lnTo>
                  <a:lnTo>
                    <a:pt x="793" y="685"/>
                  </a:lnTo>
                  <a:lnTo>
                    <a:pt x="788" y="686"/>
                  </a:lnTo>
                  <a:lnTo>
                    <a:pt x="781" y="687"/>
                  </a:lnTo>
                  <a:lnTo>
                    <a:pt x="771" y="689"/>
                  </a:lnTo>
                  <a:lnTo>
                    <a:pt x="760" y="691"/>
                  </a:lnTo>
                  <a:lnTo>
                    <a:pt x="746" y="694"/>
                  </a:lnTo>
                  <a:lnTo>
                    <a:pt x="732" y="698"/>
                  </a:lnTo>
                  <a:lnTo>
                    <a:pt x="718" y="700"/>
                  </a:lnTo>
                  <a:lnTo>
                    <a:pt x="702" y="704"/>
                  </a:lnTo>
                  <a:lnTo>
                    <a:pt x="687" y="706"/>
                  </a:lnTo>
                  <a:lnTo>
                    <a:pt x="673" y="708"/>
                  </a:lnTo>
                  <a:lnTo>
                    <a:pt x="658" y="711"/>
                  </a:lnTo>
                  <a:lnTo>
                    <a:pt x="645" y="712"/>
                  </a:lnTo>
                  <a:lnTo>
                    <a:pt x="635" y="712"/>
                  </a:lnTo>
                  <a:lnTo>
                    <a:pt x="625" y="712"/>
                  </a:lnTo>
                  <a:lnTo>
                    <a:pt x="618" y="709"/>
                  </a:lnTo>
                  <a:lnTo>
                    <a:pt x="607" y="704"/>
                  </a:lnTo>
                  <a:lnTo>
                    <a:pt x="598" y="695"/>
                  </a:lnTo>
                  <a:lnTo>
                    <a:pt x="590" y="685"/>
                  </a:lnTo>
                  <a:lnTo>
                    <a:pt x="582" y="673"/>
                  </a:lnTo>
                  <a:lnTo>
                    <a:pt x="576" y="662"/>
                  </a:lnTo>
                  <a:lnTo>
                    <a:pt x="570" y="650"/>
                  </a:lnTo>
                  <a:lnTo>
                    <a:pt x="564" y="639"/>
                  </a:lnTo>
                  <a:lnTo>
                    <a:pt x="559" y="628"/>
                  </a:lnTo>
                  <a:lnTo>
                    <a:pt x="557" y="616"/>
                  </a:lnTo>
                  <a:lnTo>
                    <a:pt x="561" y="601"/>
                  </a:lnTo>
                  <a:lnTo>
                    <a:pt x="570" y="584"/>
                  </a:lnTo>
                  <a:lnTo>
                    <a:pt x="581" y="569"/>
                  </a:lnTo>
                  <a:lnTo>
                    <a:pt x="593" y="554"/>
                  </a:lnTo>
                  <a:lnTo>
                    <a:pt x="603" y="541"/>
                  </a:lnTo>
                  <a:lnTo>
                    <a:pt x="611" y="532"/>
                  </a:lnTo>
                  <a:lnTo>
                    <a:pt x="613" y="526"/>
                  </a:lnTo>
                  <a:lnTo>
                    <a:pt x="615" y="521"/>
                  </a:lnTo>
                  <a:lnTo>
                    <a:pt x="625" y="516"/>
                  </a:lnTo>
                  <a:lnTo>
                    <a:pt x="640" y="513"/>
                  </a:lnTo>
                  <a:lnTo>
                    <a:pt x="660" y="509"/>
                  </a:lnTo>
                  <a:lnTo>
                    <a:pt x="681" y="508"/>
                  </a:lnTo>
                  <a:lnTo>
                    <a:pt x="703" y="507"/>
                  </a:lnTo>
                  <a:lnTo>
                    <a:pt x="724" y="507"/>
                  </a:lnTo>
                  <a:lnTo>
                    <a:pt x="743" y="508"/>
                  </a:lnTo>
                  <a:lnTo>
                    <a:pt x="750" y="500"/>
                  </a:lnTo>
                  <a:lnTo>
                    <a:pt x="751" y="485"/>
                  </a:lnTo>
                  <a:lnTo>
                    <a:pt x="747" y="465"/>
                  </a:lnTo>
                  <a:lnTo>
                    <a:pt x="740" y="444"/>
                  </a:lnTo>
                  <a:lnTo>
                    <a:pt x="731" y="423"/>
                  </a:lnTo>
                  <a:lnTo>
                    <a:pt x="722" y="405"/>
                  </a:lnTo>
                  <a:lnTo>
                    <a:pt x="715" y="391"/>
                  </a:lnTo>
                  <a:lnTo>
                    <a:pt x="711" y="383"/>
                  </a:lnTo>
                  <a:lnTo>
                    <a:pt x="694" y="331"/>
                  </a:lnTo>
                  <a:lnTo>
                    <a:pt x="681" y="284"/>
                  </a:lnTo>
                  <a:lnTo>
                    <a:pt x="671" y="242"/>
                  </a:lnTo>
                  <a:lnTo>
                    <a:pt x="662" y="202"/>
                  </a:lnTo>
                  <a:lnTo>
                    <a:pt x="655" y="165"/>
                  </a:lnTo>
                  <a:lnTo>
                    <a:pt x="645" y="132"/>
                  </a:lnTo>
                  <a:lnTo>
                    <a:pt x="634" y="100"/>
                  </a:lnTo>
                  <a:lnTo>
                    <a:pt x="619" y="7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2" name="Freeform 26"/>
            <p:cNvSpPr>
              <a:spLocks/>
            </p:cNvSpPr>
            <p:nvPr/>
          </p:nvSpPr>
          <p:spPr bwMode="auto">
            <a:xfrm>
              <a:off x="5049" y="1532"/>
              <a:ext cx="143" cy="30"/>
            </a:xfrm>
            <a:custGeom>
              <a:avLst/>
              <a:gdLst>
                <a:gd name="T0" fmla="*/ 379 w 712"/>
                <a:gd name="T1" fmla="*/ 131 h 148"/>
                <a:gd name="T2" fmla="*/ 447 w 712"/>
                <a:gd name="T3" fmla="*/ 120 h 148"/>
                <a:gd name="T4" fmla="*/ 512 w 712"/>
                <a:gd name="T5" fmla="*/ 109 h 148"/>
                <a:gd name="T6" fmla="*/ 572 w 712"/>
                <a:gd name="T7" fmla="*/ 96 h 148"/>
                <a:gd name="T8" fmla="*/ 624 w 712"/>
                <a:gd name="T9" fmla="*/ 82 h 148"/>
                <a:gd name="T10" fmla="*/ 666 w 712"/>
                <a:gd name="T11" fmla="*/ 68 h 148"/>
                <a:gd name="T12" fmla="*/ 695 w 712"/>
                <a:gd name="T13" fmla="*/ 54 h 148"/>
                <a:gd name="T14" fmla="*/ 711 w 712"/>
                <a:gd name="T15" fmla="*/ 42 h 148"/>
                <a:gd name="T16" fmla="*/ 709 w 712"/>
                <a:gd name="T17" fmla="*/ 29 h 148"/>
                <a:gd name="T18" fmla="*/ 691 w 712"/>
                <a:gd name="T19" fmla="*/ 18 h 148"/>
                <a:gd name="T20" fmla="*/ 660 w 712"/>
                <a:gd name="T21" fmla="*/ 9 h 148"/>
                <a:gd name="T22" fmla="*/ 615 w 712"/>
                <a:gd name="T23" fmla="*/ 3 h 148"/>
                <a:gd name="T24" fmla="*/ 562 w 712"/>
                <a:gd name="T25" fmla="*/ 0 h 148"/>
                <a:gd name="T26" fmla="*/ 500 w 712"/>
                <a:gd name="T27" fmla="*/ 0 h 148"/>
                <a:gd name="T28" fmla="*/ 434 w 712"/>
                <a:gd name="T29" fmla="*/ 2 h 148"/>
                <a:gd name="T30" fmla="*/ 364 w 712"/>
                <a:gd name="T31" fmla="*/ 8 h 148"/>
                <a:gd name="T32" fmla="*/ 295 w 712"/>
                <a:gd name="T33" fmla="*/ 16 h 148"/>
                <a:gd name="T34" fmla="*/ 230 w 712"/>
                <a:gd name="T35" fmla="*/ 27 h 148"/>
                <a:gd name="T36" fmla="*/ 170 w 712"/>
                <a:gd name="T37" fmla="*/ 39 h 148"/>
                <a:gd name="T38" fmla="*/ 116 w 712"/>
                <a:gd name="T39" fmla="*/ 53 h 148"/>
                <a:gd name="T40" fmla="*/ 72 w 712"/>
                <a:gd name="T41" fmla="*/ 67 h 148"/>
                <a:gd name="T42" fmla="*/ 37 w 712"/>
                <a:gd name="T43" fmla="*/ 81 h 148"/>
                <a:gd name="T44" fmla="*/ 12 w 712"/>
                <a:gd name="T45" fmla="*/ 96 h 148"/>
                <a:gd name="T46" fmla="*/ 1 w 712"/>
                <a:gd name="T47" fmla="*/ 109 h 148"/>
                <a:gd name="T48" fmla="*/ 2 w 712"/>
                <a:gd name="T49" fmla="*/ 121 h 148"/>
                <a:gd name="T50" fmla="*/ 17 w 712"/>
                <a:gd name="T51" fmla="*/ 132 h 148"/>
                <a:gd name="T52" fmla="*/ 44 w 712"/>
                <a:gd name="T53" fmla="*/ 140 h 148"/>
                <a:gd name="T54" fmla="*/ 81 w 712"/>
                <a:gd name="T55" fmla="*/ 146 h 148"/>
                <a:gd name="T56" fmla="*/ 128 w 712"/>
                <a:gd name="T57" fmla="*/ 148 h 148"/>
                <a:gd name="T58" fmla="*/ 183 w 712"/>
                <a:gd name="T59" fmla="*/ 148 h 148"/>
                <a:gd name="T60" fmla="*/ 244 w 712"/>
                <a:gd name="T61" fmla="*/ 145 h 148"/>
                <a:gd name="T62" fmla="*/ 310 w 712"/>
                <a:gd name="T63" fmla="*/ 1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2" h="148">
                  <a:moveTo>
                    <a:pt x="344" y="135"/>
                  </a:moveTo>
                  <a:lnTo>
                    <a:pt x="379" y="131"/>
                  </a:lnTo>
                  <a:lnTo>
                    <a:pt x="414" y="126"/>
                  </a:lnTo>
                  <a:lnTo>
                    <a:pt x="447" y="120"/>
                  </a:lnTo>
                  <a:lnTo>
                    <a:pt x="481" y="115"/>
                  </a:lnTo>
                  <a:lnTo>
                    <a:pt x="512" y="109"/>
                  </a:lnTo>
                  <a:lnTo>
                    <a:pt x="544" y="103"/>
                  </a:lnTo>
                  <a:lnTo>
                    <a:pt x="572" y="96"/>
                  </a:lnTo>
                  <a:lnTo>
                    <a:pt x="600" y="89"/>
                  </a:lnTo>
                  <a:lnTo>
                    <a:pt x="624" y="82"/>
                  </a:lnTo>
                  <a:lnTo>
                    <a:pt x="647" y="75"/>
                  </a:lnTo>
                  <a:lnTo>
                    <a:pt x="666" y="68"/>
                  </a:lnTo>
                  <a:lnTo>
                    <a:pt x="683" y="61"/>
                  </a:lnTo>
                  <a:lnTo>
                    <a:pt x="695" y="54"/>
                  </a:lnTo>
                  <a:lnTo>
                    <a:pt x="705" y="49"/>
                  </a:lnTo>
                  <a:lnTo>
                    <a:pt x="711" y="42"/>
                  </a:lnTo>
                  <a:lnTo>
                    <a:pt x="712" y="35"/>
                  </a:lnTo>
                  <a:lnTo>
                    <a:pt x="709" y="29"/>
                  </a:lnTo>
                  <a:lnTo>
                    <a:pt x="703" y="23"/>
                  </a:lnTo>
                  <a:lnTo>
                    <a:pt x="691" y="18"/>
                  </a:lnTo>
                  <a:lnTo>
                    <a:pt x="676" y="14"/>
                  </a:lnTo>
                  <a:lnTo>
                    <a:pt x="660" y="9"/>
                  </a:lnTo>
                  <a:lnTo>
                    <a:pt x="639" y="7"/>
                  </a:lnTo>
                  <a:lnTo>
                    <a:pt x="615" y="3"/>
                  </a:lnTo>
                  <a:lnTo>
                    <a:pt x="589" y="2"/>
                  </a:lnTo>
                  <a:lnTo>
                    <a:pt x="562" y="0"/>
                  </a:lnTo>
                  <a:lnTo>
                    <a:pt x="531" y="0"/>
                  </a:lnTo>
                  <a:lnTo>
                    <a:pt x="500" y="0"/>
                  </a:lnTo>
                  <a:lnTo>
                    <a:pt x="467" y="1"/>
                  </a:lnTo>
                  <a:lnTo>
                    <a:pt x="434" y="2"/>
                  </a:lnTo>
                  <a:lnTo>
                    <a:pt x="400" y="5"/>
                  </a:lnTo>
                  <a:lnTo>
                    <a:pt x="364" y="8"/>
                  </a:lnTo>
                  <a:lnTo>
                    <a:pt x="330" y="12"/>
                  </a:lnTo>
                  <a:lnTo>
                    <a:pt x="295" y="16"/>
                  </a:lnTo>
                  <a:lnTo>
                    <a:pt x="262" y="21"/>
                  </a:lnTo>
                  <a:lnTo>
                    <a:pt x="230" y="27"/>
                  </a:lnTo>
                  <a:lnTo>
                    <a:pt x="199" y="32"/>
                  </a:lnTo>
                  <a:lnTo>
                    <a:pt x="170" y="39"/>
                  </a:lnTo>
                  <a:lnTo>
                    <a:pt x="143" y="46"/>
                  </a:lnTo>
                  <a:lnTo>
                    <a:pt x="116" y="53"/>
                  </a:lnTo>
                  <a:lnTo>
                    <a:pt x="93" y="60"/>
                  </a:lnTo>
                  <a:lnTo>
                    <a:pt x="72" y="67"/>
                  </a:lnTo>
                  <a:lnTo>
                    <a:pt x="53" y="74"/>
                  </a:lnTo>
                  <a:lnTo>
                    <a:pt x="37" y="81"/>
                  </a:lnTo>
                  <a:lnTo>
                    <a:pt x="23" y="89"/>
                  </a:lnTo>
                  <a:lnTo>
                    <a:pt x="12" y="96"/>
                  </a:lnTo>
                  <a:lnTo>
                    <a:pt x="5" y="103"/>
                  </a:lnTo>
                  <a:lnTo>
                    <a:pt x="1" y="109"/>
                  </a:lnTo>
                  <a:lnTo>
                    <a:pt x="0" y="116"/>
                  </a:lnTo>
                  <a:lnTo>
                    <a:pt x="2" y="121"/>
                  </a:lnTo>
                  <a:lnTo>
                    <a:pt x="8" y="127"/>
                  </a:lnTo>
                  <a:lnTo>
                    <a:pt x="17" y="132"/>
                  </a:lnTo>
                  <a:lnTo>
                    <a:pt x="28" y="137"/>
                  </a:lnTo>
                  <a:lnTo>
                    <a:pt x="44" y="140"/>
                  </a:lnTo>
                  <a:lnTo>
                    <a:pt x="61" y="143"/>
                  </a:lnTo>
                  <a:lnTo>
                    <a:pt x="81" y="146"/>
                  </a:lnTo>
                  <a:lnTo>
                    <a:pt x="103" y="147"/>
                  </a:lnTo>
                  <a:lnTo>
                    <a:pt x="128" y="148"/>
                  </a:lnTo>
                  <a:lnTo>
                    <a:pt x="154" y="148"/>
                  </a:lnTo>
                  <a:lnTo>
                    <a:pt x="183" y="148"/>
                  </a:lnTo>
                  <a:lnTo>
                    <a:pt x="212" y="147"/>
                  </a:lnTo>
                  <a:lnTo>
                    <a:pt x="244" y="145"/>
                  </a:lnTo>
                  <a:lnTo>
                    <a:pt x="276" y="142"/>
                  </a:lnTo>
                  <a:lnTo>
                    <a:pt x="310" y="139"/>
                  </a:lnTo>
                  <a:lnTo>
                    <a:pt x="344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3" name="Freeform 27"/>
            <p:cNvSpPr>
              <a:spLocks/>
            </p:cNvSpPr>
            <p:nvPr/>
          </p:nvSpPr>
          <p:spPr bwMode="auto">
            <a:xfrm>
              <a:off x="5094" y="1714"/>
              <a:ext cx="38" cy="57"/>
            </a:xfrm>
            <a:custGeom>
              <a:avLst/>
              <a:gdLst>
                <a:gd name="T0" fmla="*/ 37 w 186"/>
                <a:gd name="T1" fmla="*/ 0 h 286"/>
                <a:gd name="T2" fmla="*/ 83 w 186"/>
                <a:gd name="T3" fmla="*/ 112 h 286"/>
                <a:gd name="T4" fmla="*/ 0 w 186"/>
                <a:gd name="T5" fmla="*/ 196 h 286"/>
                <a:gd name="T6" fmla="*/ 37 w 186"/>
                <a:gd name="T7" fmla="*/ 286 h 286"/>
                <a:gd name="T8" fmla="*/ 155 w 186"/>
                <a:gd name="T9" fmla="*/ 283 h 286"/>
                <a:gd name="T10" fmla="*/ 186 w 186"/>
                <a:gd name="T11" fmla="*/ 211 h 286"/>
                <a:gd name="T12" fmla="*/ 117 w 186"/>
                <a:gd name="T13" fmla="*/ 115 h 286"/>
                <a:gd name="T14" fmla="*/ 158 w 186"/>
                <a:gd name="T15" fmla="*/ 7 h 286"/>
                <a:gd name="T16" fmla="*/ 37 w 186"/>
                <a:gd name="T1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86">
                  <a:moveTo>
                    <a:pt x="37" y="0"/>
                  </a:moveTo>
                  <a:lnTo>
                    <a:pt x="83" y="112"/>
                  </a:lnTo>
                  <a:lnTo>
                    <a:pt x="0" y="196"/>
                  </a:lnTo>
                  <a:lnTo>
                    <a:pt x="37" y="286"/>
                  </a:lnTo>
                  <a:lnTo>
                    <a:pt x="155" y="283"/>
                  </a:lnTo>
                  <a:lnTo>
                    <a:pt x="186" y="211"/>
                  </a:lnTo>
                  <a:lnTo>
                    <a:pt x="117" y="115"/>
                  </a:lnTo>
                  <a:lnTo>
                    <a:pt x="158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4" name="Freeform 28"/>
            <p:cNvSpPr>
              <a:spLocks/>
            </p:cNvSpPr>
            <p:nvPr/>
          </p:nvSpPr>
          <p:spPr bwMode="auto">
            <a:xfrm>
              <a:off x="5032" y="1529"/>
              <a:ext cx="194" cy="249"/>
            </a:xfrm>
            <a:custGeom>
              <a:avLst/>
              <a:gdLst>
                <a:gd name="T0" fmla="*/ 943 w 969"/>
                <a:gd name="T1" fmla="*/ 202 h 1245"/>
                <a:gd name="T2" fmla="*/ 878 w 969"/>
                <a:gd name="T3" fmla="*/ 180 h 1245"/>
                <a:gd name="T4" fmla="*/ 799 w 969"/>
                <a:gd name="T5" fmla="*/ 187 h 1245"/>
                <a:gd name="T6" fmla="*/ 729 w 969"/>
                <a:gd name="T7" fmla="*/ 205 h 1245"/>
                <a:gd name="T8" fmla="*/ 710 w 969"/>
                <a:gd name="T9" fmla="*/ 251 h 1245"/>
                <a:gd name="T10" fmla="*/ 741 w 969"/>
                <a:gd name="T11" fmla="*/ 243 h 1245"/>
                <a:gd name="T12" fmla="*/ 801 w 969"/>
                <a:gd name="T13" fmla="*/ 228 h 1245"/>
                <a:gd name="T14" fmla="*/ 870 w 969"/>
                <a:gd name="T15" fmla="*/ 220 h 1245"/>
                <a:gd name="T16" fmla="*/ 921 w 969"/>
                <a:gd name="T17" fmla="*/ 234 h 1245"/>
                <a:gd name="T18" fmla="*/ 933 w 969"/>
                <a:gd name="T19" fmla="*/ 276 h 1245"/>
                <a:gd name="T20" fmla="*/ 892 w 969"/>
                <a:gd name="T21" fmla="*/ 318 h 1245"/>
                <a:gd name="T22" fmla="*/ 823 w 969"/>
                <a:gd name="T23" fmla="*/ 344 h 1245"/>
                <a:gd name="T24" fmla="*/ 764 w 969"/>
                <a:gd name="T25" fmla="*/ 355 h 1245"/>
                <a:gd name="T26" fmla="*/ 715 w 969"/>
                <a:gd name="T27" fmla="*/ 438 h 1245"/>
                <a:gd name="T28" fmla="*/ 628 w 969"/>
                <a:gd name="T29" fmla="*/ 465 h 1245"/>
                <a:gd name="T30" fmla="*/ 594 w 969"/>
                <a:gd name="T31" fmla="*/ 509 h 1245"/>
                <a:gd name="T32" fmla="*/ 583 w 969"/>
                <a:gd name="T33" fmla="*/ 588 h 1245"/>
                <a:gd name="T34" fmla="*/ 610 w 969"/>
                <a:gd name="T35" fmla="*/ 668 h 1245"/>
                <a:gd name="T36" fmla="*/ 668 w 969"/>
                <a:gd name="T37" fmla="*/ 700 h 1245"/>
                <a:gd name="T38" fmla="*/ 736 w 969"/>
                <a:gd name="T39" fmla="*/ 699 h 1245"/>
                <a:gd name="T40" fmla="*/ 797 w 969"/>
                <a:gd name="T41" fmla="*/ 684 h 1245"/>
                <a:gd name="T42" fmla="*/ 834 w 969"/>
                <a:gd name="T43" fmla="*/ 764 h 1245"/>
                <a:gd name="T44" fmla="*/ 858 w 969"/>
                <a:gd name="T45" fmla="*/ 860 h 1245"/>
                <a:gd name="T46" fmla="*/ 896 w 969"/>
                <a:gd name="T47" fmla="*/ 1130 h 1245"/>
                <a:gd name="T48" fmla="*/ 769 w 969"/>
                <a:gd name="T49" fmla="*/ 1178 h 1245"/>
                <a:gd name="T50" fmla="*/ 626 w 969"/>
                <a:gd name="T51" fmla="*/ 1201 h 1245"/>
                <a:gd name="T52" fmla="*/ 486 w 969"/>
                <a:gd name="T53" fmla="*/ 1205 h 1245"/>
                <a:gd name="T54" fmla="*/ 341 w 969"/>
                <a:gd name="T55" fmla="*/ 1183 h 1245"/>
                <a:gd name="T56" fmla="*/ 193 w 969"/>
                <a:gd name="T57" fmla="*/ 1130 h 1245"/>
                <a:gd name="T58" fmla="*/ 74 w 969"/>
                <a:gd name="T59" fmla="*/ 1059 h 1245"/>
                <a:gd name="T60" fmla="*/ 93 w 969"/>
                <a:gd name="T61" fmla="*/ 804 h 1245"/>
                <a:gd name="T62" fmla="*/ 188 w 969"/>
                <a:gd name="T63" fmla="*/ 413 h 1245"/>
                <a:gd name="T64" fmla="*/ 264 w 969"/>
                <a:gd name="T65" fmla="*/ 118 h 1245"/>
                <a:gd name="T66" fmla="*/ 250 w 969"/>
                <a:gd name="T67" fmla="*/ 43 h 1245"/>
                <a:gd name="T68" fmla="*/ 167 w 969"/>
                <a:gd name="T69" fmla="*/ 346 h 1245"/>
                <a:gd name="T70" fmla="*/ 64 w 969"/>
                <a:gd name="T71" fmla="*/ 770 h 1245"/>
                <a:gd name="T72" fmla="*/ 3 w 969"/>
                <a:gd name="T73" fmla="*/ 1032 h 1245"/>
                <a:gd name="T74" fmla="*/ 63 w 969"/>
                <a:gd name="T75" fmla="*/ 1100 h 1245"/>
                <a:gd name="T76" fmla="*/ 198 w 969"/>
                <a:gd name="T77" fmla="*/ 1175 h 1245"/>
                <a:gd name="T78" fmla="*/ 361 w 969"/>
                <a:gd name="T79" fmla="*/ 1229 h 1245"/>
                <a:gd name="T80" fmla="*/ 514 w 969"/>
                <a:gd name="T81" fmla="*/ 1245 h 1245"/>
                <a:gd name="T82" fmla="*/ 667 w 969"/>
                <a:gd name="T83" fmla="*/ 1237 h 1245"/>
                <a:gd name="T84" fmla="*/ 819 w 969"/>
                <a:gd name="T85" fmla="*/ 1205 h 1245"/>
                <a:gd name="T86" fmla="*/ 935 w 969"/>
                <a:gd name="T87" fmla="*/ 1152 h 1245"/>
                <a:gd name="T88" fmla="*/ 906 w 969"/>
                <a:gd name="T89" fmla="*/ 950 h 1245"/>
                <a:gd name="T90" fmla="*/ 892 w 969"/>
                <a:gd name="T91" fmla="*/ 847 h 1245"/>
                <a:gd name="T92" fmla="*/ 865 w 969"/>
                <a:gd name="T93" fmla="*/ 737 h 1245"/>
                <a:gd name="T94" fmla="*/ 820 w 969"/>
                <a:gd name="T95" fmla="*/ 632 h 1245"/>
                <a:gd name="T96" fmla="*/ 772 w 969"/>
                <a:gd name="T97" fmla="*/ 649 h 1245"/>
                <a:gd name="T98" fmla="*/ 709 w 969"/>
                <a:gd name="T99" fmla="*/ 662 h 1245"/>
                <a:gd name="T100" fmla="*/ 651 w 969"/>
                <a:gd name="T101" fmla="*/ 653 h 1245"/>
                <a:gd name="T102" fmla="*/ 621 w 969"/>
                <a:gd name="T103" fmla="*/ 548 h 1245"/>
                <a:gd name="T104" fmla="*/ 667 w 969"/>
                <a:gd name="T105" fmla="*/ 487 h 1245"/>
                <a:gd name="T106" fmla="*/ 767 w 969"/>
                <a:gd name="T107" fmla="*/ 482 h 1245"/>
                <a:gd name="T108" fmla="*/ 798 w 969"/>
                <a:gd name="T109" fmla="*/ 390 h 1245"/>
                <a:gd name="T110" fmla="*/ 868 w 969"/>
                <a:gd name="T111" fmla="*/ 371 h 1245"/>
                <a:gd name="T112" fmla="*/ 938 w 969"/>
                <a:gd name="T113" fmla="*/ 332 h 1245"/>
                <a:gd name="T114" fmla="*/ 969 w 969"/>
                <a:gd name="T115" fmla="*/ 26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9" h="1245">
                  <a:moveTo>
                    <a:pt x="969" y="266"/>
                  </a:moveTo>
                  <a:lnTo>
                    <a:pt x="967" y="247"/>
                  </a:lnTo>
                  <a:lnTo>
                    <a:pt x="963" y="230"/>
                  </a:lnTo>
                  <a:lnTo>
                    <a:pt x="955" y="215"/>
                  </a:lnTo>
                  <a:lnTo>
                    <a:pt x="943" y="202"/>
                  </a:lnTo>
                  <a:lnTo>
                    <a:pt x="933" y="194"/>
                  </a:lnTo>
                  <a:lnTo>
                    <a:pt x="921" y="188"/>
                  </a:lnTo>
                  <a:lnTo>
                    <a:pt x="907" y="185"/>
                  </a:lnTo>
                  <a:lnTo>
                    <a:pt x="894" y="181"/>
                  </a:lnTo>
                  <a:lnTo>
                    <a:pt x="878" y="180"/>
                  </a:lnTo>
                  <a:lnTo>
                    <a:pt x="863" y="180"/>
                  </a:lnTo>
                  <a:lnTo>
                    <a:pt x="846" y="181"/>
                  </a:lnTo>
                  <a:lnTo>
                    <a:pt x="831" y="183"/>
                  </a:lnTo>
                  <a:lnTo>
                    <a:pt x="815" y="185"/>
                  </a:lnTo>
                  <a:lnTo>
                    <a:pt x="799" y="187"/>
                  </a:lnTo>
                  <a:lnTo>
                    <a:pt x="783" y="191"/>
                  </a:lnTo>
                  <a:lnTo>
                    <a:pt x="769" y="194"/>
                  </a:lnTo>
                  <a:lnTo>
                    <a:pt x="754" y="198"/>
                  </a:lnTo>
                  <a:lnTo>
                    <a:pt x="741" y="201"/>
                  </a:lnTo>
                  <a:lnTo>
                    <a:pt x="729" y="205"/>
                  </a:lnTo>
                  <a:lnTo>
                    <a:pt x="718" y="208"/>
                  </a:lnTo>
                  <a:lnTo>
                    <a:pt x="642" y="0"/>
                  </a:lnTo>
                  <a:lnTo>
                    <a:pt x="608" y="14"/>
                  </a:lnTo>
                  <a:lnTo>
                    <a:pt x="696" y="253"/>
                  </a:lnTo>
                  <a:lnTo>
                    <a:pt x="710" y="251"/>
                  </a:lnTo>
                  <a:lnTo>
                    <a:pt x="714" y="250"/>
                  </a:lnTo>
                  <a:lnTo>
                    <a:pt x="719" y="249"/>
                  </a:lnTo>
                  <a:lnTo>
                    <a:pt x="726" y="246"/>
                  </a:lnTo>
                  <a:lnTo>
                    <a:pt x="733" y="245"/>
                  </a:lnTo>
                  <a:lnTo>
                    <a:pt x="741" y="243"/>
                  </a:lnTo>
                  <a:lnTo>
                    <a:pt x="751" y="239"/>
                  </a:lnTo>
                  <a:lnTo>
                    <a:pt x="762" y="237"/>
                  </a:lnTo>
                  <a:lnTo>
                    <a:pt x="775" y="234"/>
                  </a:lnTo>
                  <a:lnTo>
                    <a:pt x="788" y="230"/>
                  </a:lnTo>
                  <a:lnTo>
                    <a:pt x="801" y="228"/>
                  </a:lnTo>
                  <a:lnTo>
                    <a:pt x="815" y="225"/>
                  </a:lnTo>
                  <a:lnTo>
                    <a:pt x="829" y="223"/>
                  </a:lnTo>
                  <a:lnTo>
                    <a:pt x="842" y="221"/>
                  </a:lnTo>
                  <a:lnTo>
                    <a:pt x="856" y="220"/>
                  </a:lnTo>
                  <a:lnTo>
                    <a:pt x="870" y="220"/>
                  </a:lnTo>
                  <a:lnTo>
                    <a:pt x="882" y="221"/>
                  </a:lnTo>
                  <a:lnTo>
                    <a:pt x="894" y="222"/>
                  </a:lnTo>
                  <a:lnTo>
                    <a:pt x="904" y="224"/>
                  </a:lnTo>
                  <a:lnTo>
                    <a:pt x="914" y="229"/>
                  </a:lnTo>
                  <a:lnTo>
                    <a:pt x="921" y="234"/>
                  </a:lnTo>
                  <a:lnTo>
                    <a:pt x="925" y="238"/>
                  </a:lnTo>
                  <a:lnTo>
                    <a:pt x="929" y="244"/>
                  </a:lnTo>
                  <a:lnTo>
                    <a:pt x="933" y="253"/>
                  </a:lnTo>
                  <a:lnTo>
                    <a:pt x="934" y="266"/>
                  </a:lnTo>
                  <a:lnTo>
                    <a:pt x="933" y="276"/>
                  </a:lnTo>
                  <a:lnTo>
                    <a:pt x="928" y="286"/>
                  </a:lnTo>
                  <a:lnTo>
                    <a:pt x="922" y="295"/>
                  </a:lnTo>
                  <a:lnTo>
                    <a:pt x="914" y="304"/>
                  </a:lnTo>
                  <a:lnTo>
                    <a:pt x="903" y="311"/>
                  </a:lnTo>
                  <a:lnTo>
                    <a:pt x="892" y="318"/>
                  </a:lnTo>
                  <a:lnTo>
                    <a:pt x="879" y="325"/>
                  </a:lnTo>
                  <a:lnTo>
                    <a:pt x="865" y="331"/>
                  </a:lnTo>
                  <a:lnTo>
                    <a:pt x="852" y="335"/>
                  </a:lnTo>
                  <a:lnTo>
                    <a:pt x="837" y="340"/>
                  </a:lnTo>
                  <a:lnTo>
                    <a:pt x="823" y="344"/>
                  </a:lnTo>
                  <a:lnTo>
                    <a:pt x="810" y="347"/>
                  </a:lnTo>
                  <a:lnTo>
                    <a:pt x="796" y="351"/>
                  </a:lnTo>
                  <a:lnTo>
                    <a:pt x="784" y="353"/>
                  </a:lnTo>
                  <a:lnTo>
                    <a:pt x="774" y="354"/>
                  </a:lnTo>
                  <a:lnTo>
                    <a:pt x="764" y="355"/>
                  </a:lnTo>
                  <a:lnTo>
                    <a:pt x="743" y="357"/>
                  </a:lnTo>
                  <a:lnTo>
                    <a:pt x="761" y="442"/>
                  </a:lnTo>
                  <a:lnTo>
                    <a:pt x="748" y="441"/>
                  </a:lnTo>
                  <a:lnTo>
                    <a:pt x="732" y="440"/>
                  </a:lnTo>
                  <a:lnTo>
                    <a:pt x="715" y="438"/>
                  </a:lnTo>
                  <a:lnTo>
                    <a:pt x="697" y="440"/>
                  </a:lnTo>
                  <a:lnTo>
                    <a:pt x="679" y="443"/>
                  </a:lnTo>
                  <a:lnTo>
                    <a:pt x="662" y="448"/>
                  </a:lnTo>
                  <a:lnTo>
                    <a:pt x="644" y="455"/>
                  </a:lnTo>
                  <a:lnTo>
                    <a:pt x="628" y="465"/>
                  </a:lnTo>
                  <a:lnTo>
                    <a:pt x="620" y="472"/>
                  </a:lnTo>
                  <a:lnTo>
                    <a:pt x="611" y="480"/>
                  </a:lnTo>
                  <a:lnTo>
                    <a:pt x="605" y="488"/>
                  </a:lnTo>
                  <a:lnTo>
                    <a:pt x="598" y="499"/>
                  </a:lnTo>
                  <a:lnTo>
                    <a:pt x="594" y="509"/>
                  </a:lnTo>
                  <a:lnTo>
                    <a:pt x="590" y="520"/>
                  </a:lnTo>
                  <a:lnTo>
                    <a:pt x="587" y="531"/>
                  </a:lnTo>
                  <a:lnTo>
                    <a:pt x="585" y="544"/>
                  </a:lnTo>
                  <a:lnTo>
                    <a:pt x="583" y="567"/>
                  </a:lnTo>
                  <a:lnTo>
                    <a:pt x="583" y="588"/>
                  </a:lnTo>
                  <a:lnTo>
                    <a:pt x="584" y="606"/>
                  </a:lnTo>
                  <a:lnTo>
                    <a:pt x="588" y="625"/>
                  </a:lnTo>
                  <a:lnTo>
                    <a:pt x="593" y="640"/>
                  </a:lnTo>
                  <a:lnTo>
                    <a:pt x="601" y="655"/>
                  </a:lnTo>
                  <a:lnTo>
                    <a:pt x="610" y="668"/>
                  </a:lnTo>
                  <a:lnTo>
                    <a:pt x="621" y="678"/>
                  </a:lnTo>
                  <a:lnTo>
                    <a:pt x="631" y="686"/>
                  </a:lnTo>
                  <a:lnTo>
                    <a:pt x="643" y="692"/>
                  </a:lnTo>
                  <a:lnTo>
                    <a:pt x="655" y="697"/>
                  </a:lnTo>
                  <a:lnTo>
                    <a:pt x="668" y="700"/>
                  </a:lnTo>
                  <a:lnTo>
                    <a:pt x="681" y="701"/>
                  </a:lnTo>
                  <a:lnTo>
                    <a:pt x="695" y="702"/>
                  </a:lnTo>
                  <a:lnTo>
                    <a:pt x="709" y="702"/>
                  </a:lnTo>
                  <a:lnTo>
                    <a:pt x="722" y="701"/>
                  </a:lnTo>
                  <a:lnTo>
                    <a:pt x="736" y="699"/>
                  </a:lnTo>
                  <a:lnTo>
                    <a:pt x="750" y="697"/>
                  </a:lnTo>
                  <a:lnTo>
                    <a:pt x="762" y="693"/>
                  </a:lnTo>
                  <a:lnTo>
                    <a:pt x="775" y="691"/>
                  </a:lnTo>
                  <a:lnTo>
                    <a:pt x="787" y="687"/>
                  </a:lnTo>
                  <a:lnTo>
                    <a:pt x="797" y="684"/>
                  </a:lnTo>
                  <a:lnTo>
                    <a:pt x="807" y="680"/>
                  </a:lnTo>
                  <a:lnTo>
                    <a:pt x="815" y="677"/>
                  </a:lnTo>
                  <a:lnTo>
                    <a:pt x="821" y="706"/>
                  </a:lnTo>
                  <a:lnTo>
                    <a:pt x="828" y="735"/>
                  </a:lnTo>
                  <a:lnTo>
                    <a:pt x="834" y="764"/>
                  </a:lnTo>
                  <a:lnTo>
                    <a:pt x="840" y="789"/>
                  </a:lnTo>
                  <a:lnTo>
                    <a:pt x="846" y="814"/>
                  </a:lnTo>
                  <a:lnTo>
                    <a:pt x="851" y="833"/>
                  </a:lnTo>
                  <a:lnTo>
                    <a:pt x="855" y="849"/>
                  </a:lnTo>
                  <a:lnTo>
                    <a:pt x="858" y="860"/>
                  </a:lnTo>
                  <a:lnTo>
                    <a:pt x="872" y="956"/>
                  </a:lnTo>
                  <a:lnTo>
                    <a:pt x="879" y="1008"/>
                  </a:lnTo>
                  <a:lnTo>
                    <a:pt x="885" y="1056"/>
                  </a:lnTo>
                  <a:lnTo>
                    <a:pt x="891" y="1096"/>
                  </a:lnTo>
                  <a:lnTo>
                    <a:pt x="896" y="1130"/>
                  </a:lnTo>
                  <a:lnTo>
                    <a:pt x="873" y="1141"/>
                  </a:lnTo>
                  <a:lnTo>
                    <a:pt x="849" y="1153"/>
                  </a:lnTo>
                  <a:lnTo>
                    <a:pt x="823" y="1162"/>
                  </a:lnTo>
                  <a:lnTo>
                    <a:pt x="796" y="1170"/>
                  </a:lnTo>
                  <a:lnTo>
                    <a:pt x="769" y="1178"/>
                  </a:lnTo>
                  <a:lnTo>
                    <a:pt x="741" y="1185"/>
                  </a:lnTo>
                  <a:lnTo>
                    <a:pt x="713" y="1190"/>
                  </a:lnTo>
                  <a:lnTo>
                    <a:pt x="684" y="1194"/>
                  </a:lnTo>
                  <a:lnTo>
                    <a:pt x="654" y="1199"/>
                  </a:lnTo>
                  <a:lnTo>
                    <a:pt x="626" y="1201"/>
                  </a:lnTo>
                  <a:lnTo>
                    <a:pt x="596" y="1204"/>
                  </a:lnTo>
                  <a:lnTo>
                    <a:pt x="568" y="1205"/>
                  </a:lnTo>
                  <a:lnTo>
                    <a:pt x="540" y="1206"/>
                  </a:lnTo>
                  <a:lnTo>
                    <a:pt x="512" y="1206"/>
                  </a:lnTo>
                  <a:lnTo>
                    <a:pt x="486" y="1205"/>
                  </a:lnTo>
                  <a:lnTo>
                    <a:pt x="460" y="1204"/>
                  </a:lnTo>
                  <a:lnTo>
                    <a:pt x="431" y="1201"/>
                  </a:lnTo>
                  <a:lnTo>
                    <a:pt x="401" y="1197"/>
                  </a:lnTo>
                  <a:lnTo>
                    <a:pt x="372" y="1191"/>
                  </a:lnTo>
                  <a:lnTo>
                    <a:pt x="341" y="1183"/>
                  </a:lnTo>
                  <a:lnTo>
                    <a:pt x="311" y="1175"/>
                  </a:lnTo>
                  <a:lnTo>
                    <a:pt x="280" y="1164"/>
                  </a:lnTo>
                  <a:lnTo>
                    <a:pt x="251" y="1154"/>
                  </a:lnTo>
                  <a:lnTo>
                    <a:pt x="221" y="1141"/>
                  </a:lnTo>
                  <a:lnTo>
                    <a:pt x="193" y="1130"/>
                  </a:lnTo>
                  <a:lnTo>
                    <a:pt x="166" y="1116"/>
                  </a:lnTo>
                  <a:lnTo>
                    <a:pt x="140" y="1102"/>
                  </a:lnTo>
                  <a:lnTo>
                    <a:pt x="116" y="1088"/>
                  </a:lnTo>
                  <a:lnTo>
                    <a:pt x="94" y="1074"/>
                  </a:lnTo>
                  <a:lnTo>
                    <a:pt x="74" y="1059"/>
                  </a:lnTo>
                  <a:lnTo>
                    <a:pt x="56" y="1045"/>
                  </a:lnTo>
                  <a:lnTo>
                    <a:pt x="41" y="1031"/>
                  </a:lnTo>
                  <a:lnTo>
                    <a:pt x="57" y="958"/>
                  </a:lnTo>
                  <a:lnTo>
                    <a:pt x="75" y="883"/>
                  </a:lnTo>
                  <a:lnTo>
                    <a:pt x="93" y="804"/>
                  </a:lnTo>
                  <a:lnTo>
                    <a:pt x="112" y="724"/>
                  </a:lnTo>
                  <a:lnTo>
                    <a:pt x="131" y="645"/>
                  </a:lnTo>
                  <a:lnTo>
                    <a:pt x="150" y="565"/>
                  </a:lnTo>
                  <a:lnTo>
                    <a:pt x="169" y="488"/>
                  </a:lnTo>
                  <a:lnTo>
                    <a:pt x="188" y="413"/>
                  </a:lnTo>
                  <a:lnTo>
                    <a:pt x="206" y="342"/>
                  </a:lnTo>
                  <a:lnTo>
                    <a:pt x="222" y="276"/>
                  </a:lnTo>
                  <a:lnTo>
                    <a:pt x="237" y="216"/>
                  </a:lnTo>
                  <a:lnTo>
                    <a:pt x="252" y="163"/>
                  </a:lnTo>
                  <a:lnTo>
                    <a:pt x="264" y="118"/>
                  </a:lnTo>
                  <a:lnTo>
                    <a:pt x="275" y="82"/>
                  </a:lnTo>
                  <a:lnTo>
                    <a:pt x="283" y="56"/>
                  </a:lnTo>
                  <a:lnTo>
                    <a:pt x="290" y="41"/>
                  </a:lnTo>
                  <a:lnTo>
                    <a:pt x="258" y="21"/>
                  </a:lnTo>
                  <a:lnTo>
                    <a:pt x="250" y="43"/>
                  </a:lnTo>
                  <a:lnTo>
                    <a:pt x="237" y="80"/>
                  </a:lnTo>
                  <a:lnTo>
                    <a:pt x="222" y="132"/>
                  </a:lnTo>
                  <a:lnTo>
                    <a:pt x="206" y="194"/>
                  </a:lnTo>
                  <a:lnTo>
                    <a:pt x="187" y="267"/>
                  </a:lnTo>
                  <a:lnTo>
                    <a:pt x="167" y="346"/>
                  </a:lnTo>
                  <a:lnTo>
                    <a:pt x="146" y="430"/>
                  </a:lnTo>
                  <a:lnTo>
                    <a:pt x="125" y="516"/>
                  </a:lnTo>
                  <a:lnTo>
                    <a:pt x="104" y="603"/>
                  </a:lnTo>
                  <a:lnTo>
                    <a:pt x="84" y="689"/>
                  </a:lnTo>
                  <a:lnTo>
                    <a:pt x="64" y="770"/>
                  </a:lnTo>
                  <a:lnTo>
                    <a:pt x="47" y="844"/>
                  </a:lnTo>
                  <a:lnTo>
                    <a:pt x="31" y="910"/>
                  </a:lnTo>
                  <a:lnTo>
                    <a:pt x="19" y="964"/>
                  </a:lnTo>
                  <a:lnTo>
                    <a:pt x="9" y="1006"/>
                  </a:lnTo>
                  <a:lnTo>
                    <a:pt x="3" y="1032"/>
                  </a:lnTo>
                  <a:lnTo>
                    <a:pt x="0" y="1044"/>
                  </a:lnTo>
                  <a:lnTo>
                    <a:pt x="7" y="1052"/>
                  </a:lnTo>
                  <a:lnTo>
                    <a:pt x="23" y="1067"/>
                  </a:lnTo>
                  <a:lnTo>
                    <a:pt x="42" y="1083"/>
                  </a:lnTo>
                  <a:lnTo>
                    <a:pt x="63" y="1100"/>
                  </a:lnTo>
                  <a:lnTo>
                    <a:pt x="86" y="1116"/>
                  </a:lnTo>
                  <a:lnTo>
                    <a:pt x="111" y="1131"/>
                  </a:lnTo>
                  <a:lnTo>
                    <a:pt x="138" y="1146"/>
                  </a:lnTo>
                  <a:lnTo>
                    <a:pt x="168" y="1161"/>
                  </a:lnTo>
                  <a:lnTo>
                    <a:pt x="198" y="1175"/>
                  </a:lnTo>
                  <a:lnTo>
                    <a:pt x="230" y="1189"/>
                  </a:lnTo>
                  <a:lnTo>
                    <a:pt x="261" y="1200"/>
                  </a:lnTo>
                  <a:lnTo>
                    <a:pt x="295" y="1212"/>
                  </a:lnTo>
                  <a:lnTo>
                    <a:pt x="327" y="1221"/>
                  </a:lnTo>
                  <a:lnTo>
                    <a:pt x="361" y="1229"/>
                  </a:lnTo>
                  <a:lnTo>
                    <a:pt x="394" y="1236"/>
                  </a:lnTo>
                  <a:lnTo>
                    <a:pt x="426" y="1241"/>
                  </a:lnTo>
                  <a:lnTo>
                    <a:pt x="458" y="1244"/>
                  </a:lnTo>
                  <a:lnTo>
                    <a:pt x="485" y="1245"/>
                  </a:lnTo>
                  <a:lnTo>
                    <a:pt x="514" y="1245"/>
                  </a:lnTo>
                  <a:lnTo>
                    <a:pt x="544" y="1245"/>
                  </a:lnTo>
                  <a:lnTo>
                    <a:pt x="574" y="1245"/>
                  </a:lnTo>
                  <a:lnTo>
                    <a:pt x="605" y="1243"/>
                  </a:lnTo>
                  <a:lnTo>
                    <a:pt x="636" y="1241"/>
                  </a:lnTo>
                  <a:lnTo>
                    <a:pt x="667" y="1237"/>
                  </a:lnTo>
                  <a:lnTo>
                    <a:pt x="698" y="1233"/>
                  </a:lnTo>
                  <a:lnTo>
                    <a:pt x="729" y="1227"/>
                  </a:lnTo>
                  <a:lnTo>
                    <a:pt x="760" y="1221"/>
                  </a:lnTo>
                  <a:lnTo>
                    <a:pt x="790" y="1213"/>
                  </a:lnTo>
                  <a:lnTo>
                    <a:pt x="819" y="1205"/>
                  </a:lnTo>
                  <a:lnTo>
                    <a:pt x="846" y="1196"/>
                  </a:lnTo>
                  <a:lnTo>
                    <a:pt x="874" y="1184"/>
                  </a:lnTo>
                  <a:lnTo>
                    <a:pt x="899" y="1172"/>
                  </a:lnTo>
                  <a:lnTo>
                    <a:pt x="923" y="1159"/>
                  </a:lnTo>
                  <a:lnTo>
                    <a:pt x="935" y="1152"/>
                  </a:lnTo>
                  <a:lnTo>
                    <a:pt x="933" y="1138"/>
                  </a:lnTo>
                  <a:lnTo>
                    <a:pt x="927" y="1105"/>
                  </a:lnTo>
                  <a:lnTo>
                    <a:pt x="921" y="1061"/>
                  </a:lnTo>
                  <a:lnTo>
                    <a:pt x="914" y="1009"/>
                  </a:lnTo>
                  <a:lnTo>
                    <a:pt x="906" y="950"/>
                  </a:lnTo>
                  <a:lnTo>
                    <a:pt x="893" y="849"/>
                  </a:lnTo>
                  <a:lnTo>
                    <a:pt x="893" y="849"/>
                  </a:lnTo>
                  <a:lnTo>
                    <a:pt x="893" y="848"/>
                  </a:lnTo>
                  <a:lnTo>
                    <a:pt x="892" y="847"/>
                  </a:lnTo>
                  <a:lnTo>
                    <a:pt x="892" y="847"/>
                  </a:lnTo>
                  <a:lnTo>
                    <a:pt x="890" y="838"/>
                  </a:lnTo>
                  <a:lnTo>
                    <a:pt x="885" y="821"/>
                  </a:lnTo>
                  <a:lnTo>
                    <a:pt x="880" y="797"/>
                  </a:lnTo>
                  <a:lnTo>
                    <a:pt x="873" y="768"/>
                  </a:lnTo>
                  <a:lnTo>
                    <a:pt x="865" y="737"/>
                  </a:lnTo>
                  <a:lnTo>
                    <a:pt x="858" y="706"/>
                  </a:lnTo>
                  <a:lnTo>
                    <a:pt x="851" y="674"/>
                  </a:lnTo>
                  <a:lnTo>
                    <a:pt x="844" y="645"/>
                  </a:lnTo>
                  <a:lnTo>
                    <a:pt x="839" y="623"/>
                  </a:lnTo>
                  <a:lnTo>
                    <a:pt x="820" y="632"/>
                  </a:lnTo>
                  <a:lnTo>
                    <a:pt x="813" y="635"/>
                  </a:lnTo>
                  <a:lnTo>
                    <a:pt x="804" y="639"/>
                  </a:lnTo>
                  <a:lnTo>
                    <a:pt x="795" y="642"/>
                  </a:lnTo>
                  <a:lnTo>
                    <a:pt x="783" y="646"/>
                  </a:lnTo>
                  <a:lnTo>
                    <a:pt x="772" y="649"/>
                  </a:lnTo>
                  <a:lnTo>
                    <a:pt x="760" y="653"/>
                  </a:lnTo>
                  <a:lnTo>
                    <a:pt x="748" y="656"/>
                  </a:lnTo>
                  <a:lnTo>
                    <a:pt x="735" y="658"/>
                  </a:lnTo>
                  <a:lnTo>
                    <a:pt x="721" y="661"/>
                  </a:lnTo>
                  <a:lnTo>
                    <a:pt x="709" y="662"/>
                  </a:lnTo>
                  <a:lnTo>
                    <a:pt x="696" y="663"/>
                  </a:lnTo>
                  <a:lnTo>
                    <a:pt x="684" y="662"/>
                  </a:lnTo>
                  <a:lnTo>
                    <a:pt x="672" y="661"/>
                  </a:lnTo>
                  <a:lnTo>
                    <a:pt x="662" y="657"/>
                  </a:lnTo>
                  <a:lnTo>
                    <a:pt x="651" y="653"/>
                  </a:lnTo>
                  <a:lnTo>
                    <a:pt x="643" y="647"/>
                  </a:lnTo>
                  <a:lnTo>
                    <a:pt x="629" y="631"/>
                  </a:lnTo>
                  <a:lnTo>
                    <a:pt x="622" y="610"/>
                  </a:lnTo>
                  <a:lnTo>
                    <a:pt x="618" y="582"/>
                  </a:lnTo>
                  <a:lnTo>
                    <a:pt x="621" y="548"/>
                  </a:lnTo>
                  <a:lnTo>
                    <a:pt x="624" y="532"/>
                  </a:lnTo>
                  <a:lnTo>
                    <a:pt x="630" y="518"/>
                  </a:lnTo>
                  <a:lnTo>
                    <a:pt x="637" y="507"/>
                  </a:lnTo>
                  <a:lnTo>
                    <a:pt x="648" y="498"/>
                  </a:lnTo>
                  <a:lnTo>
                    <a:pt x="667" y="487"/>
                  </a:lnTo>
                  <a:lnTo>
                    <a:pt x="688" y="481"/>
                  </a:lnTo>
                  <a:lnTo>
                    <a:pt x="710" y="479"/>
                  </a:lnTo>
                  <a:lnTo>
                    <a:pt x="732" y="479"/>
                  </a:lnTo>
                  <a:lnTo>
                    <a:pt x="751" y="480"/>
                  </a:lnTo>
                  <a:lnTo>
                    <a:pt x="767" y="482"/>
                  </a:lnTo>
                  <a:lnTo>
                    <a:pt x="777" y="485"/>
                  </a:lnTo>
                  <a:lnTo>
                    <a:pt x="781" y="486"/>
                  </a:lnTo>
                  <a:lnTo>
                    <a:pt x="810" y="494"/>
                  </a:lnTo>
                  <a:lnTo>
                    <a:pt x="788" y="392"/>
                  </a:lnTo>
                  <a:lnTo>
                    <a:pt x="798" y="390"/>
                  </a:lnTo>
                  <a:lnTo>
                    <a:pt x="811" y="388"/>
                  </a:lnTo>
                  <a:lnTo>
                    <a:pt x="824" y="384"/>
                  </a:lnTo>
                  <a:lnTo>
                    <a:pt x="839" y="381"/>
                  </a:lnTo>
                  <a:lnTo>
                    <a:pt x="854" y="376"/>
                  </a:lnTo>
                  <a:lnTo>
                    <a:pt x="868" y="371"/>
                  </a:lnTo>
                  <a:lnTo>
                    <a:pt x="884" y="366"/>
                  </a:lnTo>
                  <a:lnTo>
                    <a:pt x="899" y="359"/>
                  </a:lnTo>
                  <a:lnTo>
                    <a:pt x="913" y="351"/>
                  </a:lnTo>
                  <a:lnTo>
                    <a:pt x="926" y="342"/>
                  </a:lnTo>
                  <a:lnTo>
                    <a:pt x="938" y="332"/>
                  </a:lnTo>
                  <a:lnTo>
                    <a:pt x="948" y="322"/>
                  </a:lnTo>
                  <a:lnTo>
                    <a:pt x="957" y="310"/>
                  </a:lnTo>
                  <a:lnTo>
                    <a:pt x="964" y="296"/>
                  </a:lnTo>
                  <a:lnTo>
                    <a:pt x="968" y="282"/>
                  </a:lnTo>
                  <a:lnTo>
                    <a:pt x="969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5" name="Freeform 29"/>
            <p:cNvSpPr>
              <a:spLocks/>
            </p:cNvSpPr>
            <p:nvPr/>
          </p:nvSpPr>
          <p:spPr bwMode="auto">
            <a:xfrm>
              <a:off x="5044" y="1690"/>
              <a:ext cx="164" cy="29"/>
            </a:xfrm>
            <a:custGeom>
              <a:avLst/>
              <a:gdLst>
                <a:gd name="T0" fmla="*/ 762 w 820"/>
                <a:gd name="T1" fmla="*/ 39 h 143"/>
                <a:gd name="T2" fmla="*/ 674 w 820"/>
                <a:gd name="T3" fmla="*/ 66 h 143"/>
                <a:gd name="T4" fmla="*/ 590 w 820"/>
                <a:gd name="T5" fmla="*/ 85 h 143"/>
                <a:gd name="T6" fmla="*/ 512 w 820"/>
                <a:gd name="T7" fmla="*/ 96 h 143"/>
                <a:gd name="T8" fmla="*/ 440 w 820"/>
                <a:gd name="T9" fmla="*/ 102 h 143"/>
                <a:gd name="T10" fmla="*/ 372 w 820"/>
                <a:gd name="T11" fmla="*/ 102 h 143"/>
                <a:gd name="T12" fmla="*/ 310 w 820"/>
                <a:gd name="T13" fmla="*/ 98 h 143"/>
                <a:gd name="T14" fmla="*/ 255 w 820"/>
                <a:gd name="T15" fmla="*/ 89 h 143"/>
                <a:gd name="T16" fmla="*/ 204 w 820"/>
                <a:gd name="T17" fmla="*/ 78 h 143"/>
                <a:gd name="T18" fmla="*/ 160 w 820"/>
                <a:gd name="T19" fmla="*/ 65 h 143"/>
                <a:gd name="T20" fmla="*/ 121 w 820"/>
                <a:gd name="T21" fmla="*/ 51 h 143"/>
                <a:gd name="T22" fmla="*/ 90 w 820"/>
                <a:gd name="T23" fmla="*/ 39 h 143"/>
                <a:gd name="T24" fmla="*/ 63 w 820"/>
                <a:gd name="T25" fmla="*/ 26 h 143"/>
                <a:gd name="T26" fmla="*/ 44 w 820"/>
                <a:gd name="T27" fmla="*/ 14 h 143"/>
                <a:gd name="T28" fmla="*/ 30 w 820"/>
                <a:gd name="T29" fmla="*/ 6 h 143"/>
                <a:gd name="T30" fmla="*/ 23 w 820"/>
                <a:gd name="T31" fmla="*/ 1 h 143"/>
                <a:gd name="T32" fmla="*/ 0 w 820"/>
                <a:gd name="T33" fmla="*/ 33 h 143"/>
                <a:gd name="T34" fmla="*/ 6 w 820"/>
                <a:gd name="T35" fmla="*/ 36 h 143"/>
                <a:gd name="T36" fmla="*/ 18 w 820"/>
                <a:gd name="T37" fmla="*/ 44 h 143"/>
                <a:gd name="T38" fmla="*/ 36 w 820"/>
                <a:gd name="T39" fmla="*/ 56 h 143"/>
                <a:gd name="T40" fmla="*/ 60 w 820"/>
                <a:gd name="T41" fmla="*/ 69 h 143"/>
                <a:gd name="T42" fmla="*/ 92 w 820"/>
                <a:gd name="T43" fmla="*/ 83 h 143"/>
                <a:gd name="T44" fmla="*/ 129 w 820"/>
                <a:gd name="T45" fmla="*/ 98 h 143"/>
                <a:gd name="T46" fmla="*/ 172 w 820"/>
                <a:gd name="T47" fmla="*/ 111 h 143"/>
                <a:gd name="T48" fmla="*/ 220 w 820"/>
                <a:gd name="T49" fmla="*/ 124 h 143"/>
                <a:gd name="T50" fmla="*/ 275 w 820"/>
                <a:gd name="T51" fmla="*/ 133 h 143"/>
                <a:gd name="T52" fmla="*/ 336 w 820"/>
                <a:gd name="T53" fmla="*/ 140 h 143"/>
                <a:gd name="T54" fmla="*/ 403 w 820"/>
                <a:gd name="T55" fmla="*/ 143 h 143"/>
                <a:gd name="T56" fmla="*/ 474 w 820"/>
                <a:gd name="T57" fmla="*/ 140 h 143"/>
                <a:gd name="T58" fmla="*/ 553 w 820"/>
                <a:gd name="T59" fmla="*/ 132 h 143"/>
                <a:gd name="T60" fmla="*/ 636 w 820"/>
                <a:gd name="T61" fmla="*/ 116 h 143"/>
                <a:gd name="T62" fmla="*/ 725 w 820"/>
                <a:gd name="T63" fmla="*/ 93 h 143"/>
                <a:gd name="T64" fmla="*/ 820 w 820"/>
                <a:gd name="T65" fmla="*/ 6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0" h="143">
                  <a:moveTo>
                    <a:pt x="808" y="22"/>
                  </a:moveTo>
                  <a:lnTo>
                    <a:pt x="762" y="39"/>
                  </a:lnTo>
                  <a:lnTo>
                    <a:pt x="717" y="54"/>
                  </a:lnTo>
                  <a:lnTo>
                    <a:pt x="674" y="66"/>
                  </a:lnTo>
                  <a:lnTo>
                    <a:pt x="631" y="77"/>
                  </a:lnTo>
                  <a:lnTo>
                    <a:pt x="590" y="85"/>
                  </a:lnTo>
                  <a:lnTo>
                    <a:pt x="550" y="92"/>
                  </a:lnTo>
                  <a:lnTo>
                    <a:pt x="512" y="96"/>
                  </a:lnTo>
                  <a:lnTo>
                    <a:pt x="475" y="100"/>
                  </a:lnTo>
                  <a:lnTo>
                    <a:pt x="440" y="102"/>
                  </a:lnTo>
                  <a:lnTo>
                    <a:pt x="405" y="102"/>
                  </a:lnTo>
                  <a:lnTo>
                    <a:pt x="372" y="102"/>
                  </a:lnTo>
                  <a:lnTo>
                    <a:pt x="341" y="100"/>
                  </a:lnTo>
                  <a:lnTo>
                    <a:pt x="310" y="98"/>
                  </a:lnTo>
                  <a:lnTo>
                    <a:pt x="282" y="93"/>
                  </a:lnTo>
                  <a:lnTo>
                    <a:pt x="255" y="89"/>
                  </a:lnTo>
                  <a:lnTo>
                    <a:pt x="228" y="84"/>
                  </a:lnTo>
                  <a:lnTo>
                    <a:pt x="204" y="78"/>
                  </a:lnTo>
                  <a:lnTo>
                    <a:pt x="181" y="72"/>
                  </a:lnTo>
                  <a:lnTo>
                    <a:pt x="160" y="65"/>
                  </a:lnTo>
                  <a:lnTo>
                    <a:pt x="140" y="58"/>
                  </a:lnTo>
                  <a:lnTo>
                    <a:pt x="121" y="51"/>
                  </a:lnTo>
                  <a:lnTo>
                    <a:pt x="104" y="45"/>
                  </a:lnTo>
                  <a:lnTo>
                    <a:pt x="90" y="39"/>
                  </a:lnTo>
                  <a:lnTo>
                    <a:pt x="75" y="32"/>
                  </a:lnTo>
                  <a:lnTo>
                    <a:pt x="63" y="26"/>
                  </a:lnTo>
                  <a:lnTo>
                    <a:pt x="52" y="20"/>
                  </a:lnTo>
                  <a:lnTo>
                    <a:pt x="44" y="14"/>
                  </a:lnTo>
                  <a:lnTo>
                    <a:pt x="36" y="10"/>
                  </a:lnTo>
                  <a:lnTo>
                    <a:pt x="30" y="6"/>
                  </a:lnTo>
                  <a:lnTo>
                    <a:pt x="26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6" y="36"/>
                  </a:lnTo>
                  <a:lnTo>
                    <a:pt x="11" y="41"/>
                  </a:lnTo>
                  <a:lnTo>
                    <a:pt x="18" y="44"/>
                  </a:lnTo>
                  <a:lnTo>
                    <a:pt x="27" y="50"/>
                  </a:lnTo>
                  <a:lnTo>
                    <a:pt x="36" y="56"/>
                  </a:lnTo>
                  <a:lnTo>
                    <a:pt x="48" y="62"/>
                  </a:lnTo>
                  <a:lnTo>
                    <a:pt x="60" y="69"/>
                  </a:lnTo>
                  <a:lnTo>
                    <a:pt x="75" y="76"/>
                  </a:lnTo>
                  <a:lnTo>
                    <a:pt x="92" y="83"/>
                  </a:lnTo>
                  <a:lnTo>
                    <a:pt x="110" y="91"/>
                  </a:lnTo>
                  <a:lnTo>
                    <a:pt x="129" y="98"/>
                  </a:lnTo>
                  <a:lnTo>
                    <a:pt x="150" y="105"/>
                  </a:lnTo>
                  <a:lnTo>
                    <a:pt x="172" y="111"/>
                  </a:lnTo>
                  <a:lnTo>
                    <a:pt x="195" y="118"/>
                  </a:lnTo>
                  <a:lnTo>
                    <a:pt x="220" y="124"/>
                  </a:lnTo>
                  <a:lnTo>
                    <a:pt x="247" y="129"/>
                  </a:lnTo>
                  <a:lnTo>
                    <a:pt x="275" y="133"/>
                  </a:lnTo>
                  <a:lnTo>
                    <a:pt x="305" y="138"/>
                  </a:lnTo>
                  <a:lnTo>
                    <a:pt x="336" y="140"/>
                  </a:lnTo>
                  <a:lnTo>
                    <a:pt x="368" y="143"/>
                  </a:lnTo>
                  <a:lnTo>
                    <a:pt x="403" y="143"/>
                  </a:lnTo>
                  <a:lnTo>
                    <a:pt x="437" y="143"/>
                  </a:lnTo>
                  <a:lnTo>
                    <a:pt x="474" y="140"/>
                  </a:lnTo>
                  <a:lnTo>
                    <a:pt x="513" y="137"/>
                  </a:lnTo>
                  <a:lnTo>
                    <a:pt x="553" y="132"/>
                  </a:lnTo>
                  <a:lnTo>
                    <a:pt x="594" y="125"/>
                  </a:lnTo>
                  <a:lnTo>
                    <a:pt x="636" y="116"/>
                  </a:lnTo>
                  <a:lnTo>
                    <a:pt x="680" y="106"/>
                  </a:lnTo>
                  <a:lnTo>
                    <a:pt x="725" y="93"/>
                  </a:lnTo>
                  <a:lnTo>
                    <a:pt x="772" y="78"/>
                  </a:lnTo>
                  <a:lnTo>
                    <a:pt x="820" y="61"/>
                  </a:lnTo>
                  <a:lnTo>
                    <a:pt x="80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6" name="Freeform 30"/>
            <p:cNvSpPr>
              <a:spLocks/>
            </p:cNvSpPr>
            <p:nvPr/>
          </p:nvSpPr>
          <p:spPr bwMode="auto">
            <a:xfrm>
              <a:off x="5045" y="1557"/>
              <a:ext cx="115" cy="47"/>
            </a:xfrm>
            <a:custGeom>
              <a:avLst/>
              <a:gdLst>
                <a:gd name="T0" fmla="*/ 12 w 578"/>
                <a:gd name="T1" fmla="*/ 192 h 235"/>
                <a:gd name="T2" fmla="*/ 20 w 578"/>
                <a:gd name="T3" fmla="*/ 193 h 235"/>
                <a:gd name="T4" fmla="*/ 26 w 578"/>
                <a:gd name="T5" fmla="*/ 191 h 235"/>
                <a:gd name="T6" fmla="*/ 31 w 578"/>
                <a:gd name="T7" fmla="*/ 186 h 235"/>
                <a:gd name="T8" fmla="*/ 34 w 578"/>
                <a:gd name="T9" fmla="*/ 179 h 235"/>
                <a:gd name="T10" fmla="*/ 51 w 578"/>
                <a:gd name="T11" fmla="*/ 124 h 235"/>
                <a:gd name="T12" fmla="*/ 366 w 578"/>
                <a:gd name="T13" fmla="*/ 142 h 235"/>
                <a:gd name="T14" fmla="*/ 373 w 578"/>
                <a:gd name="T15" fmla="*/ 163 h 235"/>
                <a:gd name="T16" fmla="*/ 382 w 578"/>
                <a:gd name="T17" fmla="*/ 183 h 235"/>
                <a:gd name="T18" fmla="*/ 395 w 578"/>
                <a:gd name="T19" fmla="*/ 199 h 235"/>
                <a:gd name="T20" fmla="*/ 409 w 578"/>
                <a:gd name="T21" fmla="*/ 213 h 235"/>
                <a:gd name="T22" fmla="*/ 426 w 578"/>
                <a:gd name="T23" fmla="*/ 224 h 235"/>
                <a:gd name="T24" fmla="*/ 445 w 578"/>
                <a:gd name="T25" fmla="*/ 231 h 235"/>
                <a:gd name="T26" fmla="*/ 464 w 578"/>
                <a:gd name="T27" fmla="*/ 235 h 235"/>
                <a:gd name="T28" fmla="*/ 485 w 578"/>
                <a:gd name="T29" fmla="*/ 234 h 235"/>
                <a:gd name="T30" fmla="*/ 506 w 578"/>
                <a:gd name="T31" fmla="*/ 228 h 235"/>
                <a:gd name="T32" fmla="*/ 525 w 578"/>
                <a:gd name="T33" fmla="*/ 218 h 235"/>
                <a:gd name="T34" fmla="*/ 542 w 578"/>
                <a:gd name="T35" fmla="*/ 205 h 235"/>
                <a:gd name="T36" fmla="*/ 557 w 578"/>
                <a:gd name="T37" fmla="*/ 188 h 235"/>
                <a:gd name="T38" fmla="*/ 567 w 578"/>
                <a:gd name="T39" fmla="*/ 169 h 235"/>
                <a:gd name="T40" fmla="*/ 574 w 578"/>
                <a:gd name="T41" fmla="*/ 148 h 235"/>
                <a:gd name="T42" fmla="*/ 578 w 578"/>
                <a:gd name="T43" fmla="*/ 125 h 235"/>
                <a:gd name="T44" fmla="*/ 576 w 578"/>
                <a:gd name="T45" fmla="*/ 102 h 235"/>
                <a:gd name="T46" fmla="*/ 571 w 578"/>
                <a:gd name="T47" fmla="*/ 78 h 235"/>
                <a:gd name="T48" fmla="*/ 563 w 578"/>
                <a:gd name="T49" fmla="*/ 58 h 235"/>
                <a:gd name="T50" fmla="*/ 550 w 578"/>
                <a:gd name="T51" fmla="*/ 39 h 235"/>
                <a:gd name="T52" fmla="*/ 535 w 578"/>
                <a:gd name="T53" fmla="*/ 23 h 235"/>
                <a:gd name="T54" fmla="*/ 518 w 578"/>
                <a:gd name="T55" fmla="*/ 11 h 235"/>
                <a:gd name="T56" fmla="*/ 499 w 578"/>
                <a:gd name="T57" fmla="*/ 3 h 235"/>
                <a:gd name="T58" fmla="*/ 478 w 578"/>
                <a:gd name="T59" fmla="*/ 0 h 235"/>
                <a:gd name="T60" fmla="*/ 457 w 578"/>
                <a:gd name="T61" fmla="*/ 1 h 235"/>
                <a:gd name="T62" fmla="*/ 446 w 578"/>
                <a:gd name="T63" fmla="*/ 3 h 235"/>
                <a:gd name="T64" fmla="*/ 436 w 578"/>
                <a:gd name="T65" fmla="*/ 7 h 235"/>
                <a:gd name="T66" fmla="*/ 426 w 578"/>
                <a:gd name="T67" fmla="*/ 11 h 235"/>
                <a:gd name="T68" fmla="*/ 417 w 578"/>
                <a:gd name="T69" fmla="*/ 16 h 235"/>
                <a:gd name="T70" fmla="*/ 408 w 578"/>
                <a:gd name="T71" fmla="*/ 22 h 235"/>
                <a:gd name="T72" fmla="*/ 400 w 578"/>
                <a:gd name="T73" fmla="*/ 30 h 235"/>
                <a:gd name="T74" fmla="*/ 393 w 578"/>
                <a:gd name="T75" fmla="*/ 37 h 235"/>
                <a:gd name="T76" fmla="*/ 386 w 578"/>
                <a:gd name="T77" fmla="*/ 46 h 235"/>
                <a:gd name="T78" fmla="*/ 379 w 578"/>
                <a:gd name="T79" fmla="*/ 59 h 235"/>
                <a:gd name="T80" fmla="*/ 373 w 578"/>
                <a:gd name="T81" fmla="*/ 73 h 235"/>
                <a:gd name="T82" fmla="*/ 367 w 578"/>
                <a:gd name="T83" fmla="*/ 86 h 235"/>
                <a:gd name="T84" fmla="*/ 365 w 578"/>
                <a:gd name="T85" fmla="*/ 102 h 235"/>
                <a:gd name="T86" fmla="*/ 26 w 578"/>
                <a:gd name="T87" fmla="*/ 83 h 235"/>
                <a:gd name="T88" fmla="*/ 1 w 578"/>
                <a:gd name="T89" fmla="*/ 166 h 235"/>
                <a:gd name="T90" fmla="*/ 0 w 578"/>
                <a:gd name="T91" fmla="*/ 174 h 235"/>
                <a:gd name="T92" fmla="*/ 2 w 578"/>
                <a:gd name="T93" fmla="*/ 181 h 235"/>
                <a:gd name="T94" fmla="*/ 6 w 578"/>
                <a:gd name="T95" fmla="*/ 188 h 235"/>
                <a:gd name="T96" fmla="*/ 12 w 578"/>
                <a:gd name="T97" fmla="*/ 19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8" h="235">
                  <a:moveTo>
                    <a:pt x="12" y="192"/>
                  </a:moveTo>
                  <a:lnTo>
                    <a:pt x="20" y="193"/>
                  </a:lnTo>
                  <a:lnTo>
                    <a:pt x="26" y="191"/>
                  </a:lnTo>
                  <a:lnTo>
                    <a:pt x="31" y="186"/>
                  </a:lnTo>
                  <a:lnTo>
                    <a:pt x="34" y="179"/>
                  </a:lnTo>
                  <a:lnTo>
                    <a:pt x="51" y="124"/>
                  </a:lnTo>
                  <a:lnTo>
                    <a:pt x="366" y="142"/>
                  </a:lnTo>
                  <a:lnTo>
                    <a:pt x="373" y="163"/>
                  </a:lnTo>
                  <a:lnTo>
                    <a:pt x="382" y="183"/>
                  </a:lnTo>
                  <a:lnTo>
                    <a:pt x="395" y="199"/>
                  </a:lnTo>
                  <a:lnTo>
                    <a:pt x="409" y="213"/>
                  </a:lnTo>
                  <a:lnTo>
                    <a:pt x="426" y="224"/>
                  </a:lnTo>
                  <a:lnTo>
                    <a:pt x="445" y="231"/>
                  </a:lnTo>
                  <a:lnTo>
                    <a:pt x="464" y="235"/>
                  </a:lnTo>
                  <a:lnTo>
                    <a:pt x="485" y="234"/>
                  </a:lnTo>
                  <a:lnTo>
                    <a:pt x="506" y="228"/>
                  </a:lnTo>
                  <a:lnTo>
                    <a:pt x="525" y="218"/>
                  </a:lnTo>
                  <a:lnTo>
                    <a:pt x="542" y="205"/>
                  </a:lnTo>
                  <a:lnTo>
                    <a:pt x="557" y="188"/>
                  </a:lnTo>
                  <a:lnTo>
                    <a:pt x="567" y="169"/>
                  </a:lnTo>
                  <a:lnTo>
                    <a:pt x="574" y="148"/>
                  </a:lnTo>
                  <a:lnTo>
                    <a:pt x="578" y="125"/>
                  </a:lnTo>
                  <a:lnTo>
                    <a:pt x="576" y="102"/>
                  </a:lnTo>
                  <a:lnTo>
                    <a:pt x="571" y="78"/>
                  </a:lnTo>
                  <a:lnTo>
                    <a:pt x="563" y="58"/>
                  </a:lnTo>
                  <a:lnTo>
                    <a:pt x="550" y="39"/>
                  </a:lnTo>
                  <a:lnTo>
                    <a:pt x="535" y="23"/>
                  </a:lnTo>
                  <a:lnTo>
                    <a:pt x="518" y="11"/>
                  </a:lnTo>
                  <a:lnTo>
                    <a:pt x="499" y="3"/>
                  </a:lnTo>
                  <a:lnTo>
                    <a:pt x="478" y="0"/>
                  </a:lnTo>
                  <a:lnTo>
                    <a:pt x="457" y="1"/>
                  </a:lnTo>
                  <a:lnTo>
                    <a:pt x="446" y="3"/>
                  </a:lnTo>
                  <a:lnTo>
                    <a:pt x="436" y="7"/>
                  </a:lnTo>
                  <a:lnTo>
                    <a:pt x="426" y="11"/>
                  </a:lnTo>
                  <a:lnTo>
                    <a:pt x="417" y="16"/>
                  </a:lnTo>
                  <a:lnTo>
                    <a:pt x="408" y="22"/>
                  </a:lnTo>
                  <a:lnTo>
                    <a:pt x="400" y="30"/>
                  </a:lnTo>
                  <a:lnTo>
                    <a:pt x="393" y="37"/>
                  </a:lnTo>
                  <a:lnTo>
                    <a:pt x="386" y="46"/>
                  </a:lnTo>
                  <a:lnTo>
                    <a:pt x="379" y="59"/>
                  </a:lnTo>
                  <a:lnTo>
                    <a:pt x="373" y="73"/>
                  </a:lnTo>
                  <a:lnTo>
                    <a:pt x="367" y="86"/>
                  </a:lnTo>
                  <a:lnTo>
                    <a:pt x="365" y="102"/>
                  </a:lnTo>
                  <a:lnTo>
                    <a:pt x="26" y="83"/>
                  </a:lnTo>
                  <a:lnTo>
                    <a:pt x="1" y="166"/>
                  </a:lnTo>
                  <a:lnTo>
                    <a:pt x="0" y="174"/>
                  </a:lnTo>
                  <a:lnTo>
                    <a:pt x="2" y="181"/>
                  </a:lnTo>
                  <a:lnTo>
                    <a:pt x="6" y="188"/>
                  </a:lnTo>
                  <a:lnTo>
                    <a:pt x="12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7" name="Freeform 31"/>
            <p:cNvSpPr>
              <a:spLocks/>
            </p:cNvSpPr>
            <p:nvPr/>
          </p:nvSpPr>
          <p:spPr bwMode="auto">
            <a:xfrm>
              <a:off x="5125" y="1565"/>
              <a:ext cx="28" cy="31"/>
            </a:xfrm>
            <a:custGeom>
              <a:avLst/>
              <a:gdLst>
                <a:gd name="T0" fmla="*/ 14 w 140"/>
                <a:gd name="T1" fmla="*/ 30 h 154"/>
                <a:gd name="T2" fmla="*/ 18 w 140"/>
                <a:gd name="T3" fmla="*/ 24 h 154"/>
                <a:gd name="T4" fmla="*/ 23 w 140"/>
                <a:gd name="T5" fmla="*/ 19 h 154"/>
                <a:gd name="T6" fmla="*/ 28 w 140"/>
                <a:gd name="T7" fmla="*/ 14 h 154"/>
                <a:gd name="T8" fmla="*/ 35 w 140"/>
                <a:gd name="T9" fmla="*/ 9 h 154"/>
                <a:gd name="T10" fmla="*/ 41 w 140"/>
                <a:gd name="T11" fmla="*/ 6 h 154"/>
                <a:gd name="T12" fmla="*/ 47 w 140"/>
                <a:gd name="T13" fmla="*/ 4 h 154"/>
                <a:gd name="T14" fmla="*/ 54 w 140"/>
                <a:gd name="T15" fmla="*/ 1 h 154"/>
                <a:gd name="T16" fmla="*/ 61 w 140"/>
                <a:gd name="T17" fmla="*/ 0 h 154"/>
                <a:gd name="T18" fmla="*/ 75 w 140"/>
                <a:gd name="T19" fmla="*/ 0 h 154"/>
                <a:gd name="T20" fmla="*/ 88 w 140"/>
                <a:gd name="T21" fmla="*/ 2 h 154"/>
                <a:gd name="T22" fmla="*/ 101 w 140"/>
                <a:gd name="T23" fmla="*/ 7 h 154"/>
                <a:gd name="T24" fmla="*/ 112 w 140"/>
                <a:gd name="T25" fmla="*/ 15 h 154"/>
                <a:gd name="T26" fmla="*/ 123 w 140"/>
                <a:gd name="T27" fmla="*/ 26 h 154"/>
                <a:gd name="T28" fmla="*/ 130 w 140"/>
                <a:gd name="T29" fmla="*/ 37 h 154"/>
                <a:gd name="T30" fmla="*/ 137 w 140"/>
                <a:gd name="T31" fmla="*/ 51 h 154"/>
                <a:gd name="T32" fmla="*/ 140 w 140"/>
                <a:gd name="T33" fmla="*/ 66 h 154"/>
                <a:gd name="T34" fmla="*/ 140 w 140"/>
                <a:gd name="T35" fmla="*/ 82 h 154"/>
                <a:gd name="T36" fmla="*/ 138 w 140"/>
                <a:gd name="T37" fmla="*/ 97 h 154"/>
                <a:gd name="T38" fmla="*/ 133 w 140"/>
                <a:gd name="T39" fmla="*/ 111 h 154"/>
                <a:gd name="T40" fmla="*/ 126 w 140"/>
                <a:gd name="T41" fmla="*/ 124 h 154"/>
                <a:gd name="T42" fmla="*/ 117 w 140"/>
                <a:gd name="T43" fmla="*/ 136 h 154"/>
                <a:gd name="T44" fmla="*/ 106 w 140"/>
                <a:gd name="T45" fmla="*/ 144 h 154"/>
                <a:gd name="T46" fmla="*/ 94 w 140"/>
                <a:gd name="T47" fmla="*/ 151 h 154"/>
                <a:gd name="T48" fmla="*/ 80 w 140"/>
                <a:gd name="T49" fmla="*/ 154 h 154"/>
                <a:gd name="T50" fmla="*/ 65 w 140"/>
                <a:gd name="T51" fmla="*/ 154 h 154"/>
                <a:gd name="T52" fmla="*/ 51 w 140"/>
                <a:gd name="T53" fmla="*/ 152 h 154"/>
                <a:gd name="T54" fmla="*/ 39 w 140"/>
                <a:gd name="T55" fmla="*/ 147 h 154"/>
                <a:gd name="T56" fmla="*/ 27 w 140"/>
                <a:gd name="T57" fmla="*/ 139 h 154"/>
                <a:gd name="T58" fmla="*/ 17 w 140"/>
                <a:gd name="T59" fmla="*/ 129 h 154"/>
                <a:gd name="T60" fmla="*/ 9 w 140"/>
                <a:gd name="T61" fmla="*/ 117 h 154"/>
                <a:gd name="T62" fmla="*/ 3 w 140"/>
                <a:gd name="T63" fmla="*/ 103 h 154"/>
                <a:gd name="T64" fmla="*/ 0 w 140"/>
                <a:gd name="T65" fmla="*/ 88 h 154"/>
                <a:gd name="T66" fmla="*/ 0 w 140"/>
                <a:gd name="T67" fmla="*/ 73 h 154"/>
                <a:gd name="T68" fmla="*/ 2 w 140"/>
                <a:gd name="T69" fmla="*/ 57 h 154"/>
                <a:gd name="T70" fmla="*/ 6 w 140"/>
                <a:gd name="T71" fmla="*/ 43 h 154"/>
                <a:gd name="T72" fmla="*/ 14 w 140"/>
                <a:gd name="T73" fmla="*/ 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54">
                  <a:moveTo>
                    <a:pt x="14" y="30"/>
                  </a:moveTo>
                  <a:lnTo>
                    <a:pt x="18" y="24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7" y="4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101" y="7"/>
                  </a:lnTo>
                  <a:lnTo>
                    <a:pt x="112" y="15"/>
                  </a:lnTo>
                  <a:lnTo>
                    <a:pt x="123" y="26"/>
                  </a:lnTo>
                  <a:lnTo>
                    <a:pt x="130" y="37"/>
                  </a:lnTo>
                  <a:lnTo>
                    <a:pt x="137" y="51"/>
                  </a:lnTo>
                  <a:lnTo>
                    <a:pt x="140" y="66"/>
                  </a:lnTo>
                  <a:lnTo>
                    <a:pt x="140" y="82"/>
                  </a:lnTo>
                  <a:lnTo>
                    <a:pt x="138" y="97"/>
                  </a:lnTo>
                  <a:lnTo>
                    <a:pt x="133" y="111"/>
                  </a:lnTo>
                  <a:lnTo>
                    <a:pt x="126" y="124"/>
                  </a:lnTo>
                  <a:lnTo>
                    <a:pt x="117" y="136"/>
                  </a:lnTo>
                  <a:lnTo>
                    <a:pt x="106" y="144"/>
                  </a:lnTo>
                  <a:lnTo>
                    <a:pt x="94" y="151"/>
                  </a:lnTo>
                  <a:lnTo>
                    <a:pt x="80" y="154"/>
                  </a:lnTo>
                  <a:lnTo>
                    <a:pt x="65" y="154"/>
                  </a:lnTo>
                  <a:lnTo>
                    <a:pt x="51" y="152"/>
                  </a:lnTo>
                  <a:lnTo>
                    <a:pt x="39" y="147"/>
                  </a:lnTo>
                  <a:lnTo>
                    <a:pt x="27" y="139"/>
                  </a:lnTo>
                  <a:lnTo>
                    <a:pt x="17" y="129"/>
                  </a:lnTo>
                  <a:lnTo>
                    <a:pt x="9" y="117"/>
                  </a:lnTo>
                  <a:lnTo>
                    <a:pt x="3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8" name="Freeform 32"/>
            <p:cNvSpPr>
              <a:spLocks/>
            </p:cNvSpPr>
            <p:nvPr/>
          </p:nvSpPr>
          <p:spPr bwMode="auto">
            <a:xfrm>
              <a:off x="5079" y="1473"/>
              <a:ext cx="85" cy="68"/>
            </a:xfrm>
            <a:custGeom>
              <a:avLst/>
              <a:gdLst>
                <a:gd name="T0" fmla="*/ 246 w 425"/>
                <a:gd name="T1" fmla="*/ 2 h 341"/>
                <a:gd name="T2" fmla="*/ 225 w 425"/>
                <a:gd name="T3" fmla="*/ 11 h 341"/>
                <a:gd name="T4" fmla="*/ 206 w 425"/>
                <a:gd name="T5" fmla="*/ 26 h 341"/>
                <a:gd name="T6" fmla="*/ 188 w 425"/>
                <a:gd name="T7" fmla="*/ 47 h 341"/>
                <a:gd name="T8" fmla="*/ 172 w 425"/>
                <a:gd name="T9" fmla="*/ 55 h 341"/>
                <a:gd name="T10" fmla="*/ 158 w 425"/>
                <a:gd name="T11" fmla="*/ 47 h 341"/>
                <a:gd name="T12" fmla="*/ 142 w 425"/>
                <a:gd name="T13" fmla="*/ 44 h 341"/>
                <a:gd name="T14" fmla="*/ 127 w 425"/>
                <a:gd name="T15" fmla="*/ 42 h 341"/>
                <a:gd name="T16" fmla="*/ 110 w 425"/>
                <a:gd name="T17" fmla="*/ 44 h 341"/>
                <a:gd name="T18" fmla="*/ 92 w 425"/>
                <a:gd name="T19" fmla="*/ 50 h 341"/>
                <a:gd name="T20" fmla="*/ 76 w 425"/>
                <a:gd name="T21" fmla="*/ 61 h 341"/>
                <a:gd name="T22" fmla="*/ 60 w 425"/>
                <a:gd name="T23" fmla="*/ 76 h 341"/>
                <a:gd name="T24" fmla="*/ 39 w 425"/>
                <a:gd name="T25" fmla="*/ 107 h 341"/>
                <a:gd name="T26" fmla="*/ 17 w 425"/>
                <a:gd name="T27" fmla="*/ 162 h 341"/>
                <a:gd name="T28" fmla="*/ 3 w 425"/>
                <a:gd name="T29" fmla="*/ 229 h 341"/>
                <a:gd name="T30" fmla="*/ 0 w 425"/>
                <a:gd name="T31" fmla="*/ 303 h 341"/>
                <a:gd name="T32" fmla="*/ 38 w 425"/>
                <a:gd name="T33" fmla="*/ 336 h 341"/>
                <a:gd name="T34" fmla="*/ 37 w 425"/>
                <a:gd name="T35" fmla="*/ 269 h 341"/>
                <a:gd name="T36" fmla="*/ 43 w 425"/>
                <a:gd name="T37" fmla="*/ 206 h 341"/>
                <a:gd name="T38" fmla="*/ 58 w 425"/>
                <a:gd name="T39" fmla="*/ 152 h 341"/>
                <a:gd name="T40" fmla="*/ 80 w 425"/>
                <a:gd name="T41" fmla="*/ 111 h 341"/>
                <a:gd name="T42" fmla="*/ 101 w 425"/>
                <a:gd name="T43" fmla="*/ 90 h 341"/>
                <a:gd name="T44" fmla="*/ 124 w 425"/>
                <a:gd name="T45" fmla="*/ 82 h 341"/>
                <a:gd name="T46" fmla="*/ 148 w 425"/>
                <a:gd name="T47" fmla="*/ 86 h 341"/>
                <a:gd name="T48" fmla="*/ 173 w 425"/>
                <a:gd name="T49" fmla="*/ 104 h 341"/>
                <a:gd name="T50" fmla="*/ 201 w 425"/>
                <a:gd name="T51" fmla="*/ 97 h 341"/>
                <a:gd name="T52" fmla="*/ 213 w 425"/>
                <a:gd name="T53" fmla="*/ 74 h 341"/>
                <a:gd name="T54" fmla="*/ 228 w 425"/>
                <a:gd name="T55" fmla="*/ 56 h 341"/>
                <a:gd name="T56" fmla="*/ 244 w 425"/>
                <a:gd name="T57" fmla="*/ 45 h 341"/>
                <a:gd name="T58" fmla="*/ 260 w 425"/>
                <a:gd name="T59" fmla="*/ 40 h 341"/>
                <a:gd name="T60" fmla="*/ 304 w 425"/>
                <a:gd name="T61" fmla="*/ 55 h 341"/>
                <a:gd name="T62" fmla="*/ 342 w 425"/>
                <a:gd name="T63" fmla="*/ 104 h 341"/>
                <a:gd name="T64" fmla="*/ 373 w 425"/>
                <a:gd name="T65" fmla="*/ 179 h 341"/>
                <a:gd name="T66" fmla="*/ 390 w 425"/>
                <a:gd name="T67" fmla="*/ 272 h 341"/>
                <a:gd name="T68" fmla="*/ 422 w 425"/>
                <a:gd name="T69" fmla="*/ 239 h 341"/>
                <a:gd name="T70" fmla="*/ 412 w 425"/>
                <a:gd name="T71" fmla="*/ 184 h 341"/>
                <a:gd name="T72" fmla="*/ 396 w 425"/>
                <a:gd name="T73" fmla="*/ 134 h 341"/>
                <a:gd name="T74" fmla="*/ 377 w 425"/>
                <a:gd name="T75" fmla="*/ 90 h 341"/>
                <a:gd name="T76" fmla="*/ 354 w 425"/>
                <a:gd name="T77" fmla="*/ 54 h 341"/>
                <a:gd name="T78" fmla="*/ 329 w 425"/>
                <a:gd name="T79" fmla="*/ 26 h 341"/>
                <a:gd name="T80" fmla="*/ 301 w 425"/>
                <a:gd name="T81" fmla="*/ 8 h 341"/>
                <a:gd name="T82" fmla="*/ 272 w 425"/>
                <a:gd name="T8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5" h="341">
                  <a:moveTo>
                    <a:pt x="257" y="0"/>
                  </a:moveTo>
                  <a:lnTo>
                    <a:pt x="246" y="2"/>
                  </a:lnTo>
                  <a:lnTo>
                    <a:pt x="235" y="5"/>
                  </a:lnTo>
                  <a:lnTo>
                    <a:pt x="225" y="11"/>
                  </a:lnTo>
                  <a:lnTo>
                    <a:pt x="215" y="17"/>
                  </a:lnTo>
                  <a:lnTo>
                    <a:pt x="206" y="26"/>
                  </a:lnTo>
                  <a:lnTo>
                    <a:pt x="196" y="35"/>
                  </a:lnTo>
                  <a:lnTo>
                    <a:pt x="188" y="47"/>
                  </a:lnTo>
                  <a:lnTo>
                    <a:pt x="180" y="60"/>
                  </a:lnTo>
                  <a:lnTo>
                    <a:pt x="172" y="55"/>
                  </a:lnTo>
                  <a:lnTo>
                    <a:pt x="165" y="50"/>
                  </a:lnTo>
                  <a:lnTo>
                    <a:pt x="158" y="47"/>
                  </a:lnTo>
                  <a:lnTo>
                    <a:pt x="150" y="45"/>
                  </a:lnTo>
                  <a:lnTo>
                    <a:pt x="142" y="44"/>
                  </a:lnTo>
                  <a:lnTo>
                    <a:pt x="134" y="42"/>
                  </a:lnTo>
                  <a:lnTo>
                    <a:pt x="127" y="42"/>
                  </a:lnTo>
                  <a:lnTo>
                    <a:pt x="120" y="42"/>
                  </a:lnTo>
                  <a:lnTo>
                    <a:pt x="110" y="44"/>
                  </a:lnTo>
                  <a:lnTo>
                    <a:pt x="101" y="47"/>
                  </a:lnTo>
                  <a:lnTo>
                    <a:pt x="92" y="50"/>
                  </a:lnTo>
                  <a:lnTo>
                    <a:pt x="84" y="55"/>
                  </a:lnTo>
                  <a:lnTo>
                    <a:pt x="76" y="61"/>
                  </a:lnTo>
                  <a:lnTo>
                    <a:pt x="67" y="68"/>
                  </a:lnTo>
                  <a:lnTo>
                    <a:pt x="60" y="76"/>
                  </a:lnTo>
                  <a:lnTo>
                    <a:pt x="52" y="85"/>
                  </a:lnTo>
                  <a:lnTo>
                    <a:pt x="39" y="107"/>
                  </a:lnTo>
                  <a:lnTo>
                    <a:pt x="26" y="133"/>
                  </a:lnTo>
                  <a:lnTo>
                    <a:pt x="17" y="162"/>
                  </a:lnTo>
                  <a:lnTo>
                    <a:pt x="8" y="194"/>
                  </a:lnTo>
                  <a:lnTo>
                    <a:pt x="3" y="229"/>
                  </a:lnTo>
                  <a:lnTo>
                    <a:pt x="0" y="265"/>
                  </a:lnTo>
                  <a:lnTo>
                    <a:pt x="0" y="303"/>
                  </a:lnTo>
                  <a:lnTo>
                    <a:pt x="2" y="341"/>
                  </a:lnTo>
                  <a:lnTo>
                    <a:pt x="38" y="336"/>
                  </a:lnTo>
                  <a:lnTo>
                    <a:pt x="36" y="303"/>
                  </a:lnTo>
                  <a:lnTo>
                    <a:pt x="37" y="269"/>
                  </a:lnTo>
                  <a:lnTo>
                    <a:pt x="39" y="237"/>
                  </a:lnTo>
                  <a:lnTo>
                    <a:pt x="43" y="206"/>
                  </a:lnTo>
                  <a:lnTo>
                    <a:pt x="49" y="178"/>
                  </a:lnTo>
                  <a:lnTo>
                    <a:pt x="58" y="152"/>
                  </a:lnTo>
                  <a:lnTo>
                    <a:pt x="68" y="129"/>
                  </a:lnTo>
                  <a:lnTo>
                    <a:pt x="80" y="111"/>
                  </a:lnTo>
                  <a:lnTo>
                    <a:pt x="90" y="99"/>
                  </a:lnTo>
                  <a:lnTo>
                    <a:pt x="101" y="90"/>
                  </a:lnTo>
                  <a:lnTo>
                    <a:pt x="112" y="84"/>
                  </a:lnTo>
                  <a:lnTo>
                    <a:pt x="124" y="82"/>
                  </a:lnTo>
                  <a:lnTo>
                    <a:pt x="137" y="82"/>
                  </a:lnTo>
                  <a:lnTo>
                    <a:pt x="148" y="86"/>
                  </a:lnTo>
                  <a:lnTo>
                    <a:pt x="161" y="93"/>
                  </a:lnTo>
                  <a:lnTo>
                    <a:pt x="173" y="104"/>
                  </a:lnTo>
                  <a:lnTo>
                    <a:pt x="190" y="120"/>
                  </a:lnTo>
                  <a:lnTo>
                    <a:pt x="201" y="97"/>
                  </a:lnTo>
                  <a:lnTo>
                    <a:pt x="207" y="84"/>
                  </a:lnTo>
                  <a:lnTo>
                    <a:pt x="213" y="74"/>
                  </a:lnTo>
                  <a:lnTo>
                    <a:pt x="221" y="64"/>
                  </a:lnTo>
                  <a:lnTo>
                    <a:pt x="228" y="56"/>
                  </a:lnTo>
                  <a:lnTo>
                    <a:pt x="236" y="49"/>
                  </a:lnTo>
                  <a:lnTo>
                    <a:pt x="244" y="45"/>
                  </a:lnTo>
                  <a:lnTo>
                    <a:pt x="252" y="41"/>
                  </a:lnTo>
                  <a:lnTo>
                    <a:pt x="260" y="40"/>
                  </a:lnTo>
                  <a:lnTo>
                    <a:pt x="283" y="42"/>
                  </a:lnTo>
                  <a:lnTo>
                    <a:pt x="304" y="55"/>
                  </a:lnTo>
                  <a:lnTo>
                    <a:pt x="324" y="76"/>
                  </a:lnTo>
                  <a:lnTo>
                    <a:pt x="342" y="104"/>
                  </a:lnTo>
                  <a:lnTo>
                    <a:pt x="359" y="138"/>
                  </a:lnTo>
                  <a:lnTo>
                    <a:pt x="373" y="179"/>
                  </a:lnTo>
                  <a:lnTo>
                    <a:pt x="383" y="223"/>
                  </a:lnTo>
                  <a:lnTo>
                    <a:pt x="390" y="272"/>
                  </a:lnTo>
                  <a:lnTo>
                    <a:pt x="425" y="268"/>
                  </a:lnTo>
                  <a:lnTo>
                    <a:pt x="422" y="239"/>
                  </a:lnTo>
                  <a:lnTo>
                    <a:pt x="417" y="210"/>
                  </a:lnTo>
                  <a:lnTo>
                    <a:pt x="412" y="184"/>
                  </a:lnTo>
                  <a:lnTo>
                    <a:pt x="404" y="158"/>
                  </a:lnTo>
                  <a:lnTo>
                    <a:pt x="396" y="134"/>
                  </a:lnTo>
                  <a:lnTo>
                    <a:pt x="387" y="112"/>
                  </a:lnTo>
                  <a:lnTo>
                    <a:pt x="377" y="90"/>
                  </a:lnTo>
                  <a:lnTo>
                    <a:pt x="366" y="71"/>
                  </a:lnTo>
                  <a:lnTo>
                    <a:pt x="354" y="54"/>
                  </a:lnTo>
                  <a:lnTo>
                    <a:pt x="341" y="39"/>
                  </a:lnTo>
                  <a:lnTo>
                    <a:pt x="329" y="26"/>
                  </a:lnTo>
                  <a:lnTo>
                    <a:pt x="315" y="16"/>
                  </a:lnTo>
                  <a:lnTo>
                    <a:pt x="301" y="8"/>
                  </a:lnTo>
                  <a:lnTo>
                    <a:pt x="287" y="2"/>
                  </a:lnTo>
                  <a:lnTo>
                    <a:pt x="272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89" name="Freeform 33"/>
            <p:cNvSpPr>
              <a:spLocks/>
            </p:cNvSpPr>
            <p:nvPr/>
          </p:nvSpPr>
          <p:spPr bwMode="auto">
            <a:xfrm>
              <a:off x="5028" y="1603"/>
              <a:ext cx="38" cy="50"/>
            </a:xfrm>
            <a:custGeom>
              <a:avLst/>
              <a:gdLst>
                <a:gd name="T0" fmla="*/ 85 w 191"/>
                <a:gd name="T1" fmla="*/ 3 h 250"/>
                <a:gd name="T2" fmla="*/ 46 w 191"/>
                <a:gd name="T3" fmla="*/ 21 h 250"/>
                <a:gd name="T4" fmla="*/ 18 w 191"/>
                <a:gd name="T5" fmla="*/ 55 h 250"/>
                <a:gd name="T6" fmla="*/ 2 w 191"/>
                <a:gd name="T7" fmla="*/ 100 h 250"/>
                <a:gd name="T8" fmla="*/ 1 w 191"/>
                <a:gd name="T9" fmla="*/ 138 h 250"/>
                <a:gd name="T10" fmla="*/ 5 w 191"/>
                <a:gd name="T11" fmla="*/ 162 h 250"/>
                <a:gd name="T12" fmla="*/ 13 w 191"/>
                <a:gd name="T13" fmla="*/ 185 h 250"/>
                <a:gd name="T14" fmla="*/ 26 w 191"/>
                <a:gd name="T15" fmla="*/ 207 h 250"/>
                <a:gd name="T16" fmla="*/ 41 w 191"/>
                <a:gd name="T17" fmla="*/ 224 h 250"/>
                <a:gd name="T18" fmla="*/ 57 w 191"/>
                <a:gd name="T19" fmla="*/ 236 h 250"/>
                <a:gd name="T20" fmla="*/ 76 w 191"/>
                <a:gd name="T21" fmla="*/ 246 h 250"/>
                <a:gd name="T22" fmla="*/ 95 w 191"/>
                <a:gd name="T23" fmla="*/ 249 h 250"/>
                <a:gd name="T24" fmla="*/ 111 w 191"/>
                <a:gd name="T25" fmla="*/ 250 h 250"/>
                <a:gd name="T26" fmla="*/ 121 w 191"/>
                <a:gd name="T27" fmla="*/ 249 h 250"/>
                <a:gd name="T28" fmla="*/ 130 w 191"/>
                <a:gd name="T29" fmla="*/ 247 h 250"/>
                <a:gd name="T30" fmla="*/ 139 w 191"/>
                <a:gd name="T31" fmla="*/ 243 h 250"/>
                <a:gd name="T32" fmla="*/ 130 w 191"/>
                <a:gd name="T33" fmla="*/ 205 h 250"/>
                <a:gd name="T34" fmla="*/ 118 w 191"/>
                <a:gd name="T35" fmla="*/ 209 h 250"/>
                <a:gd name="T36" fmla="*/ 106 w 191"/>
                <a:gd name="T37" fmla="*/ 210 h 250"/>
                <a:gd name="T38" fmla="*/ 92 w 191"/>
                <a:gd name="T39" fmla="*/ 209 h 250"/>
                <a:gd name="T40" fmla="*/ 81 w 191"/>
                <a:gd name="T41" fmla="*/ 204 h 250"/>
                <a:gd name="T42" fmla="*/ 69 w 191"/>
                <a:gd name="T43" fmla="*/ 197 h 250"/>
                <a:gd name="T44" fmla="*/ 59 w 191"/>
                <a:gd name="T45" fmla="*/ 188 h 250"/>
                <a:gd name="T46" fmla="*/ 42 w 191"/>
                <a:gd name="T47" fmla="*/ 159 h 250"/>
                <a:gd name="T48" fmla="*/ 35 w 191"/>
                <a:gd name="T49" fmla="*/ 125 h 250"/>
                <a:gd name="T50" fmla="*/ 42 w 191"/>
                <a:gd name="T51" fmla="*/ 90 h 250"/>
                <a:gd name="T52" fmla="*/ 59 w 191"/>
                <a:gd name="T53" fmla="*/ 62 h 250"/>
                <a:gd name="T54" fmla="*/ 69 w 191"/>
                <a:gd name="T55" fmla="*/ 52 h 250"/>
                <a:gd name="T56" fmla="*/ 81 w 191"/>
                <a:gd name="T57" fmla="*/ 45 h 250"/>
                <a:gd name="T58" fmla="*/ 92 w 191"/>
                <a:gd name="T59" fmla="*/ 41 h 250"/>
                <a:gd name="T60" fmla="*/ 106 w 191"/>
                <a:gd name="T61" fmla="*/ 40 h 250"/>
                <a:gd name="T62" fmla="*/ 122 w 191"/>
                <a:gd name="T63" fmla="*/ 42 h 250"/>
                <a:gd name="T64" fmla="*/ 137 w 191"/>
                <a:gd name="T65" fmla="*/ 49 h 250"/>
                <a:gd name="T66" fmla="*/ 150 w 191"/>
                <a:gd name="T67" fmla="*/ 59 h 250"/>
                <a:gd name="T68" fmla="*/ 161 w 191"/>
                <a:gd name="T69" fmla="*/ 73 h 250"/>
                <a:gd name="T70" fmla="*/ 183 w 191"/>
                <a:gd name="T71" fmla="*/ 38 h 250"/>
                <a:gd name="T72" fmla="*/ 164 w 191"/>
                <a:gd name="T73" fmla="*/ 21 h 250"/>
                <a:gd name="T74" fmla="*/ 143 w 191"/>
                <a:gd name="T75" fmla="*/ 7 h 250"/>
                <a:gd name="T76" fmla="*/ 118 w 191"/>
                <a:gd name="T77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250">
                  <a:moveTo>
                    <a:pt x="106" y="0"/>
                  </a:moveTo>
                  <a:lnTo>
                    <a:pt x="85" y="3"/>
                  </a:lnTo>
                  <a:lnTo>
                    <a:pt x="65" y="9"/>
                  </a:lnTo>
                  <a:lnTo>
                    <a:pt x="46" y="21"/>
                  </a:lnTo>
                  <a:lnTo>
                    <a:pt x="31" y="36"/>
                  </a:lnTo>
                  <a:lnTo>
                    <a:pt x="18" y="55"/>
                  </a:lnTo>
                  <a:lnTo>
                    <a:pt x="8" y="77"/>
                  </a:lnTo>
                  <a:lnTo>
                    <a:pt x="2" y="100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2" y="151"/>
                  </a:lnTo>
                  <a:lnTo>
                    <a:pt x="5" y="162"/>
                  </a:lnTo>
                  <a:lnTo>
                    <a:pt x="8" y="174"/>
                  </a:lnTo>
                  <a:lnTo>
                    <a:pt x="13" y="185"/>
                  </a:lnTo>
                  <a:lnTo>
                    <a:pt x="19" y="197"/>
                  </a:lnTo>
                  <a:lnTo>
                    <a:pt x="26" y="207"/>
                  </a:lnTo>
                  <a:lnTo>
                    <a:pt x="33" y="217"/>
                  </a:lnTo>
                  <a:lnTo>
                    <a:pt x="41" y="224"/>
                  </a:lnTo>
                  <a:lnTo>
                    <a:pt x="49" y="231"/>
                  </a:lnTo>
                  <a:lnTo>
                    <a:pt x="57" y="236"/>
                  </a:lnTo>
                  <a:lnTo>
                    <a:pt x="67" y="241"/>
                  </a:lnTo>
                  <a:lnTo>
                    <a:pt x="76" y="246"/>
                  </a:lnTo>
                  <a:lnTo>
                    <a:pt x="86" y="248"/>
                  </a:lnTo>
                  <a:lnTo>
                    <a:pt x="95" y="249"/>
                  </a:lnTo>
                  <a:lnTo>
                    <a:pt x="106" y="250"/>
                  </a:lnTo>
                  <a:lnTo>
                    <a:pt x="111" y="250"/>
                  </a:lnTo>
                  <a:lnTo>
                    <a:pt x="115" y="249"/>
                  </a:lnTo>
                  <a:lnTo>
                    <a:pt x="121" y="249"/>
                  </a:lnTo>
                  <a:lnTo>
                    <a:pt x="125" y="248"/>
                  </a:lnTo>
                  <a:lnTo>
                    <a:pt x="130" y="247"/>
                  </a:lnTo>
                  <a:lnTo>
                    <a:pt x="134" y="246"/>
                  </a:lnTo>
                  <a:lnTo>
                    <a:pt x="139" y="243"/>
                  </a:lnTo>
                  <a:lnTo>
                    <a:pt x="144" y="242"/>
                  </a:lnTo>
                  <a:lnTo>
                    <a:pt x="130" y="205"/>
                  </a:lnTo>
                  <a:lnTo>
                    <a:pt x="125" y="207"/>
                  </a:lnTo>
                  <a:lnTo>
                    <a:pt x="118" y="209"/>
                  </a:lnTo>
                  <a:lnTo>
                    <a:pt x="112" y="210"/>
                  </a:lnTo>
                  <a:lnTo>
                    <a:pt x="106" y="210"/>
                  </a:lnTo>
                  <a:lnTo>
                    <a:pt x="100" y="210"/>
                  </a:lnTo>
                  <a:lnTo>
                    <a:pt x="92" y="209"/>
                  </a:lnTo>
                  <a:lnTo>
                    <a:pt x="86" y="206"/>
                  </a:lnTo>
                  <a:lnTo>
                    <a:pt x="81" y="204"/>
                  </a:lnTo>
                  <a:lnTo>
                    <a:pt x="74" y="202"/>
                  </a:lnTo>
                  <a:lnTo>
                    <a:pt x="69" y="197"/>
                  </a:lnTo>
                  <a:lnTo>
                    <a:pt x="64" y="194"/>
                  </a:lnTo>
                  <a:lnTo>
                    <a:pt x="59" y="188"/>
                  </a:lnTo>
                  <a:lnTo>
                    <a:pt x="49" y="174"/>
                  </a:lnTo>
                  <a:lnTo>
                    <a:pt x="42" y="159"/>
                  </a:lnTo>
                  <a:lnTo>
                    <a:pt x="36" y="143"/>
                  </a:lnTo>
                  <a:lnTo>
                    <a:pt x="35" y="125"/>
                  </a:lnTo>
                  <a:lnTo>
                    <a:pt x="36" y="108"/>
                  </a:lnTo>
                  <a:lnTo>
                    <a:pt x="42" y="90"/>
                  </a:lnTo>
                  <a:lnTo>
                    <a:pt x="49" y="75"/>
                  </a:lnTo>
                  <a:lnTo>
                    <a:pt x="59" y="62"/>
                  </a:lnTo>
                  <a:lnTo>
                    <a:pt x="64" y="57"/>
                  </a:lnTo>
                  <a:lnTo>
                    <a:pt x="69" y="52"/>
                  </a:lnTo>
                  <a:lnTo>
                    <a:pt x="74" y="49"/>
                  </a:lnTo>
                  <a:lnTo>
                    <a:pt x="81" y="45"/>
                  </a:lnTo>
                  <a:lnTo>
                    <a:pt x="86" y="43"/>
                  </a:lnTo>
                  <a:lnTo>
                    <a:pt x="92" y="41"/>
                  </a:lnTo>
                  <a:lnTo>
                    <a:pt x="100" y="40"/>
                  </a:lnTo>
                  <a:lnTo>
                    <a:pt x="106" y="40"/>
                  </a:lnTo>
                  <a:lnTo>
                    <a:pt x="114" y="41"/>
                  </a:lnTo>
                  <a:lnTo>
                    <a:pt x="122" y="42"/>
                  </a:lnTo>
                  <a:lnTo>
                    <a:pt x="130" y="44"/>
                  </a:lnTo>
                  <a:lnTo>
                    <a:pt x="137" y="49"/>
                  </a:lnTo>
                  <a:lnTo>
                    <a:pt x="144" y="53"/>
                  </a:lnTo>
                  <a:lnTo>
                    <a:pt x="150" y="59"/>
                  </a:lnTo>
                  <a:lnTo>
                    <a:pt x="156" y="66"/>
                  </a:lnTo>
                  <a:lnTo>
                    <a:pt x="161" y="73"/>
                  </a:lnTo>
                  <a:lnTo>
                    <a:pt x="191" y="50"/>
                  </a:lnTo>
                  <a:lnTo>
                    <a:pt x="183" y="38"/>
                  </a:lnTo>
                  <a:lnTo>
                    <a:pt x="174" y="29"/>
                  </a:lnTo>
                  <a:lnTo>
                    <a:pt x="164" y="21"/>
                  </a:lnTo>
                  <a:lnTo>
                    <a:pt x="153" y="13"/>
                  </a:lnTo>
                  <a:lnTo>
                    <a:pt x="143" y="7"/>
                  </a:lnTo>
                  <a:lnTo>
                    <a:pt x="130" y="4"/>
                  </a:lnTo>
                  <a:lnTo>
                    <a:pt x="118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0" name="Freeform 34"/>
            <p:cNvSpPr>
              <a:spLocks/>
            </p:cNvSpPr>
            <p:nvPr/>
          </p:nvSpPr>
          <p:spPr bwMode="auto">
            <a:xfrm>
              <a:off x="5228" y="1533"/>
              <a:ext cx="153" cy="145"/>
            </a:xfrm>
            <a:custGeom>
              <a:avLst/>
              <a:gdLst>
                <a:gd name="T0" fmla="*/ 757 w 765"/>
                <a:gd name="T1" fmla="*/ 347 h 721"/>
                <a:gd name="T2" fmla="*/ 750 w 765"/>
                <a:gd name="T3" fmla="*/ 288 h 721"/>
                <a:gd name="T4" fmla="*/ 739 w 765"/>
                <a:gd name="T5" fmla="*/ 232 h 721"/>
                <a:gd name="T6" fmla="*/ 728 w 765"/>
                <a:gd name="T7" fmla="*/ 180 h 721"/>
                <a:gd name="T8" fmla="*/ 714 w 765"/>
                <a:gd name="T9" fmla="*/ 134 h 721"/>
                <a:gd name="T10" fmla="*/ 699 w 765"/>
                <a:gd name="T11" fmla="*/ 93 h 721"/>
                <a:gd name="T12" fmla="*/ 685 w 765"/>
                <a:gd name="T13" fmla="*/ 59 h 721"/>
                <a:gd name="T14" fmla="*/ 668 w 765"/>
                <a:gd name="T15" fmla="*/ 31 h 721"/>
                <a:gd name="T16" fmla="*/ 651 w 765"/>
                <a:gd name="T17" fmla="*/ 12 h 721"/>
                <a:gd name="T18" fmla="*/ 647 w 765"/>
                <a:gd name="T19" fmla="*/ 9 h 721"/>
                <a:gd name="T20" fmla="*/ 642 w 765"/>
                <a:gd name="T21" fmla="*/ 5 h 721"/>
                <a:gd name="T22" fmla="*/ 637 w 765"/>
                <a:gd name="T23" fmla="*/ 3 h 721"/>
                <a:gd name="T24" fmla="*/ 632 w 765"/>
                <a:gd name="T25" fmla="*/ 1 h 721"/>
                <a:gd name="T26" fmla="*/ 628 w 765"/>
                <a:gd name="T27" fmla="*/ 0 h 721"/>
                <a:gd name="T28" fmla="*/ 623 w 765"/>
                <a:gd name="T29" fmla="*/ 0 h 721"/>
                <a:gd name="T30" fmla="*/ 618 w 765"/>
                <a:gd name="T31" fmla="*/ 0 h 721"/>
                <a:gd name="T32" fmla="*/ 613 w 765"/>
                <a:gd name="T33" fmla="*/ 0 h 721"/>
                <a:gd name="T34" fmla="*/ 606 w 765"/>
                <a:gd name="T35" fmla="*/ 1 h 721"/>
                <a:gd name="T36" fmla="*/ 597 w 765"/>
                <a:gd name="T37" fmla="*/ 4 h 721"/>
                <a:gd name="T38" fmla="*/ 590 w 765"/>
                <a:gd name="T39" fmla="*/ 10 h 721"/>
                <a:gd name="T40" fmla="*/ 584 w 765"/>
                <a:gd name="T41" fmla="*/ 17 h 721"/>
                <a:gd name="T42" fmla="*/ 10 w 765"/>
                <a:gd name="T43" fmla="*/ 404 h 721"/>
                <a:gd name="T44" fmla="*/ 8 w 765"/>
                <a:gd name="T45" fmla="*/ 407 h 721"/>
                <a:gd name="T46" fmla="*/ 4 w 765"/>
                <a:gd name="T47" fmla="*/ 415 h 721"/>
                <a:gd name="T48" fmla="*/ 2 w 765"/>
                <a:gd name="T49" fmla="*/ 424 h 721"/>
                <a:gd name="T50" fmla="*/ 0 w 765"/>
                <a:gd name="T51" fmla="*/ 436 h 721"/>
                <a:gd name="T52" fmla="*/ 0 w 765"/>
                <a:gd name="T53" fmla="*/ 448 h 721"/>
                <a:gd name="T54" fmla="*/ 1 w 765"/>
                <a:gd name="T55" fmla="*/ 461 h 721"/>
                <a:gd name="T56" fmla="*/ 6 w 765"/>
                <a:gd name="T57" fmla="*/ 477 h 721"/>
                <a:gd name="T58" fmla="*/ 13 w 765"/>
                <a:gd name="T59" fmla="*/ 492 h 721"/>
                <a:gd name="T60" fmla="*/ 25 w 765"/>
                <a:gd name="T61" fmla="*/ 507 h 721"/>
                <a:gd name="T62" fmla="*/ 29 w 765"/>
                <a:gd name="T63" fmla="*/ 510 h 721"/>
                <a:gd name="T64" fmla="*/ 664 w 765"/>
                <a:gd name="T65" fmla="*/ 713 h 721"/>
                <a:gd name="T66" fmla="*/ 671 w 765"/>
                <a:gd name="T67" fmla="*/ 717 h 721"/>
                <a:gd name="T68" fmla="*/ 678 w 765"/>
                <a:gd name="T69" fmla="*/ 720 h 721"/>
                <a:gd name="T70" fmla="*/ 687 w 765"/>
                <a:gd name="T71" fmla="*/ 721 h 721"/>
                <a:gd name="T72" fmla="*/ 694 w 765"/>
                <a:gd name="T73" fmla="*/ 721 h 721"/>
                <a:gd name="T74" fmla="*/ 698 w 765"/>
                <a:gd name="T75" fmla="*/ 720 h 721"/>
                <a:gd name="T76" fmla="*/ 704 w 765"/>
                <a:gd name="T77" fmla="*/ 719 h 721"/>
                <a:gd name="T78" fmla="*/ 708 w 765"/>
                <a:gd name="T79" fmla="*/ 716 h 721"/>
                <a:gd name="T80" fmla="*/ 712 w 765"/>
                <a:gd name="T81" fmla="*/ 714 h 721"/>
                <a:gd name="T82" fmla="*/ 715 w 765"/>
                <a:gd name="T83" fmla="*/ 710 h 721"/>
                <a:gd name="T84" fmla="*/ 719 w 765"/>
                <a:gd name="T85" fmla="*/ 707 h 721"/>
                <a:gd name="T86" fmla="*/ 724 w 765"/>
                <a:gd name="T87" fmla="*/ 702 h 721"/>
                <a:gd name="T88" fmla="*/ 727 w 765"/>
                <a:gd name="T89" fmla="*/ 698 h 721"/>
                <a:gd name="T90" fmla="*/ 739 w 765"/>
                <a:gd name="T91" fmla="*/ 675 h 721"/>
                <a:gd name="T92" fmla="*/ 749 w 765"/>
                <a:gd name="T93" fmla="*/ 643 h 721"/>
                <a:gd name="T94" fmla="*/ 757 w 765"/>
                <a:gd name="T95" fmla="*/ 606 h 721"/>
                <a:gd name="T96" fmla="*/ 762 w 765"/>
                <a:gd name="T97" fmla="*/ 562 h 721"/>
                <a:gd name="T98" fmla="*/ 765 w 765"/>
                <a:gd name="T99" fmla="*/ 514 h 721"/>
                <a:gd name="T100" fmla="*/ 765 w 765"/>
                <a:gd name="T101" fmla="*/ 461 h 721"/>
                <a:gd name="T102" fmla="*/ 762 w 765"/>
                <a:gd name="T103" fmla="*/ 406 h 721"/>
                <a:gd name="T104" fmla="*/ 757 w 765"/>
                <a:gd name="T105" fmla="*/ 34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5" h="721">
                  <a:moveTo>
                    <a:pt x="757" y="347"/>
                  </a:moveTo>
                  <a:lnTo>
                    <a:pt x="750" y="288"/>
                  </a:lnTo>
                  <a:lnTo>
                    <a:pt x="739" y="232"/>
                  </a:lnTo>
                  <a:lnTo>
                    <a:pt x="728" y="180"/>
                  </a:lnTo>
                  <a:lnTo>
                    <a:pt x="714" y="134"/>
                  </a:lnTo>
                  <a:lnTo>
                    <a:pt x="699" y="93"/>
                  </a:lnTo>
                  <a:lnTo>
                    <a:pt x="685" y="59"/>
                  </a:lnTo>
                  <a:lnTo>
                    <a:pt x="668" y="31"/>
                  </a:lnTo>
                  <a:lnTo>
                    <a:pt x="651" y="12"/>
                  </a:lnTo>
                  <a:lnTo>
                    <a:pt x="647" y="9"/>
                  </a:lnTo>
                  <a:lnTo>
                    <a:pt x="642" y="5"/>
                  </a:lnTo>
                  <a:lnTo>
                    <a:pt x="637" y="3"/>
                  </a:lnTo>
                  <a:lnTo>
                    <a:pt x="632" y="1"/>
                  </a:lnTo>
                  <a:lnTo>
                    <a:pt x="628" y="0"/>
                  </a:lnTo>
                  <a:lnTo>
                    <a:pt x="623" y="0"/>
                  </a:lnTo>
                  <a:lnTo>
                    <a:pt x="618" y="0"/>
                  </a:lnTo>
                  <a:lnTo>
                    <a:pt x="613" y="0"/>
                  </a:lnTo>
                  <a:lnTo>
                    <a:pt x="606" y="1"/>
                  </a:lnTo>
                  <a:lnTo>
                    <a:pt x="597" y="4"/>
                  </a:lnTo>
                  <a:lnTo>
                    <a:pt x="590" y="10"/>
                  </a:lnTo>
                  <a:lnTo>
                    <a:pt x="584" y="17"/>
                  </a:lnTo>
                  <a:lnTo>
                    <a:pt x="10" y="404"/>
                  </a:lnTo>
                  <a:lnTo>
                    <a:pt x="8" y="407"/>
                  </a:lnTo>
                  <a:lnTo>
                    <a:pt x="4" y="415"/>
                  </a:lnTo>
                  <a:lnTo>
                    <a:pt x="2" y="424"/>
                  </a:lnTo>
                  <a:lnTo>
                    <a:pt x="0" y="436"/>
                  </a:lnTo>
                  <a:lnTo>
                    <a:pt x="0" y="448"/>
                  </a:lnTo>
                  <a:lnTo>
                    <a:pt x="1" y="461"/>
                  </a:lnTo>
                  <a:lnTo>
                    <a:pt x="6" y="477"/>
                  </a:lnTo>
                  <a:lnTo>
                    <a:pt x="13" y="492"/>
                  </a:lnTo>
                  <a:lnTo>
                    <a:pt x="25" y="507"/>
                  </a:lnTo>
                  <a:lnTo>
                    <a:pt x="29" y="510"/>
                  </a:lnTo>
                  <a:lnTo>
                    <a:pt x="664" y="713"/>
                  </a:lnTo>
                  <a:lnTo>
                    <a:pt x="671" y="717"/>
                  </a:lnTo>
                  <a:lnTo>
                    <a:pt x="678" y="720"/>
                  </a:lnTo>
                  <a:lnTo>
                    <a:pt x="687" y="721"/>
                  </a:lnTo>
                  <a:lnTo>
                    <a:pt x="694" y="721"/>
                  </a:lnTo>
                  <a:lnTo>
                    <a:pt x="698" y="720"/>
                  </a:lnTo>
                  <a:lnTo>
                    <a:pt x="704" y="719"/>
                  </a:lnTo>
                  <a:lnTo>
                    <a:pt x="708" y="716"/>
                  </a:lnTo>
                  <a:lnTo>
                    <a:pt x="712" y="714"/>
                  </a:lnTo>
                  <a:lnTo>
                    <a:pt x="715" y="710"/>
                  </a:lnTo>
                  <a:lnTo>
                    <a:pt x="719" y="707"/>
                  </a:lnTo>
                  <a:lnTo>
                    <a:pt x="724" y="702"/>
                  </a:lnTo>
                  <a:lnTo>
                    <a:pt x="727" y="698"/>
                  </a:lnTo>
                  <a:lnTo>
                    <a:pt x="739" y="675"/>
                  </a:lnTo>
                  <a:lnTo>
                    <a:pt x="749" y="643"/>
                  </a:lnTo>
                  <a:lnTo>
                    <a:pt x="757" y="606"/>
                  </a:lnTo>
                  <a:lnTo>
                    <a:pt x="762" y="562"/>
                  </a:lnTo>
                  <a:lnTo>
                    <a:pt x="765" y="514"/>
                  </a:lnTo>
                  <a:lnTo>
                    <a:pt x="765" y="461"/>
                  </a:lnTo>
                  <a:lnTo>
                    <a:pt x="762" y="406"/>
                  </a:lnTo>
                  <a:lnTo>
                    <a:pt x="757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1" name="Freeform 35"/>
            <p:cNvSpPr>
              <a:spLocks/>
            </p:cNvSpPr>
            <p:nvPr/>
          </p:nvSpPr>
          <p:spPr bwMode="auto">
            <a:xfrm>
              <a:off x="5235" y="1550"/>
              <a:ext cx="117" cy="115"/>
            </a:xfrm>
            <a:custGeom>
              <a:avLst/>
              <a:gdLst>
                <a:gd name="T0" fmla="*/ 1 w 586"/>
                <a:gd name="T1" fmla="*/ 351 h 575"/>
                <a:gd name="T2" fmla="*/ 520 w 586"/>
                <a:gd name="T3" fmla="*/ 0 h 575"/>
                <a:gd name="T4" fmla="*/ 511 w 586"/>
                <a:gd name="T5" fmla="*/ 59 h 575"/>
                <a:gd name="T6" fmla="*/ 507 w 586"/>
                <a:gd name="T7" fmla="*/ 128 h 575"/>
                <a:gd name="T8" fmla="*/ 508 w 586"/>
                <a:gd name="T9" fmla="*/ 207 h 575"/>
                <a:gd name="T10" fmla="*/ 515 w 586"/>
                <a:gd name="T11" fmla="*/ 293 h 575"/>
                <a:gd name="T12" fmla="*/ 520 w 586"/>
                <a:gd name="T13" fmla="*/ 335 h 575"/>
                <a:gd name="T14" fmla="*/ 527 w 586"/>
                <a:gd name="T15" fmla="*/ 377 h 575"/>
                <a:gd name="T16" fmla="*/ 535 w 586"/>
                <a:gd name="T17" fmla="*/ 418 h 575"/>
                <a:gd name="T18" fmla="*/ 544 w 586"/>
                <a:gd name="T19" fmla="*/ 455 h 575"/>
                <a:gd name="T20" fmla="*/ 553 w 586"/>
                <a:gd name="T21" fmla="*/ 489 h 575"/>
                <a:gd name="T22" fmla="*/ 564 w 586"/>
                <a:gd name="T23" fmla="*/ 522 h 575"/>
                <a:gd name="T24" fmla="*/ 574 w 586"/>
                <a:gd name="T25" fmla="*/ 550 h 575"/>
                <a:gd name="T26" fmla="*/ 586 w 586"/>
                <a:gd name="T27" fmla="*/ 575 h 575"/>
                <a:gd name="T28" fmla="*/ 13 w 586"/>
                <a:gd name="T29" fmla="*/ 393 h 575"/>
                <a:gd name="T30" fmla="*/ 5 w 586"/>
                <a:gd name="T31" fmla="*/ 379 h 575"/>
                <a:gd name="T32" fmla="*/ 0 w 586"/>
                <a:gd name="T33" fmla="*/ 367 h 575"/>
                <a:gd name="T34" fmla="*/ 0 w 586"/>
                <a:gd name="T35" fmla="*/ 357 h 575"/>
                <a:gd name="T36" fmla="*/ 1 w 586"/>
                <a:gd name="T37" fmla="*/ 35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6" h="575">
                  <a:moveTo>
                    <a:pt x="1" y="351"/>
                  </a:moveTo>
                  <a:lnTo>
                    <a:pt x="520" y="0"/>
                  </a:lnTo>
                  <a:lnTo>
                    <a:pt x="511" y="59"/>
                  </a:lnTo>
                  <a:lnTo>
                    <a:pt x="507" y="128"/>
                  </a:lnTo>
                  <a:lnTo>
                    <a:pt x="508" y="207"/>
                  </a:lnTo>
                  <a:lnTo>
                    <a:pt x="515" y="293"/>
                  </a:lnTo>
                  <a:lnTo>
                    <a:pt x="520" y="335"/>
                  </a:lnTo>
                  <a:lnTo>
                    <a:pt x="527" y="377"/>
                  </a:lnTo>
                  <a:lnTo>
                    <a:pt x="535" y="418"/>
                  </a:lnTo>
                  <a:lnTo>
                    <a:pt x="544" y="455"/>
                  </a:lnTo>
                  <a:lnTo>
                    <a:pt x="553" y="489"/>
                  </a:lnTo>
                  <a:lnTo>
                    <a:pt x="564" y="522"/>
                  </a:lnTo>
                  <a:lnTo>
                    <a:pt x="574" y="550"/>
                  </a:lnTo>
                  <a:lnTo>
                    <a:pt x="586" y="575"/>
                  </a:lnTo>
                  <a:lnTo>
                    <a:pt x="13" y="393"/>
                  </a:lnTo>
                  <a:lnTo>
                    <a:pt x="5" y="379"/>
                  </a:lnTo>
                  <a:lnTo>
                    <a:pt x="0" y="367"/>
                  </a:lnTo>
                  <a:lnTo>
                    <a:pt x="0" y="357"/>
                  </a:lnTo>
                  <a:lnTo>
                    <a:pt x="1" y="3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2" name="Freeform 36"/>
            <p:cNvSpPr>
              <a:spLocks/>
            </p:cNvSpPr>
            <p:nvPr/>
          </p:nvSpPr>
          <p:spPr bwMode="auto">
            <a:xfrm>
              <a:off x="5343" y="1541"/>
              <a:ext cx="30" cy="128"/>
            </a:xfrm>
            <a:custGeom>
              <a:avLst/>
              <a:gdLst>
                <a:gd name="T0" fmla="*/ 120 w 151"/>
                <a:gd name="T1" fmla="*/ 634 h 641"/>
                <a:gd name="T2" fmla="*/ 119 w 151"/>
                <a:gd name="T3" fmla="*/ 637 h 641"/>
                <a:gd name="T4" fmla="*/ 117 w 151"/>
                <a:gd name="T5" fmla="*/ 638 h 641"/>
                <a:gd name="T6" fmla="*/ 116 w 151"/>
                <a:gd name="T7" fmla="*/ 640 h 641"/>
                <a:gd name="T8" fmla="*/ 114 w 151"/>
                <a:gd name="T9" fmla="*/ 641 h 641"/>
                <a:gd name="T10" fmla="*/ 100 w 151"/>
                <a:gd name="T11" fmla="*/ 637 h 641"/>
                <a:gd name="T12" fmla="*/ 88 w 151"/>
                <a:gd name="T13" fmla="*/ 623 h 641"/>
                <a:gd name="T14" fmla="*/ 75 w 151"/>
                <a:gd name="T15" fmla="*/ 600 h 641"/>
                <a:gd name="T16" fmla="*/ 62 w 151"/>
                <a:gd name="T17" fmla="*/ 571 h 641"/>
                <a:gd name="T18" fmla="*/ 49 w 151"/>
                <a:gd name="T19" fmla="*/ 535 h 641"/>
                <a:gd name="T20" fmla="*/ 36 w 151"/>
                <a:gd name="T21" fmla="*/ 492 h 641"/>
                <a:gd name="T22" fmla="*/ 26 w 151"/>
                <a:gd name="T23" fmla="*/ 443 h 641"/>
                <a:gd name="T24" fmla="*/ 15 w 151"/>
                <a:gd name="T25" fmla="*/ 390 h 641"/>
                <a:gd name="T26" fmla="*/ 8 w 151"/>
                <a:gd name="T27" fmla="*/ 331 h 641"/>
                <a:gd name="T28" fmla="*/ 3 w 151"/>
                <a:gd name="T29" fmla="*/ 272 h 641"/>
                <a:gd name="T30" fmla="*/ 0 w 151"/>
                <a:gd name="T31" fmla="*/ 216 h 641"/>
                <a:gd name="T32" fmla="*/ 0 w 151"/>
                <a:gd name="T33" fmla="*/ 167 h 641"/>
                <a:gd name="T34" fmla="*/ 3 w 151"/>
                <a:gd name="T35" fmla="*/ 121 h 641"/>
                <a:gd name="T36" fmla="*/ 7 w 151"/>
                <a:gd name="T37" fmla="*/ 83 h 641"/>
                <a:gd name="T38" fmla="*/ 13 w 151"/>
                <a:gd name="T39" fmla="*/ 51 h 641"/>
                <a:gd name="T40" fmla="*/ 21 w 151"/>
                <a:gd name="T41" fmla="*/ 25 h 641"/>
                <a:gd name="T42" fmla="*/ 29 w 151"/>
                <a:gd name="T43" fmla="*/ 8 h 641"/>
                <a:gd name="T44" fmla="*/ 43 w 151"/>
                <a:gd name="T45" fmla="*/ 0 h 641"/>
                <a:gd name="T46" fmla="*/ 45 w 151"/>
                <a:gd name="T47" fmla="*/ 1 h 641"/>
                <a:gd name="T48" fmla="*/ 47 w 151"/>
                <a:gd name="T49" fmla="*/ 2 h 641"/>
                <a:gd name="T50" fmla="*/ 48 w 151"/>
                <a:gd name="T51" fmla="*/ 3 h 641"/>
                <a:gd name="T52" fmla="*/ 50 w 151"/>
                <a:gd name="T53" fmla="*/ 5 h 641"/>
                <a:gd name="T54" fmla="*/ 63 w 151"/>
                <a:gd name="T55" fmla="*/ 18 h 641"/>
                <a:gd name="T56" fmla="*/ 75 w 151"/>
                <a:gd name="T57" fmla="*/ 42 h 641"/>
                <a:gd name="T58" fmla="*/ 89 w 151"/>
                <a:gd name="T59" fmla="*/ 71 h 641"/>
                <a:gd name="T60" fmla="*/ 101 w 151"/>
                <a:gd name="T61" fmla="*/ 106 h 641"/>
                <a:gd name="T62" fmla="*/ 114 w 151"/>
                <a:gd name="T63" fmla="*/ 149 h 641"/>
                <a:gd name="T64" fmla="*/ 126 w 151"/>
                <a:gd name="T65" fmla="*/ 198 h 641"/>
                <a:gd name="T66" fmla="*/ 135 w 151"/>
                <a:gd name="T67" fmla="*/ 252 h 641"/>
                <a:gd name="T68" fmla="*/ 143 w 151"/>
                <a:gd name="T69" fmla="*/ 313 h 641"/>
                <a:gd name="T70" fmla="*/ 149 w 151"/>
                <a:gd name="T71" fmla="*/ 372 h 641"/>
                <a:gd name="T72" fmla="*/ 151 w 151"/>
                <a:gd name="T73" fmla="*/ 427 h 641"/>
                <a:gd name="T74" fmla="*/ 151 w 151"/>
                <a:gd name="T75" fmla="*/ 477 h 641"/>
                <a:gd name="T76" fmla="*/ 148 w 151"/>
                <a:gd name="T77" fmla="*/ 522 h 641"/>
                <a:gd name="T78" fmla="*/ 143 w 151"/>
                <a:gd name="T79" fmla="*/ 560 h 641"/>
                <a:gd name="T80" fmla="*/ 137 w 151"/>
                <a:gd name="T81" fmla="*/ 592 h 641"/>
                <a:gd name="T82" fmla="*/ 130 w 151"/>
                <a:gd name="T83" fmla="*/ 617 h 641"/>
                <a:gd name="T84" fmla="*/ 120 w 151"/>
                <a:gd name="T85" fmla="*/ 634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641">
                  <a:moveTo>
                    <a:pt x="120" y="634"/>
                  </a:moveTo>
                  <a:lnTo>
                    <a:pt x="119" y="637"/>
                  </a:lnTo>
                  <a:lnTo>
                    <a:pt x="117" y="638"/>
                  </a:lnTo>
                  <a:lnTo>
                    <a:pt x="116" y="640"/>
                  </a:lnTo>
                  <a:lnTo>
                    <a:pt x="114" y="641"/>
                  </a:lnTo>
                  <a:lnTo>
                    <a:pt x="100" y="637"/>
                  </a:lnTo>
                  <a:lnTo>
                    <a:pt x="88" y="623"/>
                  </a:lnTo>
                  <a:lnTo>
                    <a:pt x="75" y="600"/>
                  </a:lnTo>
                  <a:lnTo>
                    <a:pt x="62" y="571"/>
                  </a:lnTo>
                  <a:lnTo>
                    <a:pt x="49" y="535"/>
                  </a:lnTo>
                  <a:lnTo>
                    <a:pt x="36" y="492"/>
                  </a:lnTo>
                  <a:lnTo>
                    <a:pt x="26" y="443"/>
                  </a:lnTo>
                  <a:lnTo>
                    <a:pt x="15" y="390"/>
                  </a:lnTo>
                  <a:lnTo>
                    <a:pt x="8" y="331"/>
                  </a:lnTo>
                  <a:lnTo>
                    <a:pt x="3" y="272"/>
                  </a:lnTo>
                  <a:lnTo>
                    <a:pt x="0" y="216"/>
                  </a:lnTo>
                  <a:lnTo>
                    <a:pt x="0" y="167"/>
                  </a:lnTo>
                  <a:lnTo>
                    <a:pt x="3" y="121"/>
                  </a:lnTo>
                  <a:lnTo>
                    <a:pt x="7" y="83"/>
                  </a:lnTo>
                  <a:lnTo>
                    <a:pt x="13" y="51"/>
                  </a:lnTo>
                  <a:lnTo>
                    <a:pt x="21" y="25"/>
                  </a:lnTo>
                  <a:lnTo>
                    <a:pt x="29" y="8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50" y="5"/>
                  </a:lnTo>
                  <a:lnTo>
                    <a:pt x="63" y="18"/>
                  </a:lnTo>
                  <a:lnTo>
                    <a:pt x="75" y="42"/>
                  </a:lnTo>
                  <a:lnTo>
                    <a:pt x="89" y="71"/>
                  </a:lnTo>
                  <a:lnTo>
                    <a:pt x="101" y="106"/>
                  </a:lnTo>
                  <a:lnTo>
                    <a:pt x="114" y="149"/>
                  </a:lnTo>
                  <a:lnTo>
                    <a:pt x="126" y="198"/>
                  </a:lnTo>
                  <a:lnTo>
                    <a:pt x="135" y="252"/>
                  </a:lnTo>
                  <a:lnTo>
                    <a:pt x="143" y="313"/>
                  </a:lnTo>
                  <a:lnTo>
                    <a:pt x="149" y="372"/>
                  </a:lnTo>
                  <a:lnTo>
                    <a:pt x="151" y="427"/>
                  </a:lnTo>
                  <a:lnTo>
                    <a:pt x="151" y="477"/>
                  </a:lnTo>
                  <a:lnTo>
                    <a:pt x="148" y="522"/>
                  </a:lnTo>
                  <a:lnTo>
                    <a:pt x="143" y="560"/>
                  </a:lnTo>
                  <a:lnTo>
                    <a:pt x="137" y="592"/>
                  </a:lnTo>
                  <a:lnTo>
                    <a:pt x="130" y="617"/>
                  </a:lnTo>
                  <a:lnTo>
                    <a:pt x="120" y="6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3" name="Freeform 37"/>
            <p:cNvSpPr>
              <a:spLocks/>
            </p:cNvSpPr>
            <p:nvPr/>
          </p:nvSpPr>
          <p:spPr bwMode="auto">
            <a:xfrm>
              <a:off x="5248" y="1638"/>
              <a:ext cx="71" cy="50"/>
            </a:xfrm>
            <a:custGeom>
              <a:avLst/>
              <a:gdLst>
                <a:gd name="T0" fmla="*/ 322 w 356"/>
                <a:gd name="T1" fmla="*/ 90 h 247"/>
                <a:gd name="T2" fmla="*/ 287 w 356"/>
                <a:gd name="T3" fmla="*/ 196 h 247"/>
                <a:gd name="T4" fmla="*/ 46 w 356"/>
                <a:gd name="T5" fmla="*/ 101 h 247"/>
                <a:gd name="T6" fmla="*/ 74 w 356"/>
                <a:gd name="T7" fmla="*/ 13 h 247"/>
                <a:gd name="T8" fmla="*/ 39 w 356"/>
                <a:gd name="T9" fmla="*/ 0 h 247"/>
                <a:gd name="T10" fmla="*/ 0 w 356"/>
                <a:gd name="T11" fmla="*/ 125 h 247"/>
                <a:gd name="T12" fmla="*/ 309 w 356"/>
                <a:gd name="T13" fmla="*/ 247 h 247"/>
                <a:gd name="T14" fmla="*/ 356 w 356"/>
                <a:gd name="T15" fmla="*/ 103 h 247"/>
                <a:gd name="T16" fmla="*/ 322 w 356"/>
                <a:gd name="T17" fmla="*/ 9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247">
                  <a:moveTo>
                    <a:pt x="322" y="90"/>
                  </a:moveTo>
                  <a:lnTo>
                    <a:pt x="287" y="196"/>
                  </a:lnTo>
                  <a:lnTo>
                    <a:pt x="46" y="101"/>
                  </a:lnTo>
                  <a:lnTo>
                    <a:pt x="74" y="13"/>
                  </a:lnTo>
                  <a:lnTo>
                    <a:pt x="39" y="0"/>
                  </a:lnTo>
                  <a:lnTo>
                    <a:pt x="0" y="125"/>
                  </a:lnTo>
                  <a:lnTo>
                    <a:pt x="309" y="247"/>
                  </a:lnTo>
                  <a:lnTo>
                    <a:pt x="356" y="103"/>
                  </a:lnTo>
                  <a:lnTo>
                    <a:pt x="32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4" name="Freeform 38"/>
            <p:cNvSpPr>
              <a:spLocks/>
            </p:cNvSpPr>
            <p:nvPr/>
          </p:nvSpPr>
          <p:spPr bwMode="auto">
            <a:xfrm>
              <a:off x="5254" y="1653"/>
              <a:ext cx="48" cy="54"/>
            </a:xfrm>
            <a:custGeom>
              <a:avLst/>
              <a:gdLst>
                <a:gd name="T0" fmla="*/ 97 w 244"/>
                <a:gd name="T1" fmla="*/ 267 h 269"/>
                <a:gd name="T2" fmla="*/ 108 w 244"/>
                <a:gd name="T3" fmla="*/ 269 h 269"/>
                <a:gd name="T4" fmla="*/ 121 w 244"/>
                <a:gd name="T5" fmla="*/ 269 h 269"/>
                <a:gd name="T6" fmla="*/ 132 w 244"/>
                <a:gd name="T7" fmla="*/ 269 h 269"/>
                <a:gd name="T8" fmla="*/ 144 w 244"/>
                <a:gd name="T9" fmla="*/ 268 h 269"/>
                <a:gd name="T10" fmla="*/ 155 w 244"/>
                <a:gd name="T11" fmla="*/ 264 h 269"/>
                <a:gd name="T12" fmla="*/ 167 w 244"/>
                <a:gd name="T13" fmla="*/ 261 h 269"/>
                <a:gd name="T14" fmla="*/ 178 w 244"/>
                <a:gd name="T15" fmla="*/ 255 h 269"/>
                <a:gd name="T16" fmla="*/ 188 w 244"/>
                <a:gd name="T17" fmla="*/ 248 h 269"/>
                <a:gd name="T18" fmla="*/ 197 w 244"/>
                <a:gd name="T19" fmla="*/ 240 h 269"/>
                <a:gd name="T20" fmla="*/ 207 w 244"/>
                <a:gd name="T21" fmla="*/ 232 h 269"/>
                <a:gd name="T22" fmla="*/ 215 w 244"/>
                <a:gd name="T23" fmla="*/ 222 h 269"/>
                <a:gd name="T24" fmla="*/ 223 w 244"/>
                <a:gd name="T25" fmla="*/ 211 h 269"/>
                <a:gd name="T26" fmla="*/ 229 w 244"/>
                <a:gd name="T27" fmla="*/ 201 h 269"/>
                <a:gd name="T28" fmla="*/ 234 w 244"/>
                <a:gd name="T29" fmla="*/ 189 h 269"/>
                <a:gd name="T30" fmla="*/ 238 w 244"/>
                <a:gd name="T31" fmla="*/ 176 h 269"/>
                <a:gd name="T32" fmla="*/ 242 w 244"/>
                <a:gd name="T33" fmla="*/ 164 h 269"/>
                <a:gd name="T34" fmla="*/ 244 w 244"/>
                <a:gd name="T35" fmla="*/ 137 h 269"/>
                <a:gd name="T36" fmla="*/ 243 w 244"/>
                <a:gd name="T37" fmla="*/ 110 h 269"/>
                <a:gd name="T38" fmla="*/ 236 w 244"/>
                <a:gd name="T39" fmla="*/ 85 h 269"/>
                <a:gd name="T40" fmla="*/ 225 w 244"/>
                <a:gd name="T41" fmla="*/ 62 h 269"/>
                <a:gd name="T42" fmla="*/ 217 w 244"/>
                <a:gd name="T43" fmla="*/ 51 h 269"/>
                <a:gd name="T44" fmla="*/ 210 w 244"/>
                <a:gd name="T45" fmla="*/ 41 h 269"/>
                <a:gd name="T46" fmla="*/ 201 w 244"/>
                <a:gd name="T47" fmla="*/ 32 h 269"/>
                <a:gd name="T48" fmla="*/ 191 w 244"/>
                <a:gd name="T49" fmla="*/ 24 h 269"/>
                <a:gd name="T50" fmla="*/ 182 w 244"/>
                <a:gd name="T51" fmla="*/ 17 h 269"/>
                <a:gd name="T52" fmla="*/ 171 w 244"/>
                <a:gd name="T53" fmla="*/ 11 h 269"/>
                <a:gd name="T54" fmla="*/ 160 w 244"/>
                <a:gd name="T55" fmla="*/ 6 h 269"/>
                <a:gd name="T56" fmla="*/ 148 w 244"/>
                <a:gd name="T57" fmla="*/ 3 h 269"/>
                <a:gd name="T58" fmla="*/ 137 w 244"/>
                <a:gd name="T59" fmla="*/ 0 h 269"/>
                <a:gd name="T60" fmla="*/ 124 w 244"/>
                <a:gd name="T61" fmla="*/ 0 h 269"/>
                <a:gd name="T62" fmla="*/ 112 w 244"/>
                <a:gd name="T63" fmla="*/ 0 h 269"/>
                <a:gd name="T64" fmla="*/ 101 w 244"/>
                <a:gd name="T65" fmla="*/ 2 h 269"/>
                <a:gd name="T66" fmla="*/ 89 w 244"/>
                <a:gd name="T67" fmla="*/ 5 h 269"/>
                <a:gd name="T68" fmla="*/ 78 w 244"/>
                <a:gd name="T69" fmla="*/ 9 h 269"/>
                <a:gd name="T70" fmla="*/ 66 w 244"/>
                <a:gd name="T71" fmla="*/ 14 h 269"/>
                <a:gd name="T72" fmla="*/ 56 w 244"/>
                <a:gd name="T73" fmla="*/ 21 h 269"/>
                <a:gd name="T74" fmla="*/ 46 w 244"/>
                <a:gd name="T75" fmla="*/ 29 h 269"/>
                <a:gd name="T76" fmla="*/ 37 w 244"/>
                <a:gd name="T77" fmla="*/ 37 h 269"/>
                <a:gd name="T78" fmla="*/ 28 w 244"/>
                <a:gd name="T79" fmla="*/ 48 h 269"/>
                <a:gd name="T80" fmla="*/ 22 w 244"/>
                <a:gd name="T81" fmla="*/ 58 h 269"/>
                <a:gd name="T82" fmla="*/ 16 w 244"/>
                <a:gd name="T83" fmla="*/ 69 h 269"/>
                <a:gd name="T84" fmla="*/ 10 w 244"/>
                <a:gd name="T85" fmla="*/ 80 h 269"/>
                <a:gd name="T86" fmla="*/ 6 w 244"/>
                <a:gd name="T87" fmla="*/ 93 h 269"/>
                <a:gd name="T88" fmla="*/ 3 w 244"/>
                <a:gd name="T89" fmla="*/ 106 h 269"/>
                <a:gd name="T90" fmla="*/ 0 w 244"/>
                <a:gd name="T91" fmla="*/ 132 h 269"/>
                <a:gd name="T92" fmla="*/ 2 w 244"/>
                <a:gd name="T93" fmla="*/ 159 h 269"/>
                <a:gd name="T94" fmla="*/ 8 w 244"/>
                <a:gd name="T95" fmla="*/ 184 h 269"/>
                <a:gd name="T96" fmla="*/ 20 w 244"/>
                <a:gd name="T97" fmla="*/ 208 h 269"/>
                <a:gd name="T98" fmla="*/ 34 w 244"/>
                <a:gd name="T99" fmla="*/ 227 h 269"/>
                <a:gd name="T100" fmla="*/ 53 w 244"/>
                <a:gd name="T101" fmla="*/ 245 h 269"/>
                <a:gd name="T102" fmla="*/ 74 w 244"/>
                <a:gd name="T103" fmla="*/ 259 h 269"/>
                <a:gd name="T104" fmla="*/ 97 w 244"/>
                <a:gd name="T105" fmla="*/ 26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4" h="269">
                  <a:moveTo>
                    <a:pt x="97" y="267"/>
                  </a:moveTo>
                  <a:lnTo>
                    <a:pt x="108" y="269"/>
                  </a:lnTo>
                  <a:lnTo>
                    <a:pt x="121" y="269"/>
                  </a:lnTo>
                  <a:lnTo>
                    <a:pt x="132" y="269"/>
                  </a:lnTo>
                  <a:lnTo>
                    <a:pt x="144" y="268"/>
                  </a:lnTo>
                  <a:lnTo>
                    <a:pt x="155" y="264"/>
                  </a:lnTo>
                  <a:lnTo>
                    <a:pt x="167" y="261"/>
                  </a:lnTo>
                  <a:lnTo>
                    <a:pt x="178" y="255"/>
                  </a:lnTo>
                  <a:lnTo>
                    <a:pt x="188" y="248"/>
                  </a:lnTo>
                  <a:lnTo>
                    <a:pt x="197" y="240"/>
                  </a:lnTo>
                  <a:lnTo>
                    <a:pt x="207" y="232"/>
                  </a:lnTo>
                  <a:lnTo>
                    <a:pt x="215" y="222"/>
                  </a:lnTo>
                  <a:lnTo>
                    <a:pt x="223" y="211"/>
                  </a:lnTo>
                  <a:lnTo>
                    <a:pt x="229" y="201"/>
                  </a:lnTo>
                  <a:lnTo>
                    <a:pt x="234" y="189"/>
                  </a:lnTo>
                  <a:lnTo>
                    <a:pt x="238" y="176"/>
                  </a:lnTo>
                  <a:lnTo>
                    <a:pt x="242" y="164"/>
                  </a:lnTo>
                  <a:lnTo>
                    <a:pt x="244" y="137"/>
                  </a:lnTo>
                  <a:lnTo>
                    <a:pt x="243" y="110"/>
                  </a:lnTo>
                  <a:lnTo>
                    <a:pt x="236" y="85"/>
                  </a:lnTo>
                  <a:lnTo>
                    <a:pt x="225" y="62"/>
                  </a:lnTo>
                  <a:lnTo>
                    <a:pt x="217" y="51"/>
                  </a:lnTo>
                  <a:lnTo>
                    <a:pt x="210" y="41"/>
                  </a:lnTo>
                  <a:lnTo>
                    <a:pt x="201" y="32"/>
                  </a:lnTo>
                  <a:lnTo>
                    <a:pt x="191" y="24"/>
                  </a:lnTo>
                  <a:lnTo>
                    <a:pt x="182" y="17"/>
                  </a:lnTo>
                  <a:lnTo>
                    <a:pt x="171" y="11"/>
                  </a:lnTo>
                  <a:lnTo>
                    <a:pt x="160" y="6"/>
                  </a:lnTo>
                  <a:lnTo>
                    <a:pt x="148" y="3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112" y="0"/>
                  </a:lnTo>
                  <a:lnTo>
                    <a:pt x="101" y="2"/>
                  </a:lnTo>
                  <a:lnTo>
                    <a:pt x="89" y="5"/>
                  </a:lnTo>
                  <a:lnTo>
                    <a:pt x="78" y="9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8" y="48"/>
                  </a:lnTo>
                  <a:lnTo>
                    <a:pt x="22" y="58"/>
                  </a:lnTo>
                  <a:lnTo>
                    <a:pt x="16" y="69"/>
                  </a:lnTo>
                  <a:lnTo>
                    <a:pt x="10" y="80"/>
                  </a:lnTo>
                  <a:lnTo>
                    <a:pt x="6" y="93"/>
                  </a:lnTo>
                  <a:lnTo>
                    <a:pt x="3" y="106"/>
                  </a:lnTo>
                  <a:lnTo>
                    <a:pt x="0" y="132"/>
                  </a:lnTo>
                  <a:lnTo>
                    <a:pt x="2" y="159"/>
                  </a:lnTo>
                  <a:lnTo>
                    <a:pt x="8" y="184"/>
                  </a:lnTo>
                  <a:lnTo>
                    <a:pt x="20" y="208"/>
                  </a:lnTo>
                  <a:lnTo>
                    <a:pt x="34" y="227"/>
                  </a:lnTo>
                  <a:lnTo>
                    <a:pt x="53" y="245"/>
                  </a:lnTo>
                  <a:lnTo>
                    <a:pt x="74" y="259"/>
                  </a:lnTo>
                  <a:lnTo>
                    <a:pt x="97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5" name="Freeform 39"/>
            <p:cNvSpPr>
              <a:spLocks/>
            </p:cNvSpPr>
            <p:nvPr/>
          </p:nvSpPr>
          <p:spPr bwMode="auto">
            <a:xfrm>
              <a:off x="5261" y="1661"/>
              <a:ext cx="34" cy="38"/>
            </a:xfrm>
            <a:custGeom>
              <a:avLst/>
              <a:gdLst>
                <a:gd name="T0" fmla="*/ 2 w 172"/>
                <a:gd name="T1" fmla="*/ 75 h 190"/>
                <a:gd name="T2" fmla="*/ 4 w 172"/>
                <a:gd name="T3" fmla="*/ 66 h 190"/>
                <a:gd name="T4" fmla="*/ 7 w 172"/>
                <a:gd name="T5" fmla="*/ 57 h 190"/>
                <a:gd name="T6" fmla="*/ 11 w 172"/>
                <a:gd name="T7" fmla="*/ 48 h 190"/>
                <a:gd name="T8" fmla="*/ 15 w 172"/>
                <a:gd name="T9" fmla="*/ 40 h 190"/>
                <a:gd name="T10" fmla="*/ 21 w 172"/>
                <a:gd name="T11" fmla="*/ 33 h 190"/>
                <a:gd name="T12" fmla="*/ 26 w 172"/>
                <a:gd name="T13" fmla="*/ 26 h 190"/>
                <a:gd name="T14" fmla="*/ 32 w 172"/>
                <a:gd name="T15" fmla="*/ 21 h 190"/>
                <a:gd name="T16" fmla="*/ 40 w 172"/>
                <a:gd name="T17" fmla="*/ 15 h 190"/>
                <a:gd name="T18" fmla="*/ 47 w 172"/>
                <a:gd name="T19" fmla="*/ 10 h 190"/>
                <a:gd name="T20" fmla="*/ 54 w 172"/>
                <a:gd name="T21" fmla="*/ 7 h 190"/>
                <a:gd name="T22" fmla="*/ 63 w 172"/>
                <a:gd name="T23" fmla="*/ 3 h 190"/>
                <a:gd name="T24" fmla="*/ 71 w 172"/>
                <a:gd name="T25" fmla="*/ 1 h 190"/>
                <a:gd name="T26" fmla="*/ 78 w 172"/>
                <a:gd name="T27" fmla="*/ 0 h 190"/>
                <a:gd name="T28" fmla="*/ 88 w 172"/>
                <a:gd name="T29" fmla="*/ 0 h 190"/>
                <a:gd name="T30" fmla="*/ 96 w 172"/>
                <a:gd name="T31" fmla="*/ 1 h 190"/>
                <a:gd name="T32" fmla="*/ 105 w 172"/>
                <a:gd name="T33" fmla="*/ 2 h 190"/>
                <a:gd name="T34" fmla="*/ 113 w 172"/>
                <a:gd name="T35" fmla="*/ 4 h 190"/>
                <a:gd name="T36" fmla="*/ 121 w 172"/>
                <a:gd name="T37" fmla="*/ 8 h 190"/>
                <a:gd name="T38" fmla="*/ 128 w 172"/>
                <a:gd name="T39" fmla="*/ 13 h 190"/>
                <a:gd name="T40" fmla="*/ 135 w 172"/>
                <a:gd name="T41" fmla="*/ 17 h 190"/>
                <a:gd name="T42" fmla="*/ 142 w 172"/>
                <a:gd name="T43" fmla="*/ 23 h 190"/>
                <a:gd name="T44" fmla="*/ 148 w 172"/>
                <a:gd name="T45" fmla="*/ 29 h 190"/>
                <a:gd name="T46" fmla="*/ 153 w 172"/>
                <a:gd name="T47" fmla="*/ 36 h 190"/>
                <a:gd name="T48" fmla="*/ 158 w 172"/>
                <a:gd name="T49" fmla="*/ 44 h 190"/>
                <a:gd name="T50" fmla="*/ 166 w 172"/>
                <a:gd name="T51" fmla="*/ 60 h 190"/>
                <a:gd name="T52" fmla="*/ 171 w 172"/>
                <a:gd name="T53" fmla="*/ 77 h 190"/>
                <a:gd name="T54" fmla="*/ 172 w 172"/>
                <a:gd name="T55" fmla="*/ 96 h 190"/>
                <a:gd name="T56" fmla="*/ 170 w 172"/>
                <a:gd name="T57" fmla="*/ 114 h 190"/>
                <a:gd name="T58" fmla="*/ 168 w 172"/>
                <a:gd name="T59" fmla="*/ 124 h 190"/>
                <a:gd name="T60" fmla="*/ 165 w 172"/>
                <a:gd name="T61" fmla="*/ 133 h 190"/>
                <a:gd name="T62" fmla="*/ 161 w 172"/>
                <a:gd name="T63" fmla="*/ 141 h 190"/>
                <a:gd name="T64" fmla="*/ 157 w 172"/>
                <a:gd name="T65" fmla="*/ 149 h 190"/>
                <a:gd name="T66" fmla="*/ 152 w 172"/>
                <a:gd name="T67" fmla="*/ 156 h 190"/>
                <a:gd name="T68" fmla="*/ 146 w 172"/>
                <a:gd name="T69" fmla="*/ 163 h 190"/>
                <a:gd name="T70" fmla="*/ 139 w 172"/>
                <a:gd name="T71" fmla="*/ 169 h 190"/>
                <a:gd name="T72" fmla="*/ 132 w 172"/>
                <a:gd name="T73" fmla="*/ 175 h 190"/>
                <a:gd name="T74" fmla="*/ 125 w 172"/>
                <a:gd name="T75" fmla="*/ 179 h 190"/>
                <a:gd name="T76" fmla="*/ 117 w 172"/>
                <a:gd name="T77" fmla="*/ 183 h 190"/>
                <a:gd name="T78" fmla="*/ 109 w 172"/>
                <a:gd name="T79" fmla="*/ 186 h 190"/>
                <a:gd name="T80" fmla="*/ 102 w 172"/>
                <a:gd name="T81" fmla="*/ 188 h 190"/>
                <a:gd name="T82" fmla="*/ 93 w 172"/>
                <a:gd name="T83" fmla="*/ 190 h 190"/>
                <a:gd name="T84" fmla="*/ 85 w 172"/>
                <a:gd name="T85" fmla="*/ 190 h 190"/>
                <a:gd name="T86" fmla="*/ 76 w 172"/>
                <a:gd name="T87" fmla="*/ 188 h 190"/>
                <a:gd name="T88" fmla="*/ 68 w 172"/>
                <a:gd name="T89" fmla="*/ 187 h 190"/>
                <a:gd name="T90" fmla="*/ 51 w 172"/>
                <a:gd name="T91" fmla="*/ 182 h 190"/>
                <a:gd name="T92" fmla="*/ 36 w 172"/>
                <a:gd name="T93" fmla="*/ 172 h 190"/>
                <a:gd name="T94" fmla="*/ 24 w 172"/>
                <a:gd name="T95" fmla="*/ 161 h 190"/>
                <a:gd name="T96" fmla="*/ 14 w 172"/>
                <a:gd name="T97" fmla="*/ 146 h 190"/>
                <a:gd name="T98" fmla="*/ 6 w 172"/>
                <a:gd name="T99" fmla="*/ 129 h 190"/>
                <a:gd name="T100" fmla="*/ 2 w 172"/>
                <a:gd name="T101" fmla="*/ 112 h 190"/>
                <a:gd name="T102" fmla="*/ 0 w 172"/>
                <a:gd name="T103" fmla="*/ 94 h 190"/>
                <a:gd name="T104" fmla="*/ 2 w 172"/>
                <a:gd name="T105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" h="190">
                  <a:moveTo>
                    <a:pt x="2" y="75"/>
                  </a:moveTo>
                  <a:lnTo>
                    <a:pt x="4" y="66"/>
                  </a:lnTo>
                  <a:lnTo>
                    <a:pt x="7" y="57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6" y="26"/>
                  </a:lnTo>
                  <a:lnTo>
                    <a:pt x="32" y="21"/>
                  </a:lnTo>
                  <a:lnTo>
                    <a:pt x="40" y="15"/>
                  </a:lnTo>
                  <a:lnTo>
                    <a:pt x="47" y="10"/>
                  </a:lnTo>
                  <a:lnTo>
                    <a:pt x="54" y="7"/>
                  </a:lnTo>
                  <a:lnTo>
                    <a:pt x="63" y="3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3" y="4"/>
                  </a:lnTo>
                  <a:lnTo>
                    <a:pt x="121" y="8"/>
                  </a:lnTo>
                  <a:lnTo>
                    <a:pt x="128" y="13"/>
                  </a:lnTo>
                  <a:lnTo>
                    <a:pt x="135" y="17"/>
                  </a:lnTo>
                  <a:lnTo>
                    <a:pt x="142" y="23"/>
                  </a:lnTo>
                  <a:lnTo>
                    <a:pt x="148" y="29"/>
                  </a:lnTo>
                  <a:lnTo>
                    <a:pt x="153" y="36"/>
                  </a:lnTo>
                  <a:lnTo>
                    <a:pt x="158" y="44"/>
                  </a:lnTo>
                  <a:lnTo>
                    <a:pt x="166" y="60"/>
                  </a:lnTo>
                  <a:lnTo>
                    <a:pt x="171" y="77"/>
                  </a:lnTo>
                  <a:lnTo>
                    <a:pt x="172" y="96"/>
                  </a:lnTo>
                  <a:lnTo>
                    <a:pt x="170" y="114"/>
                  </a:lnTo>
                  <a:lnTo>
                    <a:pt x="168" y="124"/>
                  </a:lnTo>
                  <a:lnTo>
                    <a:pt x="165" y="133"/>
                  </a:lnTo>
                  <a:lnTo>
                    <a:pt x="161" y="141"/>
                  </a:lnTo>
                  <a:lnTo>
                    <a:pt x="157" y="149"/>
                  </a:lnTo>
                  <a:lnTo>
                    <a:pt x="152" y="156"/>
                  </a:lnTo>
                  <a:lnTo>
                    <a:pt x="146" y="163"/>
                  </a:lnTo>
                  <a:lnTo>
                    <a:pt x="139" y="169"/>
                  </a:lnTo>
                  <a:lnTo>
                    <a:pt x="132" y="175"/>
                  </a:lnTo>
                  <a:lnTo>
                    <a:pt x="125" y="179"/>
                  </a:lnTo>
                  <a:lnTo>
                    <a:pt x="117" y="183"/>
                  </a:lnTo>
                  <a:lnTo>
                    <a:pt x="109" y="186"/>
                  </a:lnTo>
                  <a:lnTo>
                    <a:pt x="102" y="188"/>
                  </a:lnTo>
                  <a:lnTo>
                    <a:pt x="93" y="190"/>
                  </a:lnTo>
                  <a:lnTo>
                    <a:pt x="85" y="190"/>
                  </a:lnTo>
                  <a:lnTo>
                    <a:pt x="76" y="188"/>
                  </a:lnTo>
                  <a:lnTo>
                    <a:pt x="68" y="187"/>
                  </a:lnTo>
                  <a:lnTo>
                    <a:pt x="51" y="182"/>
                  </a:lnTo>
                  <a:lnTo>
                    <a:pt x="36" y="172"/>
                  </a:lnTo>
                  <a:lnTo>
                    <a:pt x="24" y="161"/>
                  </a:lnTo>
                  <a:lnTo>
                    <a:pt x="14" y="146"/>
                  </a:lnTo>
                  <a:lnTo>
                    <a:pt x="6" y="129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6" name="Freeform 40"/>
            <p:cNvSpPr>
              <a:spLocks/>
            </p:cNvSpPr>
            <p:nvPr/>
          </p:nvSpPr>
          <p:spPr bwMode="auto">
            <a:xfrm>
              <a:off x="5083" y="1508"/>
              <a:ext cx="78" cy="16"/>
            </a:xfrm>
            <a:custGeom>
              <a:avLst/>
              <a:gdLst>
                <a:gd name="T0" fmla="*/ 382 w 391"/>
                <a:gd name="T1" fmla="*/ 48 h 81"/>
                <a:gd name="T2" fmla="*/ 391 w 391"/>
                <a:gd name="T3" fmla="*/ 8 h 81"/>
                <a:gd name="T4" fmla="*/ 369 w 391"/>
                <a:gd name="T5" fmla="*/ 4 h 81"/>
                <a:gd name="T6" fmla="*/ 343 w 391"/>
                <a:gd name="T7" fmla="*/ 1 h 81"/>
                <a:gd name="T8" fmla="*/ 315 w 391"/>
                <a:gd name="T9" fmla="*/ 0 h 81"/>
                <a:gd name="T10" fmla="*/ 286 w 391"/>
                <a:gd name="T11" fmla="*/ 0 h 81"/>
                <a:gd name="T12" fmla="*/ 254 w 391"/>
                <a:gd name="T13" fmla="*/ 2 h 81"/>
                <a:gd name="T14" fmla="*/ 223 w 391"/>
                <a:gd name="T15" fmla="*/ 5 h 81"/>
                <a:gd name="T16" fmla="*/ 190 w 391"/>
                <a:gd name="T17" fmla="*/ 8 h 81"/>
                <a:gd name="T18" fmla="*/ 159 w 391"/>
                <a:gd name="T19" fmla="*/ 13 h 81"/>
                <a:gd name="T20" fmla="*/ 129 w 391"/>
                <a:gd name="T21" fmla="*/ 17 h 81"/>
                <a:gd name="T22" fmla="*/ 100 w 391"/>
                <a:gd name="T23" fmla="*/ 22 h 81"/>
                <a:gd name="T24" fmla="*/ 73 w 391"/>
                <a:gd name="T25" fmla="*/ 27 h 81"/>
                <a:gd name="T26" fmla="*/ 50 w 391"/>
                <a:gd name="T27" fmla="*/ 31 h 81"/>
                <a:gd name="T28" fmla="*/ 31 w 391"/>
                <a:gd name="T29" fmla="*/ 35 h 81"/>
                <a:gd name="T30" fmla="*/ 16 w 391"/>
                <a:gd name="T31" fmla="*/ 38 h 81"/>
                <a:gd name="T32" fmla="*/ 5 w 391"/>
                <a:gd name="T33" fmla="*/ 41 h 81"/>
                <a:gd name="T34" fmla="*/ 0 w 391"/>
                <a:gd name="T35" fmla="*/ 42 h 81"/>
                <a:gd name="T36" fmla="*/ 7 w 391"/>
                <a:gd name="T37" fmla="*/ 81 h 81"/>
                <a:gd name="T38" fmla="*/ 10 w 391"/>
                <a:gd name="T39" fmla="*/ 80 h 81"/>
                <a:gd name="T40" fmla="*/ 20 w 391"/>
                <a:gd name="T41" fmla="*/ 78 h 81"/>
                <a:gd name="T42" fmla="*/ 34 w 391"/>
                <a:gd name="T43" fmla="*/ 75 h 81"/>
                <a:gd name="T44" fmla="*/ 53 w 391"/>
                <a:gd name="T45" fmla="*/ 72 h 81"/>
                <a:gd name="T46" fmla="*/ 75 w 391"/>
                <a:gd name="T47" fmla="*/ 67 h 81"/>
                <a:gd name="T48" fmla="*/ 101 w 391"/>
                <a:gd name="T49" fmla="*/ 63 h 81"/>
                <a:gd name="T50" fmla="*/ 128 w 391"/>
                <a:gd name="T51" fmla="*/ 58 h 81"/>
                <a:gd name="T52" fmla="*/ 158 w 391"/>
                <a:gd name="T53" fmla="*/ 53 h 81"/>
                <a:gd name="T54" fmla="*/ 189 w 391"/>
                <a:gd name="T55" fmla="*/ 49 h 81"/>
                <a:gd name="T56" fmla="*/ 220 w 391"/>
                <a:gd name="T57" fmla="*/ 45 h 81"/>
                <a:gd name="T58" fmla="*/ 251 w 391"/>
                <a:gd name="T59" fmla="*/ 42 h 81"/>
                <a:gd name="T60" fmla="*/ 281 w 391"/>
                <a:gd name="T61" fmla="*/ 41 h 81"/>
                <a:gd name="T62" fmla="*/ 311 w 391"/>
                <a:gd name="T63" fmla="*/ 39 h 81"/>
                <a:gd name="T64" fmla="*/ 337 w 391"/>
                <a:gd name="T65" fmla="*/ 41 h 81"/>
                <a:gd name="T66" fmla="*/ 361 w 391"/>
                <a:gd name="T67" fmla="*/ 43 h 81"/>
                <a:gd name="T68" fmla="*/ 382 w 391"/>
                <a:gd name="T69" fmla="*/ 4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1" h="81">
                  <a:moveTo>
                    <a:pt x="382" y="48"/>
                  </a:moveTo>
                  <a:lnTo>
                    <a:pt x="391" y="8"/>
                  </a:lnTo>
                  <a:lnTo>
                    <a:pt x="369" y="4"/>
                  </a:lnTo>
                  <a:lnTo>
                    <a:pt x="343" y="1"/>
                  </a:lnTo>
                  <a:lnTo>
                    <a:pt x="315" y="0"/>
                  </a:lnTo>
                  <a:lnTo>
                    <a:pt x="286" y="0"/>
                  </a:lnTo>
                  <a:lnTo>
                    <a:pt x="254" y="2"/>
                  </a:lnTo>
                  <a:lnTo>
                    <a:pt x="223" y="5"/>
                  </a:lnTo>
                  <a:lnTo>
                    <a:pt x="190" y="8"/>
                  </a:lnTo>
                  <a:lnTo>
                    <a:pt x="159" y="13"/>
                  </a:lnTo>
                  <a:lnTo>
                    <a:pt x="129" y="17"/>
                  </a:lnTo>
                  <a:lnTo>
                    <a:pt x="100" y="22"/>
                  </a:lnTo>
                  <a:lnTo>
                    <a:pt x="73" y="27"/>
                  </a:lnTo>
                  <a:lnTo>
                    <a:pt x="50" y="31"/>
                  </a:lnTo>
                  <a:lnTo>
                    <a:pt x="31" y="35"/>
                  </a:lnTo>
                  <a:lnTo>
                    <a:pt x="16" y="38"/>
                  </a:lnTo>
                  <a:lnTo>
                    <a:pt x="5" y="41"/>
                  </a:lnTo>
                  <a:lnTo>
                    <a:pt x="0" y="42"/>
                  </a:lnTo>
                  <a:lnTo>
                    <a:pt x="7" y="81"/>
                  </a:lnTo>
                  <a:lnTo>
                    <a:pt x="10" y="80"/>
                  </a:lnTo>
                  <a:lnTo>
                    <a:pt x="20" y="78"/>
                  </a:lnTo>
                  <a:lnTo>
                    <a:pt x="34" y="75"/>
                  </a:lnTo>
                  <a:lnTo>
                    <a:pt x="53" y="72"/>
                  </a:lnTo>
                  <a:lnTo>
                    <a:pt x="75" y="67"/>
                  </a:lnTo>
                  <a:lnTo>
                    <a:pt x="101" y="63"/>
                  </a:lnTo>
                  <a:lnTo>
                    <a:pt x="128" y="58"/>
                  </a:lnTo>
                  <a:lnTo>
                    <a:pt x="158" y="53"/>
                  </a:lnTo>
                  <a:lnTo>
                    <a:pt x="189" y="49"/>
                  </a:lnTo>
                  <a:lnTo>
                    <a:pt x="220" y="45"/>
                  </a:lnTo>
                  <a:lnTo>
                    <a:pt x="251" y="42"/>
                  </a:lnTo>
                  <a:lnTo>
                    <a:pt x="281" y="41"/>
                  </a:lnTo>
                  <a:lnTo>
                    <a:pt x="311" y="39"/>
                  </a:lnTo>
                  <a:lnTo>
                    <a:pt x="337" y="41"/>
                  </a:lnTo>
                  <a:lnTo>
                    <a:pt x="361" y="43"/>
                  </a:lnTo>
                  <a:lnTo>
                    <a:pt x="38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7" name="Freeform 41"/>
            <p:cNvSpPr>
              <a:spLocks/>
            </p:cNvSpPr>
            <p:nvPr/>
          </p:nvSpPr>
          <p:spPr bwMode="auto">
            <a:xfrm>
              <a:off x="5043" y="1525"/>
              <a:ext cx="154" cy="40"/>
            </a:xfrm>
            <a:custGeom>
              <a:avLst/>
              <a:gdLst>
                <a:gd name="T0" fmla="*/ 348 w 772"/>
                <a:gd name="T1" fmla="*/ 13 h 200"/>
                <a:gd name="T2" fmla="*/ 289 w 772"/>
                <a:gd name="T3" fmla="*/ 21 h 200"/>
                <a:gd name="T4" fmla="*/ 230 w 772"/>
                <a:gd name="T5" fmla="*/ 31 h 200"/>
                <a:gd name="T6" fmla="*/ 176 w 772"/>
                <a:gd name="T7" fmla="*/ 43 h 200"/>
                <a:gd name="T8" fmla="*/ 125 w 772"/>
                <a:gd name="T9" fmla="*/ 57 h 200"/>
                <a:gd name="T10" fmla="*/ 80 w 772"/>
                <a:gd name="T11" fmla="*/ 72 h 200"/>
                <a:gd name="T12" fmla="*/ 44 w 772"/>
                <a:gd name="T13" fmla="*/ 88 h 200"/>
                <a:gd name="T14" fmla="*/ 18 w 772"/>
                <a:gd name="T15" fmla="*/ 107 h 200"/>
                <a:gd name="T16" fmla="*/ 4 w 772"/>
                <a:gd name="T17" fmla="*/ 124 h 200"/>
                <a:gd name="T18" fmla="*/ 0 w 772"/>
                <a:gd name="T19" fmla="*/ 139 h 200"/>
                <a:gd name="T20" fmla="*/ 1 w 772"/>
                <a:gd name="T21" fmla="*/ 151 h 200"/>
                <a:gd name="T22" fmla="*/ 6 w 772"/>
                <a:gd name="T23" fmla="*/ 162 h 200"/>
                <a:gd name="T24" fmla="*/ 17 w 772"/>
                <a:gd name="T25" fmla="*/ 171 h 200"/>
                <a:gd name="T26" fmla="*/ 32 w 772"/>
                <a:gd name="T27" fmla="*/ 178 h 200"/>
                <a:gd name="T28" fmla="*/ 53 w 772"/>
                <a:gd name="T29" fmla="*/ 185 h 200"/>
                <a:gd name="T30" fmla="*/ 79 w 772"/>
                <a:gd name="T31" fmla="*/ 191 h 200"/>
                <a:gd name="T32" fmla="*/ 113 w 772"/>
                <a:gd name="T33" fmla="*/ 195 h 200"/>
                <a:gd name="T34" fmla="*/ 154 w 772"/>
                <a:gd name="T35" fmla="*/ 199 h 200"/>
                <a:gd name="T36" fmla="*/ 179 w 772"/>
                <a:gd name="T37" fmla="*/ 161 h 200"/>
                <a:gd name="T38" fmla="*/ 117 w 772"/>
                <a:gd name="T39" fmla="*/ 156 h 200"/>
                <a:gd name="T40" fmla="*/ 76 w 772"/>
                <a:gd name="T41" fmla="*/ 149 h 200"/>
                <a:gd name="T42" fmla="*/ 51 w 772"/>
                <a:gd name="T43" fmla="*/ 144 h 200"/>
                <a:gd name="T44" fmla="*/ 38 w 772"/>
                <a:gd name="T45" fmla="*/ 139 h 200"/>
                <a:gd name="T46" fmla="*/ 50 w 772"/>
                <a:gd name="T47" fmla="*/ 130 h 200"/>
                <a:gd name="T48" fmla="*/ 71 w 772"/>
                <a:gd name="T49" fmla="*/ 118 h 200"/>
                <a:gd name="T50" fmla="*/ 101 w 772"/>
                <a:gd name="T51" fmla="*/ 107 h 200"/>
                <a:gd name="T52" fmla="*/ 141 w 772"/>
                <a:gd name="T53" fmla="*/ 94 h 200"/>
                <a:gd name="T54" fmla="*/ 188 w 772"/>
                <a:gd name="T55" fmla="*/ 81 h 200"/>
                <a:gd name="T56" fmla="*/ 245 w 772"/>
                <a:gd name="T57" fmla="*/ 70 h 200"/>
                <a:gd name="T58" fmla="*/ 309 w 772"/>
                <a:gd name="T59" fmla="*/ 58 h 200"/>
                <a:gd name="T60" fmla="*/ 382 w 772"/>
                <a:gd name="T61" fmla="*/ 49 h 200"/>
                <a:gd name="T62" fmla="*/ 453 w 772"/>
                <a:gd name="T63" fmla="*/ 43 h 200"/>
                <a:gd name="T64" fmla="*/ 517 w 772"/>
                <a:gd name="T65" fmla="*/ 39 h 200"/>
                <a:gd name="T66" fmla="*/ 574 w 772"/>
                <a:gd name="T67" fmla="*/ 39 h 200"/>
                <a:gd name="T68" fmla="*/ 622 w 772"/>
                <a:gd name="T69" fmla="*/ 42 h 200"/>
                <a:gd name="T70" fmla="*/ 662 w 772"/>
                <a:gd name="T71" fmla="*/ 46 h 200"/>
                <a:gd name="T72" fmla="*/ 695 w 772"/>
                <a:gd name="T73" fmla="*/ 51 h 200"/>
                <a:gd name="T74" fmla="*/ 718 w 772"/>
                <a:gd name="T75" fmla="*/ 57 h 200"/>
                <a:gd name="T76" fmla="*/ 732 w 772"/>
                <a:gd name="T77" fmla="*/ 64 h 200"/>
                <a:gd name="T78" fmla="*/ 716 w 772"/>
                <a:gd name="T79" fmla="*/ 75 h 200"/>
                <a:gd name="T80" fmla="*/ 690 w 772"/>
                <a:gd name="T81" fmla="*/ 89 h 200"/>
                <a:gd name="T82" fmla="*/ 659 w 772"/>
                <a:gd name="T83" fmla="*/ 104 h 200"/>
                <a:gd name="T84" fmla="*/ 623 w 772"/>
                <a:gd name="T85" fmla="*/ 118 h 200"/>
                <a:gd name="T86" fmla="*/ 667 w 772"/>
                <a:gd name="T87" fmla="*/ 144 h 200"/>
                <a:gd name="T88" fmla="*/ 720 w 772"/>
                <a:gd name="T89" fmla="*/ 118 h 200"/>
                <a:gd name="T90" fmla="*/ 755 w 772"/>
                <a:gd name="T91" fmla="*/ 95 h 200"/>
                <a:gd name="T92" fmla="*/ 771 w 772"/>
                <a:gd name="T93" fmla="*/ 73 h 200"/>
                <a:gd name="T94" fmla="*/ 767 w 772"/>
                <a:gd name="T95" fmla="*/ 46 h 200"/>
                <a:gd name="T96" fmla="*/ 737 w 772"/>
                <a:gd name="T97" fmla="*/ 23 h 200"/>
                <a:gd name="T98" fmla="*/ 685 w 772"/>
                <a:gd name="T99" fmla="*/ 9 h 200"/>
                <a:gd name="T100" fmla="*/ 621 w 772"/>
                <a:gd name="T101" fmla="*/ 1 h 200"/>
                <a:gd name="T102" fmla="*/ 552 w 772"/>
                <a:gd name="T103" fmla="*/ 0 h 200"/>
                <a:gd name="T104" fmla="*/ 485 w 772"/>
                <a:gd name="T105" fmla="*/ 1 h 200"/>
                <a:gd name="T106" fmla="*/ 428 w 772"/>
                <a:gd name="T107" fmla="*/ 5 h 200"/>
                <a:gd name="T108" fmla="*/ 388 w 772"/>
                <a:gd name="T109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2" h="200">
                  <a:moveTo>
                    <a:pt x="377" y="9"/>
                  </a:moveTo>
                  <a:lnTo>
                    <a:pt x="348" y="13"/>
                  </a:lnTo>
                  <a:lnTo>
                    <a:pt x="319" y="16"/>
                  </a:lnTo>
                  <a:lnTo>
                    <a:pt x="289" y="21"/>
                  </a:lnTo>
                  <a:lnTo>
                    <a:pt x="260" y="26"/>
                  </a:lnTo>
                  <a:lnTo>
                    <a:pt x="230" y="31"/>
                  </a:lnTo>
                  <a:lnTo>
                    <a:pt x="203" y="37"/>
                  </a:lnTo>
                  <a:lnTo>
                    <a:pt x="176" y="43"/>
                  </a:lnTo>
                  <a:lnTo>
                    <a:pt x="149" y="50"/>
                  </a:lnTo>
                  <a:lnTo>
                    <a:pt x="125" y="57"/>
                  </a:lnTo>
                  <a:lnTo>
                    <a:pt x="102" y="64"/>
                  </a:lnTo>
                  <a:lnTo>
                    <a:pt x="80" y="72"/>
                  </a:lnTo>
                  <a:lnTo>
                    <a:pt x="61" y="80"/>
                  </a:lnTo>
                  <a:lnTo>
                    <a:pt x="44" y="88"/>
                  </a:lnTo>
                  <a:lnTo>
                    <a:pt x="30" y="97"/>
                  </a:lnTo>
                  <a:lnTo>
                    <a:pt x="18" y="107"/>
                  </a:lnTo>
                  <a:lnTo>
                    <a:pt x="10" y="116"/>
                  </a:lnTo>
                  <a:lnTo>
                    <a:pt x="4" y="124"/>
                  </a:lnTo>
                  <a:lnTo>
                    <a:pt x="2" y="132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1" y="151"/>
                  </a:lnTo>
                  <a:lnTo>
                    <a:pt x="3" y="156"/>
                  </a:lnTo>
                  <a:lnTo>
                    <a:pt x="6" y="162"/>
                  </a:lnTo>
                  <a:lnTo>
                    <a:pt x="11" y="167"/>
                  </a:lnTo>
                  <a:lnTo>
                    <a:pt x="17" y="171"/>
                  </a:lnTo>
                  <a:lnTo>
                    <a:pt x="23" y="175"/>
                  </a:lnTo>
                  <a:lnTo>
                    <a:pt x="32" y="178"/>
                  </a:lnTo>
                  <a:lnTo>
                    <a:pt x="41" y="182"/>
                  </a:lnTo>
                  <a:lnTo>
                    <a:pt x="53" y="185"/>
                  </a:lnTo>
                  <a:lnTo>
                    <a:pt x="65" y="188"/>
                  </a:lnTo>
                  <a:lnTo>
                    <a:pt x="79" y="191"/>
                  </a:lnTo>
                  <a:lnTo>
                    <a:pt x="95" y="193"/>
                  </a:lnTo>
                  <a:lnTo>
                    <a:pt x="113" y="195"/>
                  </a:lnTo>
                  <a:lnTo>
                    <a:pt x="133" y="197"/>
                  </a:lnTo>
                  <a:lnTo>
                    <a:pt x="154" y="199"/>
                  </a:lnTo>
                  <a:lnTo>
                    <a:pt x="177" y="200"/>
                  </a:lnTo>
                  <a:lnTo>
                    <a:pt x="179" y="161"/>
                  </a:lnTo>
                  <a:lnTo>
                    <a:pt x="145" y="159"/>
                  </a:lnTo>
                  <a:lnTo>
                    <a:pt x="117" y="156"/>
                  </a:lnTo>
                  <a:lnTo>
                    <a:pt x="94" y="153"/>
                  </a:lnTo>
                  <a:lnTo>
                    <a:pt x="76" y="149"/>
                  </a:lnTo>
                  <a:lnTo>
                    <a:pt x="61" y="147"/>
                  </a:lnTo>
                  <a:lnTo>
                    <a:pt x="51" y="144"/>
                  </a:lnTo>
                  <a:lnTo>
                    <a:pt x="43" y="141"/>
                  </a:lnTo>
                  <a:lnTo>
                    <a:pt x="38" y="139"/>
                  </a:lnTo>
                  <a:lnTo>
                    <a:pt x="43" y="134"/>
                  </a:lnTo>
                  <a:lnTo>
                    <a:pt x="50" y="130"/>
                  </a:lnTo>
                  <a:lnTo>
                    <a:pt x="59" y="124"/>
                  </a:lnTo>
                  <a:lnTo>
                    <a:pt x="71" y="118"/>
                  </a:lnTo>
                  <a:lnTo>
                    <a:pt x="85" y="112"/>
                  </a:lnTo>
                  <a:lnTo>
                    <a:pt x="101" y="107"/>
                  </a:lnTo>
                  <a:lnTo>
                    <a:pt x="120" y="101"/>
                  </a:lnTo>
                  <a:lnTo>
                    <a:pt x="141" y="94"/>
                  </a:lnTo>
                  <a:lnTo>
                    <a:pt x="163" y="87"/>
                  </a:lnTo>
                  <a:lnTo>
                    <a:pt x="188" y="81"/>
                  </a:lnTo>
                  <a:lnTo>
                    <a:pt x="216" y="75"/>
                  </a:lnTo>
                  <a:lnTo>
                    <a:pt x="245" y="70"/>
                  </a:lnTo>
                  <a:lnTo>
                    <a:pt x="275" y="64"/>
                  </a:lnTo>
                  <a:lnTo>
                    <a:pt x="309" y="58"/>
                  </a:lnTo>
                  <a:lnTo>
                    <a:pt x="345" y="53"/>
                  </a:lnTo>
                  <a:lnTo>
                    <a:pt x="382" y="49"/>
                  </a:lnTo>
                  <a:lnTo>
                    <a:pt x="418" y="45"/>
                  </a:lnTo>
                  <a:lnTo>
                    <a:pt x="453" y="43"/>
                  </a:lnTo>
                  <a:lnTo>
                    <a:pt x="486" y="41"/>
                  </a:lnTo>
                  <a:lnTo>
                    <a:pt x="517" y="39"/>
                  </a:lnTo>
                  <a:lnTo>
                    <a:pt x="546" y="39"/>
                  </a:lnTo>
                  <a:lnTo>
                    <a:pt x="574" y="39"/>
                  </a:lnTo>
                  <a:lnTo>
                    <a:pt x="599" y="41"/>
                  </a:lnTo>
                  <a:lnTo>
                    <a:pt x="622" y="42"/>
                  </a:lnTo>
                  <a:lnTo>
                    <a:pt x="643" y="44"/>
                  </a:lnTo>
                  <a:lnTo>
                    <a:pt x="662" y="46"/>
                  </a:lnTo>
                  <a:lnTo>
                    <a:pt x="680" y="49"/>
                  </a:lnTo>
                  <a:lnTo>
                    <a:pt x="695" y="51"/>
                  </a:lnTo>
                  <a:lnTo>
                    <a:pt x="707" y="54"/>
                  </a:lnTo>
                  <a:lnTo>
                    <a:pt x="718" y="57"/>
                  </a:lnTo>
                  <a:lnTo>
                    <a:pt x="726" y="60"/>
                  </a:lnTo>
                  <a:lnTo>
                    <a:pt x="732" y="64"/>
                  </a:lnTo>
                  <a:lnTo>
                    <a:pt x="725" y="70"/>
                  </a:lnTo>
                  <a:lnTo>
                    <a:pt x="716" y="75"/>
                  </a:lnTo>
                  <a:lnTo>
                    <a:pt x="704" y="82"/>
                  </a:lnTo>
                  <a:lnTo>
                    <a:pt x="690" y="89"/>
                  </a:lnTo>
                  <a:lnTo>
                    <a:pt x="675" y="96"/>
                  </a:lnTo>
                  <a:lnTo>
                    <a:pt x="659" y="104"/>
                  </a:lnTo>
                  <a:lnTo>
                    <a:pt x="641" y="111"/>
                  </a:lnTo>
                  <a:lnTo>
                    <a:pt x="623" y="118"/>
                  </a:lnTo>
                  <a:lnTo>
                    <a:pt x="635" y="156"/>
                  </a:lnTo>
                  <a:lnTo>
                    <a:pt x="667" y="144"/>
                  </a:lnTo>
                  <a:lnTo>
                    <a:pt x="696" y="130"/>
                  </a:lnTo>
                  <a:lnTo>
                    <a:pt x="720" y="118"/>
                  </a:lnTo>
                  <a:lnTo>
                    <a:pt x="740" y="105"/>
                  </a:lnTo>
                  <a:lnTo>
                    <a:pt x="755" y="95"/>
                  </a:lnTo>
                  <a:lnTo>
                    <a:pt x="765" y="83"/>
                  </a:lnTo>
                  <a:lnTo>
                    <a:pt x="771" y="73"/>
                  </a:lnTo>
                  <a:lnTo>
                    <a:pt x="772" y="63"/>
                  </a:lnTo>
                  <a:lnTo>
                    <a:pt x="767" y="46"/>
                  </a:lnTo>
                  <a:lnTo>
                    <a:pt x="755" y="34"/>
                  </a:lnTo>
                  <a:lnTo>
                    <a:pt x="737" y="23"/>
                  </a:lnTo>
                  <a:lnTo>
                    <a:pt x="712" y="15"/>
                  </a:lnTo>
                  <a:lnTo>
                    <a:pt x="685" y="9"/>
                  </a:lnTo>
                  <a:lnTo>
                    <a:pt x="655" y="5"/>
                  </a:lnTo>
                  <a:lnTo>
                    <a:pt x="621" y="1"/>
                  </a:lnTo>
                  <a:lnTo>
                    <a:pt x="586" y="0"/>
                  </a:lnTo>
                  <a:lnTo>
                    <a:pt x="552" y="0"/>
                  </a:lnTo>
                  <a:lnTo>
                    <a:pt x="518" y="0"/>
                  </a:lnTo>
                  <a:lnTo>
                    <a:pt x="485" y="1"/>
                  </a:lnTo>
                  <a:lnTo>
                    <a:pt x="455" y="2"/>
                  </a:lnTo>
                  <a:lnTo>
                    <a:pt x="428" y="5"/>
                  </a:lnTo>
                  <a:lnTo>
                    <a:pt x="406" y="7"/>
                  </a:lnTo>
                  <a:lnTo>
                    <a:pt x="388" y="8"/>
                  </a:lnTo>
                  <a:lnTo>
                    <a:pt x="37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8" name="Freeform 42"/>
            <p:cNvSpPr>
              <a:spLocks/>
            </p:cNvSpPr>
            <p:nvPr/>
          </p:nvSpPr>
          <p:spPr bwMode="auto">
            <a:xfrm>
              <a:off x="5117" y="1542"/>
              <a:ext cx="25" cy="11"/>
            </a:xfrm>
            <a:custGeom>
              <a:avLst/>
              <a:gdLst>
                <a:gd name="T0" fmla="*/ 117 w 127"/>
                <a:gd name="T1" fmla="*/ 25 h 57"/>
                <a:gd name="T2" fmla="*/ 18 w 127"/>
                <a:gd name="T3" fmla="*/ 0 h 57"/>
                <a:gd name="T4" fmla="*/ 13 w 127"/>
                <a:gd name="T5" fmla="*/ 0 h 57"/>
                <a:gd name="T6" fmla="*/ 7 w 127"/>
                <a:gd name="T7" fmla="*/ 3 h 57"/>
                <a:gd name="T8" fmla="*/ 3 w 127"/>
                <a:gd name="T9" fmla="*/ 7 h 57"/>
                <a:gd name="T10" fmla="*/ 0 w 127"/>
                <a:gd name="T11" fmla="*/ 13 h 57"/>
                <a:gd name="T12" fmla="*/ 0 w 127"/>
                <a:gd name="T13" fmla="*/ 20 h 57"/>
                <a:gd name="T14" fmla="*/ 2 w 127"/>
                <a:gd name="T15" fmla="*/ 26 h 57"/>
                <a:gd name="T16" fmla="*/ 6 w 127"/>
                <a:gd name="T17" fmla="*/ 30 h 57"/>
                <a:gd name="T18" fmla="*/ 12 w 127"/>
                <a:gd name="T19" fmla="*/ 33 h 57"/>
                <a:gd name="T20" fmla="*/ 109 w 127"/>
                <a:gd name="T21" fmla="*/ 57 h 57"/>
                <a:gd name="T22" fmla="*/ 116 w 127"/>
                <a:gd name="T23" fmla="*/ 57 h 57"/>
                <a:gd name="T24" fmla="*/ 121 w 127"/>
                <a:gd name="T25" fmla="*/ 55 h 57"/>
                <a:gd name="T26" fmla="*/ 125 w 127"/>
                <a:gd name="T27" fmla="*/ 50 h 57"/>
                <a:gd name="T28" fmla="*/ 127 w 127"/>
                <a:gd name="T29" fmla="*/ 44 h 57"/>
                <a:gd name="T30" fmla="*/ 127 w 127"/>
                <a:gd name="T31" fmla="*/ 39 h 57"/>
                <a:gd name="T32" fmla="*/ 125 w 127"/>
                <a:gd name="T33" fmla="*/ 33 h 57"/>
                <a:gd name="T34" fmla="*/ 122 w 127"/>
                <a:gd name="T35" fmla="*/ 28 h 57"/>
                <a:gd name="T36" fmla="*/ 117 w 127"/>
                <a:gd name="T37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57">
                  <a:moveTo>
                    <a:pt x="117" y="25"/>
                  </a:moveTo>
                  <a:lnTo>
                    <a:pt x="18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109" y="57"/>
                  </a:lnTo>
                  <a:lnTo>
                    <a:pt x="116" y="57"/>
                  </a:lnTo>
                  <a:lnTo>
                    <a:pt x="121" y="55"/>
                  </a:lnTo>
                  <a:lnTo>
                    <a:pt x="125" y="50"/>
                  </a:lnTo>
                  <a:lnTo>
                    <a:pt x="127" y="44"/>
                  </a:lnTo>
                  <a:lnTo>
                    <a:pt x="127" y="39"/>
                  </a:lnTo>
                  <a:lnTo>
                    <a:pt x="125" y="33"/>
                  </a:lnTo>
                  <a:lnTo>
                    <a:pt x="122" y="28"/>
                  </a:lnTo>
                  <a:lnTo>
                    <a:pt x="11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499" name="Freeform 43"/>
            <p:cNvSpPr>
              <a:spLocks/>
            </p:cNvSpPr>
            <p:nvPr/>
          </p:nvSpPr>
          <p:spPr bwMode="auto">
            <a:xfrm>
              <a:off x="5303" y="1564"/>
              <a:ext cx="15" cy="73"/>
            </a:xfrm>
            <a:custGeom>
              <a:avLst/>
              <a:gdLst>
                <a:gd name="T0" fmla="*/ 76 w 79"/>
                <a:gd name="T1" fmla="*/ 335 h 363"/>
                <a:gd name="T2" fmla="*/ 76 w 79"/>
                <a:gd name="T3" fmla="*/ 335 h 363"/>
                <a:gd name="T4" fmla="*/ 56 w 79"/>
                <a:gd name="T5" fmla="*/ 290 h 363"/>
                <a:gd name="T6" fmla="*/ 44 w 79"/>
                <a:gd name="T7" fmla="*/ 245 h 363"/>
                <a:gd name="T8" fmla="*/ 38 w 79"/>
                <a:gd name="T9" fmla="*/ 200 h 363"/>
                <a:gd name="T10" fmla="*/ 35 w 79"/>
                <a:gd name="T11" fmla="*/ 158 h 363"/>
                <a:gd name="T12" fmla="*/ 38 w 79"/>
                <a:gd name="T13" fmla="*/ 119 h 363"/>
                <a:gd name="T14" fmla="*/ 42 w 79"/>
                <a:gd name="T15" fmla="*/ 83 h 363"/>
                <a:gd name="T16" fmla="*/ 47 w 79"/>
                <a:gd name="T17" fmla="*/ 51 h 363"/>
                <a:gd name="T18" fmla="*/ 52 w 79"/>
                <a:gd name="T19" fmla="*/ 25 h 363"/>
                <a:gd name="T20" fmla="*/ 52 w 79"/>
                <a:gd name="T21" fmla="*/ 24 h 363"/>
                <a:gd name="T22" fmla="*/ 53 w 79"/>
                <a:gd name="T23" fmla="*/ 16 h 363"/>
                <a:gd name="T24" fmla="*/ 51 w 79"/>
                <a:gd name="T25" fmla="*/ 9 h 363"/>
                <a:gd name="T26" fmla="*/ 46 w 79"/>
                <a:gd name="T27" fmla="*/ 4 h 363"/>
                <a:gd name="T28" fmla="*/ 40 w 79"/>
                <a:gd name="T29" fmla="*/ 1 h 363"/>
                <a:gd name="T30" fmla="*/ 32 w 79"/>
                <a:gd name="T31" fmla="*/ 0 h 363"/>
                <a:gd name="T32" fmla="*/ 26 w 79"/>
                <a:gd name="T33" fmla="*/ 2 h 363"/>
                <a:gd name="T34" fmla="*/ 21 w 79"/>
                <a:gd name="T35" fmla="*/ 8 h 363"/>
                <a:gd name="T36" fmla="*/ 18 w 79"/>
                <a:gd name="T37" fmla="*/ 15 h 363"/>
                <a:gd name="T38" fmla="*/ 18 w 79"/>
                <a:gd name="T39" fmla="*/ 16 h 363"/>
                <a:gd name="T40" fmla="*/ 12 w 79"/>
                <a:gd name="T41" fmla="*/ 43 h 363"/>
                <a:gd name="T42" fmla="*/ 6 w 79"/>
                <a:gd name="T43" fmla="*/ 76 h 363"/>
                <a:gd name="T44" fmla="*/ 2 w 79"/>
                <a:gd name="T45" fmla="*/ 115 h 363"/>
                <a:gd name="T46" fmla="*/ 0 w 79"/>
                <a:gd name="T47" fmla="*/ 158 h 363"/>
                <a:gd name="T48" fmla="*/ 2 w 79"/>
                <a:gd name="T49" fmla="*/ 205 h 363"/>
                <a:gd name="T50" fmla="*/ 9 w 79"/>
                <a:gd name="T51" fmla="*/ 254 h 363"/>
                <a:gd name="T52" fmla="*/ 23 w 79"/>
                <a:gd name="T53" fmla="*/ 304 h 363"/>
                <a:gd name="T54" fmla="*/ 46 w 79"/>
                <a:gd name="T55" fmla="*/ 354 h 363"/>
                <a:gd name="T56" fmla="*/ 50 w 79"/>
                <a:gd name="T57" fmla="*/ 360 h 363"/>
                <a:gd name="T58" fmla="*/ 56 w 79"/>
                <a:gd name="T59" fmla="*/ 363 h 363"/>
                <a:gd name="T60" fmla="*/ 64 w 79"/>
                <a:gd name="T61" fmla="*/ 363 h 363"/>
                <a:gd name="T62" fmla="*/ 70 w 79"/>
                <a:gd name="T63" fmla="*/ 361 h 363"/>
                <a:gd name="T64" fmla="*/ 75 w 79"/>
                <a:gd name="T65" fmla="*/ 355 h 363"/>
                <a:gd name="T66" fmla="*/ 79 w 79"/>
                <a:gd name="T67" fmla="*/ 349 h 363"/>
                <a:gd name="T68" fmla="*/ 79 w 79"/>
                <a:gd name="T69" fmla="*/ 342 h 363"/>
                <a:gd name="T70" fmla="*/ 76 w 79"/>
                <a:gd name="T7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363">
                  <a:moveTo>
                    <a:pt x="76" y="335"/>
                  </a:moveTo>
                  <a:lnTo>
                    <a:pt x="76" y="335"/>
                  </a:lnTo>
                  <a:lnTo>
                    <a:pt x="56" y="290"/>
                  </a:lnTo>
                  <a:lnTo>
                    <a:pt x="44" y="245"/>
                  </a:lnTo>
                  <a:lnTo>
                    <a:pt x="38" y="200"/>
                  </a:lnTo>
                  <a:lnTo>
                    <a:pt x="35" y="158"/>
                  </a:lnTo>
                  <a:lnTo>
                    <a:pt x="38" y="119"/>
                  </a:lnTo>
                  <a:lnTo>
                    <a:pt x="42" y="83"/>
                  </a:lnTo>
                  <a:lnTo>
                    <a:pt x="47" y="51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3" y="16"/>
                  </a:lnTo>
                  <a:lnTo>
                    <a:pt x="51" y="9"/>
                  </a:lnTo>
                  <a:lnTo>
                    <a:pt x="46" y="4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1" y="8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2" y="43"/>
                  </a:lnTo>
                  <a:lnTo>
                    <a:pt x="6" y="76"/>
                  </a:lnTo>
                  <a:lnTo>
                    <a:pt x="2" y="115"/>
                  </a:lnTo>
                  <a:lnTo>
                    <a:pt x="0" y="158"/>
                  </a:lnTo>
                  <a:lnTo>
                    <a:pt x="2" y="205"/>
                  </a:lnTo>
                  <a:lnTo>
                    <a:pt x="9" y="254"/>
                  </a:lnTo>
                  <a:lnTo>
                    <a:pt x="23" y="304"/>
                  </a:lnTo>
                  <a:lnTo>
                    <a:pt x="46" y="354"/>
                  </a:lnTo>
                  <a:lnTo>
                    <a:pt x="50" y="360"/>
                  </a:lnTo>
                  <a:lnTo>
                    <a:pt x="56" y="363"/>
                  </a:lnTo>
                  <a:lnTo>
                    <a:pt x="64" y="363"/>
                  </a:lnTo>
                  <a:lnTo>
                    <a:pt x="70" y="361"/>
                  </a:lnTo>
                  <a:lnTo>
                    <a:pt x="75" y="355"/>
                  </a:lnTo>
                  <a:lnTo>
                    <a:pt x="79" y="349"/>
                  </a:lnTo>
                  <a:lnTo>
                    <a:pt x="79" y="342"/>
                  </a:lnTo>
                  <a:lnTo>
                    <a:pt x="76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00" name="Freeform 44"/>
            <p:cNvSpPr>
              <a:spLocks/>
            </p:cNvSpPr>
            <p:nvPr/>
          </p:nvSpPr>
          <p:spPr bwMode="auto">
            <a:xfrm>
              <a:off x="5273" y="1587"/>
              <a:ext cx="12" cy="49"/>
            </a:xfrm>
            <a:custGeom>
              <a:avLst/>
              <a:gdLst>
                <a:gd name="T0" fmla="*/ 36 w 61"/>
                <a:gd name="T1" fmla="*/ 64 h 243"/>
                <a:gd name="T2" fmla="*/ 36 w 61"/>
                <a:gd name="T3" fmla="*/ 52 h 243"/>
                <a:gd name="T4" fmla="*/ 36 w 61"/>
                <a:gd name="T5" fmla="*/ 42 h 243"/>
                <a:gd name="T6" fmla="*/ 36 w 61"/>
                <a:gd name="T7" fmla="*/ 30 h 243"/>
                <a:gd name="T8" fmla="*/ 35 w 61"/>
                <a:gd name="T9" fmla="*/ 20 h 243"/>
                <a:gd name="T10" fmla="*/ 35 w 61"/>
                <a:gd name="T11" fmla="*/ 20 h 243"/>
                <a:gd name="T12" fmla="*/ 34 w 61"/>
                <a:gd name="T13" fmla="*/ 12 h 243"/>
                <a:gd name="T14" fmla="*/ 30 w 61"/>
                <a:gd name="T15" fmla="*/ 6 h 243"/>
                <a:gd name="T16" fmla="*/ 24 w 61"/>
                <a:gd name="T17" fmla="*/ 1 h 243"/>
                <a:gd name="T18" fmla="*/ 16 w 61"/>
                <a:gd name="T19" fmla="*/ 0 h 243"/>
                <a:gd name="T20" fmla="*/ 10 w 61"/>
                <a:gd name="T21" fmla="*/ 2 h 243"/>
                <a:gd name="T22" fmla="*/ 4 w 61"/>
                <a:gd name="T23" fmla="*/ 7 h 243"/>
                <a:gd name="T24" fmla="*/ 1 w 61"/>
                <a:gd name="T25" fmla="*/ 14 h 243"/>
                <a:gd name="T26" fmla="*/ 0 w 61"/>
                <a:gd name="T27" fmla="*/ 21 h 243"/>
                <a:gd name="T28" fmla="*/ 0 w 61"/>
                <a:gd name="T29" fmla="*/ 31 h 243"/>
                <a:gd name="T30" fmla="*/ 0 w 61"/>
                <a:gd name="T31" fmla="*/ 42 h 243"/>
                <a:gd name="T32" fmla="*/ 0 w 61"/>
                <a:gd name="T33" fmla="*/ 52 h 243"/>
                <a:gd name="T34" fmla="*/ 0 w 61"/>
                <a:gd name="T35" fmla="*/ 64 h 243"/>
                <a:gd name="T36" fmla="*/ 0 w 61"/>
                <a:gd name="T37" fmla="*/ 104 h 243"/>
                <a:gd name="T38" fmla="*/ 3 w 61"/>
                <a:gd name="T39" fmla="*/ 148 h 243"/>
                <a:gd name="T40" fmla="*/ 11 w 61"/>
                <a:gd name="T41" fmla="*/ 192 h 243"/>
                <a:gd name="T42" fmla="*/ 28 w 61"/>
                <a:gd name="T43" fmla="*/ 234 h 243"/>
                <a:gd name="T44" fmla="*/ 33 w 61"/>
                <a:gd name="T45" fmla="*/ 240 h 243"/>
                <a:gd name="T46" fmla="*/ 38 w 61"/>
                <a:gd name="T47" fmla="*/ 243 h 243"/>
                <a:gd name="T48" fmla="*/ 46 w 61"/>
                <a:gd name="T49" fmla="*/ 243 h 243"/>
                <a:gd name="T50" fmla="*/ 52 w 61"/>
                <a:gd name="T51" fmla="*/ 241 h 243"/>
                <a:gd name="T52" fmla="*/ 57 w 61"/>
                <a:gd name="T53" fmla="*/ 235 h 243"/>
                <a:gd name="T54" fmla="*/ 61 w 61"/>
                <a:gd name="T55" fmla="*/ 229 h 243"/>
                <a:gd name="T56" fmla="*/ 61 w 61"/>
                <a:gd name="T57" fmla="*/ 222 h 243"/>
                <a:gd name="T58" fmla="*/ 58 w 61"/>
                <a:gd name="T59" fmla="*/ 215 h 243"/>
                <a:gd name="T60" fmla="*/ 45 w 61"/>
                <a:gd name="T61" fmla="*/ 180 h 243"/>
                <a:gd name="T62" fmla="*/ 38 w 61"/>
                <a:gd name="T63" fmla="*/ 141 h 243"/>
                <a:gd name="T64" fmla="*/ 36 w 61"/>
                <a:gd name="T65" fmla="*/ 102 h 243"/>
                <a:gd name="T66" fmla="*/ 36 w 61"/>
                <a:gd name="T67" fmla="*/ 6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43">
                  <a:moveTo>
                    <a:pt x="36" y="64"/>
                  </a:moveTo>
                  <a:lnTo>
                    <a:pt x="36" y="52"/>
                  </a:lnTo>
                  <a:lnTo>
                    <a:pt x="36" y="42"/>
                  </a:lnTo>
                  <a:lnTo>
                    <a:pt x="36" y="3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4"/>
                  </a:lnTo>
                  <a:lnTo>
                    <a:pt x="0" y="104"/>
                  </a:lnTo>
                  <a:lnTo>
                    <a:pt x="3" y="148"/>
                  </a:lnTo>
                  <a:lnTo>
                    <a:pt x="11" y="192"/>
                  </a:lnTo>
                  <a:lnTo>
                    <a:pt x="28" y="234"/>
                  </a:lnTo>
                  <a:lnTo>
                    <a:pt x="33" y="240"/>
                  </a:lnTo>
                  <a:lnTo>
                    <a:pt x="38" y="243"/>
                  </a:lnTo>
                  <a:lnTo>
                    <a:pt x="46" y="243"/>
                  </a:lnTo>
                  <a:lnTo>
                    <a:pt x="52" y="241"/>
                  </a:lnTo>
                  <a:lnTo>
                    <a:pt x="57" y="235"/>
                  </a:lnTo>
                  <a:lnTo>
                    <a:pt x="61" y="229"/>
                  </a:lnTo>
                  <a:lnTo>
                    <a:pt x="61" y="222"/>
                  </a:lnTo>
                  <a:lnTo>
                    <a:pt x="58" y="215"/>
                  </a:lnTo>
                  <a:lnTo>
                    <a:pt x="45" y="180"/>
                  </a:lnTo>
                  <a:lnTo>
                    <a:pt x="38" y="141"/>
                  </a:lnTo>
                  <a:lnTo>
                    <a:pt x="36" y="102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01" name="Freeform 45"/>
            <p:cNvSpPr>
              <a:spLocks/>
            </p:cNvSpPr>
            <p:nvPr/>
          </p:nvSpPr>
          <p:spPr bwMode="auto">
            <a:xfrm>
              <a:off x="5072" y="1706"/>
              <a:ext cx="85" cy="68"/>
            </a:xfrm>
            <a:custGeom>
              <a:avLst/>
              <a:gdLst>
                <a:gd name="T0" fmla="*/ 390 w 422"/>
                <a:gd name="T1" fmla="*/ 18 h 340"/>
                <a:gd name="T2" fmla="*/ 256 w 422"/>
                <a:gd name="T3" fmla="*/ 299 h 340"/>
                <a:gd name="T4" fmla="*/ 157 w 422"/>
                <a:gd name="T5" fmla="*/ 292 h 340"/>
                <a:gd name="T6" fmla="*/ 33 w 422"/>
                <a:gd name="T7" fmla="*/ 0 h 340"/>
                <a:gd name="T8" fmla="*/ 0 w 422"/>
                <a:gd name="T9" fmla="*/ 18 h 340"/>
                <a:gd name="T10" fmla="*/ 133 w 422"/>
                <a:gd name="T11" fmla="*/ 330 h 340"/>
                <a:gd name="T12" fmla="*/ 277 w 422"/>
                <a:gd name="T13" fmla="*/ 340 h 340"/>
                <a:gd name="T14" fmla="*/ 422 w 422"/>
                <a:gd name="T15" fmla="*/ 36 h 340"/>
                <a:gd name="T16" fmla="*/ 390 w 422"/>
                <a:gd name="T17" fmla="*/ 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40">
                  <a:moveTo>
                    <a:pt x="390" y="18"/>
                  </a:moveTo>
                  <a:lnTo>
                    <a:pt x="256" y="299"/>
                  </a:lnTo>
                  <a:lnTo>
                    <a:pt x="157" y="292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133" y="330"/>
                  </a:lnTo>
                  <a:lnTo>
                    <a:pt x="277" y="340"/>
                  </a:lnTo>
                  <a:lnTo>
                    <a:pt x="422" y="36"/>
                  </a:lnTo>
                  <a:lnTo>
                    <a:pt x="39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02" name="Freeform 46"/>
            <p:cNvSpPr>
              <a:spLocks/>
            </p:cNvSpPr>
            <p:nvPr/>
          </p:nvSpPr>
          <p:spPr bwMode="auto">
            <a:xfrm>
              <a:off x="5040" y="1707"/>
              <a:ext cx="37" cy="54"/>
            </a:xfrm>
            <a:custGeom>
              <a:avLst/>
              <a:gdLst>
                <a:gd name="T0" fmla="*/ 27 w 186"/>
                <a:gd name="T1" fmla="*/ 0 h 268"/>
                <a:gd name="T2" fmla="*/ 0 w 186"/>
                <a:gd name="T3" fmla="*/ 26 h 268"/>
                <a:gd name="T4" fmla="*/ 138 w 186"/>
                <a:gd name="T5" fmla="*/ 202 h 268"/>
                <a:gd name="T6" fmla="*/ 109 w 186"/>
                <a:gd name="T7" fmla="*/ 242 h 268"/>
                <a:gd name="T8" fmla="*/ 137 w 186"/>
                <a:gd name="T9" fmla="*/ 268 h 268"/>
                <a:gd name="T10" fmla="*/ 186 w 186"/>
                <a:gd name="T11" fmla="*/ 202 h 268"/>
                <a:gd name="T12" fmla="*/ 27 w 186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68">
                  <a:moveTo>
                    <a:pt x="27" y="0"/>
                  </a:moveTo>
                  <a:lnTo>
                    <a:pt x="0" y="26"/>
                  </a:lnTo>
                  <a:lnTo>
                    <a:pt x="138" y="202"/>
                  </a:lnTo>
                  <a:lnTo>
                    <a:pt x="109" y="242"/>
                  </a:lnTo>
                  <a:lnTo>
                    <a:pt x="137" y="268"/>
                  </a:lnTo>
                  <a:lnTo>
                    <a:pt x="186" y="2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03" name="Freeform 47"/>
            <p:cNvSpPr>
              <a:spLocks/>
            </p:cNvSpPr>
            <p:nvPr/>
          </p:nvSpPr>
          <p:spPr bwMode="auto">
            <a:xfrm>
              <a:off x="5152" y="1698"/>
              <a:ext cx="55" cy="74"/>
            </a:xfrm>
            <a:custGeom>
              <a:avLst/>
              <a:gdLst>
                <a:gd name="T0" fmla="*/ 250 w 276"/>
                <a:gd name="T1" fmla="*/ 0 h 369"/>
                <a:gd name="T2" fmla="*/ 0 w 276"/>
                <a:gd name="T3" fmla="*/ 264 h 369"/>
                <a:gd name="T4" fmla="*/ 56 w 276"/>
                <a:gd name="T5" fmla="*/ 369 h 369"/>
                <a:gd name="T6" fmla="*/ 87 w 276"/>
                <a:gd name="T7" fmla="*/ 349 h 369"/>
                <a:gd name="T8" fmla="*/ 46 w 276"/>
                <a:gd name="T9" fmla="*/ 271 h 369"/>
                <a:gd name="T10" fmla="*/ 276 w 276"/>
                <a:gd name="T11" fmla="*/ 29 h 369"/>
                <a:gd name="T12" fmla="*/ 250 w 276"/>
                <a:gd name="T1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369">
                  <a:moveTo>
                    <a:pt x="250" y="0"/>
                  </a:moveTo>
                  <a:lnTo>
                    <a:pt x="0" y="264"/>
                  </a:lnTo>
                  <a:lnTo>
                    <a:pt x="56" y="369"/>
                  </a:lnTo>
                  <a:lnTo>
                    <a:pt x="87" y="349"/>
                  </a:lnTo>
                  <a:lnTo>
                    <a:pt x="46" y="271"/>
                  </a:lnTo>
                  <a:lnTo>
                    <a:pt x="276" y="29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04" name="Freeform 48"/>
            <p:cNvSpPr>
              <a:spLocks/>
            </p:cNvSpPr>
            <p:nvPr/>
          </p:nvSpPr>
          <p:spPr bwMode="auto">
            <a:xfrm>
              <a:off x="5209" y="1702"/>
              <a:ext cx="67" cy="25"/>
            </a:xfrm>
            <a:custGeom>
              <a:avLst/>
              <a:gdLst>
                <a:gd name="T0" fmla="*/ 296 w 333"/>
                <a:gd name="T1" fmla="*/ 11 h 122"/>
                <a:gd name="T2" fmla="*/ 290 w 333"/>
                <a:gd name="T3" fmla="*/ 37 h 122"/>
                <a:gd name="T4" fmla="*/ 281 w 333"/>
                <a:gd name="T5" fmla="*/ 59 h 122"/>
                <a:gd name="T6" fmla="*/ 267 w 333"/>
                <a:gd name="T7" fmla="*/ 76 h 122"/>
                <a:gd name="T8" fmla="*/ 247 w 333"/>
                <a:gd name="T9" fmla="*/ 83 h 122"/>
                <a:gd name="T10" fmla="*/ 222 w 333"/>
                <a:gd name="T11" fmla="*/ 78 h 122"/>
                <a:gd name="T12" fmla="*/ 197 w 333"/>
                <a:gd name="T13" fmla="*/ 66 h 122"/>
                <a:gd name="T14" fmla="*/ 177 w 333"/>
                <a:gd name="T15" fmla="*/ 51 h 122"/>
                <a:gd name="T16" fmla="*/ 170 w 333"/>
                <a:gd name="T17" fmla="*/ 44 h 122"/>
                <a:gd name="T18" fmla="*/ 170 w 333"/>
                <a:gd name="T19" fmla="*/ 44 h 122"/>
                <a:gd name="T20" fmla="*/ 169 w 333"/>
                <a:gd name="T21" fmla="*/ 44 h 122"/>
                <a:gd name="T22" fmla="*/ 143 w 333"/>
                <a:gd name="T23" fmla="*/ 30 h 122"/>
                <a:gd name="T24" fmla="*/ 115 w 333"/>
                <a:gd name="T25" fmla="*/ 26 h 122"/>
                <a:gd name="T26" fmla="*/ 88 w 333"/>
                <a:gd name="T27" fmla="*/ 29 h 122"/>
                <a:gd name="T28" fmla="*/ 61 w 333"/>
                <a:gd name="T29" fmla="*/ 36 h 122"/>
                <a:gd name="T30" fmla="*/ 38 w 333"/>
                <a:gd name="T31" fmla="*/ 45 h 122"/>
                <a:gd name="T32" fmla="*/ 19 w 333"/>
                <a:gd name="T33" fmla="*/ 54 h 122"/>
                <a:gd name="T34" fmla="*/ 6 w 333"/>
                <a:gd name="T35" fmla="*/ 62 h 122"/>
                <a:gd name="T36" fmla="*/ 0 w 333"/>
                <a:gd name="T37" fmla="*/ 66 h 122"/>
                <a:gd name="T38" fmla="*/ 19 w 333"/>
                <a:gd name="T39" fmla="*/ 99 h 122"/>
                <a:gd name="T40" fmla="*/ 43 w 333"/>
                <a:gd name="T41" fmla="*/ 84 h 122"/>
                <a:gd name="T42" fmla="*/ 78 w 333"/>
                <a:gd name="T43" fmla="*/ 70 h 122"/>
                <a:gd name="T44" fmla="*/ 115 w 333"/>
                <a:gd name="T45" fmla="*/ 66 h 122"/>
                <a:gd name="T46" fmla="*/ 148 w 333"/>
                <a:gd name="T47" fmla="*/ 76 h 122"/>
                <a:gd name="T48" fmla="*/ 164 w 333"/>
                <a:gd name="T49" fmla="*/ 90 h 122"/>
                <a:gd name="T50" fmla="*/ 194 w 333"/>
                <a:gd name="T51" fmla="*/ 109 h 122"/>
                <a:gd name="T52" fmla="*/ 231 w 333"/>
                <a:gd name="T53" fmla="*/ 121 h 122"/>
                <a:gd name="T54" fmla="*/ 271 w 333"/>
                <a:gd name="T55" fmla="*/ 118 h 122"/>
                <a:gd name="T56" fmla="*/ 293 w 333"/>
                <a:gd name="T57" fmla="*/ 104 h 122"/>
                <a:gd name="T58" fmla="*/ 311 w 333"/>
                <a:gd name="T59" fmla="*/ 80 h 122"/>
                <a:gd name="T60" fmla="*/ 325 w 333"/>
                <a:gd name="T61" fmla="*/ 47 h 122"/>
                <a:gd name="T62" fmla="*/ 333 w 333"/>
                <a:gd name="T63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" h="122">
                  <a:moveTo>
                    <a:pt x="298" y="0"/>
                  </a:moveTo>
                  <a:lnTo>
                    <a:pt x="296" y="11"/>
                  </a:lnTo>
                  <a:lnTo>
                    <a:pt x="293" y="24"/>
                  </a:lnTo>
                  <a:lnTo>
                    <a:pt x="290" y="37"/>
                  </a:lnTo>
                  <a:lnTo>
                    <a:pt x="286" y="48"/>
                  </a:lnTo>
                  <a:lnTo>
                    <a:pt x="281" y="59"/>
                  </a:lnTo>
                  <a:lnTo>
                    <a:pt x="275" y="68"/>
                  </a:lnTo>
                  <a:lnTo>
                    <a:pt x="267" y="76"/>
                  </a:lnTo>
                  <a:lnTo>
                    <a:pt x="259" y="81"/>
                  </a:lnTo>
                  <a:lnTo>
                    <a:pt x="247" y="83"/>
                  </a:lnTo>
                  <a:lnTo>
                    <a:pt x="235" y="82"/>
                  </a:lnTo>
                  <a:lnTo>
                    <a:pt x="222" y="78"/>
                  </a:lnTo>
                  <a:lnTo>
                    <a:pt x="209" y="73"/>
                  </a:lnTo>
                  <a:lnTo>
                    <a:pt x="197" y="66"/>
                  </a:lnTo>
                  <a:lnTo>
                    <a:pt x="186" y="58"/>
                  </a:lnTo>
                  <a:lnTo>
                    <a:pt x="177" y="51"/>
                  </a:lnTo>
                  <a:lnTo>
                    <a:pt x="170" y="45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69" y="44"/>
                  </a:lnTo>
                  <a:lnTo>
                    <a:pt x="169" y="44"/>
                  </a:lnTo>
                  <a:lnTo>
                    <a:pt x="157" y="36"/>
                  </a:lnTo>
                  <a:lnTo>
                    <a:pt x="143" y="30"/>
                  </a:lnTo>
                  <a:lnTo>
                    <a:pt x="130" y="27"/>
                  </a:lnTo>
                  <a:lnTo>
                    <a:pt x="115" y="26"/>
                  </a:lnTo>
                  <a:lnTo>
                    <a:pt x="101" y="26"/>
                  </a:lnTo>
                  <a:lnTo>
                    <a:pt x="88" y="29"/>
                  </a:lnTo>
                  <a:lnTo>
                    <a:pt x="74" y="31"/>
                  </a:lnTo>
                  <a:lnTo>
                    <a:pt x="61" y="36"/>
                  </a:lnTo>
                  <a:lnTo>
                    <a:pt x="49" y="40"/>
                  </a:lnTo>
                  <a:lnTo>
                    <a:pt x="38" y="45"/>
                  </a:lnTo>
                  <a:lnTo>
                    <a:pt x="28" y="49"/>
                  </a:lnTo>
                  <a:lnTo>
                    <a:pt x="19" y="54"/>
                  </a:lnTo>
                  <a:lnTo>
                    <a:pt x="12" y="59"/>
                  </a:lnTo>
                  <a:lnTo>
                    <a:pt x="6" y="62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30" y="92"/>
                  </a:lnTo>
                  <a:lnTo>
                    <a:pt x="43" y="84"/>
                  </a:lnTo>
                  <a:lnTo>
                    <a:pt x="59" y="77"/>
                  </a:lnTo>
                  <a:lnTo>
                    <a:pt x="78" y="70"/>
                  </a:lnTo>
                  <a:lnTo>
                    <a:pt x="96" y="67"/>
                  </a:lnTo>
                  <a:lnTo>
                    <a:pt x="115" y="66"/>
                  </a:lnTo>
                  <a:lnTo>
                    <a:pt x="133" y="68"/>
                  </a:lnTo>
                  <a:lnTo>
                    <a:pt x="148" y="76"/>
                  </a:lnTo>
                  <a:lnTo>
                    <a:pt x="155" y="82"/>
                  </a:lnTo>
                  <a:lnTo>
                    <a:pt x="164" y="90"/>
                  </a:lnTo>
                  <a:lnTo>
                    <a:pt x="178" y="99"/>
                  </a:lnTo>
                  <a:lnTo>
                    <a:pt x="194" y="109"/>
                  </a:lnTo>
                  <a:lnTo>
                    <a:pt x="211" y="117"/>
                  </a:lnTo>
                  <a:lnTo>
                    <a:pt x="231" y="121"/>
                  </a:lnTo>
                  <a:lnTo>
                    <a:pt x="251" y="122"/>
                  </a:lnTo>
                  <a:lnTo>
                    <a:pt x="271" y="118"/>
                  </a:lnTo>
                  <a:lnTo>
                    <a:pt x="283" y="112"/>
                  </a:lnTo>
                  <a:lnTo>
                    <a:pt x="293" y="104"/>
                  </a:lnTo>
                  <a:lnTo>
                    <a:pt x="303" y="92"/>
                  </a:lnTo>
                  <a:lnTo>
                    <a:pt x="311" y="80"/>
                  </a:lnTo>
                  <a:lnTo>
                    <a:pt x="319" y="65"/>
                  </a:lnTo>
                  <a:lnTo>
                    <a:pt x="325" y="47"/>
                  </a:lnTo>
                  <a:lnTo>
                    <a:pt x="329" y="27"/>
                  </a:lnTo>
                  <a:lnTo>
                    <a:pt x="333" y="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05" name="Freeform 49"/>
            <p:cNvSpPr>
              <a:spLocks/>
            </p:cNvSpPr>
            <p:nvPr/>
          </p:nvSpPr>
          <p:spPr bwMode="auto">
            <a:xfrm>
              <a:off x="5141" y="1578"/>
              <a:ext cx="8" cy="9"/>
            </a:xfrm>
            <a:custGeom>
              <a:avLst/>
              <a:gdLst>
                <a:gd name="T0" fmla="*/ 23 w 40"/>
                <a:gd name="T1" fmla="*/ 43 h 43"/>
                <a:gd name="T2" fmla="*/ 15 w 40"/>
                <a:gd name="T3" fmla="*/ 43 h 43"/>
                <a:gd name="T4" fmla="*/ 8 w 40"/>
                <a:gd name="T5" fmla="*/ 38 h 43"/>
                <a:gd name="T6" fmla="*/ 3 w 40"/>
                <a:gd name="T7" fmla="*/ 33 h 43"/>
                <a:gd name="T8" fmla="*/ 0 w 40"/>
                <a:gd name="T9" fmla="*/ 24 h 43"/>
                <a:gd name="T10" fmla="*/ 1 w 40"/>
                <a:gd name="T11" fmla="*/ 16 h 43"/>
                <a:gd name="T12" fmla="*/ 4 w 40"/>
                <a:gd name="T13" fmla="*/ 8 h 43"/>
                <a:gd name="T14" fmla="*/ 10 w 40"/>
                <a:gd name="T15" fmla="*/ 2 h 43"/>
                <a:gd name="T16" fmla="*/ 18 w 40"/>
                <a:gd name="T17" fmla="*/ 0 h 43"/>
                <a:gd name="T18" fmla="*/ 25 w 40"/>
                <a:gd name="T19" fmla="*/ 0 h 43"/>
                <a:gd name="T20" fmla="*/ 33 w 40"/>
                <a:gd name="T21" fmla="*/ 4 h 43"/>
                <a:gd name="T22" fmla="*/ 38 w 40"/>
                <a:gd name="T23" fmla="*/ 11 h 43"/>
                <a:gd name="T24" fmla="*/ 40 w 40"/>
                <a:gd name="T25" fmla="*/ 19 h 43"/>
                <a:gd name="T26" fmla="*/ 39 w 40"/>
                <a:gd name="T27" fmla="*/ 27 h 43"/>
                <a:gd name="T28" fmla="*/ 36 w 40"/>
                <a:gd name="T29" fmla="*/ 35 h 43"/>
                <a:gd name="T30" fmla="*/ 30 w 40"/>
                <a:gd name="T31" fmla="*/ 41 h 43"/>
                <a:gd name="T32" fmla="*/ 23 w 4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3">
                  <a:moveTo>
                    <a:pt x="23" y="43"/>
                  </a:moveTo>
                  <a:lnTo>
                    <a:pt x="15" y="43"/>
                  </a:lnTo>
                  <a:lnTo>
                    <a:pt x="8" y="38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3" y="4"/>
                  </a:lnTo>
                  <a:lnTo>
                    <a:pt x="38" y="11"/>
                  </a:lnTo>
                  <a:lnTo>
                    <a:pt x="40" y="19"/>
                  </a:lnTo>
                  <a:lnTo>
                    <a:pt x="39" y="27"/>
                  </a:lnTo>
                  <a:lnTo>
                    <a:pt x="36" y="35"/>
                  </a:lnTo>
                  <a:lnTo>
                    <a:pt x="30" y="41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pic>
        <p:nvPicPr>
          <p:cNvPr id="531506" name="Picture 50" descr="HH0007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83762" y="4003023"/>
            <a:ext cx="533400" cy="3524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31509" name="AutoShape 53"/>
          <p:cNvSpPr>
            <a:spLocks noChangeArrowheads="1"/>
          </p:cNvSpPr>
          <p:nvPr/>
        </p:nvSpPr>
        <p:spPr bwMode="auto">
          <a:xfrm rot="5400000">
            <a:off x="5275600" y="2847320"/>
            <a:ext cx="685800" cy="1676400"/>
          </a:xfrm>
          <a:prstGeom prst="can">
            <a:avLst>
              <a:gd name="adj" fmla="val 201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510" name="Text Box 54"/>
          <p:cNvSpPr txBox="1">
            <a:spLocks noChangeArrowheads="1"/>
          </p:cNvSpPr>
          <p:nvPr/>
        </p:nvSpPr>
        <p:spPr bwMode="auto">
          <a:xfrm>
            <a:off x="3864312" y="4257020"/>
            <a:ext cx="809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zh-CN" sz="1600" b="1" dirty="0" smtClean="0">
                <a:latin typeface="Comic Sans MS" pitchFamily="66" charset="0"/>
                <a:ea typeface="굴림" pitchFamily="34" charset="-127"/>
              </a:rPr>
              <a:t>router</a:t>
            </a:r>
            <a:endParaRPr kumimoji="1" lang="en-US" altLang="zh-CN" sz="1600" b="1" dirty="0">
              <a:latin typeface="Comic Sans MS" pitchFamily="66" charset="0"/>
              <a:ea typeface="굴림" pitchFamily="34" charset="-127"/>
            </a:endParaRPr>
          </a:p>
        </p:txBody>
      </p:sp>
      <p:sp>
        <p:nvSpPr>
          <p:cNvPr id="531511" name="Text Box 55"/>
          <p:cNvSpPr txBox="1">
            <a:spLocks noChangeArrowheads="1"/>
          </p:cNvSpPr>
          <p:nvPr/>
        </p:nvSpPr>
        <p:spPr bwMode="auto">
          <a:xfrm>
            <a:off x="2217524" y="4257020"/>
            <a:ext cx="516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zh-CN" sz="1600" b="1" dirty="0">
                <a:latin typeface="Comic Sans MS" pitchFamily="66" charset="0"/>
                <a:ea typeface="굴림" pitchFamily="34" charset="-127"/>
              </a:rPr>
              <a:t>l</a:t>
            </a:r>
            <a:r>
              <a:rPr kumimoji="1" lang="en-US" altLang="zh-CN" sz="1600" b="1" dirty="0" smtClean="0">
                <a:latin typeface="Comic Sans MS" pitchFamily="66" charset="0"/>
                <a:ea typeface="굴림" pitchFamily="34" charset="-127"/>
              </a:rPr>
              <a:t>ink</a:t>
            </a:r>
            <a:endParaRPr kumimoji="1" lang="en-US" altLang="zh-CN" sz="1600" b="1" dirty="0">
              <a:latin typeface="Comic Sans MS" pitchFamily="66" charset="0"/>
              <a:ea typeface="굴림" pitchFamily="34" charset="-127"/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 flipH="1">
            <a:off x="7045662" y="4409423"/>
            <a:ext cx="685800" cy="519113"/>
            <a:chOff x="5001" y="1451"/>
            <a:chExt cx="423" cy="327"/>
          </a:xfrm>
        </p:grpSpPr>
        <p:sp>
          <p:nvSpPr>
            <p:cNvPr id="531514" name="Freeform 58"/>
            <p:cNvSpPr>
              <a:spLocks/>
            </p:cNvSpPr>
            <p:nvPr/>
          </p:nvSpPr>
          <p:spPr bwMode="auto">
            <a:xfrm>
              <a:off x="5381" y="1540"/>
              <a:ext cx="24" cy="20"/>
            </a:xfrm>
            <a:custGeom>
              <a:avLst/>
              <a:gdLst>
                <a:gd name="T0" fmla="*/ 18 w 120"/>
                <a:gd name="T1" fmla="*/ 100 h 100"/>
                <a:gd name="T2" fmla="*/ 120 w 120"/>
                <a:gd name="T3" fmla="*/ 33 h 100"/>
                <a:gd name="T4" fmla="*/ 104 w 120"/>
                <a:gd name="T5" fmla="*/ 0 h 100"/>
                <a:gd name="T6" fmla="*/ 0 w 120"/>
                <a:gd name="T7" fmla="*/ 66 h 100"/>
                <a:gd name="T8" fmla="*/ 18 w 12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0">
                  <a:moveTo>
                    <a:pt x="18" y="100"/>
                  </a:moveTo>
                  <a:lnTo>
                    <a:pt x="120" y="33"/>
                  </a:lnTo>
                  <a:lnTo>
                    <a:pt x="104" y="0"/>
                  </a:lnTo>
                  <a:lnTo>
                    <a:pt x="0" y="66"/>
                  </a:lnTo>
                  <a:lnTo>
                    <a:pt x="18" y="100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15" name="Freeform 59"/>
            <p:cNvSpPr>
              <a:spLocks/>
            </p:cNvSpPr>
            <p:nvPr/>
          </p:nvSpPr>
          <p:spPr bwMode="auto">
            <a:xfrm>
              <a:off x="5394" y="1575"/>
              <a:ext cx="25" cy="13"/>
            </a:xfrm>
            <a:custGeom>
              <a:avLst/>
              <a:gdLst>
                <a:gd name="T0" fmla="*/ 7 w 124"/>
                <a:gd name="T1" fmla="*/ 67 h 67"/>
                <a:gd name="T2" fmla="*/ 124 w 124"/>
                <a:gd name="T3" fmla="*/ 37 h 67"/>
                <a:gd name="T4" fmla="*/ 116 w 124"/>
                <a:gd name="T5" fmla="*/ 0 h 67"/>
                <a:gd name="T6" fmla="*/ 0 w 124"/>
                <a:gd name="T7" fmla="*/ 30 h 67"/>
                <a:gd name="T8" fmla="*/ 7 w 124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7">
                  <a:moveTo>
                    <a:pt x="7" y="67"/>
                  </a:moveTo>
                  <a:lnTo>
                    <a:pt x="124" y="37"/>
                  </a:lnTo>
                  <a:lnTo>
                    <a:pt x="116" y="0"/>
                  </a:lnTo>
                  <a:lnTo>
                    <a:pt x="0" y="30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16" name="Freeform 60"/>
            <p:cNvSpPr>
              <a:spLocks/>
            </p:cNvSpPr>
            <p:nvPr/>
          </p:nvSpPr>
          <p:spPr bwMode="auto">
            <a:xfrm>
              <a:off x="5396" y="1647"/>
              <a:ext cx="25" cy="16"/>
            </a:xfrm>
            <a:custGeom>
              <a:avLst/>
              <a:gdLst>
                <a:gd name="T0" fmla="*/ 0 w 124"/>
                <a:gd name="T1" fmla="*/ 36 h 77"/>
                <a:gd name="T2" fmla="*/ 114 w 124"/>
                <a:gd name="T3" fmla="*/ 77 h 77"/>
                <a:gd name="T4" fmla="*/ 124 w 124"/>
                <a:gd name="T5" fmla="*/ 41 h 77"/>
                <a:gd name="T6" fmla="*/ 11 w 124"/>
                <a:gd name="T7" fmla="*/ 0 h 77"/>
                <a:gd name="T8" fmla="*/ 0 w 124"/>
                <a:gd name="T9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7">
                  <a:moveTo>
                    <a:pt x="0" y="36"/>
                  </a:moveTo>
                  <a:lnTo>
                    <a:pt x="114" y="77"/>
                  </a:lnTo>
                  <a:lnTo>
                    <a:pt x="124" y="41"/>
                  </a:lnTo>
                  <a:lnTo>
                    <a:pt x="11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17" name="Freeform 61"/>
            <p:cNvSpPr>
              <a:spLocks/>
            </p:cNvSpPr>
            <p:nvPr/>
          </p:nvSpPr>
          <p:spPr bwMode="auto">
            <a:xfrm>
              <a:off x="5400" y="1617"/>
              <a:ext cx="24" cy="8"/>
            </a:xfrm>
            <a:custGeom>
              <a:avLst/>
              <a:gdLst>
                <a:gd name="T0" fmla="*/ 0 w 121"/>
                <a:gd name="T1" fmla="*/ 39 h 41"/>
                <a:gd name="T2" fmla="*/ 120 w 121"/>
                <a:gd name="T3" fmla="*/ 41 h 41"/>
                <a:gd name="T4" fmla="*/ 121 w 121"/>
                <a:gd name="T5" fmla="*/ 4 h 41"/>
                <a:gd name="T6" fmla="*/ 1 w 121"/>
                <a:gd name="T7" fmla="*/ 0 h 41"/>
                <a:gd name="T8" fmla="*/ 0 w 12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41">
                  <a:moveTo>
                    <a:pt x="0" y="39"/>
                  </a:moveTo>
                  <a:lnTo>
                    <a:pt x="120" y="41"/>
                  </a:lnTo>
                  <a:lnTo>
                    <a:pt x="121" y="4"/>
                  </a:lnTo>
                  <a:lnTo>
                    <a:pt x="1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18" name="Freeform 62"/>
            <p:cNvSpPr>
              <a:spLocks/>
            </p:cNvSpPr>
            <p:nvPr/>
          </p:nvSpPr>
          <p:spPr bwMode="auto">
            <a:xfrm>
              <a:off x="5001" y="1451"/>
              <a:ext cx="330" cy="323"/>
            </a:xfrm>
            <a:custGeom>
              <a:avLst/>
              <a:gdLst>
                <a:gd name="T0" fmla="*/ 1001 w 1651"/>
                <a:gd name="T1" fmla="*/ 1589 h 1613"/>
                <a:gd name="T2" fmla="*/ 1120 w 1651"/>
                <a:gd name="T3" fmla="*/ 1551 h 1613"/>
                <a:gd name="T4" fmla="*/ 1229 w 1651"/>
                <a:gd name="T5" fmla="*/ 1498 h 1613"/>
                <a:gd name="T6" fmla="*/ 1329 w 1651"/>
                <a:gd name="T7" fmla="*/ 1429 h 1613"/>
                <a:gd name="T8" fmla="*/ 1419 w 1651"/>
                <a:gd name="T9" fmla="*/ 1349 h 1613"/>
                <a:gd name="T10" fmla="*/ 1494 w 1651"/>
                <a:gd name="T11" fmla="*/ 1258 h 1613"/>
                <a:gd name="T12" fmla="*/ 1557 w 1651"/>
                <a:gd name="T13" fmla="*/ 1157 h 1613"/>
                <a:gd name="T14" fmla="*/ 1604 w 1651"/>
                <a:gd name="T15" fmla="*/ 1048 h 1613"/>
                <a:gd name="T16" fmla="*/ 1636 w 1651"/>
                <a:gd name="T17" fmla="*/ 934 h 1613"/>
                <a:gd name="T18" fmla="*/ 1650 w 1651"/>
                <a:gd name="T19" fmla="*/ 815 h 1613"/>
                <a:gd name="T20" fmla="*/ 1645 w 1651"/>
                <a:gd name="T21" fmla="*/ 692 h 1613"/>
                <a:gd name="T22" fmla="*/ 1622 w 1651"/>
                <a:gd name="T23" fmla="*/ 571 h 1613"/>
                <a:gd name="T24" fmla="*/ 1581 w 1651"/>
                <a:gd name="T25" fmla="*/ 459 h 1613"/>
                <a:gd name="T26" fmla="*/ 1525 w 1651"/>
                <a:gd name="T27" fmla="*/ 357 h 1613"/>
                <a:gd name="T28" fmla="*/ 1453 w 1651"/>
                <a:gd name="T29" fmla="*/ 265 h 1613"/>
                <a:gd name="T30" fmla="*/ 1370 w 1651"/>
                <a:gd name="T31" fmla="*/ 185 h 1613"/>
                <a:gd name="T32" fmla="*/ 1276 w 1651"/>
                <a:gd name="T33" fmla="*/ 117 h 1613"/>
                <a:gd name="T34" fmla="*/ 1172 w 1651"/>
                <a:gd name="T35" fmla="*/ 63 h 1613"/>
                <a:gd name="T36" fmla="*/ 1059 w 1651"/>
                <a:gd name="T37" fmla="*/ 26 h 1613"/>
                <a:gd name="T38" fmla="*/ 940 w 1651"/>
                <a:gd name="T39" fmla="*/ 4 h 1613"/>
                <a:gd name="T40" fmla="*/ 818 w 1651"/>
                <a:gd name="T41" fmla="*/ 0 h 1613"/>
                <a:gd name="T42" fmla="*/ 692 w 1651"/>
                <a:gd name="T43" fmla="*/ 15 h 1613"/>
                <a:gd name="T44" fmla="*/ 570 w 1651"/>
                <a:gd name="T45" fmla="*/ 47 h 1613"/>
                <a:gd name="T46" fmla="*/ 456 w 1651"/>
                <a:gd name="T47" fmla="*/ 97 h 1613"/>
                <a:gd name="T48" fmla="*/ 353 w 1651"/>
                <a:gd name="T49" fmla="*/ 159 h 1613"/>
                <a:gd name="T50" fmla="*/ 261 w 1651"/>
                <a:gd name="T51" fmla="*/ 236 h 1613"/>
                <a:gd name="T52" fmla="*/ 180 w 1651"/>
                <a:gd name="T53" fmla="*/ 324 h 1613"/>
                <a:gd name="T54" fmla="*/ 113 w 1651"/>
                <a:gd name="T55" fmla="*/ 421 h 1613"/>
                <a:gd name="T56" fmla="*/ 60 w 1651"/>
                <a:gd name="T57" fmla="*/ 527 h 1613"/>
                <a:gd name="T58" fmla="*/ 23 w 1651"/>
                <a:gd name="T59" fmla="*/ 640 h 1613"/>
                <a:gd name="T60" fmla="*/ 3 w 1651"/>
                <a:gd name="T61" fmla="*/ 758 h 1613"/>
                <a:gd name="T62" fmla="*/ 1 w 1651"/>
                <a:gd name="T63" fmla="*/ 879 h 1613"/>
                <a:gd name="T64" fmla="*/ 19 w 1651"/>
                <a:gd name="T65" fmla="*/ 1002 h 1613"/>
                <a:gd name="T66" fmla="*/ 54 w 1651"/>
                <a:gd name="T67" fmla="*/ 1117 h 1613"/>
                <a:gd name="T68" fmla="*/ 105 w 1651"/>
                <a:gd name="T69" fmla="*/ 1223 h 1613"/>
                <a:gd name="T70" fmla="*/ 171 w 1651"/>
                <a:gd name="T71" fmla="*/ 1318 h 1613"/>
                <a:gd name="T72" fmla="*/ 251 w 1651"/>
                <a:gd name="T73" fmla="*/ 1403 h 1613"/>
                <a:gd name="T74" fmla="*/ 343 w 1651"/>
                <a:gd name="T75" fmla="*/ 1475 h 1613"/>
                <a:gd name="T76" fmla="*/ 444 w 1651"/>
                <a:gd name="T77" fmla="*/ 1534 h 1613"/>
                <a:gd name="T78" fmla="*/ 553 w 1651"/>
                <a:gd name="T79" fmla="*/ 1576 h 1613"/>
                <a:gd name="T80" fmla="*/ 669 w 1651"/>
                <a:gd name="T81" fmla="*/ 1604 h 1613"/>
                <a:gd name="T82" fmla="*/ 792 w 1651"/>
                <a:gd name="T83" fmla="*/ 1613 h 1613"/>
                <a:gd name="T84" fmla="*/ 918 w 1651"/>
                <a:gd name="T85" fmla="*/ 1605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51" h="1613">
                  <a:moveTo>
                    <a:pt x="918" y="1605"/>
                  </a:moveTo>
                  <a:lnTo>
                    <a:pt x="960" y="1598"/>
                  </a:lnTo>
                  <a:lnTo>
                    <a:pt x="1001" y="1589"/>
                  </a:lnTo>
                  <a:lnTo>
                    <a:pt x="1042" y="1579"/>
                  </a:lnTo>
                  <a:lnTo>
                    <a:pt x="1081" y="1566"/>
                  </a:lnTo>
                  <a:lnTo>
                    <a:pt x="1120" y="1551"/>
                  </a:lnTo>
                  <a:lnTo>
                    <a:pt x="1158" y="1535"/>
                  </a:lnTo>
                  <a:lnTo>
                    <a:pt x="1194" y="1517"/>
                  </a:lnTo>
                  <a:lnTo>
                    <a:pt x="1229" y="1498"/>
                  </a:lnTo>
                  <a:lnTo>
                    <a:pt x="1264" y="1477"/>
                  </a:lnTo>
                  <a:lnTo>
                    <a:pt x="1298" y="1454"/>
                  </a:lnTo>
                  <a:lnTo>
                    <a:pt x="1329" y="1429"/>
                  </a:lnTo>
                  <a:lnTo>
                    <a:pt x="1361" y="1404"/>
                  </a:lnTo>
                  <a:lnTo>
                    <a:pt x="1390" y="1377"/>
                  </a:lnTo>
                  <a:lnTo>
                    <a:pt x="1419" y="1349"/>
                  </a:lnTo>
                  <a:lnTo>
                    <a:pt x="1445" y="1321"/>
                  </a:lnTo>
                  <a:lnTo>
                    <a:pt x="1470" y="1289"/>
                  </a:lnTo>
                  <a:lnTo>
                    <a:pt x="1494" y="1258"/>
                  </a:lnTo>
                  <a:lnTo>
                    <a:pt x="1516" y="1226"/>
                  </a:lnTo>
                  <a:lnTo>
                    <a:pt x="1537" y="1192"/>
                  </a:lnTo>
                  <a:lnTo>
                    <a:pt x="1557" y="1157"/>
                  </a:lnTo>
                  <a:lnTo>
                    <a:pt x="1574" y="1123"/>
                  </a:lnTo>
                  <a:lnTo>
                    <a:pt x="1590" y="1086"/>
                  </a:lnTo>
                  <a:lnTo>
                    <a:pt x="1604" y="1048"/>
                  </a:lnTo>
                  <a:lnTo>
                    <a:pt x="1617" y="1011"/>
                  </a:lnTo>
                  <a:lnTo>
                    <a:pt x="1628" y="973"/>
                  </a:lnTo>
                  <a:lnTo>
                    <a:pt x="1636" y="934"/>
                  </a:lnTo>
                  <a:lnTo>
                    <a:pt x="1642" y="894"/>
                  </a:lnTo>
                  <a:lnTo>
                    <a:pt x="1648" y="855"/>
                  </a:lnTo>
                  <a:lnTo>
                    <a:pt x="1650" y="815"/>
                  </a:lnTo>
                  <a:lnTo>
                    <a:pt x="1651" y="774"/>
                  </a:lnTo>
                  <a:lnTo>
                    <a:pt x="1649" y="734"/>
                  </a:lnTo>
                  <a:lnTo>
                    <a:pt x="1645" y="692"/>
                  </a:lnTo>
                  <a:lnTo>
                    <a:pt x="1639" y="651"/>
                  </a:lnTo>
                  <a:lnTo>
                    <a:pt x="1632" y="611"/>
                  </a:lnTo>
                  <a:lnTo>
                    <a:pt x="1622" y="571"/>
                  </a:lnTo>
                  <a:lnTo>
                    <a:pt x="1610" y="533"/>
                  </a:lnTo>
                  <a:lnTo>
                    <a:pt x="1596" y="496"/>
                  </a:lnTo>
                  <a:lnTo>
                    <a:pt x="1581" y="459"/>
                  </a:lnTo>
                  <a:lnTo>
                    <a:pt x="1563" y="424"/>
                  </a:lnTo>
                  <a:lnTo>
                    <a:pt x="1545" y="390"/>
                  </a:lnTo>
                  <a:lnTo>
                    <a:pt x="1525" y="357"/>
                  </a:lnTo>
                  <a:lnTo>
                    <a:pt x="1503" y="325"/>
                  </a:lnTo>
                  <a:lnTo>
                    <a:pt x="1478" y="295"/>
                  </a:lnTo>
                  <a:lnTo>
                    <a:pt x="1453" y="265"/>
                  </a:lnTo>
                  <a:lnTo>
                    <a:pt x="1427" y="237"/>
                  </a:lnTo>
                  <a:lnTo>
                    <a:pt x="1399" y="210"/>
                  </a:lnTo>
                  <a:lnTo>
                    <a:pt x="1370" y="185"/>
                  </a:lnTo>
                  <a:lnTo>
                    <a:pt x="1340" y="160"/>
                  </a:lnTo>
                  <a:lnTo>
                    <a:pt x="1308" y="138"/>
                  </a:lnTo>
                  <a:lnTo>
                    <a:pt x="1276" y="117"/>
                  </a:lnTo>
                  <a:lnTo>
                    <a:pt x="1242" y="98"/>
                  </a:lnTo>
                  <a:lnTo>
                    <a:pt x="1207" y="79"/>
                  </a:lnTo>
                  <a:lnTo>
                    <a:pt x="1172" y="63"/>
                  </a:lnTo>
                  <a:lnTo>
                    <a:pt x="1135" y="49"/>
                  </a:lnTo>
                  <a:lnTo>
                    <a:pt x="1097" y="37"/>
                  </a:lnTo>
                  <a:lnTo>
                    <a:pt x="1059" y="26"/>
                  </a:lnTo>
                  <a:lnTo>
                    <a:pt x="1020" y="17"/>
                  </a:lnTo>
                  <a:lnTo>
                    <a:pt x="981" y="9"/>
                  </a:lnTo>
                  <a:lnTo>
                    <a:pt x="940" y="4"/>
                  </a:lnTo>
                  <a:lnTo>
                    <a:pt x="901" y="1"/>
                  </a:lnTo>
                  <a:lnTo>
                    <a:pt x="860" y="0"/>
                  </a:lnTo>
                  <a:lnTo>
                    <a:pt x="818" y="0"/>
                  </a:lnTo>
                  <a:lnTo>
                    <a:pt x="776" y="3"/>
                  </a:lnTo>
                  <a:lnTo>
                    <a:pt x="734" y="8"/>
                  </a:lnTo>
                  <a:lnTo>
                    <a:pt x="692" y="15"/>
                  </a:lnTo>
                  <a:lnTo>
                    <a:pt x="649" y="24"/>
                  </a:lnTo>
                  <a:lnTo>
                    <a:pt x="610" y="34"/>
                  </a:lnTo>
                  <a:lnTo>
                    <a:pt x="570" y="47"/>
                  </a:lnTo>
                  <a:lnTo>
                    <a:pt x="531" y="62"/>
                  </a:lnTo>
                  <a:lnTo>
                    <a:pt x="493" y="78"/>
                  </a:lnTo>
                  <a:lnTo>
                    <a:pt x="456" y="97"/>
                  </a:lnTo>
                  <a:lnTo>
                    <a:pt x="422" y="115"/>
                  </a:lnTo>
                  <a:lnTo>
                    <a:pt x="387" y="137"/>
                  </a:lnTo>
                  <a:lnTo>
                    <a:pt x="353" y="159"/>
                  </a:lnTo>
                  <a:lnTo>
                    <a:pt x="321" y="184"/>
                  </a:lnTo>
                  <a:lnTo>
                    <a:pt x="290" y="209"/>
                  </a:lnTo>
                  <a:lnTo>
                    <a:pt x="261" y="236"/>
                  </a:lnTo>
                  <a:lnTo>
                    <a:pt x="232" y="264"/>
                  </a:lnTo>
                  <a:lnTo>
                    <a:pt x="205" y="294"/>
                  </a:lnTo>
                  <a:lnTo>
                    <a:pt x="180" y="324"/>
                  </a:lnTo>
                  <a:lnTo>
                    <a:pt x="156" y="355"/>
                  </a:lnTo>
                  <a:lnTo>
                    <a:pt x="134" y="387"/>
                  </a:lnTo>
                  <a:lnTo>
                    <a:pt x="113" y="421"/>
                  </a:lnTo>
                  <a:lnTo>
                    <a:pt x="94" y="456"/>
                  </a:lnTo>
                  <a:lnTo>
                    <a:pt x="76" y="492"/>
                  </a:lnTo>
                  <a:lnTo>
                    <a:pt x="60" y="527"/>
                  </a:lnTo>
                  <a:lnTo>
                    <a:pt x="46" y="565"/>
                  </a:lnTo>
                  <a:lnTo>
                    <a:pt x="34" y="602"/>
                  </a:lnTo>
                  <a:lnTo>
                    <a:pt x="23" y="640"/>
                  </a:lnTo>
                  <a:lnTo>
                    <a:pt x="15" y="679"/>
                  </a:lnTo>
                  <a:lnTo>
                    <a:pt x="8" y="719"/>
                  </a:lnTo>
                  <a:lnTo>
                    <a:pt x="3" y="758"/>
                  </a:lnTo>
                  <a:lnTo>
                    <a:pt x="0" y="798"/>
                  </a:lnTo>
                  <a:lnTo>
                    <a:pt x="0" y="839"/>
                  </a:lnTo>
                  <a:lnTo>
                    <a:pt x="1" y="879"/>
                  </a:lnTo>
                  <a:lnTo>
                    <a:pt x="5" y="921"/>
                  </a:lnTo>
                  <a:lnTo>
                    <a:pt x="11" y="962"/>
                  </a:lnTo>
                  <a:lnTo>
                    <a:pt x="19" y="1002"/>
                  </a:lnTo>
                  <a:lnTo>
                    <a:pt x="29" y="1042"/>
                  </a:lnTo>
                  <a:lnTo>
                    <a:pt x="40" y="1080"/>
                  </a:lnTo>
                  <a:lnTo>
                    <a:pt x="54" y="1117"/>
                  </a:lnTo>
                  <a:lnTo>
                    <a:pt x="70" y="1154"/>
                  </a:lnTo>
                  <a:lnTo>
                    <a:pt x="86" y="1189"/>
                  </a:lnTo>
                  <a:lnTo>
                    <a:pt x="105" y="1223"/>
                  </a:lnTo>
                  <a:lnTo>
                    <a:pt x="126" y="1256"/>
                  </a:lnTo>
                  <a:lnTo>
                    <a:pt x="148" y="1288"/>
                  </a:lnTo>
                  <a:lnTo>
                    <a:pt x="171" y="1318"/>
                  </a:lnTo>
                  <a:lnTo>
                    <a:pt x="197" y="1348"/>
                  </a:lnTo>
                  <a:lnTo>
                    <a:pt x="223" y="1376"/>
                  </a:lnTo>
                  <a:lnTo>
                    <a:pt x="251" y="1403"/>
                  </a:lnTo>
                  <a:lnTo>
                    <a:pt x="281" y="1428"/>
                  </a:lnTo>
                  <a:lnTo>
                    <a:pt x="311" y="1453"/>
                  </a:lnTo>
                  <a:lnTo>
                    <a:pt x="343" y="1475"/>
                  </a:lnTo>
                  <a:lnTo>
                    <a:pt x="375" y="1497"/>
                  </a:lnTo>
                  <a:lnTo>
                    <a:pt x="409" y="1515"/>
                  </a:lnTo>
                  <a:lnTo>
                    <a:pt x="444" y="1534"/>
                  </a:lnTo>
                  <a:lnTo>
                    <a:pt x="479" y="1550"/>
                  </a:lnTo>
                  <a:lnTo>
                    <a:pt x="516" y="1564"/>
                  </a:lnTo>
                  <a:lnTo>
                    <a:pt x="553" y="1576"/>
                  </a:lnTo>
                  <a:lnTo>
                    <a:pt x="592" y="1587"/>
                  </a:lnTo>
                  <a:lnTo>
                    <a:pt x="631" y="1596"/>
                  </a:lnTo>
                  <a:lnTo>
                    <a:pt x="669" y="1604"/>
                  </a:lnTo>
                  <a:lnTo>
                    <a:pt x="710" y="1609"/>
                  </a:lnTo>
                  <a:lnTo>
                    <a:pt x="751" y="1612"/>
                  </a:lnTo>
                  <a:lnTo>
                    <a:pt x="792" y="1613"/>
                  </a:lnTo>
                  <a:lnTo>
                    <a:pt x="834" y="1613"/>
                  </a:lnTo>
                  <a:lnTo>
                    <a:pt x="876" y="1610"/>
                  </a:lnTo>
                  <a:lnTo>
                    <a:pt x="918" y="1605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19" name="Freeform 63"/>
            <p:cNvSpPr>
              <a:spLocks/>
            </p:cNvSpPr>
            <p:nvPr/>
          </p:nvSpPr>
          <p:spPr bwMode="auto">
            <a:xfrm>
              <a:off x="5082" y="1476"/>
              <a:ext cx="79" cy="68"/>
            </a:xfrm>
            <a:custGeom>
              <a:avLst/>
              <a:gdLst>
                <a:gd name="T0" fmla="*/ 0 w 397"/>
                <a:gd name="T1" fmla="*/ 342 h 342"/>
                <a:gd name="T2" fmla="*/ 6 w 397"/>
                <a:gd name="T3" fmla="*/ 217 h 342"/>
                <a:gd name="T4" fmla="*/ 32 w 397"/>
                <a:gd name="T5" fmla="*/ 96 h 342"/>
                <a:gd name="T6" fmla="*/ 79 w 397"/>
                <a:gd name="T7" fmla="*/ 52 h 342"/>
                <a:gd name="T8" fmla="*/ 124 w 397"/>
                <a:gd name="T9" fmla="*/ 52 h 342"/>
                <a:gd name="T10" fmla="*/ 178 w 397"/>
                <a:gd name="T11" fmla="*/ 72 h 342"/>
                <a:gd name="T12" fmla="*/ 200 w 397"/>
                <a:gd name="T13" fmla="*/ 28 h 342"/>
                <a:gd name="T14" fmla="*/ 255 w 397"/>
                <a:gd name="T15" fmla="*/ 0 h 342"/>
                <a:gd name="T16" fmla="*/ 324 w 397"/>
                <a:gd name="T17" fmla="*/ 44 h 342"/>
                <a:gd name="T18" fmla="*/ 372 w 397"/>
                <a:gd name="T19" fmla="*/ 145 h 342"/>
                <a:gd name="T20" fmla="*/ 389 w 397"/>
                <a:gd name="T21" fmla="*/ 225 h 342"/>
                <a:gd name="T22" fmla="*/ 397 w 397"/>
                <a:gd name="T23" fmla="*/ 309 h 342"/>
                <a:gd name="T24" fmla="*/ 0 w 397"/>
                <a:gd name="T25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342">
                  <a:moveTo>
                    <a:pt x="0" y="342"/>
                  </a:moveTo>
                  <a:lnTo>
                    <a:pt x="6" y="217"/>
                  </a:lnTo>
                  <a:lnTo>
                    <a:pt x="32" y="96"/>
                  </a:lnTo>
                  <a:lnTo>
                    <a:pt x="79" y="52"/>
                  </a:lnTo>
                  <a:lnTo>
                    <a:pt x="124" y="52"/>
                  </a:lnTo>
                  <a:lnTo>
                    <a:pt x="178" y="72"/>
                  </a:lnTo>
                  <a:lnTo>
                    <a:pt x="200" y="28"/>
                  </a:lnTo>
                  <a:lnTo>
                    <a:pt x="255" y="0"/>
                  </a:lnTo>
                  <a:lnTo>
                    <a:pt x="324" y="44"/>
                  </a:lnTo>
                  <a:lnTo>
                    <a:pt x="372" y="145"/>
                  </a:lnTo>
                  <a:lnTo>
                    <a:pt x="389" y="225"/>
                  </a:lnTo>
                  <a:lnTo>
                    <a:pt x="397" y="309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0" name="Freeform 64"/>
            <p:cNvSpPr>
              <a:spLocks/>
            </p:cNvSpPr>
            <p:nvPr/>
          </p:nvSpPr>
          <p:spPr bwMode="auto">
            <a:xfrm>
              <a:off x="5163" y="1571"/>
              <a:ext cx="57" cy="33"/>
            </a:xfrm>
            <a:custGeom>
              <a:avLst/>
              <a:gdLst>
                <a:gd name="T0" fmla="*/ 0 w 286"/>
                <a:gd name="T1" fmla="*/ 29 h 167"/>
                <a:gd name="T2" fmla="*/ 99 w 286"/>
                <a:gd name="T3" fmla="*/ 6 h 167"/>
                <a:gd name="T4" fmla="*/ 203 w 286"/>
                <a:gd name="T5" fmla="*/ 0 h 167"/>
                <a:gd name="T6" fmla="*/ 275 w 286"/>
                <a:gd name="T7" fmla="*/ 0 h 167"/>
                <a:gd name="T8" fmla="*/ 286 w 286"/>
                <a:gd name="T9" fmla="*/ 41 h 167"/>
                <a:gd name="T10" fmla="*/ 281 w 286"/>
                <a:gd name="T11" fmla="*/ 92 h 167"/>
                <a:gd name="T12" fmla="*/ 260 w 286"/>
                <a:gd name="T13" fmla="*/ 103 h 167"/>
                <a:gd name="T14" fmla="*/ 162 w 286"/>
                <a:gd name="T15" fmla="*/ 149 h 167"/>
                <a:gd name="T16" fmla="*/ 83 w 286"/>
                <a:gd name="T17" fmla="*/ 167 h 167"/>
                <a:gd name="T18" fmla="*/ 0 w 286"/>
                <a:gd name="T19" fmla="*/ 2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167">
                  <a:moveTo>
                    <a:pt x="0" y="29"/>
                  </a:moveTo>
                  <a:lnTo>
                    <a:pt x="99" y="6"/>
                  </a:lnTo>
                  <a:lnTo>
                    <a:pt x="203" y="0"/>
                  </a:lnTo>
                  <a:lnTo>
                    <a:pt x="275" y="0"/>
                  </a:lnTo>
                  <a:lnTo>
                    <a:pt x="286" y="41"/>
                  </a:lnTo>
                  <a:lnTo>
                    <a:pt x="281" y="92"/>
                  </a:lnTo>
                  <a:lnTo>
                    <a:pt x="260" y="103"/>
                  </a:lnTo>
                  <a:lnTo>
                    <a:pt x="162" y="149"/>
                  </a:lnTo>
                  <a:lnTo>
                    <a:pt x="83" y="16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1" name="Freeform 65"/>
            <p:cNvSpPr>
              <a:spLocks/>
            </p:cNvSpPr>
            <p:nvPr/>
          </p:nvSpPr>
          <p:spPr bwMode="auto">
            <a:xfrm>
              <a:off x="5032" y="1607"/>
              <a:ext cx="40" cy="44"/>
            </a:xfrm>
            <a:custGeom>
              <a:avLst/>
              <a:gdLst>
                <a:gd name="T0" fmla="*/ 98 w 198"/>
                <a:gd name="T1" fmla="*/ 219 h 219"/>
                <a:gd name="T2" fmla="*/ 118 w 198"/>
                <a:gd name="T3" fmla="*/ 216 h 219"/>
                <a:gd name="T4" fmla="*/ 137 w 198"/>
                <a:gd name="T5" fmla="*/ 209 h 219"/>
                <a:gd name="T6" fmla="*/ 154 w 198"/>
                <a:gd name="T7" fmla="*/ 200 h 219"/>
                <a:gd name="T8" fmla="*/ 169 w 198"/>
                <a:gd name="T9" fmla="*/ 186 h 219"/>
                <a:gd name="T10" fmla="*/ 181 w 198"/>
                <a:gd name="T11" fmla="*/ 170 h 219"/>
                <a:gd name="T12" fmla="*/ 191 w 198"/>
                <a:gd name="T13" fmla="*/ 151 h 219"/>
                <a:gd name="T14" fmla="*/ 196 w 198"/>
                <a:gd name="T15" fmla="*/ 132 h 219"/>
                <a:gd name="T16" fmla="*/ 198 w 198"/>
                <a:gd name="T17" fmla="*/ 110 h 219"/>
                <a:gd name="T18" fmla="*/ 196 w 198"/>
                <a:gd name="T19" fmla="*/ 88 h 219"/>
                <a:gd name="T20" fmla="*/ 191 w 198"/>
                <a:gd name="T21" fmla="*/ 67 h 219"/>
                <a:gd name="T22" fmla="*/ 181 w 198"/>
                <a:gd name="T23" fmla="*/ 48 h 219"/>
                <a:gd name="T24" fmla="*/ 169 w 198"/>
                <a:gd name="T25" fmla="*/ 32 h 219"/>
                <a:gd name="T26" fmla="*/ 154 w 198"/>
                <a:gd name="T27" fmla="*/ 18 h 219"/>
                <a:gd name="T28" fmla="*/ 137 w 198"/>
                <a:gd name="T29" fmla="*/ 8 h 219"/>
                <a:gd name="T30" fmla="*/ 118 w 198"/>
                <a:gd name="T31" fmla="*/ 2 h 219"/>
                <a:gd name="T32" fmla="*/ 98 w 198"/>
                <a:gd name="T33" fmla="*/ 0 h 219"/>
                <a:gd name="T34" fmla="*/ 78 w 198"/>
                <a:gd name="T35" fmla="*/ 2 h 219"/>
                <a:gd name="T36" fmla="*/ 60 w 198"/>
                <a:gd name="T37" fmla="*/ 8 h 219"/>
                <a:gd name="T38" fmla="*/ 43 w 198"/>
                <a:gd name="T39" fmla="*/ 18 h 219"/>
                <a:gd name="T40" fmla="*/ 29 w 198"/>
                <a:gd name="T41" fmla="*/ 32 h 219"/>
                <a:gd name="T42" fmla="*/ 16 w 198"/>
                <a:gd name="T43" fmla="*/ 48 h 219"/>
                <a:gd name="T44" fmla="*/ 7 w 198"/>
                <a:gd name="T45" fmla="*/ 67 h 219"/>
                <a:gd name="T46" fmla="*/ 2 w 198"/>
                <a:gd name="T47" fmla="*/ 88 h 219"/>
                <a:gd name="T48" fmla="*/ 0 w 198"/>
                <a:gd name="T49" fmla="*/ 110 h 219"/>
                <a:gd name="T50" fmla="*/ 2 w 198"/>
                <a:gd name="T51" fmla="*/ 132 h 219"/>
                <a:gd name="T52" fmla="*/ 7 w 198"/>
                <a:gd name="T53" fmla="*/ 151 h 219"/>
                <a:gd name="T54" fmla="*/ 16 w 198"/>
                <a:gd name="T55" fmla="*/ 170 h 219"/>
                <a:gd name="T56" fmla="*/ 29 w 198"/>
                <a:gd name="T57" fmla="*/ 186 h 219"/>
                <a:gd name="T58" fmla="*/ 43 w 198"/>
                <a:gd name="T59" fmla="*/ 200 h 219"/>
                <a:gd name="T60" fmla="*/ 60 w 198"/>
                <a:gd name="T61" fmla="*/ 209 h 219"/>
                <a:gd name="T62" fmla="*/ 78 w 198"/>
                <a:gd name="T63" fmla="*/ 216 h 219"/>
                <a:gd name="T64" fmla="*/ 98 w 198"/>
                <a:gd name="T6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219">
                  <a:moveTo>
                    <a:pt x="98" y="219"/>
                  </a:moveTo>
                  <a:lnTo>
                    <a:pt x="118" y="216"/>
                  </a:lnTo>
                  <a:lnTo>
                    <a:pt x="137" y="209"/>
                  </a:lnTo>
                  <a:lnTo>
                    <a:pt x="154" y="200"/>
                  </a:lnTo>
                  <a:lnTo>
                    <a:pt x="169" y="186"/>
                  </a:lnTo>
                  <a:lnTo>
                    <a:pt x="181" y="170"/>
                  </a:lnTo>
                  <a:lnTo>
                    <a:pt x="191" y="151"/>
                  </a:lnTo>
                  <a:lnTo>
                    <a:pt x="196" y="132"/>
                  </a:lnTo>
                  <a:lnTo>
                    <a:pt x="198" y="110"/>
                  </a:lnTo>
                  <a:lnTo>
                    <a:pt x="196" y="88"/>
                  </a:lnTo>
                  <a:lnTo>
                    <a:pt x="191" y="67"/>
                  </a:lnTo>
                  <a:lnTo>
                    <a:pt x="181" y="48"/>
                  </a:lnTo>
                  <a:lnTo>
                    <a:pt x="169" y="32"/>
                  </a:lnTo>
                  <a:lnTo>
                    <a:pt x="154" y="18"/>
                  </a:lnTo>
                  <a:lnTo>
                    <a:pt x="137" y="8"/>
                  </a:lnTo>
                  <a:lnTo>
                    <a:pt x="118" y="2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8"/>
                  </a:lnTo>
                  <a:lnTo>
                    <a:pt x="43" y="18"/>
                  </a:lnTo>
                  <a:lnTo>
                    <a:pt x="29" y="32"/>
                  </a:lnTo>
                  <a:lnTo>
                    <a:pt x="16" y="48"/>
                  </a:lnTo>
                  <a:lnTo>
                    <a:pt x="7" y="67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2" y="132"/>
                  </a:lnTo>
                  <a:lnTo>
                    <a:pt x="7" y="151"/>
                  </a:lnTo>
                  <a:lnTo>
                    <a:pt x="16" y="170"/>
                  </a:lnTo>
                  <a:lnTo>
                    <a:pt x="29" y="186"/>
                  </a:lnTo>
                  <a:lnTo>
                    <a:pt x="43" y="200"/>
                  </a:lnTo>
                  <a:lnTo>
                    <a:pt x="60" y="209"/>
                  </a:lnTo>
                  <a:lnTo>
                    <a:pt x="78" y="216"/>
                  </a:lnTo>
                  <a:lnTo>
                    <a:pt x="98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2" name="Freeform 66"/>
            <p:cNvSpPr>
              <a:spLocks/>
            </p:cNvSpPr>
            <p:nvPr/>
          </p:nvSpPr>
          <p:spPr bwMode="auto">
            <a:xfrm>
              <a:off x="5039" y="1522"/>
              <a:ext cx="176" cy="250"/>
            </a:xfrm>
            <a:custGeom>
              <a:avLst/>
              <a:gdLst>
                <a:gd name="T0" fmla="*/ 278 w 883"/>
                <a:gd name="T1" fmla="*/ 9 h 1250"/>
                <a:gd name="T2" fmla="*/ 250 w 883"/>
                <a:gd name="T3" fmla="*/ 74 h 1250"/>
                <a:gd name="T4" fmla="*/ 209 w 883"/>
                <a:gd name="T5" fmla="*/ 174 h 1250"/>
                <a:gd name="T6" fmla="*/ 168 w 883"/>
                <a:gd name="T7" fmla="*/ 281 h 1250"/>
                <a:gd name="T8" fmla="*/ 155 w 883"/>
                <a:gd name="T9" fmla="*/ 328 h 1250"/>
                <a:gd name="T10" fmla="*/ 164 w 883"/>
                <a:gd name="T11" fmla="*/ 333 h 1250"/>
                <a:gd name="T12" fmla="*/ 169 w 883"/>
                <a:gd name="T13" fmla="*/ 353 h 1250"/>
                <a:gd name="T14" fmla="*/ 156 w 883"/>
                <a:gd name="T15" fmla="*/ 396 h 1250"/>
                <a:gd name="T16" fmla="*/ 112 w 883"/>
                <a:gd name="T17" fmla="*/ 532 h 1250"/>
                <a:gd name="T18" fmla="*/ 0 w 883"/>
                <a:gd name="T19" fmla="*/ 1081 h 1250"/>
                <a:gd name="T20" fmla="*/ 45 w 883"/>
                <a:gd name="T21" fmla="*/ 1117 h 1250"/>
                <a:gd name="T22" fmla="*/ 93 w 883"/>
                <a:gd name="T23" fmla="*/ 1148 h 1250"/>
                <a:gd name="T24" fmla="*/ 143 w 883"/>
                <a:gd name="T25" fmla="*/ 1176 h 1250"/>
                <a:gd name="T26" fmla="*/ 196 w 883"/>
                <a:gd name="T27" fmla="*/ 1199 h 1250"/>
                <a:gd name="T28" fmla="*/ 250 w 883"/>
                <a:gd name="T29" fmla="*/ 1216 h 1250"/>
                <a:gd name="T30" fmla="*/ 307 w 883"/>
                <a:gd name="T31" fmla="*/ 1230 h 1250"/>
                <a:gd name="T32" fmla="*/ 365 w 883"/>
                <a:gd name="T33" fmla="*/ 1238 h 1250"/>
                <a:gd name="T34" fmla="*/ 424 w 883"/>
                <a:gd name="T35" fmla="*/ 1241 h 1250"/>
                <a:gd name="T36" fmla="*/ 486 w 883"/>
                <a:gd name="T37" fmla="*/ 1242 h 1250"/>
                <a:gd name="T38" fmla="*/ 549 w 883"/>
                <a:gd name="T39" fmla="*/ 1245 h 1250"/>
                <a:gd name="T40" fmla="*/ 611 w 883"/>
                <a:gd name="T41" fmla="*/ 1249 h 1250"/>
                <a:gd name="T42" fmla="*/ 671 w 883"/>
                <a:gd name="T43" fmla="*/ 1249 h 1250"/>
                <a:gd name="T44" fmla="*/ 729 w 883"/>
                <a:gd name="T45" fmla="*/ 1245 h 1250"/>
                <a:gd name="T46" fmla="*/ 785 w 883"/>
                <a:gd name="T47" fmla="*/ 1233 h 1250"/>
                <a:gd name="T48" fmla="*/ 836 w 883"/>
                <a:gd name="T49" fmla="*/ 1212 h 1250"/>
                <a:gd name="T50" fmla="*/ 883 w 883"/>
                <a:gd name="T51" fmla="*/ 1178 h 1250"/>
                <a:gd name="T52" fmla="*/ 869 w 883"/>
                <a:gd name="T53" fmla="*/ 1090 h 1250"/>
                <a:gd name="T54" fmla="*/ 847 w 883"/>
                <a:gd name="T55" fmla="*/ 959 h 1250"/>
                <a:gd name="T56" fmla="*/ 822 w 883"/>
                <a:gd name="T57" fmla="*/ 816 h 1250"/>
                <a:gd name="T58" fmla="*/ 796 w 883"/>
                <a:gd name="T59" fmla="*/ 686 h 1250"/>
                <a:gd name="T60" fmla="*/ 788 w 883"/>
                <a:gd name="T61" fmla="*/ 686 h 1250"/>
                <a:gd name="T62" fmla="*/ 771 w 883"/>
                <a:gd name="T63" fmla="*/ 689 h 1250"/>
                <a:gd name="T64" fmla="*/ 746 w 883"/>
                <a:gd name="T65" fmla="*/ 694 h 1250"/>
                <a:gd name="T66" fmla="*/ 718 w 883"/>
                <a:gd name="T67" fmla="*/ 700 h 1250"/>
                <a:gd name="T68" fmla="*/ 687 w 883"/>
                <a:gd name="T69" fmla="*/ 706 h 1250"/>
                <a:gd name="T70" fmla="*/ 658 w 883"/>
                <a:gd name="T71" fmla="*/ 711 h 1250"/>
                <a:gd name="T72" fmla="*/ 635 w 883"/>
                <a:gd name="T73" fmla="*/ 712 h 1250"/>
                <a:gd name="T74" fmla="*/ 618 w 883"/>
                <a:gd name="T75" fmla="*/ 709 h 1250"/>
                <a:gd name="T76" fmla="*/ 598 w 883"/>
                <a:gd name="T77" fmla="*/ 695 h 1250"/>
                <a:gd name="T78" fmla="*/ 582 w 883"/>
                <a:gd name="T79" fmla="*/ 673 h 1250"/>
                <a:gd name="T80" fmla="*/ 570 w 883"/>
                <a:gd name="T81" fmla="*/ 650 h 1250"/>
                <a:gd name="T82" fmla="*/ 559 w 883"/>
                <a:gd name="T83" fmla="*/ 628 h 1250"/>
                <a:gd name="T84" fmla="*/ 561 w 883"/>
                <a:gd name="T85" fmla="*/ 601 h 1250"/>
                <a:gd name="T86" fmla="*/ 581 w 883"/>
                <a:gd name="T87" fmla="*/ 569 h 1250"/>
                <a:gd name="T88" fmla="*/ 603 w 883"/>
                <a:gd name="T89" fmla="*/ 541 h 1250"/>
                <a:gd name="T90" fmla="*/ 613 w 883"/>
                <a:gd name="T91" fmla="*/ 526 h 1250"/>
                <a:gd name="T92" fmla="*/ 625 w 883"/>
                <a:gd name="T93" fmla="*/ 516 h 1250"/>
                <a:gd name="T94" fmla="*/ 660 w 883"/>
                <a:gd name="T95" fmla="*/ 509 h 1250"/>
                <a:gd name="T96" fmla="*/ 703 w 883"/>
                <a:gd name="T97" fmla="*/ 507 h 1250"/>
                <a:gd name="T98" fmla="*/ 743 w 883"/>
                <a:gd name="T99" fmla="*/ 508 h 1250"/>
                <a:gd name="T100" fmla="*/ 751 w 883"/>
                <a:gd name="T101" fmla="*/ 485 h 1250"/>
                <a:gd name="T102" fmla="*/ 740 w 883"/>
                <a:gd name="T103" fmla="*/ 444 h 1250"/>
                <a:gd name="T104" fmla="*/ 722 w 883"/>
                <a:gd name="T105" fmla="*/ 405 h 1250"/>
                <a:gd name="T106" fmla="*/ 711 w 883"/>
                <a:gd name="T107" fmla="*/ 383 h 1250"/>
                <a:gd name="T108" fmla="*/ 681 w 883"/>
                <a:gd name="T109" fmla="*/ 284 h 1250"/>
                <a:gd name="T110" fmla="*/ 662 w 883"/>
                <a:gd name="T111" fmla="*/ 202 h 1250"/>
                <a:gd name="T112" fmla="*/ 645 w 883"/>
                <a:gd name="T113" fmla="*/ 132 h 1250"/>
                <a:gd name="T114" fmla="*/ 619 w 883"/>
                <a:gd name="T115" fmla="*/ 7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3" h="1250">
                  <a:moveTo>
                    <a:pt x="282" y="0"/>
                  </a:moveTo>
                  <a:lnTo>
                    <a:pt x="278" y="9"/>
                  </a:lnTo>
                  <a:lnTo>
                    <a:pt x="267" y="34"/>
                  </a:lnTo>
                  <a:lnTo>
                    <a:pt x="250" y="74"/>
                  </a:lnTo>
                  <a:lnTo>
                    <a:pt x="231" y="121"/>
                  </a:lnTo>
                  <a:lnTo>
                    <a:pt x="209" y="174"/>
                  </a:lnTo>
                  <a:lnTo>
                    <a:pt x="188" y="229"/>
                  </a:lnTo>
                  <a:lnTo>
                    <a:pt x="168" y="281"/>
                  </a:lnTo>
                  <a:lnTo>
                    <a:pt x="153" y="328"/>
                  </a:lnTo>
                  <a:lnTo>
                    <a:pt x="155" y="328"/>
                  </a:lnTo>
                  <a:lnTo>
                    <a:pt x="159" y="330"/>
                  </a:lnTo>
                  <a:lnTo>
                    <a:pt x="164" y="333"/>
                  </a:lnTo>
                  <a:lnTo>
                    <a:pt x="168" y="340"/>
                  </a:lnTo>
                  <a:lnTo>
                    <a:pt x="169" y="353"/>
                  </a:lnTo>
                  <a:lnTo>
                    <a:pt x="165" y="370"/>
                  </a:lnTo>
                  <a:lnTo>
                    <a:pt x="156" y="396"/>
                  </a:lnTo>
                  <a:lnTo>
                    <a:pt x="137" y="429"/>
                  </a:lnTo>
                  <a:lnTo>
                    <a:pt x="112" y="532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22" y="1100"/>
                  </a:lnTo>
                  <a:lnTo>
                    <a:pt x="45" y="1117"/>
                  </a:lnTo>
                  <a:lnTo>
                    <a:pt x="69" y="1133"/>
                  </a:lnTo>
                  <a:lnTo>
                    <a:pt x="93" y="1148"/>
                  </a:lnTo>
                  <a:lnTo>
                    <a:pt x="118" y="1163"/>
                  </a:lnTo>
                  <a:lnTo>
                    <a:pt x="143" y="1176"/>
                  </a:lnTo>
                  <a:lnTo>
                    <a:pt x="169" y="1187"/>
                  </a:lnTo>
                  <a:lnTo>
                    <a:pt x="196" y="1199"/>
                  </a:lnTo>
                  <a:lnTo>
                    <a:pt x="223" y="1208"/>
                  </a:lnTo>
                  <a:lnTo>
                    <a:pt x="250" y="1216"/>
                  </a:lnTo>
                  <a:lnTo>
                    <a:pt x="279" y="1225"/>
                  </a:lnTo>
                  <a:lnTo>
                    <a:pt x="307" y="1230"/>
                  </a:lnTo>
                  <a:lnTo>
                    <a:pt x="335" y="1235"/>
                  </a:lnTo>
                  <a:lnTo>
                    <a:pt x="365" y="1238"/>
                  </a:lnTo>
                  <a:lnTo>
                    <a:pt x="394" y="1240"/>
                  </a:lnTo>
                  <a:lnTo>
                    <a:pt x="424" y="1241"/>
                  </a:lnTo>
                  <a:lnTo>
                    <a:pt x="455" y="1241"/>
                  </a:lnTo>
                  <a:lnTo>
                    <a:pt x="486" y="1242"/>
                  </a:lnTo>
                  <a:lnTo>
                    <a:pt x="517" y="1244"/>
                  </a:lnTo>
                  <a:lnTo>
                    <a:pt x="549" y="1245"/>
                  </a:lnTo>
                  <a:lnTo>
                    <a:pt x="579" y="1248"/>
                  </a:lnTo>
                  <a:lnTo>
                    <a:pt x="611" y="1249"/>
                  </a:lnTo>
                  <a:lnTo>
                    <a:pt x="641" y="1250"/>
                  </a:lnTo>
                  <a:lnTo>
                    <a:pt x="671" y="1249"/>
                  </a:lnTo>
                  <a:lnTo>
                    <a:pt x="700" y="1248"/>
                  </a:lnTo>
                  <a:lnTo>
                    <a:pt x="729" y="1245"/>
                  </a:lnTo>
                  <a:lnTo>
                    <a:pt x="758" y="1240"/>
                  </a:lnTo>
                  <a:lnTo>
                    <a:pt x="785" y="1233"/>
                  </a:lnTo>
                  <a:lnTo>
                    <a:pt x="811" y="1223"/>
                  </a:lnTo>
                  <a:lnTo>
                    <a:pt x="836" y="1212"/>
                  </a:lnTo>
                  <a:lnTo>
                    <a:pt x="860" y="1197"/>
                  </a:lnTo>
                  <a:lnTo>
                    <a:pt x="883" y="1178"/>
                  </a:lnTo>
                  <a:lnTo>
                    <a:pt x="876" y="1141"/>
                  </a:lnTo>
                  <a:lnTo>
                    <a:pt x="869" y="1090"/>
                  </a:lnTo>
                  <a:lnTo>
                    <a:pt x="859" y="1029"/>
                  </a:lnTo>
                  <a:lnTo>
                    <a:pt x="847" y="959"/>
                  </a:lnTo>
                  <a:lnTo>
                    <a:pt x="835" y="888"/>
                  </a:lnTo>
                  <a:lnTo>
                    <a:pt x="822" y="816"/>
                  </a:lnTo>
                  <a:lnTo>
                    <a:pt x="809" y="748"/>
                  </a:lnTo>
                  <a:lnTo>
                    <a:pt x="796" y="686"/>
                  </a:lnTo>
                  <a:lnTo>
                    <a:pt x="793" y="685"/>
                  </a:lnTo>
                  <a:lnTo>
                    <a:pt x="788" y="686"/>
                  </a:lnTo>
                  <a:lnTo>
                    <a:pt x="781" y="687"/>
                  </a:lnTo>
                  <a:lnTo>
                    <a:pt x="771" y="689"/>
                  </a:lnTo>
                  <a:lnTo>
                    <a:pt x="760" y="691"/>
                  </a:lnTo>
                  <a:lnTo>
                    <a:pt x="746" y="694"/>
                  </a:lnTo>
                  <a:lnTo>
                    <a:pt x="732" y="698"/>
                  </a:lnTo>
                  <a:lnTo>
                    <a:pt x="718" y="700"/>
                  </a:lnTo>
                  <a:lnTo>
                    <a:pt x="702" y="704"/>
                  </a:lnTo>
                  <a:lnTo>
                    <a:pt x="687" y="706"/>
                  </a:lnTo>
                  <a:lnTo>
                    <a:pt x="673" y="708"/>
                  </a:lnTo>
                  <a:lnTo>
                    <a:pt x="658" y="711"/>
                  </a:lnTo>
                  <a:lnTo>
                    <a:pt x="645" y="712"/>
                  </a:lnTo>
                  <a:lnTo>
                    <a:pt x="635" y="712"/>
                  </a:lnTo>
                  <a:lnTo>
                    <a:pt x="625" y="712"/>
                  </a:lnTo>
                  <a:lnTo>
                    <a:pt x="618" y="709"/>
                  </a:lnTo>
                  <a:lnTo>
                    <a:pt x="607" y="704"/>
                  </a:lnTo>
                  <a:lnTo>
                    <a:pt x="598" y="695"/>
                  </a:lnTo>
                  <a:lnTo>
                    <a:pt x="590" y="685"/>
                  </a:lnTo>
                  <a:lnTo>
                    <a:pt x="582" y="673"/>
                  </a:lnTo>
                  <a:lnTo>
                    <a:pt x="576" y="662"/>
                  </a:lnTo>
                  <a:lnTo>
                    <a:pt x="570" y="650"/>
                  </a:lnTo>
                  <a:lnTo>
                    <a:pt x="564" y="639"/>
                  </a:lnTo>
                  <a:lnTo>
                    <a:pt x="559" y="628"/>
                  </a:lnTo>
                  <a:lnTo>
                    <a:pt x="557" y="616"/>
                  </a:lnTo>
                  <a:lnTo>
                    <a:pt x="561" y="601"/>
                  </a:lnTo>
                  <a:lnTo>
                    <a:pt x="570" y="584"/>
                  </a:lnTo>
                  <a:lnTo>
                    <a:pt x="581" y="569"/>
                  </a:lnTo>
                  <a:lnTo>
                    <a:pt x="593" y="554"/>
                  </a:lnTo>
                  <a:lnTo>
                    <a:pt x="603" y="541"/>
                  </a:lnTo>
                  <a:lnTo>
                    <a:pt x="611" y="532"/>
                  </a:lnTo>
                  <a:lnTo>
                    <a:pt x="613" y="526"/>
                  </a:lnTo>
                  <a:lnTo>
                    <a:pt x="615" y="521"/>
                  </a:lnTo>
                  <a:lnTo>
                    <a:pt x="625" y="516"/>
                  </a:lnTo>
                  <a:lnTo>
                    <a:pt x="640" y="513"/>
                  </a:lnTo>
                  <a:lnTo>
                    <a:pt x="660" y="509"/>
                  </a:lnTo>
                  <a:lnTo>
                    <a:pt x="681" y="508"/>
                  </a:lnTo>
                  <a:lnTo>
                    <a:pt x="703" y="507"/>
                  </a:lnTo>
                  <a:lnTo>
                    <a:pt x="724" y="507"/>
                  </a:lnTo>
                  <a:lnTo>
                    <a:pt x="743" y="508"/>
                  </a:lnTo>
                  <a:lnTo>
                    <a:pt x="750" y="500"/>
                  </a:lnTo>
                  <a:lnTo>
                    <a:pt x="751" y="485"/>
                  </a:lnTo>
                  <a:lnTo>
                    <a:pt x="747" y="465"/>
                  </a:lnTo>
                  <a:lnTo>
                    <a:pt x="740" y="444"/>
                  </a:lnTo>
                  <a:lnTo>
                    <a:pt x="731" y="423"/>
                  </a:lnTo>
                  <a:lnTo>
                    <a:pt x="722" y="405"/>
                  </a:lnTo>
                  <a:lnTo>
                    <a:pt x="715" y="391"/>
                  </a:lnTo>
                  <a:lnTo>
                    <a:pt x="711" y="383"/>
                  </a:lnTo>
                  <a:lnTo>
                    <a:pt x="694" y="331"/>
                  </a:lnTo>
                  <a:lnTo>
                    <a:pt x="681" y="284"/>
                  </a:lnTo>
                  <a:lnTo>
                    <a:pt x="671" y="242"/>
                  </a:lnTo>
                  <a:lnTo>
                    <a:pt x="662" y="202"/>
                  </a:lnTo>
                  <a:lnTo>
                    <a:pt x="655" y="165"/>
                  </a:lnTo>
                  <a:lnTo>
                    <a:pt x="645" y="132"/>
                  </a:lnTo>
                  <a:lnTo>
                    <a:pt x="634" y="100"/>
                  </a:lnTo>
                  <a:lnTo>
                    <a:pt x="619" y="7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3" name="Freeform 67"/>
            <p:cNvSpPr>
              <a:spLocks/>
            </p:cNvSpPr>
            <p:nvPr/>
          </p:nvSpPr>
          <p:spPr bwMode="auto">
            <a:xfrm>
              <a:off x="5049" y="1532"/>
              <a:ext cx="143" cy="30"/>
            </a:xfrm>
            <a:custGeom>
              <a:avLst/>
              <a:gdLst>
                <a:gd name="T0" fmla="*/ 379 w 712"/>
                <a:gd name="T1" fmla="*/ 131 h 148"/>
                <a:gd name="T2" fmla="*/ 447 w 712"/>
                <a:gd name="T3" fmla="*/ 120 h 148"/>
                <a:gd name="T4" fmla="*/ 512 w 712"/>
                <a:gd name="T5" fmla="*/ 109 h 148"/>
                <a:gd name="T6" fmla="*/ 572 w 712"/>
                <a:gd name="T7" fmla="*/ 96 h 148"/>
                <a:gd name="T8" fmla="*/ 624 w 712"/>
                <a:gd name="T9" fmla="*/ 82 h 148"/>
                <a:gd name="T10" fmla="*/ 666 w 712"/>
                <a:gd name="T11" fmla="*/ 68 h 148"/>
                <a:gd name="T12" fmla="*/ 695 w 712"/>
                <a:gd name="T13" fmla="*/ 54 h 148"/>
                <a:gd name="T14" fmla="*/ 711 w 712"/>
                <a:gd name="T15" fmla="*/ 42 h 148"/>
                <a:gd name="T16" fmla="*/ 709 w 712"/>
                <a:gd name="T17" fmla="*/ 29 h 148"/>
                <a:gd name="T18" fmla="*/ 691 w 712"/>
                <a:gd name="T19" fmla="*/ 18 h 148"/>
                <a:gd name="T20" fmla="*/ 660 w 712"/>
                <a:gd name="T21" fmla="*/ 9 h 148"/>
                <a:gd name="T22" fmla="*/ 615 w 712"/>
                <a:gd name="T23" fmla="*/ 3 h 148"/>
                <a:gd name="T24" fmla="*/ 562 w 712"/>
                <a:gd name="T25" fmla="*/ 0 h 148"/>
                <a:gd name="T26" fmla="*/ 500 w 712"/>
                <a:gd name="T27" fmla="*/ 0 h 148"/>
                <a:gd name="T28" fmla="*/ 434 w 712"/>
                <a:gd name="T29" fmla="*/ 2 h 148"/>
                <a:gd name="T30" fmla="*/ 364 w 712"/>
                <a:gd name="T31" fmla="*/ 8 h 148"/>
                <a:gd name="T32" fmla="*/ 295 w 712"/>
                <a:gd name="T33" fmla="*/ 16 h 148"/>
                <a:gd name="T34" fmla="*/ 230 w 712"/>
                <a:gd name="T35" fmla="*/ 27 h 148"/>
                <a:gd name="T36" fmla="*/ 170 w 712"/>
                <a:gd name="T37" fmla="*/ 39 h 148"/>
                <a:gd name="T38" fmla="*/ 116 w 712"/>
                <a:gd name="T39" fmla="*/ 53 h 148"/>
                <a:gd name="T40" fmla="*/ 72 w 712"/>
                <a:gd name="T41" fmla="*/ 67 h 148"/>
                <a:gd name="T42" fmla="*/ 37 w 712"/>
                <a:gd name="T43" fmla="*/ 81 h 148"/>
                <a:gd name="T44" fmla="*/ 12 w 712"/>
                <a:gd name="T45" fmla="*/ 96 h 148"/>
                <a:gd name="T46" fmla="*/ 1 w 712"/>
                <a:gd name="T47" fmla="*/ 109 h 148"/>
                <a:gd name="T48" fmla="*/ 2 w 712"/>
                <a:gd name="T49" fmla="*/ 121 h 148"/>
                <a:gd name="T50" fmla="*/ 17 w 712"/>
                <a:gd name="T51" fmla="*/ 132 h 148"/>
                <a:gd name="T52" fmla="*/ 44 w 712"/>
                <a:gd name="T53" fmla="*/ 140 h 148"/>
                <a:gd name="T54" fmla="*/ 81 w 712"/>
                <a:gd name="T55" fmla="*/ 146 h 148"/>
                <a:gd name="T56" fmla="*/ 128 w 712"/>
                <a:gd name="T57" fmla="*/ 148 h 148"/>
                <a:gd name="T58" fmla="*/ 183 w 712"/>
                <a:gd name="T59" fmla="*/ 148 h 148"/>
                <a:gd name="T60" fmla="*/ 244 w 712"/>
                <a:gd name="T61" fmla="*/ 145 h 148"/>
                <a:gd name="T62" fmla="*/ 310 w 712"/>
                <a:gd name="T63" fmla="*/ 1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2" h="148">
                  <a:moveTo>
                    <a:pt x="344" y="135"/>
                  </a:moveTo>
                  <a:lnTo>
                    <a:pt x="379" y="131"/>
                  </a:lnTo>
                  <a:lnTo>
                    <a:pt x="414" y="126"/>
                  </a:lnTo>
                  <a:lnTo>
                    <a:pt x="447" y="120"/>
                  </a:lnTo>
                  <a:lnTo>
                    <a:pt x="481" y="115"/>
                  </a:lnTo>
                  <a:lnTo>
                    <a:pt x="512" y="109"/>
                  </a:lnTo>
                  <a:lnTo>
                    <a:pt x="544" y="103"/>
                  </a:lnTo>
                  <a:lnTo>
                    <a:pt x="572" y="96"/>
                  </a:lnTo>
                  <a:lnTo>
                    <a:pt x="600" y="89"/>
                  </a:lnTo>
                  <a:lnTo>
                    <a:pt x="624" y="82"/>
                  </a:lnTo>
                  <a:lnTo>
                    <a:pt x="647" y="75"/>
                  </a:lnTo>
                  <a:lnTo>
                    <a:pt x="666" y="68"/>
                  </a:lnTo>
                  <a:lnTo>
                    <a:pt x="683" y="61"/>
                  </a:lnTo>
                  <a:lnTo>
                    <a:pt x="695" y="54"/>
                  </a:lnTo>
                  <a:lnTo>
                    <a:pt x="705" y="49"/>
                  </a:lnTo>
                  <a:lnTo>
                    <a:pt x="711" y="42"/>
                  </a:lnTo>
                  <a:lnTo>
                    <a:pt x="712" y="35"/>
                  </a:lnTo>
                  <a:lnTo>
                    <a:pt x="709" y="29"/>
                  </a:lnTo>
                  <a:lnTo>
                    <a:pt x="703" y="23"/>
                  </a:lnTo>
                  <a:lnTo>
                    <a:pt x="691" y="18"/>
                  </a:lnTo>
                  <a:lnTo>
                    <a:pt x="676" y="14"/>
                  </a:lnTo>
                  <a:lnTo>
                    <a:pt x="660" y="9"/>
                  </a:lnTo>
                  <a:lnTo>
                    <a:pt x="639" y="7"/>
                  </a:lnTo>
                  <a:lnTo>
                    <a:pt x="615" y="3"/>
                  </a:lnTo>
                  <a:lnTo>
                    <a:pt x="589" y="2"/>
                  </a:lnTo>
                  <a:lnTo>
                    <a:pt x="562" y="0"/>
                  </a:lnTo>
                  <a:lnTo>
                    <a:pt x="531" y="0"/>
                  </a:lnTo>
                  <a:lnTo>
                    <a:pt x="500" y="0"/>
                  </a:lnTo>
                  <a:lnTo>
                    <a:pt x="467" y="1"/>
                  </a:lnTo>
                  <a:lnTo>
                    <a:pt x="434" y="2"/>
                  </a:lnTo>
                  <a:lnTo>
                    <a:pt x="400" y="5"/>
                  </a:lnTo>
                  <a:lnTo>
                    <a:pt x="364" y="8"/>
                  </a:lnTo>
                  <a:lnTo>
                    <a:pt x="330" y="12"/>
                  </a:lnTo>
                  <a:lnTo>
                    <a:pt x="295" y="16"/>
                  </a:lnTo>
                  <a:lnTo>
                    <a:pt x="262" y="21"/>
                  </a:lnTo>
                  <a:lnTo>
                    <a:pt x="230" y="27"/>
                  </a:lnTo>
                  <a:lnTo>
                    <a:pt x="199" y="32"/>
                  </a:lnTo>
                  <a:lnTo>
                    <a:pt x="170" y="39"/>
                  </a:lnTo>
                  <a:lnTo>
                    <a:pt x="143" y="46"/>
                  </a:lnTo>
                  <a:lnTo>
                    <a:pt x="116" y="53"/>
                  </a:lnTo>
                  <a:lnTo>
                    <a:pt x="93" y="60"/>
                  </a:lnTo>
                  <a:lnTo>
                    <a:pt x="72" y="67"/>
                  </a:lnTo>
                  <a:lnTo>
                    <a:pt x="53" y="74"/>
                  </a:lnTo>
                  <a:lnTo>
                    <a:pt x="37" y="81"/>
                  </a:lnTo>
                  <a:lnTo>
                    <a:pt x="23" y="89"/>
                  </a:lnTo>
                  <a:lnTo>
                    <a:pt x="12" y="96"/>
                  </a:lnTo>
                  <a:lnTo>
                    <a:pt x="5" y="103"/>
                  </a:lnTo>
                  <a:lnTo>
                    <a:pt x="1" y="109"/>
                  </a:lnTo>
                  <a:lnTo>
                    <a:pt x="0" y="116"/>
                  </a:lnTo>
                  <a:lnTo>
                    <a:pt x="2" y="121"/>
                  </a:lnTo>
                  <a:lnTo>
                    <a:pt x="8" y="127"/>
                  </a:lnTo>
                  <a:lnTo>
                    <a:pt x="17" y="132"/>
                  </a:lnTo>
                  <a:lnTo>
                    <a:pt x="28" y="137"/>
                  </a:lnTo>
                  <a:lnTo>
                    <a:pt x="44" y="140"/>
                  </a:lnTo>
                  <a:lnTo>
                    <a:pt x="61" y="143"/>
                  </a:lnTo>
                  <a:lnTo>
                    <a:pt x="81" y="146"/>
                  </a:lnTo>
                  <a:lnTo>
                    <a:pt x="103" y="147"/>
                  </a:lnTo>
                  <a:lnTo>
                    <a:pt x="128" y="148"/>
                  </a:lnTo>
                  <a:lnTo>
                    <a:pt x="154" y="148"/>
                  </a:lnTo>
                  <a:lnTo>
                    <a:pt x="183" y="148"/>
                  </a:lnTo>
                  <a:lnTo>
                    <a:pt x="212" y="147"/>
                  </a:lnTo>
                  <a:lnTo>
                    <a:pt x="244" y="145"/>
                  </a:lnTo>
                  <a:lnTo>
                    <a:pt x="276" y="142"/>
                  </a:lnTo>
                  <a:lnTo>
                    <a:pt x="310" y="139"/>
                  </a:lnTo>
                  <a:lnTo>
                    <a:pt x="344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4" name="Freeform 68"/>
            <p:cNvSpPr>
              <a:spLocks/>
            </p:cNvSpPr>
            <p:nvPr/>
          </p:nvSpPr>
          <p:spPr bwMode="auto">
            <a:xfrm>
              <a:off x="5094" y="1714"/>
              <a:ext cx="38" cy="57"/>
            </a:xfrm>
            <a:custGeom>
              <a:avLst/>
              <a:gdLst>
                <a:gd name="T0" fmla="*/ 37 w 186"/>
                <a:gd name="T1" fmla="*/ 0 h 286"/>
                <a:gd name="T2" fmla="*/ 83 w 186"/>
                <a:gd name="T3" fmla="*/ 112 h 286"/>
                <a:gd name="T4" fmla="*/ 0 w 186"/>
                <a:gd name="T5" fmla="*/ 196 h 286"/>
                <a:gd name="T6" fmla="*/ 37 w 186"/>
                <a:gd name="T7" fmla="*/ 286 h 286"/>
                <a:gd name="T8" fmla="*/ 155 w 186"/>
                <a:gd name="T9" fmla="*/ 283 h 286"/>
                <a:gd name="T10" fmla="*/ 186 w 186"/>
                <a:gd name="T11" fmla="*/ 211 h 286"/>
                <a:gd name="T12" fmla="*/ 117 w 186"/>
                <a:gd name="T13" fmla="*/ 115 h 286"/>
                <a:gd name="T14" fmla="*/ 158 w 186"/>
                <a:gd name="T15" fmla="*/ 7 h 286"/>
                <a:gd name="T16" fmla="*/ 37 w 186"/>
                <a:gd name="T1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86">
                  <a:moveTo>
                    <a:pt x="37" y="0"/>
                  </a:moveTo>
                  <a:lnTo>
                    <a:pt x="83" y="112"/>
                  </a:lnTo>
                  <a:lnTo>
                    <a:pt x="0" y="196"/>
                  </a:lnTo>
                  <a:lnTo>
                    <a:pt x="37" y="286"/>
                  </a:lnTo>
                  <a:lnTo>
                    <a:pt x="155" y="283"/>
                  </a:lnTo>
                  <a:lnTo>
                    <a:pt x="186" y="211"/>
                  </a:lnTo>
                  <a:lnTo>
                    <a:pt x="117" y="115"/>
                  </a:lnTo>
                  <a:lnTo>
                    <a:pt x="158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5" name="Freeform 69"/>
            <p:cNvSpPr>
              <a:spLocks/>
            </p:cNvSpPr>
            <p:nvPr/>
          </p:nvSpPr>
          <p:spPr bwMode="auto">
            <a:xfrm>
              <a:off x="5032" y="1529"/>
              <a:ext cx="194" cy="249"/>
            </a:xfrm>
            <a:custGeom>
              <a:avLst/>
              <a:gdLst>
                <a:gd name="T0" fmla="*/ 943 w 969"/>
                <a:gd name="T1" fmla="*/ 202 h 1245"/>
                <a:gd name="T2" fmla="*/ 878 w 969"/>
                <a:gd name="T3" fmla="*/ 180 h 1245"/>
                <a:gd name="T4" fmla="*/ 799 w 969"/>
                <a:gd name="T5" fmla="*/ 187 h 1245"/>
                <a:gd name="T6" fmla="*/ 729 w 969"/>
                <a:gd name="T7" fmla="*/ 205 h 1245"/>
                <a:gd name="T8" fmla="*/ 710 w 969"/>
                <a:gd name="T9" fmla="*/ 251 h 1245"/>
                <a:gd name="T10" fmla="*/ 741 w 969"/>
                <a:gd name="T11" fmla="*/ 243 h 1245"/>
                <a:gd name="T12" fmla="*/ 801 w 969"/>
                <a:gd name="T13" fmla="*/ 228 h 1245"/>
                <a:gd name="T14" fmla="*/ 870 w 969"/>
                <a:gd name="T15" fmla="*/ 220 h 1245"/>
                <a:gd name="T16" fmla="*/ 921 w 969"/>
                <a:gd name="T17" fmla="*/ 234 h 1245"/>
                <a:gd name="T18" fmla="*/ 933 w 969"/>
                <a:gd name="T19" fmla="*/ 276 h 1245"/>
                <a:gd name="T20" fmla="*/ 892 w 969"/>
                <a:gd name="T21" fmla="*/ 318 h 1245"/>
                <a:gd name="T22" fmla="*/ 823 w 969"/>
                <a:gd name="T23" fmla="*/ 344 h 1245"/>
                <a:gd name="T24" fmla="*/ 764 w 969"/>
                <a:gd name="T25" fmla="*/ 355 h 1245"/>
                <a:gd name="T26" fmla="*/ 715 w 969"/>
                <a:gd name="T27" fmla="*/ 438 h 1245"/>
                <a:gd name="T28" fmla="*/ 628 w 969"/>
                <a:gd name="T29" fmla="*/ 465 h 1245"/>
                <a:gd name="T30" fmla="*/ 594 w 969"/>
                <a:gd name="T31" fmla="*/ 509 h 1245"/>
                <a:gd name="T32" fmla="*/ 583 w 969"/>
                <a:gd name="T33" fmla="*/ 588 h 1245"/>
                <a:gd name="T34" fmla="*/ 610 w 969"/>
                <a:gd name="T35" fmla="*/ 668 h 1245"/>
                <a:gd name="T36" fmla="*/ 668 w 969"/>
                <a:gd name="T37" fmla="*/ 700 h 1245"/>
                <a:gd name="T38" fmla="*/ 736 w 969"/>
                <a:gd name="T39" fmla="*/ 699 h 1245"/>
                <a:gd name="T40" fmla="*/ 797 w 969"/>
                <a:gd name="T41" fmla="*/ 684 h 1245"/>
                <a:gd name="T42" fmla="*/ 834 w 969"/>
                <a:gd name="T43" fmla="*/ 764 h 1245"/>
                <a:gd name="T44" fmla="*/ 858 w 969"/>
                <a:gd name="T45" fmla="*/ 860 h 1245"/>
                <a:gd name="T46" fmla="*/ 896 w 969"/>
                <a:gd name="T47" fmla="*/ 1130 h 1245"/>
                <a:gd name="T48" fmla="*/ 769 w 969"/>
                <a:gd name="T49" fmla="*/ 1178 h 1245"/>
                <a:gd name="T50" fmla="*/ 626 w 969"/>
                <a:gd name="T51" fmla="*/ 1201 h 1245"/>
                <a:gd name="T52" fmla="*/ 486 w 969"/>
                <a:gd name="T53" fmla="*/ 1205 h 1245"/>
                <a:gd name="T54" fmla="*/ 341 w 969"/>
                <a:gd name="T55" fmla="*/ 1183 h 1245"/>
                <a:gd name="T56" fmla="*/ 193 w 969"/>
                <a:gd name="T57" fmla="*/ 1130 h 1245"/>
                <a:gd name="T58" fmla="*/ 74 w 969"/>
                <a:gd name="T59" fmla="*/ 1059 h 1245"/>
                <a:gd name="T60" fmla="*/ 93 w 969"/>
                <a:gd name="T61" fmla="*/ 804 h 1245"/>
                <a:gd name="T62" fmla="*/ 188 w 969"/>
                <a:gd name="T63" fmla="*/ 413 h 1245"/>
                <a:gd name="T64" fmla="*/ 264 w 969"/>
                <a:gd name="T65" fmla="*/ 118 h 1245"/>
                <a:gd name="T66" fmla="*/ 250 w 969"/>
                <a:gd name="T67" fmla="*/ 43 h 1245"/>
                <a:gd name="T68" fmla="*/ 167 w 969"/>
                <a:gd name="T69" fmla="*/ 346 h 1245"/>
                <a:gd name="T70" fmla="*/ 64 w 969"/>
                <a:gd name="T71" fmla="*/ 770 h 1245"/>
                <a:gd name="T72" fmla="*/ 3 w 969"/>
                <a:gd name="T73" fmla="*/ 1032 h 1245"/>
                <a:gd name="T74" fmla="*/ 63 w 969"/>
                <a:gd name="T75" fmla="*/ 1100 h 1245"/>
                <a:gd name="T76" fmla="*/ 198 w 969"/>
                <a:gd name="T77" fmla="*/ 1175 h 1245"/>
                <a:gd name="T78" fmla="*/ 361 w 969"/>
                <a:gd name="T79" fmla="*/ 1229 h 1245"/>
                <a:gd name="T80" fmla="*/ 514 w 969"/>
                <a:gd name="T81" fmla="*/ 1245 h 1245"/>
                <a:gd name="T82" fmla="*/ 667 w 969"/>
                <a:gd name="T83" fmla="*/ 1237 h 1245"/>
                <a:gd name="T84" fmla="*/ 819 w 969"/>
                <a:gd name="T85" fmla="*/ 1205 h 1245"/>
                <a:gd name="T86" fmla="*/ 935 w 969"/>
                <a:gd name="T87" fmla="*/ 1152 h 1245"/>
                <a:gd name="T88" fmla="*/ 906 w 969"/>
                <a:gd name="T89" fmla="*/ 950 h 1245"/>
                <a:gd name="T90" fmla="*/ 892 w 969"/>
                <a:gd name="T91" fmla="*/ 847 h 1245"/>
                <a:gd name="T92" fmla="*/ 865 w 969"/>
                <a:gd name="T93" fmla="*/ 737 h 1245"/>
                <a:gd name="T94" fmla="*/ 820 w 969"/>
                <a:gd name="T95" fmla="*/ 632 h 1245"/>
                <a:gd name="T96" fmla="*/ 772 w 969"/>
                <a:gd name="T97" fmla="*/ 649 h 1245"/>
                <a:gd name="T98" fmla="*/ 709 w 969"/>
                <a:gd name="T99" fmla="*/ 662 h 1245"/>
                <a:gd name="T100" fmla="*/ 651 w 969"/>
                <a:gd name="T101" fmla="*/ 653 h 1245"/>
                <a:gd name="T102" fmla="*/ 621 w 969"/>
                <a:gd name="T103" fmla="*/ 548 h 1245"/>
                <a:gd name="T104" fmla="*/ 667 w 969"/>
                <a:gd name="T105" fmla="*/ 487 h 1245"/>
                <a:gd name="T106" fmla="*/ 767 w 969"/>
                <a:gd name="T107" fmla="*/ 482 h 1245"/>
                <a:gd name="T108" fmla="*/ 798 w 969"/>
                <a:gd name="T109" fmla="*/ 390 h 1245"/>
                <a:gd name="T110" fmla="*/ 868 w 969"/>
                <a:gd name="T111" fmla="*/ 371 h 1245"/>
                <a:gd name="T112" fmla="*/ 938 w 969"/>
                <a:gd name="T113" fmla="*/ 332 h 1245"/>
                <a:gd name="T114" fmla="*/ 969 w 969"/>
                <a:gd name="T115" fmla="*/ 26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9" h="1245">
                  <a:moveTo>
                    <a:pt x="969" y="266"/>
                  </a:moveTo>
                  <a:lnTo>
                    <a:pt x="967" y="247"/>
                  </a:lnTo>
                  <a:lnTo>
                    <a:pt x="963" y="230"/>
                  </a:lnTo>
                  <a:lnTo>
                    <a:pt x="955" y="215"/>
                  </a:lnTo>
                  <a:lnTo>
                    <a:pt x="943" y="202"/>
                  </a:lnTo>
                  <a:lnTo>
                    <a:pt x="933" y="194"/>
                  </a:lnTo>
                  <a:lnTo>
                    <a:pt x="921" y="188"/>
                  </a:lnTo>
                  <a:lnTo>
                    <a:pt x="907" y="185"/>
                  </a:lnTo>
                  <a:lnTo>
                    <a:pt x="894" y="181"/>
                  </a:lnTo>
                  <a:lnTo>
                    <a:pt x="878" y="180"/>
                  </a:lnTo>
                  <a:lnTo>
                    <a:pt x="863" y="180"/>
                  </a:lnTo>
                  <a:lnTo>
                    <a:pt x="846" y="181"/>
                  </a:lnTo>
                  <a:lnTo>
                    <a:pt x="831" y="183"/>
                  </a:lnTo>
                  <a:lnTo>
                    <a:pt x="815" y="185"/>
                  </a:lnTo>
                  <a:lnTo>
                    <a:pt x="799" y="187"/>
                  </a:lnTo>
                  <a:lnTo>
                    <a:pt x="783" y="191"/>
                  </a:lnTo>
                  <a:lnTo>
                    <a:pt x="769" y="194"/>
                  </a:lnTo>
                  <a:lnTo>
                    <a:pt x="754" y="198"/>
                  </a:lnTo>
                  <a:lnTo>
                    <a:pt x="741" y="201"/>
                  </a:lnTo>
                  <a:lnTo>
                    <a:pt x="729" y="205"/>
                  </a:lnTo>
                  <a:lnTo>
                    <a:pt x="718" y="208"/>
                  </a:lnTo>
                  <a:lnTo>
                    <a:pt x="642" y="0"/>
                  </a:lnTo>
                  <a:lnTo>
                    <a:pt x="608" y="14"/>
                  </a:lnTo>
                  <a:lnTo>
                    <a:pt x="696" y="253"/>
                  </a:lnTo>
                  <a:lnTo>
                    <a:pt x="710" y="251"/>
                  </a:lnTo>
                  <a:lnTo>
                    <a:pt x="714" y="250"/>
                  </a:lnTo>
                  <a:lnTo>
                    <a:pt x="719" y="249"/>
                  </a:lnTo>
                  <a:lnTo>
                    <a:pt x="726" y="246"/>
                  </a:lnTo>
                  <a:lnTo>
                    <a:pt x="733" y="245"/>
                  </a:lnTo>
                  <a:lnTo>
                    <a:pt x="741" y="243"/>
                  </a:lnTo>
                  <a:lnTo>
                    <a:pt x="751" y="239"/>
                  </a:lnTo>
                  <a:lnTo>
                    <a:pt x="762" y="237"/>
                  </a:lnTo>
                  <a:lnTo>
                    <a:pt x="775" y="234"/>
                  </a:lnTo>
                  <a:lnTo>
                    <a:pt x="788" y="230"/>
                  </a:lnTo>
                  <a:lnTo>
                    <a:pt x="801" y="228"/>
                  </a:lnTo>
                  <a:lnTo>
                    <a:pt x="815" y="225"/>
                  </a:lnTo>
                  <a:lnTo>
                    <a:pt x="829" y="223"/>
                  </a:lnTo>
                  <a:lnTo>
                    <a:pt x="842" y="221"/>
                  </a:lnTo>
                  <a:lnTo>
                    <a:pt x="856" y="220"/>
                  </a:lnTo>
                  <a:lnTo>
                    <a:pt x="870" y="220"/>
                  </a:lnTo>
                  <a:lnTo>
                    <a:pt x="882" y="221"/>
                  </a:lnTo>
                  <a:lnTo>
                    <a:pt x="894" y="222"/>
                  </a:lnTo>
                  <a:lnTo>
                    <a:pt x="904" y="224"/>
                  </a:lnTo>
                  <a:lnTo>
                    <a:pt x="914" y="229"/>
                  </a:lnTo>
                  <a:lnTo>
                    <a:pt x="921" y="234"/>
                  </a:lnTo>
                  <a:lnTo>
                    <a:pt x="925" y="238"/>
                  </a:lnTo>
                  <a:lnTo>
                    <a:pt x="929" y="244"/>
                  </a:lnTo>
                  <a:lnTo>
                    <a:pt x="933" y="253"/>
                  </a:lnTo>
                  <a:lnTo>
                    <a:pt x="934" y="266"/>
                  </a:lnTo>
                  <a:lnTo>
                    <a:pt x="933" y="276"/>
                  </a:lnTo>
                  <a:lnTo>
                    <a:pt x="928" y="286"/>
                  </a:lnTo>
                  <a:lnTo>
                    <a:pt x="922" y="295"/>
                  </a:lnTo>
                  <a:lnTo>
                    <a:pt x="914" y="304"/>
                  </a:lnTo>
                  <a:lnTo>
                    <a:pt x="903" y="311"/>
                  </a:lnTo>
                  <a:lnTo>
                    <a:pt x="892" y="318"/>
                  </a:lnTo>
                  <a:lnTo>
                    <a:pt x="879" y="325"/>
                  </a:lnTo>
                  <a:lnTo>
                    <a:pt x="865" y="331"/>
                  </a:lnTo>
                  <a:lnTo>
                    <a:pt x="852" y="335"/>
                  </a:lnTo>
                  <a:lnTo>
                    <a:pt x="837" y="340"/>
                  </a:lnTo>
                  <a:lnTo>
                    <a:pt x="823" y="344"/>
                  </a:lnTo>
                  <a:lnTo>
                    <a:pt x="810" y="347"/>
                  </a:lnTo>
                  <a:lnTo>
                    <a:pt x="796" y="351"/>
                  </a:lnTo>
                  <a:lnTo>
                    <a:pt x="784" y="353"/>
                  </a:lnTo>
                  <a:lnTo>
                    <a:pt x="774" y="354"/>
                  </a:lnTo>
                  <a:lnTo>
                    <a:pt x="764" y="355"/>
                  </a:lnTo>
                  <a:lnTo>
                    <a:pt x="743" y="357"/>
                  </a:lnTo>
                  <a:lnTo>
                    <a:pt x="761" y="442"/>
                  </a:lnTo>
                  <a:lnTo>
                    <a:pt x="748" y="441"/>
                  </a:lnTo>
                  <a:lnTo>
                    <a:pt x="732" y="440"/>
                  </a:lnTo>
                  <a:lnTo>
                    <a:pt x="715" y="438"/>
                  </a:lnTo>
                  <a:lnTo>
                    <a:pt x="697" y="440"/>
                  </a:lnTo>
                  <a:lnTo>
                    <a:pt x="679" y="443"/>
                  </a:lnTo>
                  <a:lnTo>
                    <a:pt x="662" y="448"/>
                  </a:lnTo>
                  <a:lnTo>
                    <a:pt x="644" y="455"/>
                  </a:lnTo>
                  <a:lnTo>
                    <a:pt x="628" y="465"/>
                  </a:lnTo>
                  <a:lnTo>
                    <a:pt x="620" y="472"/>
                  </a:lnTo>
                  <a:lnTo>
                    <a:pt x="611" y="480"/>
                  </a:lnTo>
                  <a:lnTo>
                    <a:pt x="605" y="488"/>
                  </a:lnTo>
                  <a:lnTo>
                    <a:pt x="598" y="499"/>
                  </a:lnTo>
                  <a:lnTo>
                    <a:pt x="594" y="509"/>
                  </a:lnTo>
                  <a:lnTo>
                    <a:pt x="590" y="520"/>
                  </a:lnTo>
                  <a:lnTo>
                    <a:pt x="587" y="531"/>
                  </a:lnTo>
                  <a:lnTo>
                    <a:pt x="585" y="544"/>
                  </a:lnTo>
                  <a:lnTo>
                    <a:pt x="583" y="567"/>
                  </a:lnTo>
                  <a:lnTo>
                    <a:pt x="583" y="588"/>
                  </a:lnTo>
                  <a:lnTo>
                    <a:pt x="584" y="606"/>
                  </a:lnTo>
                  <a:lnTo>
                    <a:pt x="588" y="625"/>
                  </a:lnTo>
                  <a:lnTo>
                    <a:pt x="593" y="640"/>
                  </a:lnTo>
                  <a:lnTo>
                    <a:pt x="601" y="655"/>
                  </a:lnTo>
                  <a:lnTo>
                    <a:pt x="610" y="668"/>
                  </a:lnTo>
                  <a:lnTo>
                    <a:pt x="621" y="678"/>
                  </a:lnTo>
                  <a:lnTo>
                    <a:pt x="631" y="686"/>
                  </a:lnTo>
                  <a:lnTo>
                    <a:pt x="643" y="692"/>
                  </a:lnTo>
                  <a:lnTo>
                    <a:pt x="655" y="697"/>
                  </a:lnTo>
                  <a:lnTo>
                    <a:pt x="668" y="700"/>
                  </a:lnTo>
                  <a:lnTo>
                    <a:pt x="681" y="701"/>
                  </a:lnTo>
                  <a:lnTo>
                    <a:pt x="695" y="702"/>
                  </a:lnTo>
                  <a:lnTo>
                    <a:pt x="709" y="702"/>
                  </a:lnTo>
                  <a:lnTo>
                    <a:pt x="722" y="701"/>
                  </a:lnTo>
                  <a:lnTo>
                    <a:pt x="736" y="699"/>
                  </a:lnTo>
                  <a:lnTo>
                    <a:pt x="750" y="697"/>
                  </a:lnTo>
                  <a:lnTo>
                    <a:pt x="762" y="693"/>
                  </a:lnTo>
                  <a:lnTo>
                    <a:pt x="775" y="691"/>
                  </a:lnTo>
                  <a:lnTo>
                    <a:pt x="787" y="687"/>
                  </a:lnTo>
                  <a:lnTo>
                    <a:pt x="797" y="684"/>
                  </a:lnTo>
                  <a:lnTo>
                    <a:pt x="807" y="680"/>
                  </a:lnTo>
                  <a:lnTo>
                    <a:pt x="815" y="677"/>
                  </a:lnTo>
                  <a:lnTo>
                    <a:pt x="821" y="706"/>
                  </a:lnTo>
                  <a:lnTo>
                    <a:pt x="828" y="735"/>
                  </a:lnTo>
                  <a:lnTo>
                    <a:pt x="834" y="764"/>
                  </a:lnTo>
                  <a:lnTo>
                    <a:pt x="840" y="789"/>
                  </a:lnTo>
                  <a:lnTo>
                    <a:pt x="846" y="814"/>
                  </a:lnTo>
                  <a:lnTo>
                    <a:pt x="851" y="833"/>
                  </a:lnTo>
                  <a:lnTo>
                    <a:pt x="855" y="849"/>
                  </a:lnTo>
                  <a:lnTo>
                    <a:pt x="858" y="860"/>
                  </a:lnTo>
                  <a:lnTo>
                    <a:pt x="872" y="956"/>
                  </a:lnTo>
                  <a:lnTo>
                    <a:pt x="879" y="1008"/>
                  </a:lnTo>
                  <a:lnTo>
                    <a:pt x="885" y="1056"/>
                  </a:lnTo>
                  <a:lnTo>
                    <a:pt x="891" y="1096"/>
                  </a:lnTo>
                  <a:lnTo>
                    <a:pt x="896" y="1130"/>
                  </a:lnTo>
                  <a:lnTo>
                    <a:pt x="873" y="1141"/>
                  </a:lnTo>
                  <a:lnTo>
                    <a:pt x="849" y="1153"/>
                  </a:lnTo>
                  <a:lnTo>
                    <a:pt x="823" y="1162"/>
                  </a:lnTo>
                  <a:lnTo>
                    <a:pt x="796" y="1170"/>
                  </a:lnTo>
                  <a:lnTo>
                    <a:pt x="769" y="1178"/>
                  </a:lnTo>
                  <a:lnTo>
                    <a:pt x="741" y="1185"/>
                  </a:lnTo>
                  <a:lnTo>
                    <a:pt x="713" y="1190"/>
                  </a:lnTo>
                  <a:lnTo>
                    <a:pt x="684" y="1194"/>
                  </a:lnTo>
                  <a:lnTo>
                    <a:pt x="654" y="1199"/>
                  </a:lnTo>
                  <a:lnTo>
                    <a:pt x="626" y="1201"/>
                  </a:lnTo>
                  <a:lnTo>
                    <a:pt x="596" y="1204"/>
                  </a:lnTo>
                  <a:lnTo>
                    <a:pt x="568" y="1205"/>
                  </a:lnTo>
                  <a:lnTo>
                    <a:pt x="540" y="1206"/>
                  </a:lnTo>
                  <a:lnTo>
                    <a:pt x="512" y="1206"/>
                  </a:lnTo>
                  <a:lnTo>
                    <a:pt x="486" y="1205"/>
                  </a:lnTo>
                  <a:lnTo>
                    <a:pt x="460" y="1204"/>
                  </a:lnTo>
                  <a:lnTo>
                    <a:pt x="431" y="1201"/>
                  </a:lnTo>
                  <a:lnTo>
                    <a:pt x="401" y="1197"/>
                  </a:lnTo>
                  <a:lnTo>
                    <a:pt x="372" y="1191"/>
                  </a:lnTo>
                  <a:lnTo>
                    <a:pt x="341" y="1183"/>
                  </a:lnTo>
                  <a:lnTo>
                    <a:pt x="311" y="1175"/>
                  </a:lnTo>
                  <a:lnTo>
                    <a:pt x="280" y="1164"/>
                  </a:lnTo>
                  <a:lnTo>
                    <a:pt x="251" y="1154"/>
                  </a:lnTo>
                  <a:lnTo>
                    <a:pt x="221" y="1141"/>
                  </a:lnTo>
                  <a:lnTo>
                    <a:pt x="193" y="1130"/>
                  </a:lnTo>
                  <a:lnTo>
                    <a:pt x="166" y="1116"/>
                  </a:lnTo>
                  <a:lnTo>
                    <a:pt x="140" y="1102"/>
                  </a:lnTo>
                  <a:lnTo>
                    <a:pt x="116" y="1088"/>
                  </a:lnTo>
                  <a:lnTo>
                    <a:pt x="94" y="1074"/>
                  </a:lnTo>
                  <a:lnTo>
                    <a:pt x="74" y="1059"/>
                  </a:lnTo>
                  <a:lnTo>
                    <a:pt x="56" y="1045"/>
                  </a:lnTo>
                  <a:lnTo>
                    <a:pt x="41" y="1031"/>
                  </a:lnTo>
                  <a:lnTo>
                    <a:pt x="57" y="958"/>
                  </a:lnTo>
                  <a:lnTo>
                    <a:pt x="75" y="883"/>
                  </a:lnTo>
                  <a:lnTo>
                    <a:pt x="93" y="804"/>
                  </a:lnTo>
                  <a:lnTo>
                    <a:pt x="112" y="724"/>
                  </a:lnTo>
                  <a:lnTo>
                    <a:pt x="131" y="645"/>
                  </a:lnTo>
                  <a:lnTo>
                    <a:pt x="150" y="565"/>
                  </a:lnTo>
                  <a:lnTo>
                    <a:pt x="169" y="488"/>
                  </a:lnTo>
                  <a:lnTo>
                    <a:pt x="188" y="413"/>
                  </a:lnTo>
                  <a:lnTo>
                    <a:pt x="206" y="342"/>
                  </a:lnTo>
                  <a:lnTo>
                    <a:pt x="222" y="276"/>
                  </a:lnTo>
                  <a:lnTo>
                    <a:pt x="237" y="216"/>
                  </a:lnTo>
                  <a:lnTo>
                    <a:pt x="252" y="163"/>
                  </a:lnTo>
                  <a:lnTo>
                    <a:pt x="264" y="118"/>
                  </a:lnTo>
                  <a:lnTo>
                    <a:pt x="275" y="82"/>
                  </a:lnTo>
                  <a:lnTo>
                    <a:pt x="283" y="56"/>
                  </a:lnTo>
                  <a:lnTo>
                    <a:pt x="290" y="41"/>
                  </a:lnTo>
                  <a:lnTo>
                    <a:pt x="258" y="21"/>
                  </a:lnTo>
                  <a:lnTo>
                    <a:pt x="250" y="43"/>
                  </a:lnTo>
                  <a:lnTo>
                    <a:pt x="237" y="80"/>
                  </a:lnTo>
                  <a:lnTo>
                    <a:pt x="222" y="132"/>
                  </a:lnTo>
                  <a:lnTo>
                    <a:pt x="206" y="194"/>
                  </a:lnTo>
                  <a:lnTo>
                    <a:pt x="187" y="267"/>
                  </a:lnTo>
                  <a:lnTo>
                    <a:pt x="167" y="346"/>
                  </a:lnTo>
                  <a:lnTo>
                    <a:pt x="146" y="430"/>
                  </a:lnTo>
                  <a:lnTo>
                    <a:pt x="125" y="516"/>
                  </a:lnTo>
                  <a:lnTo>
                    <a:pt x="104" y="603"/>
                  </a:lnTo>
                  <a:lnTo>
                    <a:pt x="84" y="689"/>
                  </a:lnTo>
                  <a:lnTo>
                    <a:pt x="64" y="770"/>
                  </a:lnTo>
                  <a:lnTo>
                    <a:pt x="47" y="844"/>
                  </a:lnTo>
                  <a:lnTo>
                    <a:pt x="31" y="910"/>
                  </a:lnTo>
                  <a:lnTo>
                    <a:pt x="19" y="964"/>
                  </a:lnTo>
                  <a:lnTo>
                    <a:pt x="9" y="1006"/>
                  </a:lnTo>
                  <a:lnTo>
                    <a:pt x="3" y="1032"/>
                  </a:lnTo>
                  <a:lnTo>
                    <a:pt x="0" y="1044"/>
                  </a:lnTo>
                  <a:lnTo>
                    <a:pt x="7" y="1052"/>
                  </a:lnTo>
                  <a:lnTo>
                    <a:pt x="23" y="1067"/>
                  </a:lnTo>
                  <a:lnTo>
                    <a:pt x="42" y="1083"/>
                  </a:lnTo>
                  <a:lnTo>
                    <a:pt x="63" y="1100"/>
                  </a:lnTo>
                  <a:lnTo>
                    <a:pt x="86" y="1116"/>
                  </a:lnTo>
                  <a:lnTo>
                    <a:pt x="111" y="1131"/>
                  </a:lnTo>
                  <a:lnTo>
                    <a:pt x="138" y="1146"/>
                  </a:lnTo>
                  <a:lnTo>
                    <a:pt x="168" y="1161"/>
                  </a:lnTo>
                  <a:lnTo>
                    <a:pt x="198" y="1175"/>
                  </a:lnTo>
                  <a:lnTo>
                    <a:pt x="230" y="1189"/>
                  </a:lnTo>
                  <a:lnTo>
                    <a:pt x="261" y="1200"/>
                  </a:lnTo>
                  <a:lnTo>
                    <a:pt x="295" y="1212"/>
                  </a:lnTo>
                  <a:lnTo>
                    <a:pt x="327" y="1221"/>
                  </a:lnTo>
                  <a:lnTo>
                    <a:pt x="361" y="1229"/>
                  </a:lnTo>
                  <a:lnTo>
                    <a:pt x="394" y="1236"/>
                  </a:lnTo>
                  <a:lnTo>
                    <a:pt x="426" y="1241"/>
                  </a:lnTo>
                  <a:lnTo>
                    <a:pt x="458" y="1244"/>
                  </a:lnTo>
                  <a:lnTo>
                    <a:pt x="485" y="1245"/>
                  </a:lnTo>
                  <a:lnTo>
                    <a:pt x="514" y="1245"/>
                  </a:lnTo>
                  <a:lnTo>
                    <a:pt x="544" y="1245"/>
                  </a:lnTo>
                  <a:lnTo>
                    <a:pt x="574" y="1245"/>
                  </a:lnTo>
                  <a:lnTo>
                    <a:pt x="605" y="1243"/>
                  </a:lnTo>
                  <a:lnTo>
                    <a:pt x="636" y="1241"/>
                  </a:lnTo>
                  <a:lnTo>
                    <a:pt x="667" y="1237"/>
                  </a:lnTo>
                  <a:lnTo>
                    <a:pt x="698" y="1233"/>
                  </a:lnTo>
                  <a:lnTo>
                    <a:pt x="729" y="1227"/>
                  </a:lnTo>
                  <a:lnTo>
                    <a:pt x="760" y="1221"/>
                  </a:lnTo>
                  <a:lnTo>
                    <a:pt x="790" y="1213"/>
                  </a:lnTo>
                  <a:lnTo>
                    <a:pt x="819" y="1205"/>
                  </a:lnTo>
                  <a:lnTo>
                    <a:pt x="846" y="1196"/>
                  </a:lnTo>
                  <a:lnTo>
                    <a:pt x="874" y="1184"/>
                  </a:lnTo>
                  <a:lnTo>
                    <a:pt x="899" y="1172"/>
                  </a:lnTo>
                  <a:lnTo>
                    <a:pt x="923" y="1159"/>
                  </a:lnTo>
                  <a:lnTo>
                    <a:pt x="935" y="1152"/>
                  </a:lnTo>
                  <a:lnTo>
                    <a:pt x="933" y="1138"/>
                  </a:lnTo>
                  <a:lnTo>
                    <a:pt x="927" y="1105"/>
                  </a:lnTo>
                  <a:lnTo>
                    <a:pt x="921" y="1061"/>
                  </a:lnTo>
                  <a:lnTo>
                    <a:pt x="914" y="1009"/>
                  </a:lnTo>
                  <a:lnTo>
                    <a:pt x="906" y="950"/>
                  </a:lnTo>
                  <a:lnTo>
                    <a:pt x="893" y="849"/>
                  </a:lnTo>
                  <a:lnTo>
                    <a:pt x="893" y="849"/>
                  </a:lnTo>
                  <a:lnTo>
                    <a:pt x="893" y="848"/>
                  </a:lnTo>
                  <a:lnTo>
                    <a:pt x="892" y="847"/>
                  </a:lnTo>
                  <a:lnTo>
                    <a:pt x="892" y="847"/>
                  </a:lnTo>
                  <a:lnTo>
                    <a:pt x="890" y="838"/>
                  </a:lnTo>
                  <a:lnTo>
                    <a:pt x="885" y="821"/>
                  </a:lnTo>
                  <a:lnTo>
                    <a:pt x="880" y="797"/>
                  </a:lnTo>
                  <a:lnTo>
                    <a:pt x="873" y="768"/>
                  </a:lnTo>
                  <a:lnTo>
                    <a:pt x="865" y="737"/>
                  </a:lnTo>
                  <a:lnTo>
                    <a:pt x="858" y="706"/>
                  </a:lnTo>
                  <a:lnTo>
                    <a:pt x="851" y="674"/>
                  </a:lnTo>
                  <a:lnTo>
                    <a:pt x="844" y="645"/>
                  </a:lnTo>
                  <a:lnTo>
                    <a:pt x="839" y="623"/>
                  </a:lnTo>
                  <a:lnTo>
                    <a:pt x="820" y="632"/>
                  </a:lnTo>
                  <a:lnTo>
                    <a:pt x="813" y="635"/>
                  </a:lnTo>
                  <a:lnTo>
                    <a:pt x="804" y="639"/>
                  </a:lnTo>
                  <a:lnTo>
                    <a:pt x="795" y="642"/>
                  </a:lnTo>
                  <a:lnTo>
                    <a:pt x="783" y="646"/>
                  </a:lnTo>
                  <a:lnTo>
                    <a:pt x="772" y="649"/>
                  </a:lnTo>
                  <a:lnTo>
                    <a:pt x="760" y="653"/>
                  </a:lnTo>
                  <a:lnTo>
                    <a:pt x="748" y="656"/>
                  </a:lnTo>
                  <a:lnTo>
                    <a:pt x="735" y="658"/>
                  </a:lnTo>
                  <a:lnTo>
                    <a:pt x="721" y="661"/>
                  </a:lnTo>
                  <a:lnTo>
                    <a:pt x="709" y="662"/>
                  </a:lnTo>
                  <a:lnTo>
                    <a:pt x="696" y="663"/>
                  </a:lnTo>
                  <a:lnTo>
                    <a:pt x="684" y="662"/>
                  </a:lnTo>
                  <a:lnTo>
                    <a:pt x="672" y="661"/>
                  </a:lnTo>
                  <a:lnTo>
                    <a:pt x="662" y="657"/>
                  </a:lnTo>
                  <a:lnTo>
                    <a:pt x="651" y="653"/>
                  </a:lnTo>
                  <a:lnTo>
                    <a:pt x="643" y="647"/>
                  </a:lnTo>
                  <a:lnTo>
                    <a:pt x="629" y="631"/>
                  </a:lnTo>
                  <a:lnTo>
                    <a:pt x="622" y="610"/>
                  </a:lnTo>
                  <a:lnTo>
                    <a:pt x="618" y="582"/>
                  </a:lnTo>
                  <a:lnTo>
                    <a:pt x="621" y="548"/>
                  </a:lnTo>
                  <a:lnTo>
                    <a:pt x="624" y="532"/>
                  </a:lnTo>
                  <a:lnTo>
                    <a:pt x="630" y="518"/>
                  </a:lnTo>
                  <a:lnTo>
                    <a:pt x="637" y="507"/>
                  </a:lnTo>
                  <a:lnTo>
                    <a:pt x="648" y="498"/>
                  </a:lnTo>
                  <a:lnTo>
                    <a:pt x="667" y="487"/>
                  </a:lnTo>
                  <a:lnTo>
                    <a:pt x="688" y="481"/>
                  </a:lnTo>
                  <a:lnTo>
                    <a:pt x="710" y="479"/>
                  </a:lnTo>
                  <a:lnTo>
                    <a:pt x="732" y="479"/>
                  </a:lnTo>
                  <a:lnTo>
                    <a:pt x="751" y="480"/>
                  </a:lnTo>
                  <a:lnTo>
                    <a:pt x="767" y="482"/>
                  </a:lnTo>
                  <a:lnTo>
                    <a:pt x="777" y="485"/>
                  </a:lnTo>
                  <a:lnTo>
                    <a:pt x="781" y="486"/>
                  </a:lnTo>
                  <a:lnTo>
                    <a:pt x="810" y="494"/>
                  </a:lnTo>
                  <a:lnTo>
                    <a:pt x="788" y="392"/>
                  </a:lnTo>
                  <a:lnTo>
                    <a:pt x="798" y="390"/>
                  </a:lnTo>
                  <a:lnTo>
                    <a:pt x="811" y="388"/>
                  </a:lnTo>
                  <a:lnTo>
                    <a:pt x="824" y="384"/>
                  </a:lnTo>
                  <a:lnTo>
                    <a:pt x="839" y="381"/>
                  </a:lnTo>
                  <a:lnTo>
                    <a:pt x="854" y="376"/>
                  </a:lnTo>
                  <a:lnTo>
                    <a:pt x="868" y="371"/>
                  </a:lnTo>
                  <a:lnTo>
                    <a:pt x="884" y="366"/>
                  </a:lnTo>
                  <a:lnTo>
                    <a:pt x="899" y="359"/>
                  </a:lnTo>
                  <a:lnTo>
                    <a:pt x="913" y="351"/>
                  </a:lnTo>
                  <a:lnTo>
                    <a:pt x="926" y="342"/>
                  </a:lnTo>
                  <a:lnTo>
                    <a:pt x="938" y="332"/>
                  </a:lnTo>
                  <a:lnTo>
                    <a:pt x="948" y="322"/>
                  </a:lnTo>
                  <a:lnTo>
                    <a:pt x="957" y="310"/>
                  </a:lnTo>
                  <a:lnTo>
                    <a:pt x="964" y="296"/>
                  </a:lnTo>
                  <a:lnTo>
                    <a:pt x="968" y="282"/>
                  </a:lnTo>
                  <a:lnTo>
                    <a:pt x="969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6" name="Freeform 70"/>
            <p:cNvSpPr>
              <a:spLocks/>
            </p:cNvSpPr>
            <p:nvPr/>
          </p:nvSpPr>
          <p:spPr bwMode="auto">
            <a:xfrm>
              <a:off x="5044" y="1690"/>
              <a:ext cx="164" cy="29"/>
            </a:xfrm>
            <a:custGeom>
              <a:avLst/>
              <a:gdLst>
                <a:gd name="T0" fmla="*/ 762 w 820"/>
                <a:gd name="T1" fmla="*/ 39 h 143"/>
                <a:gd name="T2" fmla="*/ 674 w 820"/>
                <a:gd name="T3" fmla="*/ 66 h 143"/>
                <a:gd name="T4" fmla="*/ 590 w 820"/>
                <a:gd name="T5" fmla="*/ 85 h 143"/>
                <a:gd name="T6" fmla="*/ 512 w 820"/>
                <a:gd name="T7" fmla="*/ 96 h 143"/>
                <a:gd name="T8" fmla="*/ 440 w 820"/>
                <a:gd name="T9" fmla="*/ 102 h 143"/>
                <a:gd name="T10" fmla="*/ 372 w 820"/>
                <a:gd name="T11" fmla="*/ 102 h 143"/>
                <a:gd name="T12" fmla="*/ 310 w 820"/>
                <a:gd name="T13" fmla="*/ 98 h 143"/>
                <a:gd name="T14" fmla="*/ 255 w 820"/>
                <a:gd name="T15" fmla="*/ 89 h 143"/>
                <a:gd name="T16" fmla="*/ 204 w 820"/>
                <a:gd name="T17" fmla="*/ 78 h 143"/>
                <a:gd name="T18" fmla="*/ 160 w 820"/>
                <a:gd name="T19" fmla="*/ 65 h 143"/>
                <a:gd name="T20" fmla="*/ 121 w 820"/>
                <a:gd name="T21" fmla="*/ 51 h 143"/>
                <a:gd name="T22" fmla="*/ 90 w 820"/>
                <a:gd name="T23" fmla="*/ 39 h 143"/>
                <a:gd name="T24" fmla="*/ 63 w 820"/>
                <a:gd name="T25" fmla="*/ 26 h 143"/>
                <a:gd name="T26" fmla="*/ 44 w 820"/>
                <a:gd name="T27" fmla="*/ 14 h 143"/>
                <a:gd name="T28" fmla="*/ 30 w 820"/>
                <a:gd name="T29" fmla="*/ 6 h 143"/>
                <a:gd name="T30" fmla="*/ 23 w 820"/>
                <a:gd name="T31" fmla="*/ 1 h 143"/>
                <a:gd name="T32" fmla="*/ 0 w 820"/>
                <a:gd name="T33" fmla="*/ 33 h 143"/>
                <a:gd name="T34" fmla="*/ 6 w 820"/>
                <a:gd name="T35" fmla="*/ 36 h 143"/>
                <a:gd name="T36" fmla="*/ 18 w 820"/>
                <a:gd name="T37" fmla="*/ 44 h 143"/>
                <a:gd name="T38" fmla="*/ 36 w 820"/>
                <a:gd name="T39" fmla="*/ 56 h 143"/>
                <a:gd name="T40" fmla="*/ 60 w 820"/>
                <a:gd name="T41" fmla="*/ 69 h 143"/>
                <a:gd name="T42" fmla="*/ 92 w 820"/>
                <a:gd name="T43" fmla="*/ 83 h 143"/>
                <a:gd name="T44" fmla="*/ 129 w 820"/>
                <a:gd name="T45" fmla="*/ 98 h 143"/>
                <a:gd name="T46" fmla="*/ 172 w 820"/>
                <a:gd name="T47" fmla="*/ 111 h 143"/>
                <a:gd name="T48" fmla="*/ 220 w 820"/>
                <a:gd name="T49" fmla="*/ 124 h 143"/>
                <a:gd name="T50" fmla="*/ 275 w 820"/>
                <a:gd name="T51" fmla="*/ 133 h 143"/>
                <a:gd name="T52" fmla="*/ 336 w 820"/>
                <a:gd name="T53" fmla="*/ 140 h 143"/>
                <a:gd name="T54" fmla="*/ 403 w 820"/>
                <a:gd name="T55" fmla="*/ 143 h 143"/>
                <a:gd name="T56" fmla="*/ 474 w 820"/>
                <a:gd name="T57" fmla="*/ 140 h 143"/>
                <a:gd name="T58" fmla="*/ 553 w 820"/>
                <a:gd name="T59" fmla="*/ 132 h 143"/>
                <a:gd name="T60" fmla="*/ 636 w 820"/>
                <a:gd name="T61" fmla="*/ 116 h 143"/>
                <a:gd name="T62" fmla="*/ 725 w 820"/>
                <a:gd name="T63" fmla="*/ 93 h 143"/>
                <a:gd name="T64" fmla="*/ 820 w 820"/>
                <a:gd name="T65" fmla="*/ 6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0" h="143">
                  <a:moveTo>
                    <a:pt x="808" y="22"/>
                  </a:moveTo>
                  <a:lnTo>
                    <a:pt x="762" y="39"/>
                  </a:lnTo>
                  <a:lnTo>
                    <a:pt x="717" y="54"/>
                  </a:lnTo>
                  <a:lnTo>
                    <a:pt x="674" y="66"/>
                  </a:lnTo>
                  <a:lnTo>
                    <a:pt x="631" y="77"/>
                  </a:lnTo>
                  <a:lnTo>
                    <a:pt x="590" y="85"/>
                  </a:lnTo>
                  <a:lnTo>
                    <a:pt x="550" y="92"/>
                  </a:lnTo>
                  <a:lnTo>
                    <a:pt x="512" y="96"/>
                  </a:lnTo>
                  <a:lnTo>
                    <a:pt x="475" y="100"/>
                  </a:lnTo>
                  <a:lnTo>
                    <a:pt x="440" y="102"/>
                  </a:lnTo>
                  <a:lnTo>
                    <a:pt x="405" y="102"/>
                  </a:lnTo>
                  <a:lnTo>
                    <a:pt x="372" y="102"/>
                  </a:lnTo>
                  <a:lnTo>
                    <a:pt x="341" y="100"/>
                  </a:lnTo>
                  <a:lnTo>
                    <a:pt x="310" y="98"/>
                  </a:lnTo>
                  <a:lnTo>
                    <a:pt x="282" y="93"/>
                  </a:lnTo>
                  <a:lnTo>
                    <a:pt x="255" y="89"/>
                  </a:lnTo>
                  <a:lnTo>
                    <a:pt x="228" y="84"/>
                  </a:lnTo>
                  <a:lnTo>
                    <a:pt x="204" y="78"/>
                  </a:lnTo>
                  <a:lnTo>
                    <a:pt x="181" y="72"/>
                  </a:lnTo>
                  <a:lnTo>
                    <a:pt x="160" y="65"/>
                  </a:lnTo>
                  <a:lnTo>
                    <a:pt x="140" y="58"/>
                  </a:lnTo>
                  <a:lnTo>
                    <a:pt x="121" y="51"/>
                  </a:lnTo>
                  <a:lnTo>
                    <a:pt x="104" y="45"/>
                  </a:lnTo>
                  <a:lnTo>
                    <a:pt x="90" y="39"/>
                  </a:lnTo>
                  <a:lnTo>
                    <a:pt x="75" y="32"/>
                  </a:lnTo>
                  <a:lnTo>
                    <a:pt x="63" y="26"/>
                  </a:lnTo>
                  <a:lnTo>
                    <a:pt x="52" y="20"/>
                  </a:lnTo>
                  <a:lnTo>
                    <a:pt x="44" y="14"/>
                  </a:lnTo>
                  <a:lnTo>
                    <a:pt x="36" y="10"/>
                  </a:lnTo>
                  <a:lnTo>
                    <a:pt x="30" y="6"/>
                  </a:lnTo>
                  <a:lnTo>
                    <a:pt x="26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6" y="36"/>
                  </a:lnTo>
                  <a:lnTo>
                    <a:pt x="11" y="41"/>
                  </a:lnTo>
                  <a:lnTo>
                    <a:pt x="18" y="44"/>
                  </a:lnTo>
                  <a:lnTo>
                    <a:pt x="27" y="50"/>
                  </a:lnTo>
                  <a:lnTo>
                    <a:pt x="36" y="56"/>
                  </a:lnTo>
                  <a:lnTo>
                    <a:pt x="48" y="62"/>
                  </a:lnTo>
                  <a:lnTo>
                    <a:pt x="60" y="69"/>
                  </a:lnTo>
                  <a:lnTo>
                    <a:pt x="75" y="76"/>
                  </a:lnTo>
                  <a:lnTo>
                    <a:pt x="92" y="83"/>
                  </a:lnTo>
                  <a:lnTo>
                    <a:pt x="110" y="91"/>
                  </a:lnTo>
                  <a:lnTo>
                    <a:pt x="129" y="98"/>
                  </a:lnTo>
                  <a:lnTo>
                    <a:pt x="150" y="105"/>
                  </a:lnTo>
                  <a:lnTo>
                    <a:pt x="172" y="111"/>
                  </a:lnTo>
                  <a:lnTo>
                    <a:pt x="195" y="118"/>
                  </a:lnTo>
                  <a:lnTo>
                    <a:pt x="220" y="124"/>
                  </a:lnTo>
                  <a:lnTo>
                    <a:pt x="247" y="129"/>
                  </a:lnTo>
                  <a:lnTo>
                    <a:pt x="275" y="133"/>
                  </a:lnTo>
                  <a:lnTo>
                    <a:pt x="305" y="138"/>
                  </a:lnTo>
                  <a:lnTo>
                    <a:pt x="336" y="140"/>
                  </a:lnTo>
                  <a:lnTo>
                    <a:pt x="368" y="143"/>
                  </a:lnTo>
                  <a:lnTo>
                    <a:pt x="403" y="143"/>
                  </a:lnTo>
                  <a:lnTo>
                    <a:pt x="437" y="143"/>
                  </a:lnTo>
                  <a:lnTo>
                    <a:pt x="474" y="140"/>
                  </a:lnTo>
                  <a:lnTo>
                    <a:pt x="513" y="137"/>
                  </a:lnTo>
                  <a:lnTo>
                    <a:pt x="553" y="132"/>
                  </a:lnTo>
                  <a:lnTo>
                    <a:pt x="594" y="125"/>
                  </a:lnTo>
                  <a:lnTo>
                    <a:pt x="636" y="116"/>
                  </a:lnTo>
                  <a:lnTo>
                    <a:pt x="680" y="106"/>
                  </a:lnTo>
                  <a:lnTo>
                    <a:pt x="725" y="93"/>
                  </a:lnTo>
                  <a:lnTo>
                    <a:pt x="772" y="78"/>
                  </a:lnTo>
                  <a:lnTo>
                    <a:pt x="820" y="61"/>
                  </a:lnTo>
                  <a:lnTo>
                    <a:pt x="80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7" name="Freeform 71"/>
            <p:cNvSpPr>
              <a:spLocks/>
            </p:cNvSpPr>
            <p:nvPr/>
          </p:nvSpPr>
          <p:spPr bwMode="auto">
            <a:xfrm>
              <a:off x="5045" y="1557"/>
              <a:ext cx="115" cy="47"/>
            </a:xfrm>
            <a:custGeom>
              <a:avLst/>
              <a:gdLst>
                <a:gd name="T0" fmla="*/ 12 w 578"/>
                <a:gd name="T1" fmla="*/ 192 h 235"/>
                <a:gd name="T2" fmla="*/ 20 w 578"/>
                <a:gd name="T3" fmla="*/ 193 h 235"/>
                <a:gd name="T4" fmla="*/ 26 w 578"/>
                <a:gd name="T5" fmla="*/ 191 h 235"/>
                <a:gd name="T6" fmla="*/ 31 w 578"/>
                <a:gd name="T7" fmla="*/ 186 h 235"/>
                <a:gd name="T8" fmla="*/ 34 w 578"/>
                <a:gd name="T9" fmla="*/ 179 h 235"/>
                <a:gd name="T10" fmla="*/ 51 w 578"/>
                <a:gd name="T11" fmla="*/ 124 h 235"/>
                <a:gd name="T12" fmla="*/ 366 w 578"/>
                <a:gd name="T13" fmla="*/ 142 h 235"/>
                <a:gd name="T14" fmla="*/ 373 w 578"/>
                <a:gd name="T15" fmla="*/ 163 h 235"/>
                <a:gd name="T16" fmla="*/ 382 w 578"/>
                <a:gd name="T17" fmla="*/ 183 h 235"/>
                <a:gd name="T18" fmla="*/ 395 w 578"/>
                <a:gd name="T19" fmla="*/ 199 h 235"/>
                <a:gd name="T20" fmla="*/ 409 w 578"/>
                <a:gd name="T21" fmla="*/ 213 h 235"/>
                <a:gd name="T22" fmla="*/ 426 w 578"/>
                <a:gd name="T23" fmla="*/ 224 h 235"/>
                <a:gd name="T24" fmla="*/ 445 w 578"/>
                <a:gd name="T25" fmla="*/ 231 h 235"/>
                <a:gd name="T26" fmla="*/ 464 w 578"/>
                <a:gd name="T27" fmla="*/ 235 h 235"/>
                <a:gd name="T28" fmla="*/ 485 w 578"/>
                <a:gd name="T29" fmla="*/ 234 h 235"/>
                <a:gd name="T30" fmla="*/ 506 w 578"/>
                <a:gd name="T31" fmla="*/ 228 h 235"/>
                <a:gd name="T32" fmla="*/ 525 w 578"/>
                <a:gd name="T33" fmla="*/ 218 h 235"/>
                <a:gd name="T34" fmla="*/ 542 w 578"/>
                <a:gd name="T35" fmla="*/ 205 h 235"/>
                <a:gd name="T36" fmla="*/ 557 w 578"/>
                <a:gd name="T37" fmla="*/ 188 h 235"/>
                <a:gd name="T38" fmla="*/ 567 w 578"/>
                <a:gd name="T39" fmla="*/ 169 h 235"/>
                <a:gd name="T40" fmla="*/ 574 w 578"/>
                <a:gd name="T41" fmla="*/ 148 h 235"/>
                <a:gd name="T42" fmla="*/ 578 w 578"/>
                <a:gd name="T43" fmla="*/ 125 h 235"/>
                <a:gd name="T44" fmla="*/ 576 w 578"/>
                <a:gd name="T45" fmla="*/ 102 h 235"/>
                <a:gd name="T46" fmla="*/ 571 w 578"/>
                <a:gd name="T47" fmla="*/ 78 h 235"/>
                <a:gd name="T48" fmla="*/ 563 w 578"/>
                <a:gd name="T49" fmla="*/ 58 h 235"/>
                <a:gd name="T50" fmla="*/ 550 w 578"/>
                <a:gd name="T51" fmla="*/ 39 h 235"/>
                <a:gd name="T52" fmla="*/ 535 w 578"/>
                <a:gd name="T53" fmla="*/ 23 h 235"/>
                <a:gd name="T54" fmla="*/ 518 w 578"/>
                <a:gd name="T55" fmla="*/ 11 h 235"/>
                <a:gd name="T56" fmla="*/ 499 w 578"/>
                <a:gd name="T57" fmla="*/ 3 h 235"/>
                <a:gd name="T58" fmla="*/ 478 w 578"/>
                <a:gd name="T59" fmla="*/ 0 h 235"/>
                <a:gd name="T60" fmla="*/ 457 w 578"/>
                <a:gd name="T61" fmla="*/ 1 h 235"/>
                <a:gd name="T62" fmla="*/ 446 w 578"/>
                <a:gd name="T63" fmla="*/ 3 h 235"/>
                <a:gd name="T64" fmla="*/ 436 w 578"/>
                <a:gd name="T65" fmla="*/ 7 h 235"/>
                <a:gd name="T66" fmla="*/ 426 w 578"/>
                <a:gd name="T67" fmla="*/ 11 h 235"/>
                <a:gd name="T68" fmla="*/ 417 w 578"/>
                <a:gd name="T69" fmla="*/ 16 h 235"/>
                <a:gd name="T70" fmla="*/ 408 w 578"/>
                <a:gd name="T71" fmla="*/ 22 h 235"/>
                <a:gd name="T72" fmla="*/ 400 w 578"/>
                <a:gd name="T73" fmla="*/ 30 h 235"/>
                <a:gd name="T74" fmla="*/ 393 w 578"/>
                <a:gd name="T75" fmla="*/ 37 h 235"/>
                <a:gd name="T76" fmla="*/ 386 w 578"/>
                <a:gd name="T77" fmla="*/ 46 h 235"/>
                <a:gd name="T78" fmla="*/ 379 w 578"/>
                <a:gd name="T79" fmla="*/ 59 h 235"/>
                <a:gd name="T80" fmla="*/ 373 w 578"/>
                <a:gd name="T81" fmla="*/ 73 h 235"/>
                <a:gd name="T82" fmla="*/ 367 w 578"/>
                <a:gd name="T83" fmla="*/ 86 h 235"/>
                <a:gd name="T84" fmla="*/ 365 w 578"/>
                <a:gd name="T85" fmla="*/ 102 h 235"/>
                <a:gd name="T86" fmla="*/ 26 w 578"/>
                <a:gd name="T87" fmla="*/ 83 h 235"/>
                <a:gd name="T88" fmla="*/ 1 w 578"/>
                <a:gd name="T89" fmla="*/ 166 h 235"/>
                <a:gd name="T90" fmla="*/ 0 w 578"/>
                <a:gd name="T91" fmla="*/ 174 h 235"/>
                <a:gd name="T92" fmla="*/ 2 w 578"/>
                <a:gd name="T93" fmla="*/ 181 h 235"/>
                <a:gd name="T94" fmla="*/ 6 w 578"/>
                <a:gd name="T95" fmla="*/ 188 h 235"/>
                <a:gd name="T96" fmla="*/ 12 w 578"/>
                <a:gd name="T97" fmla="*/ 19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8" h="235">
                  <a:moveTo>
                    <a:pt x="12" y="192"/>
                  </a:moveTo>
                  <a:lnTo>
                    <a:pt x="20" y="193"/>
                  </a:lnTo>
                  <a:lnTo>
                    <a:pt x="26" y="191"/>
                  </a:lnTo>
                  <a:lnTo>
                    <a:pt x="31" y="186"/>
                  </a:lnTo>
                  <a:lnTo>
                    <a:pt x="34" y="179"/>
                  </a:lnTo>
                  <a:lnTo>
                    <a:pt x="51" y="124"/>
                  </a:lnTo>
                  <a:lnTo>
                    <a:pt x="366" y="142"/>
                  </a:lnTo>
                  <a:lnTo>
                    <a:pt x="373" y="163"/>
                  </a:lnTo>
                  <a:lnTo>
                    <a:pt x="382" y="183"/>
                  </a:lnTo>
                  <a:lnTo>
                    <a:pt x="395" y="199"/>
                  </a:lnTo>
                  <a:lnTo>
                    <a:pt x="409" y="213"/>
                  </a:lnTo>
                  <a:lnTo>
                    <a:pt x="426" y="224"/>
                  </a:lnTo>
                  <a:lnTo>
                    <a:pt x="445" y="231"/>
                  </a:lnTo>
                  <a:lnTo>
                    <a:pt x="464" y="235"/>
                  </a:lnTo>
                  <a:lnTo>
                    <a:pt x="485" y="234"/>
                  </a:lnTo>
                  <a:lnTo>
                    <a:pt x="506" y="228"/>
                  </a:lnTo>
                  <a:lnTo>
                    <a:pt x="525" y="218"/>
                  </a:lnTo>
                  <a:lnTo>
                    <a:pt x="542" y="205"/>
                  </a:lnTo>
                  <a:lnTo>
                    <a:pt x="557" y="188"/>
                  </a:lnTo>
                  <a:lnTo>
                    <a:pt x="567" y="169"/>
                  </a:lnTo>
                  <a:lnTo>
                    <a:pt x="574" y="148"/>
                  </a:lnTo>
                  <a:lnTo>
                    <a:pt x="578" y="125"/>
                  </a:lnTo>
                  <a:lnTo>
                    <a:pt x="576" y="102"/>
                  </a:lnTo>
                  <a:lnTo>
                    <a:pt x="571" y="78"/>
                  </a:lnTo>
                  <a:lnTo>
                    <a:pt x="563" y="58"/>
                  </a:lnTo>
                  <a:lnTo>
                    <a:pt x="550" y="39"/>
                  </a:lnTo>
                  <a:lnTo>
                    <a:pt x="535" y="23"/>
                  </a:lnTo>
                  <a:lnTo>
                    <a:pt x="518" y="11"/>
                  </a:lnTo>
                  <a:lnTo>
                    <a:pt x="499" y="3"/>
                  </a:lnTo>
                  <a:lnTo>
                    <a:pt x="478" y="0"/>
                  </a:lnTo>
                  <a:lnTo>
                    <a:pt x="457" y="1"/>
                  </a:lnTo>
                  <a:lnTo>
                    <a:pt x="446" y="3"/>
                  </a:lnTo>
                  <a:lnTo>
                    <a:pt x="436" y="7"/>
                  </a:lnTo>
                  <a:lnTo>
                    <a:pt x="426" y="11"/>
                  </a:lnTo>
                  <a:lnTo>
                    <a:pt x="417" y="16"/>
                  </a:lnTo>
                  <a:lnTo>
                    <a:pt x="408" y="22"/>
                  </a:lnTo>
                  <a:lnTo>
                    <a:pt x="400" y="30"/>
                  </a:lnTo>
                  <a:lnTo>
                    <a:pt x="393" y="37"/>
                  </a:lnTo>
                  <a:lnTo>
                    <a:pt x="386" y="46"/>
                  </a:lnTo>
                  <a:lnTo>
                    <a:pt x="379" y="59"/>
                  </a:lnTo>
                  <a:lnTo>
                    <a:pt x="373" y="73"/>
                  </a:lnTo>
                  <a:lnTo>
                    <a:pt x="367" y="86"/>
                  </a:lnTo>
                  <a:lnTo>
                    <a:pt x="365" y="102"/>
                  </a:lnTo>
                  <a:lnTo>
                    <a:pt x="26" y="83"/>
                  </a:lnTo>
                  <a:lnTo>
                    <a:pt x="1" y="166"/>
                  </a:lnTo>
                  <a:lnTo>
                    <a:pt x="0" y="174"/>
                  </a:lnTo>
                  <a:lnTo>
                    <a:pt x="2" y="181"/>
                  </a:lnTo>
                  <a:lnTo>
                    <a:pt x="6" y="188"/>
                  </a:lnTo>
                  <a:lnTo>
                    <a:pt x="12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8" name="Freeform 72"/>
            <p:cNvSpPr>
              <a:spLocks/>
            </p:cNvSpPr>
            <p:nvPr/>
          </p:nvSpPr>
          <p:spPr bwMode="auto">
            <a:xfrm>
              <a:off x="5125" y="1565"/>
              <a:ext cx="28" cy="31"/>
            </a:xfrm>
            <a:custGeom>
              <a:avLst/>
              <a:gdLst>
                <a:gd name="T0" fmla="*/ 14 w 140"/>
                <a:gd name="T1" fmla="*/ 30 h 154"/>
                <a:gd name="T2" fmla="*/ 18 w 140"/>
                <a:gd name="T3" fmla="*/ 24 h 154"/>
                <a:gd name="T4" fmla="*/ 23 w 140"/>
                <a:gd name="T5" fmla="*/ 19 h 154"/>
                <a:gd name="T6" fmla="*/ 28 w 140"/>
                <a:gd name="T7" fmla="*/ 14 h 154"/>
                <a:gd name="T8" fmla="*/ 35 w 140"/>
                <a:gd name="T9" fmla="*/ 9 h 154"/>
                <a:gd name="T10" fmla="*/ 41 w 140"/>
                <a:gd name="T11" fmla="*/ 6 h 154"/>
                <a:gd name="T12" fmla="*/ 47 w 140"/>
                <a:gd name="T13" fmla="*/ 4 h 154"/>
                <a:gd name="T14" fmla="*/ 54 w 140"/>
                <a:gd name="T15" fmla="*/ 1 h 154"/>
                <a:gd name="T16" fmla="*/ 61 w 140"/>
                <a:gd name="T17" fmla="*/ 0 h 154"/>
                <a:gd name="T18" fmla="*/ 75 w 140"/>
                <a:gd name="T19" fmla="*/ 0 h 154"/>
                <a:gd name="T20" fmla="*/ 88 w 140"/>
                <a:gd name="T21" fmla="*/ 2 h 154"/>
                <a:gd name="T22" fmla="*/ 101 w 140"/>
                <a:gd name="T23" fmla="*/ 7 h 154"/>
                <a:gd name="T24" fmla="*/ 112 w 140"/>
                <a:gd name="T25" fmla="*/ 15 h 154"/>
                <a:gd name="T26" fmla="*/ 123 w 140"/>
                <a:gd name="T27" fmla="*/ 26 h 154"/>
                <a:gd name="T28" fmla="*/ 130 w 140"/>
                <a:gd name="T29" fmla="*/ 37 h 154"/>
                <a:gd name="T30" fmla="*/ 137 w 140"/>
                <a:gd name="T31" fmla="*/ 51 h 154"/>
                <a:gd name="T32" fmla="*/ 140 w 140"/>
                <a:gd name="T33" fmla="*/ 66 h 154"/>
                <a:gd name="T34" fmla="*/ 140 w 140"/>
                <a:gd name="T35" fmla="*/ 82 h 154"/>
                <a:gd name="T36" fmla="*/ 138 w 140"/>
                <a:gd name="T37" fmla="*/ 97 h 154"/>
                <a:gd name="T38" fmla="*/ 133 w 140"/>
                <a:gd name="T39" fmla="*/ 111 h 154"/>
                <a:gd name="T40" fmla="*/ 126 w 140"/>
                <a:gd name="T41" fmla="*/ 124 h 154"/>
                <a:gd name="T42" fmla="*/ 117 w 140"/>
                <a:gd name="T43" fmla="*/ 136 h 154"/>
                <a:gd name="T44" fmla="*/ 106 w 140"/>
                <a:gd name="T45" fmla="*/ 144 h 154"/>
                <a:gd name="T46" fmla="*/ 94 w 140"/>
                <a:gd name="T47" fmla="*/ 151 h 154"/>
                <a:gd name="T48" fmla="*/ 80 w 140"/>
                <a:gd name="T49" fmla="*/ 154 h 154"/>
                <a:gd name="T50" fmla="*/ 65 w 140"/>
                <a:gd name="T51" fmla="*/ 154 h 154"/>
                <a:gd name="T52" fmla="*/ 51 w 140"/>
                <a:gd name="T53" fmla="*/ 152 h 154"/>
                <a:gd name="T54" fmla="*/ 39 w 140"/>
                <a:gd name="T55" fmla="*/ 147 h 154"/>
                <a:gd name="T56" fmla="*/ 27 w 140"/>
                <a:gd name="T57" fmla="*/ 139 h 154"/>
                <a:gd name="T58" fmla="*/ 17 w 140"/>
                <a:gd name="T59" fmla="*/ 129 h 154"/>
                <a:gd name="T60" fmla="*/ 9 w 140"/>
                <a:gd name="T61" fmla="*/ 117 h 154"/>
                <a:gd name="T62" fmla="*/ 3 w 140"/>
                <a:gd name="T63" fmla="*/ 103 h 154"/>
                <a:gd name="T64" fmla="*/ 0 w 140"/>
                <a:gd name="T65" fmla="*/ 88 h 154"/>
                <a:gd name="T66" fmla="*/ 0 w 140"/>
                <a:gd name="T67" fmla="*/ 73 h 154"/>
                <a:gd name="T68" fmla="*/ 2 w 140"/>
                <a:gd name="T69" fmla="*/ 57 h 154"/>
                <a:gd name="T70" fmla="*/ 6 w 140"/>
                <a:gd name="T71" fmla="*/ 43 h 154"/>
                <a:gd name="T72" fmla="*/ 14 w 140"/>
                <a:gd name="T73" fmla="*/ 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54">
                  <a:moveTo>
                    <a:pt x="14" y="30"/>
                  </a:moveTo>
                  <a:lnTo>
                    <a:pt x="18" y="24"/>
                  </a:lnTo>
                  <a:lnTo>
                    <a:pt x="23" y="19"/>
                  </a:lnTo>
                  <a:lnTo>
                    <a:pt x="28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7" y="4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101" y="7"/>
                  </a:lnTo>
                  <a:lnTo>
                    <a:pt x="112" y="15"/>
                  </a:lnTo>
                  <a:lnTo>
                    <a:pt x="123" y="26"/>
                  </a:lnTo>
                  <a:lnTo>
                    <a:pt x="130" y="37"/>
                  </a:lnTo>
                  <a:lnTo>
                    <a:pt x="137" y="51"/>
                  </a:lnTo>
                  <a:lnTo>
                    <a:pt x="140" y="66"/>
                  </a:lnTo>
                  <a:lnTo>
                    <a:pt x="140" y="82"/>
                  </a:lnTo>
                  <a:lnTo>
                    <a:pt x="138" y="97"/>
                  </a:lnTo>
                  <a:lnTo>
                    <a:pt x="133" y="111"/>
                  </a:lnTo>
                  <a:lnTo>
                    <a:pt x="126" y="124"/>
                  </a:lnTo>
                  <a:lnTo>
                    <a:pt x="117" y="136"/>
                  </a:lnTo>
                  <a:lnTo>
                    <a:pt x="106" y="144"/>
                  </a:lnTo>
                  <a:lnTo>
                    <a:pt x="94" y="151"/>
                  </a:lnTo>
                  <a:lnTo>
                    <a:pt x="80" y="154"/>
                  </a:lnTo>
                  <a:lnTo>
                    <a:pt x="65" y="154"/>
                  </a:lnTo>
                  <a:lnTo>
                    <a:pt x="51" y="152"/>
                  </a:lnTo>
                  <a:lnTo>
                    <a:pt x="39" y="147"/>
                  </a:lnTo>
                  <a:lnTo>
                    <a:pt x="27" y="139"/>
                  </a:lnTo>
                  <a:lnTo>
                    <a:pt x="17" y="129"/>
                  </a:lnTo>
                  <a:lnTo>
                    <a:pt x="9" y="117"/>
                  </a:lnTo>
                  <a:lnTo>
                    <a:pt x="3" y="103"/>
                  </a:lnTo>
                  <a:lnTo>
                    <a:pt x="0" y="88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29" name="Freeform 73"/>
            <p:cNvSpPr>
              <a:spLocks/>
            </p:cNvSpPr>
            <p:nvPr/>
          </p:nvSpPr>
          <p:spPr bwMode="auto">
            <a:xfrm>
              <a:off x="5079" y="1473"/>
              <a:ext cx="85" cy="68"/>
            </a:xfrm>
            <a:custGeom>
              <a:avLst/>
              <a:gdLst>
                <a:gd name="T0" fmla="*/ 246 w 425"/>
                <a:gd name="T1" fmla="*/ 2 h 341"/>
                <a:gd name="T2" fmla="*/ 225 w 425"/>
                <a:gd name="T3" fmla="*/ 11 h 341"/>
                <a:gd name="T4" fmla="*/ 206 w 425"/>
                <a:gd name="T5" fmla="*/ 26 h 341"/>
                <a:gd name="T6" fmla="*/ 188 w 425"/>
                <a:gd name="T7" fmla="*/ 47 h 341"/>
                <a:gd name="T8" fmla="*/ 172 w 425"/>
                <a:gd name="T9" fmla="*/ 55 h 341"/>
                <a:gd name="T10" fmla="*/ 158 w 425"/>
                <a:gd name="T11" fmla="*/ 47 h 341"/>
                <a:gd name="T12" fmla="*/ 142 w 425"/>
                <a:gd name="T13" fmla="*/ 44 h 341"/>
                <a:gd name="T14" fmla="*/ 127 w 425"/>
                <a:gd name="T15" fmla="*/ 42 h 341"/>
                <a:gd name="T16" fmla="*/ 110 w 425"/>
                <a:gd name="T17" fmla="*/ 44 h 341"/>
                <a:gd name="T18" fmla="*/ 92 w 425"/>
                <a:gd name="T19" fmla="*/ 50 h 341"/>
                <a:gd name="T20" fmla="*/ 76 w 425"/>
                <a:gd name="T21" fmla="*/ 61 h 341"/>
                <a:gd name="T22" fmla="*/ 60 w 425"/>
                <a:gd name="T23" fmla="*/ 76 h 341"/>
                <a:gd name="T24" fmla="*/ 39 w 425"/>
                <a:gd name="T25" fmla="*/ 107 h 341"/>
                <a:gd name="T26" fmla="*/ 17 w 425"/>
                <a:gd name="T27" fmla="*/ 162 h 341"/>
                <a:gd name="T28" fmla="*/ 3 w 425"/>
                <a:gd name="T29" fmla="*/ 229 h 341"/>
                <a:gd name="T30" fmla="*/ 0 w 425"/>
                <a:gd name="T31" fmla="*/ 303 h 341"/>
                <a:gd name="T32" fmla="*/ 38 w 425"/>
                <a:gd name="T33" fmla="*/ 336 h 341"/>
                <a:gd name="T34" fmla="*/ 37 w 425"/>
                <a:gd name="T35" fmla="*/ 269 h 341"/>
                <a:gd name="T36" fmla="*/ 43 w 425"/>
                <a:gd name="T37" fmla="*/ 206 h 341"/>
                <a:gd name="T38" fmla="*/ 58 w 425"/>
                <a:gd name="T39" fmla="*/ 152 h 341"/>
                <a:gd name="T40" fmla="*/ 80 w 425"/>
                <a:gd name="T41" fmla="*/ 111 h 341"/>
                <a:gd name="T42" fmla="*/ 101 w 425"/>
                <a:gd name="T43" fmla="*/ 90 h 341"/>
                <a:gd name="T44" fmla="*/ 124 w 425"/>
                <a:gd name="T45" fmla="*/ 82 h 341"/>
                <a:gd name="T46" fmla="*/ 148 w 425"/>
                <a:gd name="T47" fmla="*/ 86 h 341"/>
                <a:gd name="T48" fmla="*/ 173 w 425"/>
                <a:gd name="T49" fmla="*/ 104 h 341"/>
                <a:gd name="T50" fmla="*/ 201 w 425"/>
                <a:gd name="T51" fmla="*/ 97 h 341"/>
                <a:gd name="T52" fmla="*/ 213 w 425"/>
                <a:gd name="T53" fmla="*/ 74 h 341"/>
                <a:gd name="T54" fmla="*/ 228 w 425"/>
                <a:gd name="T55" fmla="*/ 56 h 341"/>
                <a:gd name="T56" fmla="*/ 244 w 425"/>
                <a:gd name="T57" fmla="*/ 45 h 341"/>
                <a:gd name="T58" fmla="*/ 260 w 425"/>
                <a:gd name="T59" fmla="*/ 40 h 341"/>
                <a:gd name="T60" fmla="*/ 304 w 425"/>
                <a:gd name="T61" fmla="*/ 55 h 341"/>
                <a:gd name="T62" fmla="*/ 342 w 425"/>
                <a:gd name="T63" fmla="*/ 104 h 341"/>
                <a:gd name="T64" fmla="*/ 373 w 425"/>
                <a:gd name="T65" fmla="*/ 179 h 341"/>
                <a:gd name="T66" fmla="*/ 390 w 425"/>
                <a:gd name="T67" fmla="*/ 272 h 341"/>
                <a:gd name="T68" fmla="*/ 422 w 425"/>
                <a:gd name="T69" fmla="*/ 239 h 341"/>
                <a:gd name="T70" fmla="*/ 412 w 425"/>
                <a:gd name="T71" fmla="*/ 184 h 341"/>
                <a:gd name="T72" fmla="*/ 396 w 425"/>
                <a:gd name="T73" fmla="*/ 134 h 341"/>
                <a:gd name="T74" fmla="*/ 377 w 425"/>
                <a:gd name="T75" fmla="*/ 90 h 341"/>
                <a:gd name="T76" fmla="*/ 354 w 425"/>
                <a:gd name="T77" fmla="*/ 54 h 341"/>
                <a:gd name="T78" fmla="*/ 329 w 425"/>
                <a:gd name="T79" fmla="*/ 26 h 341"/>
                <a:gd name="T80" fmla="*/ 301 w 425"/>
                <a:gd name="T81" fmla="*/ 8 h 341"/>
                <a:gd name="T82" fmla="*/ 272 w 425"/>
                <a:gd name="T8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5" h="341">
                  <a:moveTo>
                    <a:pt x="257" y="0"/>
                  </a:moveTo>
                  <a:lnTo>
                    <a:pt x="246" y="2"/>
                  </a:lnTo>
                  <a:lnTo>
                    <a:pt x="235" y="5"/>
                  </a:lnTo>
                  <a:lnTo>
                    <a:pt x="225" y="11"/>
                  </a:lnTo>
                  <a:lnTo>
                    <a:pt x="215" y="17"/>
                  </a:lnTo>
                  <a:lnTo>
                    <a:pt x="206" y="26"/>
                  </a:lnTo>
                  <a:lnTo>
                    <a:pt x="196" y="35"/>
                  </a:lnTo>
                  <a:lnTo>
                    <a:pt x="188" y="47"/>
                  </a:lnTo>
                  <a:lnTo>
                    <a:pt x="180" y="60"/>
                  </a:lnTo>
                  <a:lnTo>
                    <a:pt x="172" y="55"/>
                  </a:lnTo>
                  <a:lnTo>
                    <a:pt x="165" y="50"/>
                  </a:lnTo>
                  <a:lnTo>
                    <a:pt x="158" y="47"/>
                  </a:lnTo>
                  <a:lnTo>
                    <a:pt x="150" y="45"/>
                  </a:lnTo>
                  <a:lnTo>
                    <a:pt x="142" y="44"/>
                  </a:lnTo>
                  <a:lnTo>
                    <a:pt x="134" y="42"/>
                  </a:lnTo>
                  <a:lnTo>
                    <a:pt x="127" y="42"/>
                  </a:lnTo>
                  <a:lnTo>
                    <a:pt x="120" y="42"/>
                  </a:lnTo>
                  <a:lnTo>
                    <a:pt x="110" y="44"/>
                  </a:lnTo>
                  <a:lnTo>
                    <a:pt x="101" y="47"/>
                  </a:lnTo>
                  <a:lnTo>
                    <a:pt x="92" y="50"/>
                  </a:lnTo>
                  <a:lnTo>
                    <a:pt x="84" y="55"/>
                  </a:lnTo>
                  <a:lnTo>
                    <a:pt x="76" y="61"/>
                  </a:lnTo>
                  <a:lnTo>
                    <a:pt x="67" y="68"/>
                  </a:lnTo>
                  <a:lnTo>
                    <a:pt x="60" y="76"/>
                  </a:lnTo>
                  <a:lnTo>
                    <a:pt x="52" y="85"/>
                  </a:lnTo>
                  <a:lnTo>
                    <a:pt x="39" y="107"/>
                  </a:lnTo>
                  <a:lnTo>
                    <a:pt x="26" y="133"/>
                  </a:lnTo>
                  <a:lnTo>
                    <a:pt x="17" y="162"/>
                  </a:lnTo>
                  <a:lnTo>
                    <a:pt x="8" y="194"/>
                  </a:lnTo>
                  <a:lnTo>
                    <a:pt x="3" y="229"/>
                  </a:lnTo>
                  <a:lnTo>
                    <a:pt x="0" y="265"/>
                  </a:lnTo>
                  <a:lnTo>
                    <a:pt x="0" y="303"/>
                  </a:lnTo>
                  <a:lnTo>
                    <a:pt x="2" y="341"/>
                  </a:lnTo>
                  <a:lnTo>
                    <a:pt x="38" y="336"/>
                  </a:lnTo>
                  <a:lnTo>
                    <a:pt x="36" y="303"/>
                  </a:lnTo>
                  <a:lnTo>
                    <a:pt x="37" y="269"/>
                  </a:lnTo>
                  <a:lnTo>
                    <a:pt x="39" y="237"/>
                  </a:lnTo>
                  <a:lnTo>
                    <a:pt x="43" y="206"/>
                  </a:lnTo>
                  <a:lnTo>
                    <a:pt x="49" y="178"/>
                  </a:lnTo>
                  <a:lnTo>
                    <a:pt x="58" y="152"/>
                  </a:lnTo>
                  <a:lnTo>
                    <a:pt x="68" y="129"/>
                  </a:lnTo>
                  <a:lnTo>
                    <a:pt x="80" y="111"/>
                  </a:lnTo>
                  <a:lnTo>
                    <a:pt x="90" y="99"/>
                  </a:lnTo>
                  <a:lnTo>
                    <a:pt x="101" y="90"/>
                  </a:lnTo>
                  <a:lnTo>
                    <a:pt x="112" y="84"/>
                  </a:lnTo>
                  <a:lnTo>
                    <a:pt x="124" y="82"/>
                  </a:lnTo>
                  <a:lnTo>
                    <a:pt x="137" y="82"/>
                  </a:lnTo>
                  <a:lnTo>
                    <a:pt x="148" y="86"/>
                  </a:lnTo>
                  <a:lnTo>
                    <a:pt x="161" y="93"/>
                  </a:lnTo>
                  <a:lnTo>
                    <a:pt x="173" y="104"/>
                  </a:lnTo>
                  <a:lnTo>
                    <a:pt x="190" y="120"/>
                  </a:lnTo>
                  <a:lnTo>
                    <a:pt x="201" y="97"/>
                  </a:lnTo>
                  <a:lnTo>
                    <a:pt x="207" y="84"/>
                  </a:lnTo>
                  <a:lnTo>
                    <a:pt x="213" y="74"/>
                  </a:lnTo>
                  <a:lnTo>
                    <a:pt x="221" y="64"/>
                  </a:lnTo>
                  <a:lnTo>
                    <a:pt x="228" y="56"/>
                  </a:lnTo>
                  <a:lnTo>
                    <a:pt x="236" y="49"/>
                  </a:lnTo>
                  <a:lnTo>
                    <a:pt x="244" y="45"/>
                  </a:lnTo>
                  <a:lnTo>
                    <a:pt x="252" y="41"/>
                  </a:lnTo>
                  <a:lnTo>
                    <a:pt x="260" y="40"/>
                  </a:lnTo>
                  <a:lnTo>
                    <a:pt x="283" y="42"/>
                  </a:lnTo>
                  <a:lnTo>
                    <a:pt x="304" y="55"/>
                  </a:lnTo>
                  <a:lnTo>
                    <a:pt x="324" y="76"/>
                  </a:lnTo>
                  <a:lnTo>
                    <a:pt x="342" y="104"/>
                  </a:lnTo>
                  <a:lnTo>
                    <a:pt x="359" y="138"/>
                  </a:lnTo>
                  <a:lnTo>
                    <a:pt x="373" y="179"/>
                  </a:lnTo>
                  <a:lnTo>
                    <a:pt x="383" y="223"/>
                  </a:lnTo>
                  <a:lnTo>
                    <a:pt x="390" y="272"/>
                  </a:lnTo>
                  <a:lnTo>
                    <a:pt x="425" y="268"/>
                  </a:lnTo>
                  <a:lnTo>
                    <a:pt x="422" y="239"/>
                  </a:lnTo>
                  <a:lnTo>
                    <a:pt x="417" y="210"/>
                  </a:lnTo>
                  <a:lnTo>
                    <a:pt x="412" y="184"/>
                  </a:lnTo>
                  <a:lnTo>
                    <a:pt x="404" y="158"/>
                  </a:lnTo>
                  <a:lnTo>
                    <a:pt x="396" y="134"/>
                  </a:lnTo>
                  <a:lnTo>
                    <a:pt x="387" y="112"/>
                  </a:lnTo>
                  <a:lnTo>
                    <a:pt x="377" y="90"/>
                  </a:lnTo>
                  <a:lnTo>
                    <a:pt x="366" y="71"/>
                  </a:lnTo>
                  <a:lnTo>
                    <a:pt x="354" y="54"/>
                  </a:lnTo>
                  <a:lnTo>
                    <a:pt x="341" y="39"/>
                  </a:lnTo>
                  <a:lnTo>
                    <a:pt x="329" y="26"/>
                  </a:lnTo>
                  <a:lnTo>
                    <a:pt x="315" y="16"/>
                  </a:lnTo>
                  <a:lnTo>
                    <a:pt x="301" y="8"/>
                  </a:lnTo>
                  <a:lnTo>
                    <a:pt x="287" y="2"/>
                  </a:lnTo>
                  <a:lnTo>
                    <a:pt x="272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0" name="Freeform 74"/>
            <p:cNvSpPr>
              <a:spLocks/>
            </p:cNvSpPr>
            <p:nvPr/>
          </p:nvSpPr>
          <p:spPr bwMode="auto">
            <a:xfrm>
              <a:off x="5028" y="1603"/>
              <a:ext cx="38" cy="50"/>
            </a:xfrm>
            <a:custGeom>
              <a:avLst/>
              <a:gdLst>
                <a:gd name="T0" fmla="*/ 85 w 191"/>
                <a:gd name="T1" fmla="*/ 3 h 250"/>
                <a:gd name="T2" fmla="*/ 46 w 191"/>
                <a:gd name="T3" fmla="*/ 21 h 250"/>
                <a:gd name="T4" fmla="*/ 18 w 191"/>
                <a:gd name="T5" fmla="*/ 55 h 250"/>
                <a:gd name="T6" fmla="*/ 2 w 191"/>
                <a:gd name="T7" fmla="*/ 100 h 250"/>
                <a:gd name="T8" fmla="*/ 1 w 191"/>
                <a:gd name="T9" fmla="*/ 138 h 250"/>
                <a:gd name="T10" fmla="*/ 5 w 191"/>
                <a:gd name="T11" fmla="*/ 162 h 250"/>
                <a:gd name="T12" fmla="*/ 13 w 191"/>
                <a:gd name="T13" fmla="*/ 185 h 250"/>
                <a:gd name="T14" fmla="*/ 26 w 191"/>
                <a:gd name="T15" fmla="*/ 207 h 250"/>
                <a:gd name="T16" fmla="*/ 41 w 191"/>
                <a:gd name="T17" fmla="*/ 224 h 250"/>
                <a:gd name="T18" fmla="*/ 57 w 191"/>
                <a:gd name="T19" fmla="*/ 236 h 250"/>
                <a:gd name="T20" fmla="*/ 76 w 191"/>
                <a:gd name="T21" fmla="*/ 246 h 250"/>
                <a:gd name="T22" fmla="*/ 95 w 191"/>
                <a:gd name="T23" fmla="*/ 249 h 250"/>
                <a:gd name="T24" fmla="*/ 111 w 191"/>
                <a:gd name="T25" fmla="*/ 250 h 250"/>
                <a:gd name="T26" fmla="*/ 121 w 191"/>
                <a:gd name="T27" fmla="*/ 249 h 250"/>
                <a:gd name="T28" fmla="*/ 130 w 191"/>
                <a:gd name="T29" fmla="*/ 247 h 250"/>
                <a:gd name="T30" fmla="*/ 139 w 191"/>
                <a:gd name="T31" fmla="*/ 243 h 250"/>
                <a:gd name="T32" fmla="*/ 130 w 191"/>
                <a:gd name="T33" fmla="*/ 205 h 250"/>
                <a:gd name="T34" fmla="*/ 118 w 191"/>
                <a:gd name="T35" fmla="*/ 209 h 250"/>
                <a:gd name="T36" fmla="*/ 106 w 191"/>
                <a:gd name="T37" fmla="*/ 210 h 250"/>
                <a:gd name="T38" fmla="*/ 92 w 191"/>
                <a:gd name="T39" fmla="*/ 209 h 250"/>
                <a:gd name="T40" fmla="*/ 81 w 191"/>
                <a:gd name="T41" fmla="*/ 204 h 250"/>
                <a:gd name="T42" fmla="*/ 69 w 191"/>
                <a:gd name="T43" fmla="*/ 197 h 250"/>
                <a:gd name="T44" fmla="*/ 59 w 191"/>
                <a:gd name="T45" fmla="*/ 188 h 250"/>
                <a:gd name="T46" fmla="*/ 42 w 191"/>
                <a:gd name="T47" fmla="*/ 159 h 250"/>
                <a:gd name="T48" fmla="*/ 35 w 191"/>
                <a:gd name="T49" fmla="*/ 125 h 250"/>
                <a:gd name="T50" fmla="*/ 42 w 191"/>
                <a:gd name="T51" fmla="*/ 90 h 250"/>
                <a:gd name="T52" fmla="*/ 59 w 191"/>
                <a:gd name="T53" fmla="*/ 62 h 250"/>
                <a:gd name="T54" fmla="*/ 69 w 191"/>
                <a:gd name="T55" fmla="*/ 52 h 250"/>
                <a:gd name="T56" fmla="*/ 81 w 191"/>
                <a:gd name="T57" fmla="*/ 45 h 250"/>
                <a:gd name="T58" fmla="*/ 92 w 191"/>
                <a:gd name="T59" fmla="*/ 41 h 250"/>
                <a:gd name="T60" fmla="*/ 106 w 191"/>
                <a:gd name="T61" fmla="*/ 40 h 250"/>
                <a:gd name="T62" fmla="*/ 122 w 191"/>
                <a:gd name="T63" fmla="*/ 42 h 250"/>
                <a:gd name="T64" fmla="*/ 137 w 191"/>
                <a:gd name="T65" fmla="*/ 49 h 250"/>
                <a:gd name="T66" fmla="*/ 150 w 191"/>
                <a:gd name="T67" fmla="*/ 59 h 250"/>
                <a:gd name="T68" fmla="*/ 161 w 191"/>
                <a:gd name="T69" fmla="*/ 73 h 250"/>
                <a:gd name="T70" fmla="*/ 183 w 191"/>
                <a:gd name="T71" fmla="*/ 38 h 250"/>
                <a:gd name="T72" fmla="*/ 164 w 191"/>
                <a:gd name="T73" fmla="*/ 21 h 250"/>
                <a:gd name="T74" fmla="*/ 143 w 191"/>
                <a:gd name="T75" fmla="*/ 7 h 250"/>
                <a:gd name="T76" fmla="*/ 118 w 191"/>
                <a:gd name="T77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250">
                  <a:moveTo>
                    <a:pt x="106" y="0"/>
                  </a:moveTo>
                  <a:lnTo>
                    <a:pt x="85" y="3"/>
                  </a:lnTo>
                  <a:lnTo>
                    <a:pt x="65" y="9"/>
                  </a:lnTo>
                  <a:lnTo>
                    <a:pt x="46" y="21"/>
                  </a:lnTo>
                  <a:lnTo>
                    <a:pt x="31" y="36"/>
                  </a:lnTo>
                  <a:lnTo>
                    <a:pt x="18" y="55"/>
                  </a:lnTo>
                  <a:lnTo>
                    <a:pt x="8" y="77"/>
                  </a:lnTo>
                  <a:lnTo>
                    <a:pt x="2" y="100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2" y="151"/>
                  </a:lnTo>
                  <a:lnTo>
                    <a:pt x="5" y="162"/>
                  </a:lnTo>
                  <a:lnTo>
                    <a:pt x="8" y="174"/>
                  </a:lnTo>
                  <a:lnTo>
                    <a:pt x="13" y="185"/>
                  </a:lnTo>
                  <a:lnTo>
                    <a:pt x="19" y="197"/>
                  </a:lnTo>
                  <a:lnTo>
                    <a:pt x="26" y="207"/>
                  </a:lnTo>
                  <a:lnTo>
                    <a:pt x="33" y="217"/>
                  </a:lnTo>
                  <a:lnTo>
                    <a:pt x="41" y="224"/>
                  </a:lnTo>
                  <a:lnTo>
                    <a:pt x="49" y="231"/>
                  </a:lnTo>
                  <a:lnTo>
                    <a:pt x="57" y="236"/>
                  </a:lnTo>
                  <a:lnTo>
                    <a:pt x="67" y="241"/>
                  </a:lnTo>
                  <a:lnTo>
                    <a:pt x="76" y="246"/>
                  </a:lnTo>
                  <a:lnTo>
                    <a:pt x="86" y="248"/>
                  </a:lnTo>
                  <a:lnTo>
                    <a:pt x="95" y="249"/>
                  </a:lnTo>
                  <a:lnTo>
                    <a:pt x="106" y="250"/>
                  </a:lnTo>
                  <a:lnTo>
                    <a:pt x="111" y="250"/>
                  </a:lnTo>
                  <a:lnTo>
                    <a:pt x="115" y="249"/>
                  </a:lnTo>
                  <a:lnTo>
                    <a:pt x="121" y="249"/>
                  </a:lnTo>
                  <a:lnTo>
                    <a:pt x="125" y="248"/>
                  </a:lnTo>
                  <a:lnTo>
                    <a:pt x="130" y="247"/>
                  </a:lnTo>
                  <a:lnTo>
                    <a:pt x="134" y="246"/>
                  </a:lnTo>
                  <a:lnTo>
                    <a:pt x="139" y="243"/>
                  </a:lnTo>
                  <a:lnTo>
                    <a:pt x="144" y="242"/>
                  </a:lnTo>
                  <a:lnTo>
                    <a:pt x="130" y="205"/>
                  </a:lnTo>
                  <a:lnTo>
                    <a:pt x="125" y="207"/>
                  </a:lnTo>
                  <a:lnTo>
                    <a:pt x="118" y="209"/>
                  </a:lnTo>
                  <a:lnTo>
                    <a:pt x="112" y="210"/>
                  </a:lnTo>
                  <a:lnTo>
                    <a:pt x="106" y="210"/>
                  </a:lnTo>
                  <a:lnTo>
                    <a:pt x="100" y="210"/>
                  </a:lnTo>
                  <a:lnTo>
                    <a:pt x="92" y="209"/>
                  </a:lnTo>
                  <a:lnTo>
                    <a:pt x="86" y="206"/>
                  </a:lnTo>
                  <a:lnTo>
                    <a:pt x="81" y="204"/>
                  </a:lnTo>
                  <a:lnTo>
                    <a:pt x="74" y="202"/>
                  </a:lnTo>
                  <a:lnTo>
                    <a:pt x="69" y="197"/>
                  </a:lnTo>
                  <a:lnTo>
                    <a:pt x="64" y="194"/>
                  </a:lnTo>
                  <a:lnTo>
                    <a:pt x="59" y="188"/>
                  </a:lnTo>
                  <a:lnTo>
                    <a:pt x="49" y="174"/>
                  </a:lnTo>
                  <a:lnTo>
                    <a:pt x="42" y="159"/>
                  </a:lnTo>
                  <a:lnTo>
                    <a:pt x="36" y="143"/>
                  </a:lnTo>
                  <a:lnTo>
                    <a:pt x="35" y="125"/>
                  </a:lnTo>
                  <a:lnTo>
                    <a:pt x="36" y="108"/>
                  </a:lnTo>
                  <a:lnTo>
                    <a:pt x="42" y="90"/>
                  </a:lnTo>
                  <a:lnTo>
                    <a:pt x="49" y="75"/>
                  </a:lnTo>
                  <a:lnTo>
                    <a:pt x="59" y="62"/>
                  </a:lnTo>
                  <a:lnTo>
                    <a:pt x="64" y="57"/>
                  </a:lnTo>
                  <a:lnTo>
                    <a:pt x="69" y="52"/>
                  </a:lnTo>
                  <a:lnTo>
                    <a:pt x="74" y="49"/>
                  </a:lnTo>
                  <a:lnTo>
                    <a:pt x="81" y="45"/>
                  </a:lnTo>
                  <a:lnTo>
                    <a:pt x="86" y="43"/>
                  </a:lnTo>
                  <a:lnTo>
                    <a:pt x="92" y="41"/>
                  </a:lnTo>
                  <a:lnTo>
                    <a:pt x="100" y="40"/>
                  </a:lnTo>
                  <a:lnTo>
                    <a:pt x="106" y="40"/>
                  </a:lnTo>
                  <a:lnTo>
                    <a:pt x="114" y="41"/>
                  </a:lnTo>
                  <a:lnTo>
                    <a:pt x="122" y="42"/>
                  </a:lnTo>
                  <a:lnTo>
                    <a:pt x="130" y="44"/>
                  </a:lnTo>
                  <a:lnTo>
                    <a:pt x="137" y="49"/>
                  </a:lnTo>
                  <a:lnTo>
                    <a:pt x="144" y="53"/>
                  </a:lnTo>
                  <a:lnTo>
                    <a:pt x="150" y="59"/>
                  </a:lnTo>
                  <a:lnTo>
                    <a:pt x="156" y="66"/>
                  </a:lnTo>
                  <a:lnTo>
                    <a:pt x="161" y="73"/>
                  </a:lnTo>
                  <a:lnTo>
                    <a:pt x="191" y="50"/>
                  </a:lnTo>
                  <a:lnTo>
                    <a:pt x="183" y="38"/>
                  </a:lnTo>
                  <a:lnTo>
                    <a:pt x="174" y="29"/>
                  </a:lnTo>
                  <a:lnTo>
                    <a:pt x="164" y="21"/>
                  </a:lnTo>
                  <a:lnTo>
                    <a:pt x="153" y="13"/>
                  </a:lnTo>
                  <a:lnTo>
                    <a:pt x="143" y="7"/>
                  </a:lnTo>
                  <a:lnTo>
                    <a:pt x="130" y="4"/>
                  </a:lnTo>
                  <a:lnTo>
                    <a:pt x="118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1" name="Freeform 75"/>
            <p:cNvSpPr>
              <a:spLocks/>
            </p:cNvSpPr>
            <p:nvPr/>
          </p:nvSpPr>
          <p:spPr bwMode="auto">
            <a:xfrm>
              <a:off x="5228" y="1533"/>
              <a:ext cx="153" cy="145"/>
            </a:xfrm>
            <a:custGeom>
              <a:avLst/>
              <a:gdLst>
                <a:gd name="T0" fmla="*/ 757 w 765"/>
                <a:gd name="T1" fmla="*/ 347 h 721"/>
                <a:gd name="T2" fmla="*/ 750 w 765"/>
                <a:gd name="T3" fmla="*/ 288 h 721"/>
                <a:gd name="T4" fmla="*/ 739 w 765"/>
                <a:gd name="T5" fmla="*/ 232 h 721"/>
                <a:gd name="T6" fmla="*/ 728 w 765"/>
                <a:gd name="T7" fmla="*/ 180 h 721"/>
                <a:gd name="T8" fmla="*/ 714 w 765"/>
                <a:gd name="T9" fmla="*/ 134 h 721"/>
                <a:gd name="T10" fmla="*/ 699 w 765"/>
                <a:gd name="T11" fmla="*/ 93 h 721"/>
                <a:gd name="T12" fmla="*/ 685 w 765"/>
                <a:gd name="T13" fmla="*/ 59 h 721"/>
                <a:gd name="T14" fmla="*/ 668 w 765"/>
                <a:gd name="T15" fmla="*/ 31 h 721"/>
                <a:gd name="T16" fmla="*/ 651 w 765"/>
                <a:gd name="T17" fmla="*/ 12 h 721"/>
                <a:gd name="T18" fmla="*/ 647 w 765"/>
                <a:gd name="T19" fmla="*/ 9 h 721"/>
                <a:gd name="T20" fmla="*/ 642 w 765"/>
                <a:gd name="T21" fmla="*/ 5 h 721"/>
                <a:gd name="T22" fmla="*/ 637 w 765"/>
                <a:gd name="T23" fmla="*/ 3 h 721"/>
                <a:gd name="T24" fmla="*/ 632 w 765"/>
                <a:gd name="T25" fmla="*/ 1 h 721"/>
                <a:gd name="T26" fmla="*/ 628 w 765"/>
                <a:gd name="T27" fmla="*/ 0 h 721"/>
                <a:gd name="T28" fmla="*/ 623 w 765"/>
                <a:gd name="T29" fmla="*/ 0 h 721"/>
                <a:gd name="T30" fmla="*/ 618 w 765"/>
                <a:gd name="T31" fmla="*/ 0 h 721"/>
                <a:gd name="T32" fmla="*/ 613 w 765"/>
                <a:gd name="T33" fmla="*/ 0 h 721"/>
                <a:gd name="T34" fmla="*/ 606 w 765"/>
                <a:gd name="T35" fmla="*/ 1 h 721"/>
                <a:gd name="T36" fmla="*/ 597 w 765"/>
                <a:gd name="T37" fmla="*/ 4 h 721"/>
                <a:gd name="T38" fmla="*/ 590 w 765"/>
                <a:gd name="T39" fmla="*/ 10 h 721"/>
                <a:gd name="T40" fmla="*/ 584 w 765"/>
                <a:gd name="T41" fmla="*/ 17 h 721"/>
                <a:gd name="T42" fmla="*/ 10 w 765"/>
                <a:gd name="T43" fmla="*/ 404 h 721"/>
                <a:gd name="T44" fmla="*/ 8 w 765"/>
                <a:gd name="T45" fmla="*/ 407 h 721"/>
                <a:gd name="T46" fmla="*/ 4 w 765"/>
                <a:gd name="T47" fmla="*/ 415 h 721"/>
                <a:gd name="T48" fmla="*/ 2 w 765"/>
                <a:gd name="T49" fmla="*/ 424 h 721"/>
                <a:gd name="T50" fmla="*/ 0 w 765"/>
                <a:gd name="T51" fmla="*/ 436 h 721"/>
                <a:gd name="T52" fmla="*/ 0 w 765"/>
                <a:gd name="T53" fmla="*/ 448 h 721"/>
                <a:gd name="T54" fmla="*/ 1 w 765"/>
                <a:gd name="T55" fmla="*/ 461 h 721"/>
                <a:gd name="T56" fmla="*/ 6 w 765"/>
                <a:gd name="T57" fmla="*/ 477 h 721"/>
                <a:gd name="T58" fmla="*/ 13 w 765"/>
                <a:gd name="T59" fmla="*/ 492 h 721"/>
                <a:gd name="T60" fmla="*/ 25 w 765"/>
                <a:gd name="T61" fmla="*/ 507 h 721"/>
                <a:gd name="T62" fmla="*/ 29 w 765"/>
                <a:gd name="T63" fmla="*/ 510 h 721"/>
                <a:gd name="T64" fmla="*/ 664 w 765"/>
                <a:gd name="T65" fmla="*/ 713 h 721"/>
                <a:gd name="T66" fmla="*/ 671 w 765"/>
                <a:gd name="T67" fmla="*/ 717 h 721"/>
                <a:gd name="T68" fmla="*/ 678 w 765"/>
                <a:gd name="T69" fmla="*/ 720 h 721"/>
                <a:gd name="T70" fmla="*/ 687 w 765"/>
                <a:gd name="T71" fmla="*/ 721 h 721"/>
                <a:gd name="T72" fmla="*/ 694 w 765"/>
                <a:gd name="T73" fmla="*/ 721 h 721"/>
                <a:gd name="T74" fmla="*/ 698 w 765"/>
                <a:gd name="T75" fmla="*/ 720 h 721"/>
                <a:gd name="T76" fmla="*/ 704 w 765"/>
                <a:gd name="T77" fmla="*/ 719 h 721"/>
                <a:gd name="T78" fmla="*/ 708 w 765"/>
                <a:gd name="T79" fmla="*/ 716 h 721"/>
                <a:gd name="T80" fmla="*/ 712 w 765"/>
                <a:gd name="T81" fmla="*/ 714 h 721"/>
                <a:gd name="T82" fmla="*/ 715 w 765"/>
                <a:gd name="T83" fmla="*/ 710 h 721"/>
                <a:gd name="T84" fmla="*/ 719 w 765"/>
                <a:gd name="T85" fmla="*/ 707 h 721"/>
                <a:gd name="T86" fmla="*/ 724 w 765"/>
                <a:gd name="T87" fmla="*/ 702 h 721"/>
                <a:gd name="T88" fmla="*/ 727 w 765"/>
                <a:gd name="T89" fmla="*/ 698 h 721"/>
                <a:gd name="T90" fmla="*/ 739 w 765"/>
                <a:gd name="T91" fmla="*/ 675 h 721"/>
                <a:gd name="T92" fmla="*/ 749 w 765"/>
                <a:gd name="T93" fmla="*/ 643 h 721"/>
                <a:gd name="T94" fmla="*/ 757 w 765"/>
                <a:gd name="T95" fmla="*/ 606 h 721"/>
                <a:gd name="T96" fmla="*/ 762 w 765"/>
                <a:gd name="T97" fmla="*/ 562 h 721"/>
                <a:gd name="T98" fmla="*/ 765 w 765"/>
                <a:gd name="T99" fmla="*/ 514 h 721"/>
                <a:gd name="T100" fmla="*/ 765 w 765"/>
                <a:gd name="T101" fmla="*/ 461 h 721"/>
                <a:gd name="T102" fmla="*/ 762 w 765"/>
                <a:gd name="T103" fmla="*/ 406 h 721"/>
                <a:gd name="T104" fmla="*/ 757 w 765"/>
                <a:gd name="T105" fmla="*/ 34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5" h="721">
                  <a:moveTo>
                    <a:pt x="757" y="347"/>
                  </a:moveTo>
                  <a:lnTo>
                    <a:pt x="750" y="288"/>
                  </a:lnTo>
                  <a:lnTo>
                    <a:pt x="739" y="232"/>
                  </a:lnTo>
                  <a:lnTo>
                    <a:pt x="728" y="180"/>
                  </a:lnTo>
                  <a:lnTo>
                    <a:pt x="714" y="134"/>
                  </a:lnTo>
                  <a:lnTo>
                    <a:pt x="699" y="93"/>
                  </a:lnTo>
                  <a:lnTo>
                    <a:pt x="685" y="59"/>
                  </a:lnTo>
                  <a:lnTo>
                    <a:pt x="668" y="31"/>
                  </a:lnTo>
                  <a:lnTo>
                    <a:pt x="651" y="12"/>
                  </a:lnTo>
                  <a:lnTo>
                    <a:pt x="647" y="9"/>
                  </a:lnTo>
                  <a:lnTo>
                    <a:pt x="642" y="5"/>
                  </a:lnTo>
                  <a:lnTo>
                    <a:pt x="637" y="3"/>
                  </a:lnTo>
                  <a:lnTo>
                    <a:pt x="632" y="1"/>
                  </a:lnTo>
                  <a:lnTo>
                    <a:pt x="628" y="0"/>
                  </a:lnTo>
                  <a:lnTo>
                    <a:pt x="623" y="0"/>
                  </a:lnTo>
                  <a:lnTo>
                    <a:pt x="618" y="0"/>
                  </a:lnTo>
                  <a:lnTo>
                    <a:pt x="613" y="0"/>
                  </a:lnTo>
                  <a:lnTo>
                    <a:pt x="606" y="1"/>
                  </a:lnTo>
                  <a:lnTo>
                    <a:pt x="597" y="4"/>
                  </a:lnTo>
                  <a:lnTo>
                    <a:pt x="590" y="10"/>
                  </a:lnTo>
                  <a:lnTo>
                    <a:pt x="584" y="17"/>
                  </a:lnTo>
                  <a:lnTo>
                    <a:pt x="10" y="404"/>
                  </a:lnTo>
                  <a:lnTo>
                    <a:pt x="8" y="407"/>
                  </a:lnTo>
                  <a:lnTo>
                    <a:pt x="4" y="415"/>
                  </a:lnTo>
                  <a:lnTo>
                    <a:pt x="2" y="424"/>
                  </a:lnTo>
                  <a:lnTo>
                    <a:pt x="0" y="436"/>
                  </a:lnTo>
                  <a:lnTo>
                    <a:pt x="0" y="448"/>
                  </a:lnTo>
                  <a:lnTo>
                    <a:pt x="1" y="461"/>
                  </a:lnTo>
                  <a:lnTo>
                    <a:pt x="6" y="477"/>
                  </a:lnTo>
                  <a:lnTo>
                    <a:pt x="13" y="492"/>
                  </a:lnTo>
                  <a:lnTo>
                    <a:pt x="25" y="507"/>
                  </a:lnTo>
                  <a:lnTo>
                    <a:pt x="29" y="510"/>
                  </a:lnTo>
                  <a:lnTo>
                    <a:pt x="664" y="713"/>
                  </a:lnTo>
                  <a:lnTo>
                    <a:pt x="671" y="717"/>
                  </a:lnTo>
                  <a:lnTo>
                    <a:pt x="678" y="720"/>
                  </a:lnTo>
                  <a:lnTo>
                    <a:pt x="687" y="721"/>
                  </a:lnTo>
                  <a:lnTo>
                    <a:pt x="694" y="721"/>
                  </a:lnTo>
                  <a:lnTo>
                    <a:pt x="698" y="720"/>
                  </a:lnTo>
                  <a:lnTo>
                    <a:pt x="704" y="719"/>
                  </a:lnTo>
                  <a:lnTo>
                    <a:pt x="708" y="716"/>
                  </a:lnTo>
                  <a:lnTo>
                    <a:pt x="712" y="714"/>
                  </a:lnTo>
                  <a:lnTo>
                    <a:pt x="715" y="710"/>
                  </a:lnTo>
                  <a:lnTo>
                    <a:pt x="719" y="707"/>
                  </a:lnTo>
                  <a:lnTo>
                    <a:pt x="724" y="702"/>
                  </a:lnTo>
                  <a:lnTo>
                    <a:pt x="727" y="698"/>
                  </a:lnTo>
                  <a:lnTo>
                    <a:pt x="739" y="675"/>
                  </a:lnTo>
                  <a:lnTo>
                    <a:pt x="749" y="643"/>
                  </a:lnTo>
                  <a:lnTo>
                    <a:pt x="757" y="606"/>
                  </a:lnTo>
                  <a:lnTo>
                    <a:pt x="762" y="562"/>
                  </a:lnTo>
                  <a:lnTo>
                    <a:pt x="765" y="514"/>
                  </a:lnTo>
                  <a:lnTo>
                    <a:pt x="765" y="461"/>
                  </a:lnTo>
                  <a:lnTo>
                    <a:pt x="762" y="406"/>
                  </a:lnTo>
                  <a:lnTo>
                    <a:pt x="757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2" name="Freeform 76"/>
            <p:cNvSpPr>
              <a:spLocks/>
            </p:cNvSpPr>
            <p:nvPr/>
          </p:nvSpPr>
          <p:spPr bwMode="auto">
            <a:xfrm>
              <a:off x="5235" y="1550"/>
              <a:ext cx="117" cy="115"/>
            </a:xfrm>
            <a:custGeom>
              <a:avLst/>
              <a:gdLst>
                <a:gd name="T0" fmla="*/ 1 w 586"/>
                <a:gd name="T1" fmla="*/ 351 h 575"/>
                <a:gd name="T2" fmla="*/ 520 w 586"/>
                <a:gd name="T3" fmla="*/ 0 h 575"/>
                <a:gd name="T4" fmla="*/ 511 w 586"/>
                <a:gd name="T5" fmla="*/ 59 h 575"/>
                <a:gd name="T6" fmla="*/ 507 w 586"/>
                <a:gd name="T7" fmla="*/ 128 h 575"/>
                <a:gd name="T8" fmla="*/ 508 w 586"/>
                <a:gd name="T9" fmla="*/ 207 h 575"/>
                <a:gd name="T10" fmla="*/ 515 w 586"/>
                <a:gd name="T11" fmla="*/ 293 h 575"/>
                <a:gd name="T12" fmla="*/ 520 w 586"/>
                <a:gd name="T13" fmla="*/ 335 h 575"/>
                <a:gd name="T14" fmla="*/ 527 w 586"/>
                <a:gd name="T15" fmla="*/ 377 h 575"/>
                <a:gd name="T16" fmla="*/ 535 w 586"/>
                <a:gd name="T17" fmla="*/ 418 h 575"/>
                <a:gd name="T18" fmla="*/ 544 w 586"/>
                <a:gd name="T19" fmla="*/ 455 h 575"/>
                <a:gd name="T20" fmla="*/ 553 w 586"/>
                <a:gd name="T21" fmla="*/ 489 h 575"/>
                <a:gd name="T22" fmla="*/ 564 w 586"/>
                <a:gd name="T23" fmla="*/ 522 h 575"/>
                <a:gd name="T24" fmla="*/ 574 w 586"/>
                <a:gd name="T25" fmla="*/ 550 h 575"/>
                <a:gd name="T26" fmla="*/ 586 w 586"/>
                <a:gd name="T27" fmla="*/ 575 h 575"/>
                <a:gd name="T28" fmla="*/ 13 w 586"/>
                <a:gd name="T29" fmla="*/ 393 h 575"/>
                <a:gd name="T30" fmla="*/ 5 w 586"/>
                <a:gd name="T31" fmla="*/ 379 h 575"/>
                <a:gd name="T32" fmla="*/ 0 w 586"/>
                <a:gd name="T33" fmla="*/ 367 h 575"/>
                <a:gd name="T34" fmla="*/ 0 w 586"/>
                <a:gd name="T35" fmla="*/ 357 h 575"/>
                <a:gd name="T36" fmla="*/ 1 w 586"/>
                <a:gd name="T37" fmla="*/ 35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6" h="575">
                  <a:moveTo>
                    <a:pt x="1" y="351"/>
                  </a:moveTo>
                  <a:lnTo>
                    <a:pt x="520" y="0"/>
                  </a:lnTo>
                  <a:lnTo>
                    <a:pt x="511" y="59"/>
                  </a:lnTo>
                  <a:lnTo>
                    <a:pt x="507" y="128"/>
                  </a:lnTo>
                  <a:lnTo>
                    <a:pt x="508" y="207"/>
                  </a:lnTo>
                  <a:lnTo>
                    <a:pt x="515" y="293"/>
                  </a:lnTo>
                  <a:lnTo>
                    <a:pt x="520" y="335"/>
                  </a:lnTo>
                  <a:lnTo>
                    <a:pt x="527" y="377"/>
                  </a:lnTo>
                  <a:lnTo>
                    <a:pt x="535" y="418"/>
                  </a:lnTo>
                  <a:lnTo>
                    <a:pt x="544" y="455"/>
                  </a:lnTo>
                  <a:lnTo>
                    <a:pt x="553" y="489"/>
                  </a:lnTo>
                  <a:lnTo>
                    <a:pt x="564" y="522"/>
                  </a:lnTo>
                  <a:lnTo>
                    <a:pt x="574" y="550"/>
                  </a:lnTo>
                  <a:lnTo>
                    <a:pt x="586" y="575"/>
                  </a:lnTo>
                  <a:lnTo>
                    <a:pt x="13" y="393"/>
                  </a:lnTo>
                  <a:lnTo>
                    <a:pt x="5" y="379"/>
                  </a:lnTo>
                  <a:lnTo>
                    <a:pt x="0" y="367"/>
                  </a:lnTo>
                  <a:lnTo>
                    <a:pt x="0" y="357"/>
                  </a:lnTo>
                  <a:lnTo>
                    <a:pt x="1" y="3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3" name="Freeform 77"/>
            <p:cNvSpPr>
              <a:spLocks/>
            </p:cNvSpPr>
            <p:nvPr/>
          </p:nvSpPr>
          <p:spPr bwMode="auto">
            <a:xfrm>
              <a:off x="5343" y="1541"/>
              <a:ext cx="30" cy="128"/>
            </a:xfrm>
            <a:custGeom>
              <a:avLst/>
              <a:gdLst>
                <a:gd name="T0" fmla="*/ 120 w 151"/>
                <a:gd name="T1" fmla="*/ 634 h 641"/>
                <a:gd name="T2" fmla="*/ 119 w 151"/>
                <a:gd name="T3" fmla="*/ 637 h 641"/>
                <a:gd name="T4" fmla="*/ 117 w 151"/>
                <a:gd name="T5" fmla="*/ 638 h 641"/>
                <a:gd name="T6" fmla="*/ 116 w 151"/>
                <a:gd name="T7" fmla="*/ 640 h 641"/>
                <a:gd name="T8" fmla="*/ 114 w 151"/>
                <a:gd name="T9" fmla="*/ 641 h 641"/>
                <a:gd name="T10" fmla="*/ 100 w 151"/>
                <a:gd name="T11" fmla="*/ 637 h 641"/>
                <a:gd name="T12" fmla="*/ 88 w 151"/>
                <a:gd name="T13" fmla="*/ 623 h 641"/>
                <a:gd name="T14" fmla="*/ 75 w 151"/>
                <a:gd name="T15" fmla="*/ 600 h 641"/>
                <a:gd name="T16" fmla="*/ 62 w 151"/>
                <a:gd name="T17" fmla="*/ 571 h 641"/>
                <a:gd name="T18" fmla="*/ 49 w 151"/>
                <a:gd name="T19" fmla="*/ 535 h 641"/>
                <a:gd name="T20" fmla="*/ 36 w 151"/>
                <a:gd name="T21" fmla="*/ 492 h 641"/>
                <a:gd name="T22" fmla="*/ 26 w 151"/>
                <a:gd name="T23" fmla="*/ 443 h 641"/>
                <a:gd name="T24" fmla="*/ 15 w 151"/>
                <a:gd name="T25" fmla="*/ 390 h 641"/>
                <a:gd name="T26" fmla="*/ 8 w 151"/>
                <a:gd name="T27" fmla="*/ 331 h 641"/>
                <a:gd name="T28" fmla="*/ 3 w 151"/>
                <a:gd name="T29" fmla="*/ 272 h 641"/>
                <a:gd name="T30" fmla="*/ 0 w 151"/>
                <a:gd name="T31" fmla="*/ 216 h 641"/>
                <a:gd name="T32" fmla="*/ 0 w 151"/>
                <a:gd name="T33" fmla="*/ 167 h 641"/>
                <a:gd name="T34" fmla="*/ 3 w 151"/>
                <a:gd name="T35" fmla="*/ 121 h 641"/>
                <a:gd name="T36" fmla="*/ 7 w 151"/>
                <a:gd name="T37" fmla="*/ 83 h 641"/>
                <a:gd name="T38" fmla="*/ 13 w 151"/>
                <a:gd name="T39" fmla="*/ 51 h 641"/>
                <a:gd name="T40" fmla="*/ 21 w 151"/>
                <a:gd name="T41" fmla="*/ 25 h 641"/>
                <a:gd name="T42" fmla="*/ 29 w 151"/>
                <a:gd name="T43" fmla="*/ 8 h 641"/>
                <a:gd name="T44" fmla="*/ 43 w 151"/>
                <a:gd name="T45" fmla="*/ 0 h 641"/>
                <a:gd name="T46" fmla="*/ 45 w 151"/>
                <a:gd name="T47" fmla="*/ 1 h 641"/>
                <a:gd name="T48" fmla="*/ 47 w 151"/>
                <a:gd name="T49" fmla="*/ 2 h 641"/>
                <a:gd name="T50" fmla="*/ 48 w 151"/>
                <a:gd name="T51" fmla="*/ 3 h 641"/>
                <a:gd name="T52" fmla="*/ 50 w 151"/>
                <a:gd name="T53" fmla="*/ 5 h 641"/>
                <a:gd name="T54" fmla="*/ 63 w 151"/>
                <a:gd name="T55" fmla="*/ 18 h 641"/>
                <a:gd name="T56" fmla="*/ 75 w 151"/>
                <a:gd name="T57" fmla="*/ 42 h 641"/>
                <a:gd name="T58" fmla="*/ 89 w 151"/>
                <a:gd name="T59" fmla="*/ 71 h 641"/>
                <a:gd name="T60" fmla="*/ 101 w 151"/>
                <a:gd name="T61" fmla="*/ 106 h 641"/>
                <a:gd name="T62" fmla="*/ 114 w 151"/>
                <a:gd name="T63" fmla="*/ 149 h 641"/>
                <a:gd name="T64" fmla="*/ 126 w 151"/>
                <a:gd name="T65" fmla="*/ 198 h 641"/>
                <a:gd name="T66" fmla="*/ 135 w 151"/>
                <a:gd name="T67" fmla="*/ 252 h 641"/>
                <a:gd name="T68" fmla="*/ 143 w 151"/>
                <a:gd name="T69" fmla="*/ 313 h 641"/>
                <a:gd name="T70" fmla="*/ 149 w 151"/>
                <a:gd name="T71" fmla="*/ 372 h 641"/>
                <a:gd name="T72" fmla="*/ 151 w 151"/>
                <a:gd name="T73" fmla="*/ 427 h 641"/>
                <a:gd name="T74" fmla="*/ 151 w 151"/>
                <a:gd name="T75" fmla="*/ 477 h 641"/>
                <a:gd name="T76" fmla="*/ 148 w 151"/>
                <a:gd name="T77" fmla="*/ 522 h 641"/>
                <a:gd name="T78" fmla="*/ 143 w 151"/>
                <a:gd name="T79" fmla="*/ 560 h 641"/>
                <a:gd name="T80" fmla="*/ 137 w 151"/>
                <a:gd name="T81" fmla="*/ 592 h 641"/>
                <a:gd name="T82" fmla="*/ 130 w 151"/>
                <a:gd name="T83" fmla="*/ 617 h 641"/>
                <a:gd name="T84" fmla="*/ 120 w 151"/>
                <a:gd name="T85" fmla="*/ 634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" h="641">
                  <a:moveTo>
                    <a:pt x="120" y="634"/>
                  </a:moveTo>
                  <a:lnTo>
                    <a:pt x="119" y="637"/>
                  </a:lnTo>
                  <a:lnTo>
                    <a:pt x="117" y="638"/>
                  </a:lnTo>
                  <a:lnTo>
                    <a:pt x="116" y="640"/>
                  </a:lnTo>
                  <a:lnTo>
                    <a:pt x="114" y="641"/>
                  </a:lnTo>
                  <a:lnTo>
                    <a:pt x="100" y="637"/>
                  </a:lnTo>
                  <a:lnTo>
                    <a:pt x="88" y="623"/>
                  </a:lnTo>
                  <a:lnTo>
                    <a:pt x="75" y="600"/>
                  </a:lnTo>
                  <a:lnTo>
                    <a:pt x="62" y="571"/>
                  </a:lnTo>
                  <a:lnTo>
                    <a:pt x="49" y="535"/>
                  </a:lnTo>
                  <a:lnTo>
                    <a:pt x="36" y="492"/>
                  </a:lnTo>
                  <a:lnTo>
                    <a:pt x="26" y="443"/>
                  </a:lnTo>
                  <a:lnTo>
                    <a:pt x="15" y="390"/>
                  </a:lnTo>
                  <a:lnTo>
                    <a:pt x="8" y="331"/>
                  </a:lnTo>
                  <a:lnTo>
                    <a:pt x="3" y="272"/>
                  </a:lnTo>
                  <a:lnTo>
                    <a:pt x="0" y="216"/>
                  </a:lnTo>
                  <a:lnTo>
                    <a:pt x="0" y="167"/>
                  </a:lnTo>
                  <a:lnTo>
                    <a:pt x="3" y="121"/>
                  </a:lnTo>
                  <a:lnTo>
                    <a:pt x="7" y="83"/>
                  </a:lnTo>
                  <a:lnTo>
                    <a:pt x="13" y="51"/>
                  </a:lnTo>
                  <a:lnTo>
                    <a:pt x="21" y="25"/>
                  </a:lnTo>
                  <a:lnTo>
                    <a:pt x="29" y="8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50" y="5"/>
                  </a:lnTo>
                  <a:lnTo>
                    <a:pt x="63" y="18"/>
                  </a:lnTo>
                  <a:lnTo>
                    <a:pt x="75" y="42"/>
                  </a:lnTo>
                  <a:lnTo>
                    <a:pt x="89" y="71"/>
                  </a:lnTo>
                  <a:lnTo>
                    <a:pt x="101" y="106"/>
                  </a:lnTo>
                  <a:lnTo>
                    <a:pt x="114" y="149"/>
                  </a:lnTo>
                  <a:lnTo>
                    <a:pt x="126" y="198"/>
                  </a:lnTo>
                  <a:lnTo>
                    <a:pt x="135" y="252"/>
                  </a:lnTo>
                  <a:lnTo>
                    <a:pt x="143" y="313"/>
                  </a:lnTo>
                  <a:lnTo>
                    <a:pt x="149" y="372"/>
                  </a:lnTo>
                  <a:lnTo>
                    <a:pt x="151" y="427"/>
                  </a:lnTo>
                  <a:lnTo>
                    <a:pt x="151" y="477"/>
                  </a:lnTo>
                  <a:lnTo>
                    <a:pt x="148" y="522"/>
                  </a:lnTo>
                  <a:lnTo>
                    <a:pt x="143" y="560"/>
                  </a:lnTo>
                  <a:lnTo>
                    <a:pt x="137" y="592"/>
                  </a:lnTo>
                  <a:lnTo>
                    <a:pt x="130" y="617"/>
                  </a:lnTo>
                  <a:lnTo>
                    <a:pt x="120" y="6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4" name="Freeform 78"/>
            <p:cNvSpPr>
              <a:spLocks/>
            </p:cNvSpPr>
            <p:nvPr/>
          </p:nvSpPr>
          <p:spPr bwMode="auto">
            <a:xfrm>
              <a:off x="5248" y="1638"/>
              <a:ext cx="71" cy="50"/>
            </a:xfrm>
            <a:custGeom>
              <a:avLst/>
              <a:gdLst>
                <a:gd name="T0" fmla="*/ 322 w 356"/>
                <a:gd name="T1" fmla="*/ 90 h 247"/>
                <a:gd name="T2" fmla="*/ 287 w 356"/>
                <a:gd name="T3" fmla="*/ 196 h 247"/>
                <a:gd name="T4" fmla="*/ 46 w 356"/>
                <a:gd name="T5" fmla="*/ 101 h 247"/>
                <a:gd name="T6" fmla="*/ 74 w 356"/>
                <a:gd name="T7" fmla="*/ 13 h 247"/>
                <a:gd name="T8" fmla="*/ 39 w 356"/>
                <a:gd name="T9" fmla="*/ 0 h 247"/>
                <a:gd name="T10" fmla="*/ 0 w 356"/>
                <a:gd name="T11" fmla="*/ 125 h 247"/>
                <a:gd name="T12" fmla="*/ 309 w 356"/>
                <a:gd name="T13" fmla="*/ 247 h 247"/>
                <a:gd name="T14" fmla="*/ 356 w 356"/>
                <a:gd name="T15" fmla="*/ 103 h 247"/>
                <a:gd name="T16" fmla="*/ 322 w 356"/>
                <a:gd name="T17" fmla="*/ 9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247">
                  <a:moveTo>
                    <a:pt x="322" y="90"/>
                  </a:moveTo>
                  <a:lnTo>
                    <a:pt x="287" y="196"/>
                  </a:lnTo>
                  <a:lnTo>
                    <a:pt x="46" y="101"/>
                  </a:lnTo>
                  <a:lnTo>
                    <a:pt x="74" y="13"/>
                  </a:lnTo>
                  <a:lnTo>
                    <a:pt x="39" y="0"/>
                  </a:lnTo>
                  <a:lnTo>
                    <a:pt x="0" y="125"/>
                  </a:lnTo>
                  <a:lnTo>
                    <a:pt x="309" y="247"/>
                  </a:lnTo>
                  <a:lnTo>
                    <a:pt x="356" y="103"/>
                  </a:lnTo>
                  <a:lnTo>
                    <a:pt x="32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5" name="Freeform 79"/>
            <p:cNvSpPr>
              <a:spLocks/>
            </p:cNvSpPr>
            <p:nvPr/>
          </p:nvSpPr>
          <p:spPr bwMode="auto">
            <a:xfrm>
              <a:off x="5254" y="1653"/>
              <a:ext cx="48" cy="54"/>
            </a:xfrm>
            <a:custGeom>
              <a:avLst/>
              <a:gdLst>
                <a:gd name="T0" fmla="*/ 97 w 244"/>
                <a:gd name="T1" fmla="*/ 267 h 269"/>
                <a:gd name="T2" fmla="*/ 108 w 244"/>
                <a:gd name="T3" fmla="*/ 269 h 269"/>
                <a:gd name="T4" fmla="*/ 121 w 244"/>
                <a:gd name="T5" fmla="*/ 269 h 269"/>
                <a:gd name="T6" fmla="*/ 132 w 244"/>
                <a:gd name="T7" fmla="*/ 269 h 269"/>
                <a:gd name="T8" fmla="*/ 144 w 244"/>
                <a:gd name="T9" fmla="*/ 268 h 269"/>
                <a:gd name="T10" fmla="*/ 155 w 244"/>
                <a:gd name="T11" fmla="*/ 264 h 269"/>
                <a:gd name="T12" fmla="*/ 167 w 244"/>
                <a:gd name="T13" fmla="*/ 261 h 269"/>
                <a:gd name="T14" fmla="*/ 178 w 244"/>
                <a:gd name="T15" fmla="*/ 255 h 269"/>
                <a:gd name="T16" fmla="*/ 188 w 244"/>
                <a:gd name="T17" fmla="*/ 248 h 269"/>
                <a:gd name="T18" fmla="*/ 197 w 244"/>
                <a:gd name="T19" fmla="*/ 240 h 269"/>
                <a:gd name="T20" fmla="*/ 207 w 244"/>
                <a:gd name="T21" fmla="*/ 232 h 269"/>
                <a:gd name="T22" fmla="*/ 215 w 244"/>
                <a:gd name="T23" fmla="*/ 222 h 269"/>
                <a:gd name="T24" fmla="*/ 223 w 244"/>
                <a:gd name="T25" fmla="*/ 211 h 269"/>
                <a:gd name="T26" fmla="*/ 229 w 244"/>
                <a:gd name="T27" fmla="*/ 201 h 269"/>
                <a:gd name="T28" fmla="*/ 234 w 244"/>
                <a:gd name="T29" fmla="*/ 189 h 269"/>
                <a:gd name="T30" fmla="*/ 238 w 244"/>
                <a:gd name="T31" fmla="*/ 176 h 269"/>
                <a:gd name="T32" fmla="*/ 242 w 244"/>
                <a:gd name="T33" fmla="*/ 164 h 269"/>
                <a:gd name="T34" fmla="*/ 244 w 244"/>
                <a:gd name="T35" fmla="*/ 137 h 269"/>
                <a:gd name="T36" fmla="*/ 243 w 244"/>
                <a:gd name="T37" fmla="*/ 110 h 269"/>
                <a:gd name="T38" fmla="*/ 236 w 244"/>
                <a:gd name="T39" fmla="*/ 85 h 269"/>
                <a:gd name="T40" fmla="*/ 225 w 244"/>
                <a:gd name="T41" fmla="*/ 62 h 269"/>
                <a:gd name="T42" fmla="*/ 217 w 244"/>
                <a:gd name="T43" fmla="*/ 51 h 269"/>
                <a:gd name="T44" fmla="*/ 210 w 244"/>
                <a:gd name="T45" fmla="*/ 41 h 269"/>
                <a:gd name="T46" fmla="*/ 201 w 244"/>
                <a:gd name="T47" fmla="*/ 32 h 269"/>
                <a:gd name="T48" fmla="*/ 191 w 244"/>
                <a:gd name="T49" fmla="*/ 24 h 269"/>
                <a:gd name="T50" fmla="*/ 182 w 244"/>
                <a:gd name="T51" fmla="*/ 17 h 269"/>
                <a:gd name="T52" fmla="*/ 171 w 244"/>
                <a:gd name="T53" fmla="*/ 11 h 269"/>
                <a:gd name="T54" fmla="*/ 160 w 244"/>
                <a:gd name="T55" fmla="*/ 6 h 269"/>
                <a:gd name="T56" fmla="*/ 148 w 244"/>
                <a:gd name="T57" fmla="*/ 3 h 269"/>
                <a:gd name="T58" fmla="*/ 137 w 244"/>
                <a:gd name="T59" fmla="*/ 0 h 269"/>
                <a:gd name="T60" fmla="*/ 124 w 244"/>
                <a:gd name="T61" fmla="*/ 0 h 269"/>
                <a:gd name="T62" fmla="*/ 112 w 244"/>
                <a:gd name="T63" fmla="*/ 0 h 269"/>
                <a:gd name="T64" fmla="*/ 101 w 244"/>
                <a:gd name="T65" fmla="*/ 2 h 269"/>
                <a:gd name="T66" fmla="*/ 89 w 244"/>
                <a:gd name="T67" fmla="*/ 5 h 269"/>
                <a:gd name="T68" fmla="*/ 78 w 244"/>
                <a:gd name="T69" fmla="*/ 9 h 269"/>
                <a:gd name="T70" fmla="*/ 66 w 244"/>
                <a:gd name="T71" fmla="*/ 14 h 269"/>
                <a:gd name="T72" fmla="*/ 56 w 244"/>
                <a:gd name="T73" fmla="*/ 21 h 269"/>
                <a:gd name="T74" fmla="*/ 46 w 244"/>
                <a:gd name="T75" fmla="*/ 29 h 269"/>
                <a:gd name="T76" fmla="*/ 37 w 244"/>
                <a:gd name="T77" fmla="*/ 37 h 269"/>
                <a:gd name="T78" fmla="*/ 28 w 244"/>
                <a:gd name="T79" fmla="*/ 48 h 269"/>
                <a:gd name="T80" fmla="*/ 22 w 244"/>
                <a:gd name="T81" fmla="*/ 58 h 269"/>
                <a:gd name="T82" fmla="*/ 16 w 244"/>
                <a:gd name="T83" fmla="*/ 69 h 269"/>
                <a:gd name="T84" fmla="*/ 10 w 244"/>
                <a:gd name="T85" fmla="*/ 80 h 269"/>
                <a:gd name="T86" fmla="*/ 6 w 244"/>
                <a:gd name="T87" fmla="*/ 93 h 269"/>
                <a:gd name="T88" fmla="*/ 3 w 244"/>
                <a:gd name="T89" fmla="*/ 106 h 269"/>
                <a:gd name="T90" fmla="*/ 0 w 244"/>
                <a:gd name="T91" fmla="*/ 132 h 269"/>
                <a:gd name="T92" fmla="*/ 2 w 244"/>
                <a:gd name="T93" fmla="*/ 159 h 269"/>
                <a:gd name="T94" fmla="*/ 8 w 244"/>
                <a:gd name="T95" fmla="*/ 184 h 269"/>
                <a:gd name="T96" fmla="*/ 20 w 244"/>
                <a:gd name="T97" fmla="*/ 208 h 269"/>
                <a:gd name="T98" fmla="*/ 34 w 244"/>
                <a:gd name="T99" fmla="*/ 227 h 269"/>
                <a:gd name="T100" fmla="*/ 53 w 244"/>
                <a:gd name="T101" fmla="*/ 245 h 269"/>
                <a:gd name="T102" fmla="*/ 74 w 244"/>
                <a:gd name="T103" fmla="*/ 259 h 269"/>
                <a:gd name="T104" fmla="*/ 97 w 244"/>
                <a:gd name="T105" fmla="*/ 26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4" h="269">
                  <a:moveTo>
                    <a:pt x="97" y="267"/>
                  </a:moveTo>
                  <a:lnTo>
                    <a:pt x="108" y="269"/>
                  </a:lnTo>
                  <a:lnTo>
                    <a:pt x="121" y="269"/>
                  </a:lnTo>
                  <a:lnTo>
                    <a:pt x="132" y="269"/>
                  </a:lnTo>
                  <a:lnTo>
                    <a:pt x="144" y="268"/>
                  </a:lnTo>
                  <a:lnTo>
                    <a:pt x="155" y="264"/>
                  </a:lnTo>
                  <a:lnTo>
                    <a:pt x="167" y="261"/>
                  </a:lnTo>
                  <a:lnTo>
                    <a:pt x="178" y="255"/>
                  </a:lnTo>
                  <a:lnTo>
                    <a:pt x="188" y="248"/>
                  </a:lnTo>
                  <a:lnTo>
                    <a:pt x="197" y="240"/>
                  </a:lnTo>
                  <a:lnTo>
                    <a:pt x="207" y="232"/>
                  </a:lnTo>
                  <a:lnTo>
                    <a:pt x="215" y="222"/>
                  </a:lnTo>
                  <a:lnTo>
                    <a:pt x="223" y="211"/>
                  </a:lnTo>
                  <a:lnTo>
                    <a:pt x="229" y="201"/>
                  </a:lnTo>
                  <a:lnTo>
                    <a:pt x="234" y="189"/>
                  </a:lnTo>
                  <a:lnTo>
                    <a:pt x="238" y="176"/>
                  </a:lnTo>
                  <a:lnTo>
                    <a:pt x="242" y="164"/>
                  </a:lnTo>
                  <a:lnTo>
                    <a:pt x="244" y="137"/>
                  </a:lnTo>
                  <a:lnTo>
                    <a:pt x="243" y="110"/>
                  </a:lnTo>
                  <a:lnTo>
                    <a:pt x="236" y="85"/>
                  </a:lnTo>
                  <a:lnTo>
                    <a:pt x="225" y="62"/>
                  </a:lnTo>
                  <a:lnTo>
                    <a:pt x="217" y="51"/>
                  </a:lnTo>
                  <a:lnTo>
                    <a:pt x="210" y="41"/>
                  </a:lnTo>
                  <a:lnTo>
                    <a:pt x="201" y="32"/>
                  </a:lnTo>
                  <a:lnTo>
                    <a:pt x="191" y="24"/>
                  </a:lnTo>
                  <a:lnTo>
                    <a:pt x="182" y="17"/>
                  </a:lnTo>
                  <a:lnTo>
                    <a:pt x="171" y="11"/>
                  </a:lnTo>
                  <a:lnTo>
                    <a:pt x="160" y="6"/>
                  </a:lnTo>
                  <a:lnTo>
                    <a:pt x="148" y="3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112" y="0"/>
                  </a:lnTo>
                  <a:lnTo>
                    <a:pt x="101" y="2"/>
                  </a:lnTo>
                  <a:lnTo>
                    <a:pt x="89" y="5"/>
                  </a:lnTo>
                  <a:lnTo>
                    <a:pt x="78" y="9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8" y="48"/>
                  </a:lnTo>
                  <a:lnTo>
                    <a:pt x="22" y="58"/>
                  </a:lnTo>
                  <a:lnTo>
                    <a:pt x="16" y="69"/>
                  </a:lnTo>
                  <a:lnTo>
                    <a:pt x="10" y="80"/>
                  </a:lnTo>
                  <a:lnTo>
                    <a:pt x="6" y="93"/>
                  </a:lnTo>
                  <a:lnTo>
                    <a:pt x="3" y="106"/>
                  </a:lnTo>
                  <a:lnTo>
                    <a:pt x="0" y="132"/>
                  </a:lnTo>
                  <a:lnTo>
                    <a:pt x="2" y="159"/>
                  </a:lnTo>
                  <a:lnTo>
                    <a:pt x="8" y="184"/>
                  </a:lnTo>
                  <a:lnTo>
                    <a:pt x="20" y="208"/>
                  </a:lnTo>
                  <a:lnTo>
                    <a:pt x="34" y="227"/>
                  </a:lnTo>
                  <a:lnTo>
                    <a:pt x="53" y="245"/>
                  </a:lnTo>
                  <a:lnTo>
                    <a:pt x="74" y="259"/>
                  </a:lnTo>
                  <a:lnTo>
                    <a:pt x="97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6" name="Freeform 80"/>
            <p:cNvSpPr>
              <a:spLocks/>
            </p:cNvSpPr>
            <p:nvPr/>
          </p:nvSpPr>
          <p:spPr bwMode="auto">
            <a:xfrm>
              <a:off x="5261" y="1661"/>
              <a:ext cx="34" cy="38"/>
            </a:xfrm>
            <a:custGeom>
              <a:avLst/>
              <a:gdLst>
                <a:gd name="T0" fmla="*/ 2 w 172"/>
                <a:gd name="T1" fmla="*/ 75 h 190"/>
                <a:gd name="T2" fmla="*/ 4 w 172"/>
                <a:gd name="T3" fmla="*/ 66 h 190"/>
                <a:gd name="T4" fmla="*/ 7 w 172"/>
                <a:gd name="T5" fmla="*/ 57 h 190"/>
                <a:gd name="T6" fmla="*/ 11 w 172"/>
                <a:gd name="T7" fmla="*/ 48 h 190"/>
                <a:gd name="T8" fmla="*/ 15 w 172"/>
                <a:gd name="T9" fmla="*/ 40 h 190"/>
                <a:gd name="T10" fmla="*/ 21 w 172"/>
                <a:gd name="T11" fmla="*/ 33 h 190"/>
                <a:gd name="T12" fmla="*/ 26 w 172"/>
                <a:gd name="T13" fmla="*/ 26 h 190"/>
                <a:gd name="T14" fmla="*/ 32 w 172"/>
                <a:gd name="T15" fmla="*/ 21 h 190"/>
                <a:gd name="T16" fmla="*/ 40 w 172"/>
                <a:gd name="T17" fmla="*/ 15 h 190"/>
                <a:gd name="T18" fmla="*/ 47 w 172"/>
                <a:gd name="T19" fmla="*/ 10 h 190"/>
                <a:gd name="T20" fmla="*/ 54 w 172"/>
                <a:gd name="T21" fmla="*/ 7 h 190"/>
                <a:gd name="T22" fmla="*/ 63 w 172"/>
                <a:gd name="T23" fmla="*/ 3 h 190"/>
                <a:gd name="T24" fmla="*/ 71 w 172"/>
                <a:gd name="T25" fmla="*/ 1 h 190"/>
                <a:gd name="T26" fmla="*/ 78 w 172"/>
                <a:gd name="T27" fmla="*/ 0 h 190"/>
                <a:gd name="T28" fmla="*/ 88 w 172"/>
                <a:gd name="T29" fmla="*/ 0 h 190"/>
                <a:gd name="T30" fmla="*/ 96 w 172"/>
                <a:gd name="T31" fmla="*/ 1 h 190"/>
                <a:gd name="T32" fmla="*/ 105 w 172"/>
                <a:gd name="T33" fmla="*/ 2 h 190"/>
                <a:gd name="T34" fmla="*/ 113 w 172"/>
                <a:gd name="T35" fmla="*/ 4 h 190"/>
                <a:gd name="T36" fmla="*/ 121 w 172"/>
                <a:gd name="T37" fmla="*/ 8 h 190"/>
                <a:gd name="T38" fmla="*/ 128 w 172"/>
                <a:gd name="T39" fmla="*/ 13 h 190"/>
                <a:gd name="T40" fmla="*/ 135 w 172"/>
                <a:gd name="T41" fmla="*/ 17 h 190"/>
                <a:gd name="T42" fmla="*/ 142 w 172"/>
                <a:gd name="T43" fmla="*/ 23 h 190"/>
                <a:gd name="T44" fmla="*/ 148 w 172"/>
                <a:gd name="T45" fmla="*/ 29 h 190"/>
                <a:gd name="T46" fmla="*/ 153 w 172"/>
                <a:gd name="T47" fmla="*/ 36 h 190"/>
                <a:gd name="T48" fmla="*/ 158 w 172"/>
                <a:gd name="T49" fmla="*/ 44 h 190"/>
                <a:gd name="T50" fmla="*/ 166 w 172"/>
                <a:gd name="T51" fmla="*/ 60 h 190"/>
                <a:gd name="T52" fmla="*/ 171 w 172"/>
                <a:gd name="T53" fmla="*/ 77 h 190"/>
                <a:gd name="T54" fmla="*/ 172 w 172"/>
                <a:gd name="T55" fmla="*/ 96 h 190"/>
                <a:gd name="T56" fmla="*/ 170 w 172"/>
                <a:gd name="T57" fmla="*/ 114 h 190"/>
                <a:gd name="T58" fmla="*/ 168 w 172"/>
                <a:gd name="T59" fmla="*/ 124 h 190"/>
                <a:gd name="T60" fmla="*/ 165 w 172"/>
                <a:gd name="T61" fmla="*/ 133 h 190"/>
                <a:gd name="T62" fmla="*/ 161 w 172"/>
                <a:gd name="T63" fmla="*/ 141 h 190"/>
                <a:gd name="T64" fmla="*/ 157 w 172"/>
                <a:gd name="T65" fmla="*/ 149 h 190"/>
                <a:gd name="T66" fmla="*/ 152 w 172"/>
                <a:gd name="T67" fmla="*/ 156 h 190"/>
                <a:gd name="T68" fmla="*/ 146 w 172"/>
                <a:gd name="T69" fmla="*/ 163 h 190"/>
                <a:gd name="T70" fmla="*/ 139 w 172"/>
                <a:gd name="T71" fmla="*/ 169 h 190"/>
                <a:gd name="T72" fmla="*/ 132 w 172"/>
                <a:gd name="T73" fmla="*/ 175 h 190"/>
                <a:gd name="T74" fmla="*/ 125 w 172"/>
                <a:gd name="T75" fmla="*/ 179 h 190"/>
                <a:gd name="T76" fmla="*/ 117 w 172"/>
                <a:gd name="T77" fmla="*/ 183 h 190"/>
                <a:gd name="T78" fmla="*/ 109 w 172"/>
                <a:gd name="T79" fmla="*/ 186 h 190"/>
                <a:gd name="T80" fmla="*/ 102 w 172"/>
                <a:gd name="T81" fmla="*/ 188 h 190"/>
                <a:gd name="T82" fmla="*/ 93 w 172"/>
                <a:gd name="T83" fmla="*/ 190 h 190"/>
                <a:gd name="T84" fmla="*/ 85 w 172"/>
                <a:gd name="T85" fmla="*/ 190 h 190"/>
                <a:gd name="T86" fmla="*/ 76 w 172"/>
                <a:gd name="T87" fmla="*/ 188 h 190"/>
                <a:gd name="T88" fmla="*/ 68 w 172"/>
                <a:gd name="T89" fmla="*/ 187 h 190"/>
                <a:gd name="T90" fmla="*/ 51 w 172"/>
                <a:gd name="T91" fmla="*/ 182 h 190"/>
                <a:gd name="T92" fmla="*/ 36 w 172"/>
                <a:gd name="T93" fmla="*/ 172 h 190"/>
                <a:gd name="T94" fmla="*/ 24 w 172"/>
                <a:gd name="T95" fmla="*/ 161 h 190"/>
                <a:gd name="T96" fmla="*/ 14 w 172"/>
                <a:gd name="T97" fmla="*/ 146 h 190"/>
                <a:gd name="T98" fmla="*/ 6 w 172"/>
                <a:gd name="T99" fmla="*/ 129 h 190"/>
                <a:gd name="T100" fmla="*/ 2 w 172"/>
                <a:gd name="T101" fmla="*/ 112 h 190"/>
                <a:gd name="T102" fmla="*/ 0 w 172"/>
                <a:gd name="T103" fmla="*/ 94 h 190"/>
                <a:gd name="T104" fmla="*/ 2 w 172"/>
                <a:gd name="T105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" h="190">
                  <a:moveTo>
                    <a:pt x="2" y="75"/>
                  </a:moveTo>
                  <a:lnTo>
                    <a:pt x="4" y="66"/>
                  </a:lnTo>
                  <a:lnTo>
                    <a:pt x="7" y="57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6" y="26"/>
                  </a:lnTo>
                  <a:lnTo>
                    <a:pt x="32" y="21"/>
                  </a:lnTo>
                  <a:lnTo>
                    <a:pt x="40" y="15"/>
                  </a:lnTo>
                  <a:lnTo>
                    <a:pt x="47" y="10"/>
                  </a:lnTo>
                  <a:lnTo>
                    <a:pt x="54" y="7"/>
                  </a:lnTo>
                  <a:lnTo>
                    <a:pt x="63" y="3"/>
                  </a:lnTo>
                  <a:lnTo>
                    <a:pt x="71" y="1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5" y="2"/>
                  </a:lnTo>
                  <a:lnTo>
                    <a:pt x="113" y="4"/>
                  </a:lnTo>
                  <a:lnTo>
                    <a:pt x="121" y="8"/>
                  </a:lnTo>
                  <a:lnTo>
                    <a:pt x="128" y="13"/>
                  </a:lnTo>
                  <a:lnTo>
                    <a:pt x="135" y="17"/>
                  </a:lnTo>
                  <a:lnTo>
                    <a:pt x="142" y="23"/>
                  </a:lnTo>
                  <a:lnTo>
                    <a:pt x="148" y="29"/>
                  </a:lnTo>
                  <a:lnTo>
                    <a:pt x="153" y="36"/>
                  </a:lnTo>
                  <a:lnTo>
                    <a:pt x="158" y="44"/>
                  </a:lnTo>
                  <a:lnTo>
                    <a:pt x="166" y="60"/>
                  </a:lnTo>
                  <a:lnTo>
                    <a:pt x="171" y="77"/>
                  </a:lnTo>
                  <a:lnTo>
                    <a:pt x="172" y="96"/>
                  </a:lnTo>
                  <a:lnTo>
                    <a:pt x="170" y="114"/>
                  </a:lnTo>
                  <a:lnTo>
                    <a:pt x="168" y="124"/>
                  </a:lnTo>
                  <a:lnTo>
                    <a:pt x="165" y="133"/>
                  </a:lnTo>
                  <a:lnTo>
                    <a:pt x="161" y="141"/>
                  </a:lnTo>
                  <a:lnTo>
                    <a:pt x="157" y="149"/>
                  </a:lnTo>
                  <a:lnTo>
                    <a:pt x="152" y="156"/>
                  </a:lnTo>
                  <a:lnTo>
                    <a:pt x="146" y="163"/>
                  </a:lnTo>
                  <a:lnTo>
                    <a:pt x="139" y="169"/>
                  </a:lnTo>
                  <a:lnTo>
                    <a:pt x="132" y="175"/>
                  </a:lnTo>
                  <a:lnTo>
                    <a:pt x="125" y="179"/>
                  </a:lnTo>
                  <a:lnTo>
                    <a:pt x="117" y="183"/>
                  </a:lnTo>
                  <a:lnTo>
                    <a:pt x="109" y="186"/>
                  </a:lnTo>
                  <a:lnTo>
                    <a:pt x="102" y="188"/>
                  </a:lnTo>
                  <a:lnTo>
                    <a:pt x="93" y="190"/>
                  </a:lnTo>
                  <a:lnTo>
                    <a:pt x="85" y="190"/>
                  </a:lnTo>
                  <a:lnTo>
                    <a:pt x="76" y="188"/>
                  </a:lnTo>
                  <a:lnTo>
                    <a:pt x="68" y="187"/>
                  </a:lnTo>
                  <a:lnTo>
                    <a:pt x="51" y="182"/>
                  </a:lnTo>
                  <a:lnTo>
                    <a:pt x="36" y="172"/>
                  </a:lnTo>
                  <a:lnTo>
                    <a:pt x="24" y="161"/>
                  </a:lnTo>
                  <a:lnTo>
                    <a:pt x="14" y="146"/>
                  </a:lnTo>
                  <a:lnTo>
                    <a:pt x="6" y="129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7" name="Freeform 81"/>
            <p:cNvSpPr>
              <a:spLocks/>
            </p:cNvSpPr>
            <p:nvPr/>
          </p:nvSpPr>
          <p:spPr bwMode="auto">
            <a:xfrm>
              <a:off x="5083" y="1508"/>
              <a:ext cx="78" cy="16"/>
            </a:xfrm>
            <a:custGeom>
              <a:avLst/>
              <a:gdLst>
                <a:gd name="T0" fmla="*/ 382 w 391"/>
                <a:gd name="T1" fmla="*/ 48 h 81"/>
                <a:gd name="T2" fmla="*/ 391 w 391"/>
                <a:gd name="T3" fmla="*/ 8 h 81"/>
                <a:gd name="T4" fmla="*/ 369 w 391"/>
                <a:gd name="T5" fmla="*/ 4 h 81"/>
                <a:gd name="T6" fmla="*/ 343 w 391"/>
                <a:gd name="T7" fmla="*/ 1 h 81"/>
                <a:gd name="T8" fmla="*/ 315 w 391"/>
                <a:gd name="T9" fmla="*/ 0 h 81"/>
                <a:gd name="T10" fmla="*/ 286 w 391"/>
                <a:gd name="T11" fmla="*/ 0 h 81"/>
                <a:gd name="T12" fmla="*/ 254 w 391"/>
                <a:gd name="T13" fmla="*/ 2 h 81"/>
                <a:gd name="T14" fmla="*/ 223 w 391"/>
                <a:gd name="T15" fmla="*/ 5 h 81"/>
                <a:gd name="T16" fmla="*/ 190 w 391"/>
                <a:gd name="T17" fmla="*/ 8 h 81"/>
                <a:gd name="T18" fmla="*/ 159 w 391"/>
                <a:gd name="T19" fmla="*/ 13 h 81"/>
                <a:gd name="T20" fmla="*/ 129 w 391"/>
                <a:gd name="T21" fmla="*/ 17 h 81"/>
                <a:gd name="T22" fmla="*/ 100 w 391"/>
                <a:gd name="T23" fmla="*/ 22 h 81"/>
                <a:gd name="T24" fmla="*/ 73 w 391"/>
                <a:gd name="T25" fmla="*/ 27 h 81"/>
                <a:gd name="T26" fmla="*/ 50 w 391"/>
                <a:gd name="T27" fmla="*/ 31 h 81"/>
                <a:gd name="T28" fmla="*/ 31 w 391"/>
                <a:gd name="T29" fmla="*/ 35 h 81"/>
                <a:gd name="T30" fmla="*/ 16 w 391"/>
                <a:gd name="T31" fmla="*/ 38 h 81"/>
                <a:gd name="T32" fmla="*/ 5 w 391"/>
                <a:gd name="T33" fmla="*/ 41 h 81"/>
                <a:gd name="T34" fmla="*/ 0 w 391"/>
                <a:gd name="T35" fmla="*/ 42 h 81"/>
                <a:gd name="T36" fmla="*/ 7 w 391"/>
                <a:gd name="T37" fmla="*/ 81 h 81"/>
                <a:gd name="T38" fmla="*/ 10 w 391"/>
                <a:gd name="T39" fmla="*/ 80 h 81"/>
                <a:gd name="T40" fmla="*/ 20 w 391"/>
                <a:gd name="T41" fmla="*/ 78 h 81"/>
                <a:gd name="T42" fmla="*/ 34 w 391"/>
                <a:gd name="T43" fmla="*/ 75 h 81"/>
                <a:gd name="T44" fmla="*/ 53 w 391"/>
                <a:gd name="T45" fmla="*/ 72 h 81"/>
                <a:gd name="T46" fmla="*/ 75 w 391"/>
                <a:gd name="T47" fmla="*/ 67 h 81"/>
                <a:gd name="T48" fmla="*/ 101 w 391"/>
                <a:gd name="T49" fmla="*/ 63 h 81"/>
                <a:gd name="T50" fmla="*/ 128 w 391"/>
                <a:gd name="T51" fmla="*/ 58 h 81"/>
                <a:gd name="T52" fmla="*/ 158 w 391"/>
                <a:gd name="T53" fmla="*/ 53 h 81"/>
                <a:gd name="T54" fmla="*/ 189 w 391"/>
                <a:gd name="T55" fmla="*/ 49 h 81"/>
                <a:gd name="T56" fmla="*/ 220 w 391"/>
                <a:gd name="T57" fmla="*/ 45 h 81"/>
                <a:gd name="T58" fmla="*/ 251 w 391"/>
                <a:gd name="T59" fmla="*/ 42 h 81"/>
                <a:gd name="T60" fmla="*/ 281 w 391"/>
                <a:gd name="T61" fmla="*/ 41 h 81"/>
                <a:gd name="T62" fmla="*/ 311 w 391"/>
                <a:gd name="T63" fmla="*/ 39 h 81"/>
                <a:gd name="T64" fmla="*/ 337 w 391"/>
                <a:gd name="T65" fmla="*/ 41 h 81"/>
                <a:gd name="T66" fmla="*/ 361 w 391"/>
                <a:gd name="T67" fmla="*/ 43 h 81"/>
                <a:gd name="T68" fmla="*/ 382 w 391"/>
                <a:gd name="T69" fmla="*/ 4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1" h="81">
                  <a:moveTo>
                    <a:pt x="382" y="48"/>
                  </a:moveTo>
                  <a:lnTo>
                    <a:pt x="391" y="8"/>
                  </a:lnTo>
                  <a:lnTo>
                    <a:pt x="369" y="4"/>
                  </a:lnTo>
                  <a:lnTo>
                    <a:pt x="343" y="1"/>
                  </a:lnTo>
                  <a:lnTo>
                    <a:pt x="315" y="0"/>
                  </a:lnTo>
                  <a:lnTo>
                    <a:pt x="286" y="0"/>
                  </a:lnTo>
                  <a:lnTo>
                    <a:pt x="254" y="2"/>
                  </a:lnTo>
                  <a:lnTo>
                    <a:pt x="223" y="5"/>
                  </a:lnTo>
                  <a:lnTo>
                    <a:pt x="190" y="8"/>
                  </a:lnTo>
                  <a:lnTo>
                    <a:pt x="159" y="13"/>
                  </a:lnTo>
                  <a:lnTo>
                    <a:pt x="129" y="17"/>
                  </a:lnTo>
                  <a:lnTo>
                    <a:pt x="100" y="22"/>
                  </a:lnTo>
                  <a:lnTo>
                    <a:pt x="73" y="27"/>
                  </a:lnTo>
                  <a:lnTo>
                    <a:pt x="50" y="31"/>
                  </a:lnTo>
                  <a:lnTo>
                    <a:pt x="31" y="35"/>
                  </a:lnTo>
                  <a:lnTo>
                    <a:pt x="16" y="38"/>
                  </a:lnTo>
                  <a:lnTo>
                    <a:pt x="5" y="41"/>
                  </a:lnTo>
                  <a:lnTo>
                    <a:pt x="0" y="42"/>
                  </a:lnTo>
                  <a:lnTo>
                    <a:pt x="7" y="81"/>
                  </a:lnTo>
                  <a:lnTo>
                    <a:pt x="10" y="80"/>
                  </a:lnTo>
                  <a:lnTo>
                    <a:pt x="20" y="78"/>
                  </a:lnTo>
                  <a:lnTo>
                    <a:pt x="34" y="75"/>
                  </a:lnTo>
                  <a:lnTo>
                    <a:pt x="53" y="72"/>
                  </a:lnTo>
                  <a:lnTo>
                    <a:pt x="75" y="67"/>
                  </a:lnTo>
                  <a:lnTo>
                    <a:pt x="101" y="63"/>
                  </a:lnTo>
                  <a:lnTo>
                    <a:pt x="128" y="58"/>
                  </a:lnTo>
                  <a:lnTo>
                    <a:pt x="158" y="53"/>
                  </a:lnTo>
                  <a:lnTo>
                    <a:pt x="189" y="49"/>
                  </a:lnTo>
                  <a:lnTo>
                    <a:pt x="220" y="45"/>
                  </a:lnTo>
                  <a:lnTo>
                    <a:pt x="251" y="42"/>
                  </a:lnTo>
                  <a:lnTo>
                    <a:pt x="281" y="41"/>
                  </a:lnTo>
                  <a:lnTo>
                    <a:pt x="311" y="39"/>
                  </a:lnTo>
                  <a:lnTo>
                    <a:pt x="337" y="41"/>
                  </a:lnTo>
                  <a:lnTo>
                    <a:pt x="361" y="43"/>
                  </a:lnTo>
                  <a:lnTo>
                    <a:pt x="38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8" name="Freeform 82"/>
            <p:cNvSpPr>
              <a:spLocks/>
            </p:cNvSpPr>
            <p:nvPr/>
          </p:nvSpPr>
          <p:spPr bwMode="auto">
            <a:xfrm>
              <a:off x="5043" y="1525"/>
              <a:ext cx="154" cy="40"/>
            </a:xfrm>
            <a:custGeom>
              <a:avLst/>
              <a:gdLst>
                <a:gd name="T0" fmla="*/ 348 w 772"/>
                <a:gd name="T1" fmla="*/ 13 h 200"/>
                <a:gd name="T2" fmla="*/ 289 w 772"/>
                <a:gd name="T3" fmla="*/ 21 h 200"/>
                <a:gd name="T4" fmla="*/ 230 w 772"/>
                <a:gd name="T5" fmla="*/ 31 h 200"/>
                <a:gd name="T6" fmla="*/ 176 w 772"/>
                <a:gd name="T7" fmla="*/ 43 h 200"/>
                <a:gd name="T8" fmla="*/ 125 w 772"/>
                <a:gd name="T9" fmla="*/ 57 h 200"/>
                <a:gd name="T10" fmla="*/ 80 w 772"/>
                <a:gd name="T11" fmla="*/ 72 h 200"/>
                <a:gd name="T12" fmla="*/ 44 w 772"/>
                <a:gd name="T13" fmla="*/ 88 h 200"/>
                <a:gd name="T14" fmla="*/ 18 w 772"/>
                <a:gd name="T15" fmla="*/ 107 h 200"/>
                <a:gd name="T16" fmla="*/ 4 w 772"/>
                <a:gd name="T17" fmla="*/ 124 h 200"/>
                <a:gd name="T18" fmla="*/ 0 w 772"/>
                <a:gd name="T19" fmla="*/ 139 h 200"/>
                <a:gd name="T20" fmla="*/ 1 w 772"/>
                <a:gd name="T21" fmla="*/ 151 h 200"/>
                <a:gd name="T22" fmla="*/ 6 w 772"/>
                <a:gd name="T23" fmla="*/ 162 h 200"/>
                <a:gd name="T24" fmla="*/ 17 w 772"/>
                <a:gd name="T25" fmla="*/ 171 h 200"/>
                <a:gd name="T26" fmla="*/ 32 w 772"/>
                <a:gd name="T27" fmla="*/ 178 h 200"/>
                <a:gd name="T28" fmla="*/ 53 w 772"/>
                <a:gd name="T29" fmla="*/ 185 h 200"/>
                <a:gd name="T30" fmla="*/ 79 w 772"/>
                <a:gd name="T31" fmla="*/ 191 h 200"/>
                <a:gd name="T32" fmla="*/ 113 w 772"/>
                <a:gd name="T33" fmla="*/ 195 h 200"/>
                <a:gd name="T34" fmla="*/ 154 w 772"/>
                <a:gd name="T35" fmla="*/ 199 h 200"/>
                <a:gd name="T36" fmla="*/ 179 w 772"/>
                <a:gd name="T37" fmla="*/ 161 h 200"/>
                <a:gd name="T38" fmla="*/ 117 w 772"/>
                <a:gd name="T39" fmla="*/ 156 h 200"/>
                <a:gd name="T40" fmla="*/ 76 w 772"/>
                <a:gd name="T41" fmla="*/ 149 h 200"/>
                <a:gd name="T42" fmla="*/ 51 w 772"/>
                <a:gd name="T43" fmla="*/ 144 h 200"/>
                <a:gd name="T44" fmla="*/ 38 w 772"/>
                <a:gd name="T45" fmla="*/ 139 h 200"/>
                <a:gd name="T46" fmla="*/ 50 w 772"/>
                <a:gd name="T47" fmla="*/ 130 h 200"/>
                <a:gd name="T48" fmla="*/ 71 w 772"/>
                <a:gd name="T49" fmla="*/ 118 h 200"/>
                <a:gd name="T50" fmla="*/ 101 w 772"/>
                <a:gd name="T51" fmla="*/ 107 h 200"/>
                <a:gd name="T52" fmla="*/ 141 w 772"/>
                <a:gd name="T53" fmla="*/ 94 h 200"/>
                <a:gd name="T54" fmla="*/ 188 w 772"/>
                <a:gd name="T55" fmla="*/ 81 h 200"/>
                <a:gd name="T56" fmla="*/ 245 w 772"/>
                <a:gd name="T57" fmla="*/ 70 h 200"/>
                <a:gd name="T58" fmla="*/ 309 w 772"/>
                <a:gd name="T59" fmla="*/ 58 h 200"/>
                <a:gd name="T60" fmla="*/ 382 w 772"/>
                <a:gd name="T61" fmla="*/ 49 h 200"/>
                <a:gd name="T62" fmla="*/ 453 w 772"/>
                <a:gd name="T63" fmla="*/ 43 h 200"/>
                <a:gd name="T64" fmla="*/ 517 w 772"/>
                <a:gd name="T65" fmla="*/ 39 h 200"/>
                <a:gd name="T66" fmla="*/ 574 w 772"/>
                <a:gd name="T67" fmla="*/ 39 h 200"/>
                <a:gd name="T68" fmla="*/ 622 w 772"/>
                <a:gd name="T69" fmla="*/ 42 h 200"/>
                <a:gd name="T70" fmla="*/ 662 w 772"/>
                <a:gd name="T71" fmla="*/ 46 h 200"/>
                <a:gd name="T72" fmla="*/ 695 w 772"/>
                <a:gd name="T73" fmla="*/ 51 h 200"/>
                <a:gd name="T74" fmla="*/ 718 w 772"/>
                <a:gd name="T75" fmla="*/ 57 h 200"/>
                <a:gd name="T76" fmla="*/ 732 w 772"/>
                <a:gd name="T77" fmla="*/ 64 h 200"/>
                <a:gd name="T78" fmla="*/ 716 w 772"/>
                <a:gd name="T79" fmla="*/ 75 h 200"/>
                <a:gd name="T80" fmla="*/ 690 w 772"/>
                <a:gd name="T81" fmla="*/ 89 h 200"/>
                <a:gd name="T82" fmla="*/ 659 w 772"/>
                <a:gd name="T83" fmla="*/ 104 h 200"/>
                <a:gd name="T84" fmla="*/ 623 w 772"/>
                <a:gd name="T85" fmla="*/ 118 h 200"/>
                <a:gd name="T86" fmla="*/ 667 w 772"/>
                <a:gd name="T87" fmla="*/ 144 h 200"/>
                <a:gd name="T88" fmla="*/ 720 w 772"/>
                <a:gd name="T89" fmla="*/ 118 h 200"/>
                <a:gd name="T90" fmla="*/ 755 w 772"/>
                <a:gd name="T91" fmla="*/ 95 h 200"/>
                <a:gd name="T92" fmla="*/ 771 w 772"/>
                <a:gd name="T93" fmla="*/ 73 h 200"/>
                <a:gd name="T94" fmla="*/ 767 w 772"/>
                <a:gd name="T95" fmla="*/ 46 h 200"/>
                <a:gd name="T96" fmla="*/ 737 w 772"/>
                <a:gd name="T97" fmla="*/ 23 h 200"/>
                <a:gd name="T98" fmla="*/ 685 w 772"/>
                <a:gd name="T99" fmla="*/ 9 h 200"/>
                <a:gd name="T100" fmla="*/ 621 w 772"/>
                <a:gd name="T101" fmla="*/ 1 h 200"/>
                <a:gd name="T102" fmla="*/ 552 w 772"/>
                <a:gd name="T103" fmla="*/ 0 h 200"/>
                <a:gd name="T104" fmla="*/ 485 w 772"/>
                <a:gd name="T105" fmla="*/ 1 h 200"/>
                <a:gd name="T106" fmla="*/ 428 w 772"/>
                <a:gd name="T107" fmla="*/ 5 h 200"/>
                <a:gd name="T108" fmla="*/ 388 w 772"/>
                <a:gd name="T109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2" h="200">
                  <a:moveTo>
                    <a:pt x="377" y="9"/>
                  </a:moveTo>
                  <a:lnTo>
                    <a:pt x="348" y="13"/>
                  </a:lnTo>
                  <a:lnTo>
                    <a:pt x="319" y="16"/>
                  </a:lnTo>
                  <a:lnTo>
                    <a:pt x="289" y="21"/>
                  </a:lnTo>
                  <a:lnTo>
                    <a:pt x="260" y="26"/>
                  </a:lnTo>
                  <a:lnTo>
                    <a:pt x="230" y="31"/>
                  </a:lnTo>
                  <a:lnTo>
                    <a:pt x="203" y="37"/>
                  </a:lnTo>
                  <a:lnTo>
                    <a:pt x="176" y="43"/>
                  </a:lnTo>
                  <a:lnTo>
                    <a:pt x="149" y="50"/>
                  </a:lnTo>
                  <a:lnTo>
                    <a:pt x="125" y="57"/>
                  </a:lnTo>
                  <a:lnTo>
                    <a:pt x="102" y="64"/>
                  </a:lnTo>
                  <a:lnTo>
                    <a:pt x="80" y="72"/>
                  </a:lnTo>
                  <a:lnTo>
                    <a:pt x="61" y="80"/>
                  </a:lnTo>
                  <a:lnTo>
                    <a:pt x="44" y="88"/>
                  </a:lnTo>
                  <a:lnTo>
                    <a:pt x="30" y="97"/>
                  </a:lnTo>
                  <a:lnTo>
                    <a:pt x="18" y="107"/>
                  </a:lnTo>
                  <a:lnTo>
                    <a:pt x="10" y="116"/>
                  </a:lnTo>
                  <a:lnTo>
                    <a:pt x="4" y="124"/>
                  </a:lnTo>
                  <a:lnTo>
                    <a:pt x="2" y="132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1" y="151"/>
                  </a:lnTo>
                  <a:lnTo>
                    <a:pt x="3" y="156"/>
                  </a:lnTo>
                  <a:lnTo>
                    <a:pt x="6" y="162"/>
                  </a:lnTo>
                  <a:lnTo>
                    <a:pt x="11" y="167"/>
                  </a:lnTo>
                  <a:lnTo>
                    <a:pt x="17" y="171"/>
                  </a:lnTo>
                  <a:lnTo>
                    <a:pt x="23" y="175"/>
                  </a:lnTo>
                  <a:lnTo>
                    <a:pt x="32" y="178"/>
                  </a:lnTo>
                  <a:lnTo>
                    <a:pt x="41" y="182"/>
                  </a:lnTo>
                  <a:lnTo>
                    <a:pt x="53" y="185"/>
                  </a:lnTo>
                  <a:lnTo>
                    <a:pt x="65" y="188"/>
                  </a:lnTo>
                  <a:lnTo>
                    <a:pt x="79" y="191"/>
                  </a:lnTo>
                  <a:lnTo>
                    <a:pt x="95" y="193"/>
                  </a:lnTo>
                  <a:lnTo>
                    <a:pt x="113" y="195"/>
                  </a:lnTo>
                  <a:lnTo>
                    <a:pt x="133" y="197"/>
                  </a:lnTo>
                  <a:lnTo>
                    <a:pt x="154" y="199"/>
                  </a:lnTo>
                  <a:lnTo>
                    <a:pt x="177" y="200"/>
                  </a:lnTo>
                  <a:lnTo>
                    <a:pt x="179" y="161"/>
                  </a:lnTo>
                  <a:lnTo>
                    <a:pt x="145" y="159"/>
                  </a:lnTo>
                  <a:lnTo>
                    <a:pt x="117" y="156"/>
                  </a:lnTo>
                  <a:lnTo>
                    <a:pt x="94" y="153"/>
                  </a:lnTo>
                  <a:lnTo>
                    <a:pt x="76" y="149"/>
                  </a:lnTo>
                  <a:lnTo>
                    <a:pt x="61" y="147"/>
                  </a:lnTo>
                  <a:lnTo>
                    <a:pt x="51" y="144"/>
                  </a:lnTo>
                  <a:lnTo>
                    <a:pt x="43" y="141"/>
                  </a:lnTo>
                  <a:lnTo>
                    <a:pt x="38" y="139"/>
                  </a:lnTo>
                  <a:lnTo>
                    <a:pt x="43" y="134"/>
                  </a:lnTo>
                  <a:lnTo>
                    <a:pt x="50" y="130"/>
                  </a:lnTo>
                  <a:lnTo>
                    <a:pt x="59" y="124"/>
                  </a:lnTo>
                  <a:lnTo>
                    <a:pt x="71" y="118"/>
                  </a:lnTo>
                  <a:lnTo>
                    <a:pt x="85" y="112"/>
                  </a:lnTo>
                  <a:lnTo>
                    <a:pt x="101" y="107"/>
                  </a:lnTo>
                  <a:lnTo>
                    <a:pt x="120" y="101"/>
                  </a:lnTo>
                  <a:lnTo>
                    <a:pt x="141" y="94"/>
                  </a:lnTo>
                  <a:lnTo>
                    <a:pt x="163" y="87"/>
                  </a:lnTo>
                  <a:lnTo>
                    <a:pt x="188" y="81"/>
                  </a:lnTo>
                  <a:lnTo>
                    <a:pt x="216" y="75"/>
                  </a:lnTo>
                  <a:lnTo>
                    <a:pt x="245" y="70"/>
                  </a:lnTo>
                  <a:lnTo>
                    <a:pt x="275" y="64"/>
                  </a:lnTo>
                  <a:lnTo>
                    <a:pt x="309" y="58"/>
                  </a:lnTo>
                  <a:lnTo>
                    <a:pt x="345" y="53"/>
                  </a:lnTo>
                  <a:lnTo>
                    <a:pt x="382" y="49"/>
                  </a:lnTo>
                  <a:lnTo>
                    <a:pt x="418" y="45"/>
                  </a:lnTo>
                  <a:lnTo>
                    <a:pt x="453" y="43"/>
                  </a:lnTo>
                  <a:lnTo>
                    <a:pt x="486" y="41"/>
                  </a:lnTo>
                  <a:lnTo>
                    <a:pt x="517" y="39"/>
                  </a:lnTo>
                  <a:lnTo>
                    <a:pt x="546" y="39"/>
                  </a:lnTo>
                  <a:lnTo>
                    <a:pt x="574" y="39"/>
                  </a:lnTo>
                  <a:lnTo>
                    <a:pt x="599" y="41"/>
                  </a:lnTo>
                  <a:lnTo>
                    <a:pt x="622" y="42"/>
                  </a:lnTo>
                  <a:lnTo>
                    <a:pt x="643" y="44"/>
                  </a:lnTo>
                  <a:lnTo>
                    <a:pt x="662" y="46"/>
                  </a:lnTo>
                  <a:lnTo>
                    <a:pt x="680" y="49"/>
                  </a:lnTo>
                  <a:lnTo>
                    <a:pt x="695" y="51"/>
                  </a:lnTo>
                  <a:lnTo>
                    <a:pt x="707" y="54"/>
                  </a:lnTo>
                  <a:lnTo>
                    <a:pt x="718" y="57"/>
                  </a:lnTo>
                  <a:lnTo>
                    <a:pt x="726" y="60"/>
                  </a:lnTo>
                  <a:lnTo>
                    <a:pt x="732" y="64"/>
                  </a:lnTo>
                  <a:lnTo>
                    <a:pt x="725" y="70"/>
                  </a:lnTo>
                  <a:lnTo>
                    <a:pt x="716" y="75"/>
                  </a:lnTo>
                  <a:lnTo>
                    <a:pt x="704" y="82"/>
                  </a:lnTo>
                  <a:lnTo>
                    <a:pt x="690" y="89"/>
                  </a:lnTo>
                  <a:lnTo>
                    <a:pt x="675" y="96"/>
                  </a:lnTo>
                  <a:lnTo>
                    <a:pt x="659" y="104"/>
                  </a:lnTo>
                  <a:lnTo>
                    <a:pt x="641" y="111"/>
                  </a:lnTo>
                  <a:lnTo>
                    <a:pt x="623" y="118"/>
                  </a:lnTo>
                  <a:lnTo>
                    <a:pt x="635" y="156"/>
                  </a:lnTo>
                  <a:lnTo>
                    <a:pt x="667" y="144"/>
                  </a:lnTo>
                  <a:lnTo>
                    <a:pt x="696" y="130"/>
                  </a:lnTo>
                  <a:lnTo>
                    <a:pt x="720" y="118"/>
                  </a:lnTo>
                  <a:lnTo>
                    <a:pt x="740" y="105"/>
                  </a:lnTo>
                  <a:lnTo>
                    <a:pt x="755" y="95"/>
                  </a:lnTo>
                  <a:lnTo>
                    <a:pt x="765" y="83"/>
                  </a:lnTo>
                  <a:lnTo>
                    <a:pt x="771" y="73"/>
                  </a:lnTo>
                  <a:lnTo>
                    <a:pt x="772" y="63"/>
                  </a:lnTo>
                  <a:lnTo>
                    <a:pt x="767" y="46"/>
                  </a:lnTo>
                  <a:lnTo>
                    <a:pt x="755" y="34"/>
                  </a:lnTo>
                  <a:lnTo>
                    <a:pt x="737" y="23"/>
                  </a:lnTo>
                  <a:lnTo>
                    <a:pt x="712" y="15"/>
                  </a:lnTo>
                  <a:lnTo>
                    <a:pt x="685" y="9"/>
                  </a:lnTo>
                  <a:lnTo>
                    <a:pt x="655" y="5"/>
                  </a:lnTo>
                  <a:lnTo>
                    <a:pt x="621" y="1"/>
                  </a:lnTo>
                  <a:lnTo>
                    <a:pt x="586" y="0"/>
                  </a:lnTo>
                  <a:lnTo>
                    <a:pt x="552" y="0"/>
                  </a:lnTo>
                  <a:lnTo>
                    <a:pt x="518" y="0"/>
                  </a:lnTo>
                  <a:lnTo>
                    <a:pt x="485" y="1"/>
                  </a:lnTo>
                  <a:lnTo>
                    <a:pt x="455" y="2"/>
                  </a:lnTo>
                  <a:lnTo>
                    <a:pt x="428" y="5"/>
                  </a:lnTo>
                  <a:lnTo>
                    <a:pt x="406" y="7"/>
                  </a:lnTo>
                  <a:lnTo>
                    <a:pt x="388" y="8"/>
                  </a:lnTo>
                  <a:lnTo>
                    <a:pt x="37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39" name="Freeform 83"/>
            <p:cNvSpPr>
              <a:spLocks/>
            </p:cNvSpPr>
            <p:nvPr/>
          </p:nvSpPr>
          <p:spPr bwMode="auto">
            <a:xfrm>
              <a:off x="5117" y="1542"/>
              <a:ext cx="25" cy="11"/>
            </a:xfrm>
            <a:custGeom>
              <a:avLst/>
              <a:gdLst>
                <a:gd name="T0" fmla="*/ 117 w 127"/>
                <a:gd name="T1" fmla="*/ 25 h 57"/>
                <a:gd name="T2" fmla="*/ 18 w 127"/>
                <a:gd name="T3" fmla="*/ 0 h 57"/>
                <a:gd name="T4" fmla="*/ 13 w 127"/>
                <a:gd name="T5" fmla="*/ 0 h 57"/>
                <a:gd name="T6" fmla="*/ 7 w 127"/>
                <a:gd name="T7" fmla="*/ 3 h 57"/>
                <a:gd name="T8" fmla="*/ 3 w 127"/>
                <a:gd name="T9" fmla="*/ 7 h 57"/>
                <a:gd name="T10" fmla="*/ 0 w 127"/>
                <a:gd name="T11" fmla="*/ 13 h 57"/>
                <a:gd name="T12" fmla="*/ 0 w 127"/>
                <a:gd name="T13" fmla="*/ 20 h 57"/>
                <a:gd name="T14" fmla="*/ 2 w 127"/>
                <a:gd name="T15" fmla="*/ 26 h 57"/>
                <a:gd name="T16" fmla="*/ 6 w 127"/>
                <a:gd name="T17" fmla="*/ 30 h 57"/>
                <a:gd name="T18" fmla="*/ 12 w 127"/>
                <a:gd name="T19" fmla="*/ 33 h 57"/>
                <a:gd name="T20" fmla="*/ 109 w 127"/>
                <a:gd name="T21" fmla="*/ 57 h 57"/>
                <a:gd name="T22" fmla="*/ 116 w 127"/>
                <a:gd name="T23" fmla="*/ 57 h 57"/>
                <a:gd name="T24" fmla="*/ 121 w 127"/>
                <a:gd name="T25" fmla="*/ 55 h 57"/>
                <a:gd name="T26" fmla="*/ 125 w 127"/>
                <a:gd name="T27" fmla="*/ 50 h 57"/>
                <a:gd name="T28" fmla="*/ 127 w 127"/>
                <a:gd name="T29" fmla="*/ 44 h 57"/>
                <a:gd name="T30" fmla="*/ 127 w 127"/>
                <a:gd name="T31" fmla="*/ 39 h 57"/>
                <a:gd name="T32" fmla="*/ 125 w 127"/>
                <a:gd name="T33" fmla="*/ 33 h 57"/>
                <a:gd name="T34" fmla="*/ 122 w 127"/>
                <a:gd name="T35" fmla="*/ 28 h 57"/>
                <a:gd name="T36" fmla="*/ 117 w 127"/>
                <a:gd name="T37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57">
                  <a:moveTo>
                    <a:pt x="117" y="25"/>
                  </a:moveTo>
                  <a:lnTo>
                    <a:pt x="18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109" y="57"/>
                  </a:lnTo>
                  <a:lnTo>
                    <a:pt x="116" y="57"/>
                  </a:lnTo>
                  <a:lnTo>
                    <a:pt x="121" y="55"/>
                  </a:lnTo>
                  <a:lnTo>
                    <a:pt x="125" y="50"/>
                  </a:lnTo>
                  <a:lnTo>
                    <a:pt x="127" y="44"/>
                  </a:lnTo>
                  <a:lnTo>
                    <a:pt x="127" y="39"/>
                  </a:lnTo>
                  <a:lnTo>
                    <a:pt x="125" y="33"/>
                  </a:lnTo>
                  <a:lnTo>
                    <a:pt x="122" y="28"/>
                  </a:lnTo>
                  <a:lnTo>
                    <a:pt x="11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40" name="Freeform 84"/>
            <p:cNvSpPr>
              <a:spLocks/>
            </p:cNvSpPr>
            <p:nvPr/>
          </p:nvSpPr>
          <p:spPr bwMode="auto">
            <a:xfrm>
              <a:off x="5303" y="1564"/>
              <a:ext cx="15" cy="73"/>
            </a:xfrm>
            <a:custGeom>
              <a:avLst/>
              <a:gdLst>
                <a:gd name="T0" fmla="*/ 76 w 79"/>
                <a:gd name="T1" fmla="*/ 335 h 363"/>
                <a:gd name="T2" fmla="*/ 76 w 79"/>
                <a:gd name="T3" fmla="*/ 335 h 363"/>
                <a:gd name="T4" fmla="*/ 56 w 79"/>
                <a:gd name="T5" fmla="*/ 290 h 363"/>
                <a:gd name="T6" fmla="*/ 44 w 79"/>
                <a:gd name="T7" fmla="*/ 245 h 363"/>
                <a:gd name="T8" fmla="*/ 38 w 79"/>
                <a:gd name="T9" fmla="*/ 200 h 363"/>
                <a:gd name="T10" fmla="*/ 35 w 79"/>
                <a:gd name="T11" fmla="*/ 158 h 363"/>
                <a:gd name="T12" fmla="*/ 38 w 79"/>
                <a:gd name="T13" fmla="*/ 119 h 363"/>
                <a:gd name="T14" fmla="*/ 42 w 79"/>
                <a:gd name="T15" fmla="*/ 83 h 363"/>
                <a:gd name="T16" fmla="*/ 47 w 79"/>
                <a:gd name="T17" fmla="*/ 51 h 363"/>
                <a:gd name="T18" fmla="*/ 52 w 79"/>
                <a:gd name="T19" fmla="*/ 25 h 363"/>
                <a:gd name="T20" fmla="*/ 52 w 79"/>
                <a:gd name="T21" fmla="*/ 24 h 363"/>
                <a:gd name="T22" fmla="*/ 53 w 79"/>
                <a:gd name="T23" fmla="*/ 16 h 363"/>
                <a:gd name="T24" fmla="*/ 51 w 79"/>
                <a:gd name="T25" fmla="*/ 9 h 363"/>
                <a:gd name="T26" fmla="*/ 46 w 79"/>
                <a:gd name="T27" fmla="*/ 4 h 363"/>
                <a:gd name="T28" fmla="*/ 40 w 79"/>
                <a:gd name="T29" fmla="*/ 1 h 363"/>
                <a:gd name="T30" fmla="*/ 32 w 79"/>
                <a:gd name="T31" fmla="*/ 0 h 363"/>
                <a:gd name="T32" fmla="*/ 26 w 79"/>
                <a:gd name="T33" fmla="*/ 2 h 363"/>
                <a:gd name="T34" fmla="*/ 21 w 79"/>
                <a:gd name="T35" fmla="*/ 8 h 363"/>
                <a:gd name="T36" fmla="*/ 18 w 79"/>
                <a:gd name="T37" fmla="*/ 15 h 363"/>
                <a:gd name="T38" fmla="*/ 18 w 79"/>
                <a:gd name="T39" fmla="*/ 16 h 363"/>
                <a:gd name="T40" fmla="*/ 12 w 79"/>
                <a:gd name="T41" fmla="*/ 43 h 363"/>
                <a:gd name="T42" fmla="*/ 6 w 79"/>
                <a:gd name="T43" fmla="*/ 76 h 363"/>
                <a:gd name="T44" fmla="*/ 2 w 79"/>
                <a:gd name="T45" fmla="*/ 115 h 363"/>
                <a:gd name="T46" fmla="*/ 0 w 79"/>
                <a:gd name="T47" fmla="*/ 158 h 363"/>
                <a:gd name="T48" fmla="*/ 2 w 79"/>
                <a:gd name="T49" fmla="*/ 205 h 363"/>
                <a:gd name="T50" fmla="*/ 9 w 79"/>
                <a:gd name="T51" fmla="*/ 254 h 363"/>
                <a:gd name="T52" fmla="*/ 23 w 79"/>
                <a:gd name="T53" fmla="*/ 304 h 363"/>
                <a:gd name="T54" fmla="*/ 46 w 79"/>
                <a:gd name="T55" fmla="*/ 354 h 363"/>
                <a:gd name="T56" fmla="*/ 50 w 79"/>
                <a:gd name="T57" fmla="*/ 360 h 363"/>
                <a:gd name="T58" fmla="*/ 56 w 79"/>
                <a:gd name="T59" fmla="*/ 363 h 363"/>
                <a:gd name="T60" fmla="*/ 64 w 79"/>
                <a:gd name="T61" fmla="*/ 363 h 363"/>
                <a:gd name="T62" fmla="*/ 70 w 79"/>
                <a:gd name="T63" fmla="*/ 361 h 363"/>
                <a:gd name="T64" fmla="*/ 75 w 79"/>
                <a:gd name="T65" fmla="*/ 355 h 363"/>
                <a:gd name="T66" fmla="*/ 79 w 79"/>
                <a:gd name="T67" fmla="*/ 349 h 363"/>
                <a:gd name="T68" fmla="*/ 79 w 79"/>
                <a:gd name="T69" fmla="*/ 342 h 363"/>
                <a:gd name="T70" fmla="*/ 76 w 79"/>
                <a:gd name="T7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363">
                  <a:moveTo>
                    <a:pt x="76" y="335"/>
                  </a:moveTo>
                  <a:lnTo>
                    <a:pt x="76" y="335"/>
                  </a:lnTo>
                  <a:lnTo>
                    <a:pt x="56" y="290"/>
                  </a:lnTo>
                  <a:lnTo>
                    <a:pt x="44" y="245"/>
                  </a:lnTo>
                  <a:lnTo>
                    <a:pt x="38" y="200"/>
                  </a:lnTo>
                  <a:lnTo>
                    <a:pt x="35" y="158"/>
                  </a:lnTo>
                  <a:lnTo>
                    <a:pt x="38" y="119"/>
                  </a:lnTo>
                  <a:lnTo>
                    <a:pt x="42" y="83"/>
                  </a:lnTo>
                  <a:lnTo>
                    <a:pt x="47" y="51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3" y="16"/>
                  </a:lnTo>
                  <a:lnTo>
                    <a:pt x="51" y="9"/>
                  </a:lnTo>
                  <a:lnTo>
                    <a:pt x="46" y="4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1" y="8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2" y="43"/>
                  </a:lnTo>
                  <a:lnTo>
                    <a:pt x="6" y="76"/>
                  </a:lnTo>
                  <a:lnTo>
                    <a:pt x="2" y="115"/>
                  </a:lnTo>
                  <a:lnTo>
                    <a:pt x="0" y="158"/>
                  </a:lnTo>
                  <a:lnTo>
                    <a:pt x="2" y="205"/>
                  </a:lnTo>
                  <a:lnTo>
                    <a:pt x="9" y="254"/>
                  </a:lnTo>
                  <a:lnTo>
                    <a:pt x="23" y="304"/>
                  </a:lnTo>
                  <a:lnTo>
                    <a:pt x="46" y="354"/>
                  </a:lnTo>
                  <a:lnTo>
                    <a:pt x="50" y="360"/>
                  </a:lnTo>
                  <a:lnTo>
                    <a:pt x="56" y="363"/>
                  </a:lnTo>
                  <a:lnTo>
                    <a:pt x="64" y="363"/>
                  </a:lnTo>
                  <a:lnTo>
                    <a:pt x="70" y="361"/>
                  </a:lnTo>
                  <a:lnTo>
                    <a:pt x="75" y="355"/>
                  </a:lnTo>
                  <a:lnTo>
                    <a:pt x="79" y="349"/>
                  </a:lnTo>
                  <a:lnTo>
                    <a:pt x="79" y="342"/>
                  </a:lnTo>
                  <a:lnTo>
                    <a:pt x="76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41" name="Freeform 85"/>
            <p:cNvSpPr>
              <a:spLocks/>
            </p:cNvSpPr>
            <p:nvPr/>
          </p:nvSpPr>
          <p:spPr bwMode="auto">
            <a:xfrm>
              <a:off x="5273" y="1587"/>
              <a:ext cx="12" cy="49"/>
            </a:xfrm>
            <a:custGeom>
              <a:avLst/>
              <a:gdLst>
                <a:gd name="T0" fmla="*/ 36 w 61"/>
                <a:gd name="T1" fmla="*/ 64 h 243"/>
                <a:gd name="T2" fmla="*/ 36 w 61"/>
                <a:gd name="T3" fmla="*/ 52 h 243"/>
                <a:gd name="T4" fmla="*/ 36 w 61"/>
                <a:gd name="T5" fmla="*/ 42 h 243"/>
                <a:gd name="T6" fmla="*/ 36 w 61"/>
                <a:gd name="T7" fmla="*/ 30 h 243"/>
                <a:gd name="T8" fmla="*/ 35 w 61"/>
                <a:gd name="T9" fmla="*/ 20 h 243"/>
                <a:gd name="T10" fmla="*/ 35 w 61"/>
                <a:gd name="T11" fmla="*/ 20 h 243"/>
                <a:gd name="T12" fmla="*/ 34 w 61"/>
                <a:gd name="T13" fmla="*/ 12 h 243"/>
                <a:gd name="T14" fmla="*/ 30 w 61"/>
                <a:gd name="T15" fmla="*/ 6 h 243"/>
                <a:gd name="T16" fmla="*/ 24 w 61"/>
                <a:gd name="T17" fmla="*/ 1 h 243"/>
                <a:gd name="T18" fmla="*/ 16 w 61"/>
                <a:gd name="T19" fmla="*/ 0 h 243"/>
                <a:gd name="T20" fmla="*/ 10 w 61"/>
                <a:gd name="T21" fmla="*/ 2 h 243"/>
                <a:gd name="T22" fmla="*/ 4 w 61"/>
                <a:gd name="T23" fmla="*/ 7 h 243"/>
                <a:gd name="T24" fmla="*/ 1 w 61"/>
                <a:gd name="T25" fmla="*/ 14 h 243"/>
                <a:gd name="T26" fmla="*/ 0 w 61"/>
                <a:gd name="T27" fmla="*/ 21 h 243"/>
                <a:gd name="T28" fmla="*/ 0 w 61"/>
                <a:gd name="T29" fmla="*/ 31 h 243"/>
                <a:gd name="T30" fmla="*/ 0 w 61"/>
                <a:gd name="T31" fmla="*/ 42 h 243"/>
                <a:gd name="T32" fmla="*/ 0 w 61"/>
                <a:gd name="T33" fmla="*/ 52 h 243"/>
                <a:gd name="T34" fmla="*/ 0 w 61"/>
                <a:gd name="T35" fmla="*/ 64 h 243"/>
                <a:gd name="T36" fmla="*/ 0 w 61"/>
                <a:gd name="T37" fmla="*/ 104 h 243"/>
                <a:gd name="T38" fmla="*/ 3 w 61"/>
                <a:gd name="T39" fmla="*/ 148 h 243"/>
                <a:gd name="T40" fmla="*/ 11 w 61"/>
                <a:gd name="T41" fmla="*/ 192 h 243"/>
                <a:gd name="T42" fmla="*/ 28 w 61"/>
                <a:gd name="T43" fmla="*/ 234 h 243"/>
                <a:gd name="T44" fmla="*/ 33 w 61"/>
                <a:gd name="T45" fmla="*/ 240 h 243"/>
                <a:gd name="T46" fmla="*/ 38 w 61"/>
                <a:gd name="T47" fmla="*/ 243 h 243"/>
                <a:gd name="T48" fmla="*/ 46 w 61"/>
                <a:gd name="T49" fmla="*/ 243 h 243"/>
                <a:gd name="T50" fmla="*/ 52 w 61"/>
                <a:gd name="T51" fmla="*/ 241 h 243"/>
                <a:gd name="T52" fmla="*/ 57 w 61"/>
                <a:gd name="T53" fmla="*/ 235 h 243"/>
                <a:gd name="T54" fmla="*/ 61 w 61"/>
                <a:gd name="T55" fmla="*/ 229 h 243"/>
                <a:gd name="T56" fmla="*/ 61 w 61"/>
                <a:gd name="T57" fmla="*/ 222 h 243"/>
                <a:gd name="T58" fmla="*/ 58 w 61"/>
                <a:gd name="T59" fmla="*/ 215 h 243"/>
                <a:gd name="T60" fmla="*/ 45 w 61"/>
                <a:gd name="T61" fmla="*/ 180 h 243"/>
                <a:gd name="T62" fmla="*/ 38 w 61"/>
                <a:gd name="T63" fmla="*/ 141 h 243"/>
                <a:gd name="T64" fmla="*/ 36 w 61"/>
                <a:gd name="T65" fmla="*/ 102 h 243"/>
                <a:gd name="T66" fmla="*/ 36 w 61"/>
                <a:gd name="T67" fmla="*/ 6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43">
                  <a:moveTo>
                    <a:pt x="36" y="64"/>
                  </a:moveTo>
                  <a:lnTo>
                    <a:pt x="36" y="52"/>
                  </a:lnTo>
                  <a:lnTo>
                    <a:pt x="36" y="42"/>
                  </a:lnTo>
                  <a:lnTo>
                    <a:pt x="36" y="3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4"/>
                  </a:lnTo>
                  <a:lnTo>
                    <a:pt x="0" y="104"/>
                  </a:lnTo>
                  <a:lnTo>
                    <a:pt x="3" y="148"/>
                  </a:lnTo>
                  <a:lnTo>
                    <a:pt x="11" y="192"/>
                  </a:lnTo>
                  <a:lnTo>
                    <a:pt x="28" y="234"/>
                  </a:lnTo>
                  <a:lnTo>
                    <a:pt x="33" y="240"/>
                  </a:lnTo>
                  <a:lnTo>
                    <a:pt x="38" y="243"/>
                  </a:lnTo>
                  <a:lnTo>
                    <a:pt x="46" y="243"/>
                  </a:lnTo>
                  <a:lnTo>
                    <a:pt x="52" y="241"/>
                  </a:lnTo>
                  <a:lnTo>
                    <a:pt x="57" y="235"/>
                  </a:lnTo>
                  <a:lnTo>
                    <a:pt x="61" y="229"/>
                  </a:lnTo>
                  <a:lnTo>
                    <a:pt x="61" y="222"/>
                  </a:lnTo>
                  <a:lnTo>
                    <a:pt x="58" y="215"/>
                  </a:lnTo>
                  <a:lnTo>
                    <a:pt x="45" y="180"/>
                  </a:lnTo>
                  <a:lnTo>
                    <a:pt x="38" y="141"/>
                  </a:lnTo>
                  <a:lnTo>
                    <a:pt x="36" y="102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42" name="Freeform 86"/>
            <p:cNvSpPr>
              <a:spLocks/>
            </p:cNvSpPr>
            <p:nvPr/>
          </p:nvSpPr>
          <p:spPr bwMode="auto">
            <a:xfrm>
              <a:off x="5072" y="1706"/>
              <a:ext cx="85" cy="68"/>
            </a:xfrm>
            <a:custGeom>
              <a:avLst/>
              <a:gdLst>
                <a:gd name="T0" fmla="*/ 390 w 422"/>
                <a:gd name="T1" fmla="*/ 18 h 340"/>
                <a:gd name="T2" fmla="*/ 256 w 422"/>
                <a:gd name="T3" fmla="*/ 299 h 340"/>
                <a:gd name="T4" fmla="*/ 157 w 422"/>
                <a:gd name="T5" fmla="*/ 292 h 340"/>
                <a:gd name="T6" fmla="*/ 33 w 422"/>
                <a:gd name="T7" fmla="*/ 0 h 340"/>
                <a:gd name="T8" fmla="*/ 0 w 422"/>
                <a:gd name="T9" fmla="*/ 18 h 340"/>
                <a:gd name="T10" fmla="*/ 133 w 422"/>
                <a:gd name="T11" fmla="*/ 330 h 340"/>
                <a:gd name="T12" fmla="*/ 277 w 422"/>
                <a:gd name="T13" fmla="*/ 340 h 340"/>
                <a:gd name="T14" fmla="*/ 422 w 422"/>
                <a:gd name="T15" fmla="*/ 36 h 340"/>
                <a:gd name="T16" fmla="*/ 390 w 422"/>
                <a:gd name="T17" fmla="*/ 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40">
                  <a:moveTo>
                    <a:pt x="390" y="18"/>
                  </a:moveTo>
                  <a:lnTo>
                    <a:pt x="256" y="299"/>
                  </a:lnTo>
                  <a:lnTo>
                    <a:pt x="157" y="292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133" y="330"/>
                  </a:lnTo>
                  <a:lnTo>
                    <a:pt x="277" y="340"/>
                  </a:lnTo>
                  <a:lnTo>
                    <a:pt x="422" y="36"/>
                  </a:lnTo>
                  <a:lnTo>
                    <a:pt x="39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43" name="Freeform 87"/>
            <p:cNvSpPr>
              <a:spLocks/>
            </p:cNvSpPr>
            <p:nvPr/>
          </p:nvSpPr>
          <p:spPr bwMode="auto">
            <a:xfrm>
              <a:off x="5040" y="1707"/>
              <a:ext cx="37" cy="54"/>
            </a:xfrm>
            <a:custGeom>
              <a:avLst/>
              <a:gdLst>
                <a:gd name="T0" fmla="*/ 27 w 186"/>
                <a:gd name="T1" fmla="*/ 0 h 268"/>
                <a:gd name="T2" fmla="*/ 0 w 186"/>
                <a:gd name="T3" fmla="*/ 26 h 268"/>
                <a:gd name="T4" fmla="*/ 138 w 186"/>
                <a:gd name="T5" fmla="*/ 202 h 268"/>
                <a:gd name="T6" fmla="*/ 109 w 186"/>
                <a:gd name="T7" fmla="*/ 242 h 268"/>
                <a:gd name="T8" fmla="*/ 137 w 186"/>
                <a:gd name="T9" fmla="*/ 268 h 268"/>
                <a:gd name="T10" fmla="*/ 186 w 186"/>
                <a:gd name="T11" fmla="*/ 202 h 268"/>
                <a:gd name="T12" fmla="*/ 27 w 186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68">
                  <a:moveTo>
                    <a:pt x="27" y="0"/>
                  </a:moveTo>
                  <a:lnTo>
                    <a:pt x="0" y="26"/>
                  </a:lnTo>
                  <a:lnTo>
                    <a:pt x="138" y="202"/>
                  </a:lnTo>
                  <a:lnTo>
                    <a:pt x="109" y="242"/>
                  </a:lnTo>
                  <a:lnTo>
                    <a:pt x="137" y="268"/>
                  </a:lnTo>
                  <a:lnTo>
                    <a:pt x="186" y="2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44" name="Freeform 88"/>
            <p:cNvSpPr>
              <a:spLocks/>
            </p:cNvSpPr>
            <p:nvPr/>
          </p:nvSpPr>
          <p:spPr bwMode="auto">
            <a:xfrm>
              <a:off x="5152" y="1698"/>
              <a:ext cx="55" cy="74"/>
            </a:xfrm>
            <a:custGeom>
              <a:avLst/>
              <a:gdLst>
                <a:gd name="T0" fmla="*/ 250 w 276"/>
                <a:gd name="T1" fmla="*/ 0 h 369"/>
                <a:gd name="T2" fmla="*/ 0 w 276"/>
                <a:gd name="T3" fmla="*/ 264 h 369"/>
                <a:gd name="T4" fmla="*/ 56 w 276"/>
                <a:gd name="T5" fmla="*/ 369 h 369"/>
                <a:gd name="T6" fmla="*/ 87 w 276"/>
                <a:gd name="T7" fmla="*/ 349 h 369"/>
                <a:gd name="T8" fmla="*/ 46 w 276"/>
                <a:gd name="T9" fmla="*/ 271 h 369"/>
                <a:gd name="T10" fmla="*/ 276 w 276"/>
                <a:gd name="T11" fmla="*/ 29 h 369"/>
                <a:gd name="T12" fmla="*/ 250 w 276"/>
                <a:gd name="T1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369">
                  <a:moveTo>
                    <a:pt x="250" y="0"/>
                  </a:moveTo>
                  <a:lnTo>
                    <a:pt x="0" y="264"/>
                  </a:lnTo>
                  <a:lnTo>
                    <a:pt x="56" y="369"/>
                  </a:lnTo>
                  <a:lnTo>
                    <a:pt x="87" y="349"/>
                  </a:lnTo>
                  <a:lnTo>
                    <a:pt x="46" y="271"/>
                  </a:lnTo>
                  <a:lnTo>
                    <a:pt x="276" y="29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45" name="Freeform 89"/>
            <p:cNvSpPr>
              <a:spLocks/>
            </p:cNvSpPr>
            <p:nvPr/>
          </p:nvSpPr>
          <p:spPr bwMode="auto">
            <a:xfrm>
              <a:off x="5209" y="1702"/>
              <a:ext cx="67" cy="25"/>
            </a:xfrm>
            <a:custGeom>
              <a:avLst/>
              <a:gdLst>
                <a:gd name="T0" fmla="*/ 296 w 333"/>
                <a:gd name="T1" fmla="*/ 11 h 122"/>
                <a:gd name="T2" fmla="*/ 290 w 333"/>
                <a:gd name="T3" fmla="*/ 37 h 122"/>
                <a:gd name="T4" fmla="*/ 281 w 333"/>
                <a:gd name="T5" fmla="*/ 59 h 122"/>
                <a:gd name="T6" fmla="*/ 267 w 333"/>
                <a:gd name="T7" fmla="*/ 76 h 122"/>
                <a:gd name="T8" fmla="*/ 247 w 333"/>
                <a:gd name="T9" fmla="*/ 83 h 122"/>
                <a:gd name="T10" fmla="*/ 222 w 333"/>
                <a:gd name="T11" fmla="*/ 78 h 122"/>
                <a:gd name="T12" fmla="*/ 197 w 333"/>
                <a:gd name="T13" fmla="*/ 66 h 122"/>
                <a:gd name="T14" fmla="*/ 177 w 333"/>
                <a:gd name="T15" fmla="*/ 51 h 122"/>
                <a:gd name="T16" fmla="*/ 170 w 333"/>
                <a:gd name="T17" fmla="*/ 44 h 122"/>
                <a:gd name="T18" fmla="*/ 170 w 333"/>
                <a:gd name="T19" fmla="*/ 44 h 122"/>
                <a:gd name="T20" fmla="*/ 169 w 333"/>
                <a:gd name="T21" fmla="*/ 44 h 122"/>
                <a:gd name="T22" fmla="*/ 143 w 333"/>
                <a:gd name="T23" fmla="*/ 30 h 122"/>
                <a:gd name="T24" fmla="*/ 115 w 333"/>
                <a:gd name="T25" fmla="*/ 26 h 122"/>
                <a:gd name="T26" fmla="*/ 88 w 333"/>
                <a:gd name="T27" fmla="*/ 29 h 122"/>
                <a:gd name="T28" fmla="*/ 61 w 333"/>
                <a:gd name="T29" fmla="*/ 36 h 122"/>
                <a:gd name="T30" fmla="*/ 38 w 333"/>
                <a:gd name="T31" fmla="*/ 45 h 122"/>
                <a:gd name="T32" fmla="*/ 19 w 333"/>
                <a:gd name="T33" fmla="*/ 54 h 122"/>
                <a:gd name="T34" fmla="*/ 6 w 333"/>
                <a:gd name="T35" fmla="*/ 62 h 122"/>
                <a:gd name="T36" fmla="*/ 0 w 333"/>
                <a:gd name="T37" fmla="*/ 66 h 122"/>
                <a:gd name="T38" fmla="*/ 19 w 333"/>
                <a:gd name="T39" fmla="*/ 99 h 122"/>
                <a:gd name="T40" fmla="*/ 43 w 333"/>
                <a:gd name="T41" fmla="*/ 84 h 122"/>
                <a:gd name="T42" fmla="*/ 78 w 333"/>
                <a:gd name="T43" fmla="*/ 70 h 122"/>
                <a:gd name="T44" fmla="*/ 115 w 333"/>
                <a:gd name="T45" fmla="*/ 66 h 122"/>
                <a:gd name="T46" fmla="*/ 148 w 333"/>
                <a:gd name="T47" fmla="*/ 76 h 122"/>
                <a:gd name="T48" fmla="*/ 164 w 333"/>
                <a:gd name="T49" fmla="*/ 90 h 122"/>
                <a:gd name="T50" fmla="*/ 194 w 333"/>
                <a:gd name="T51" fmla="*/ 109 h 122"/>
                <a:gd name="T52" fmla="*/ 231 w 333"/>
                <a:gd name="T53" fmla="*/ 121 h 122"/>
                <a:gd name="T54" fmla="*/ 271 w 333"/>
                <a:gd name="T55" fmla="*/ 118 h 122"/>
                <a:gd name="T56" fmla="*/ 293 w 333"/>
                <a:gd name="T57" fmla="*/ 104 h 122"/>
                <a:gd name="T58" fmla="*/ 311 w 333"/>
                <a:gd name="T59" fmla="*/ 80 h 122"/>
                <a:gd name="T60" fmla="*/ 325 w 333"/>
                <a:gd name="T61" fmla="*/ 47 h 122"/>
                <a:gd name="T62" fmla="*/ 333 w 333"/>
                <a:gd name="T63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" h="122">
                  <a:moveTo>
                    <a:pt x="298" y="0"/>
                  </a:moveTo>
                  <a:lnTo>
                    <a:pt x="296" y="11"/>
                  </a:lnTo>
                  <a:lnTo>
                    <a:pt x="293" y="24"/>
                  </a:lnTo>
                  <a:lnTo>
                    <a:pt x="290" y="37"/>
                  </a:lnTo>
                  <a:lnTo>
                    <a:pt x="286" y="48"/>
                  </a:lnTo>
                  <a:lnTo>
                    <a:pt x="281" y="59"/>
                  </a:lnTo>
                  <a:lnTo>
                    <a:pt x="275" y="68"/>
                  </a:lnTo>
                  <a:lnTo>
                    <a:pt x="267" y="76"/>
                  </a:lnTo>
                  <a:lnTo>
                    <a:pt x="259" y="81"/>
                  </a:lnTo>
                  <a:lnTo>
                    <a:pt x="247" y="83"/>
                  </a:lnTo>
                  <a:lnTo>
                    <a:pt x="235" y="82"/>
                  </a:lnTo>
                  <a:lnTo>
                    <a:pt x="222" y="78"/>
                  </a:lnTo>
                  <a:lnTo>
                    <a:pt x="209" y="73"/>
                  </a:lnTo>
                  <a:lnTo>
                    <a:pt x="197" y="66"/>
                  </a:lnTo>
                  <a:lnTo>
                    <a:pt x="186" y="58"/>
                  </a:lnTo>
                  <a:lnTo>
                    <a:pt x="177" y="51"/>
                  </a:lnTo>
                  <a:lnTo>
                    <a:pt x="170" y="45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69" y="44"/>
                  </a:lnTo>
                  <a:lnTo>
                    <a:pt x="169" y="44"/>
                  </a:lnTo>
                  <a:lnTo>
                    <a:pt x="157" y="36"/>
                  </a:lnTo>
                  <a:lnTo>
                    <a:pt x="143" y="30"/>
                  </a:lnTo>
                  <a:lnTo>
                    <a:pt x="130" y="27"/>
                  </a:lnTo>
                  <a:lnTo>
                    <a:pt x="115" y="26"/>
                  </a:lnTo>
                  <a:lnTo>
                    <a:pt x="101" y="26"/>
                  </a:lnTo>
                  <a:lnTo>
                    <a:pt x="88" y="29"/>
                  </a:lnTo>
                  <a:lnTo>
                    <a:pt x="74" y="31"/>
                  </a:lnTo>
                  <a:lnTo>
                    <a:pt x="61" y="36"/>
                  </a:lnTo>
                  <a:lnTo>
                    <a:pt x="49" y="40"/>
                  </a:lnTo>
                  <a:lnTo>
                    <a:pt x="38" y="45"/>
                  </a:lnTo>
                  <a:lnTo>
                    <a:pt x="28" y="49"/>
                  </a:lnTo>
                  <a:lnTo>
                    <a:pt x="19" y="54"/>
                  </a:lnTo>
                  <a:lnTo>
                    <a:pt x="12" y="59"/>
                  </a:lnTo>
                  <a:lnTo>
                    <a:pt x="6" y="62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30" y="92"/>
                  </a:lnTo>
                  <a:lnTo>
                    <a:pt x="43" y="84"/>
                  </a:lnTo>
                  <a:lnTo>
                    <a:pt x="59" y="77"/>
                  </a:lnTo>
                  <a:lnTo>
                    <a:pt x="78" y="70"/>
                  </a:lnTo>
                  <a:lnTo>
                    <a:pt x="96" y="67"/>
                  </a:lnTo>
                  <a:lnTo>
                    <a:pt x="115" y="66"/>
                  </a:lnTo>
                  <a:lnTo>
                    <a:pt x="133" y="68"/>
                  </a:lnTo>
                  <a:lnTo>
                    <a:pt x="148" y="76"/>
                  </a:lnTo>
                  <a:lnTo>
                    <a:pt x="155" y="82"/>
                  </a:lnTo>
                  <a:lnTo>
                    <a:pt x="164" y="90"/>
                  </a:lnTo>
                  <a:lnTo>
                    <a:pt x="178" y="99"/>
                  </a:lnTo>
                  <a:lnTo>
                    <a:pt x="194" y="109"/>
                  </a:lnTo>
                  <a:lnTo>
                    <a:pt x="211" y="117"/>
                  </a:lnTo>
                  <a:lnTo>
                    <a:pt x="231" y="121"/>
                  </a:lnTo>
                  <a:lnTo>
                    <a:pt x="251" y="122"/>
                  </a:lnTo>
                  <a:lnTo>
                    <a:pt x="271" y="118"/>
                  </a:lnTo>
                  <a:lnTo>
                    <a:pt x="283" y="112"/>
                  </a:lnTo>
                  <a:lnTo>
                    <a:pt x="293" y="104"/>
                  </a:lnTo>
                  <a:lnTo>
                    <a:pt x="303" y="92"/>
                  </a:lnTo>
                  <a:lnTo>
                    <a:pt x="311" y="80"/>
                  </a:lnTo>
                  <a:lnTo>
                    <a:pt x="319" y="65"/>
                  </a:lnTo>
                  <a:lnTo>
                    <a:pt x="325" y="47"/>
                  </a:lnTo>
                  <a:lnTo>
                    <a:pt x="329" y="27"/>
                  </a:lnTo>
                  <a:lnTo>
                    <a:pt x="333" y="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531546" name="Freeform 90"/>
            <p:cNvSpPr>
              <a:spLocks/>
            </p:cNvSpPr>
            <p:nvPr/>
          </p:nvSpPr>
          <p:spPr bwMode="auto">
            <a:xfrm>
              <a:off x="5141" y="1578"/>
              <a:ext cx="8" cy="9"/>
            </a:xfrm>
            <a:custGeom>
              <a:avLst/>
              <a:gdLst>
                <a:gd name="T0" fmla="*/ 23 w 40"/>
                <a:gd name="T1" fmla="*/ 43 h 43"/>
                <a:gd name="T2" fmla="*/ 15 w 40"/>
                <a:gd name="T3" fmla="*/ 43 h 43"/>
                <a:gd name="T4" fmla="*/ 8 w 40"/>
                <a:gd name="T5" fmla="*/ 38 h 43"/>
                <a:gd name="T6" fmla="*/ 3 w 40"/>
                <a:gd name="T7" fmla="*/ 33 h 43"/>
                <a:gd name="T8" fmla="*/ 0 w 40"/>
                <a:gd name="T9" fmla="*/ 24 h 43"/>
                <a:gd name="T10" fmla="*/ 1 w 40"/>
                <a:gd name="T11" fmla="*/ 16 h 43"/>
                <a:gd name="T12" fmla="*/ 4 w 40"/>
                <a:gd name="T13" fmla="*/ 8 h 43"/>
                <a:gd name="T14" fmla="*/ 10 w 40"/>
                <a:gd name="T15" fmla="*/ 2 h 43"/>
                <a:gd name="T16" fmla="*/ 18 w 40"/>
                <a:gd name="T17" fmla="*/ 0 h 43"/>
                <a:gd name="T18" fmla="*/ 25 w 40"/>
                <a:gd name="T19" fmla="*/ 0 h 43"/>
                <a:gd name="T20" fmla="*/ 33 w 40"/>
                <a:gd name="T21" fmla="*/ 4 h 43"/>
                <a:gd name="T22" fmla="*/ 38 w 40"/>
                <a:gd name="T23" fmla="*/ 11 h 43"/>
                <a:gd name="T24" fmla="*/ 40 w 40"/>
                <a:gd name="T25" fmla="*/ 19 h 43"/>
                <a:gd name="T26" fmla="*/ 39 w 40"/>
                <a:gd name="T27" fmla="*/ 27 h 43"/>
                <a:gd name="T28" fmla="*/ 36 w 40"/>
                <a:gd name="T29" fmla="*/ 35 h 43"/>
                <a:gd name="T30" fmla="*/ 30 w 40"/>
                <a:gd name="T31" fmla="*/ 41 h 43"/>
                <a:gd name="T32" fmla="*/ 23 w 4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3">
                  <a:moveTo>
                    <a:pt x="23" y="43"/>
                  </a:moveTo>
                  <a:lnTo>
                    <a:pt x="15" y="43"/>
                  </a:lnTo>
                  <a:lnTo>
                    <a:pt x="8" y="38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3" y="4"/>
                  </a:lnTo>
                  <a:lnTo>
                    <a:pt x="38" y="11"/>
                  </a:lnTo>
                  <a:lnTo>
                    <a:pt x="40" y="19"/>
                  </a:lnTo>
                  <a:lnTo>
                    <a:pt x="39" y="27"/>
                  </a:lnTo>
                  <a:lnTo>
                    <a:pt x="36" y="35"/>
                  </a:lnTo>
                  <a:lnTo>
                    <a:pt x="30" y="41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pic>
        <p:nvPicPr>
          <p:cNvPr id="531547" name="Picture 91" descr="HH0007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64662" y="4765023"/>
            <a:ext cx="533400" cy="3524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31549" name="AutoShape 93"/>
          <p:cNvSpPr>
            <a:spLocks/>
          </p:cNvSpPr>
          <p:nvPr/>
        </p:nvSpPr>
        <p:spPr bwMode="auto">
          <a:xfrm rot="-5400000">
            <a:off x="2380000" y="3075920"/>
            <a:ext cx="152400" cy="2209800"/>
          </a:xfrm>
          <a:prstGeom prst="leftBrace">
            <a:avLst>
              <a:gd name="adj1" fmla="val 6874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550" name="AutoShape 94"/>
          <p:cNvSpPr>
            <a:spLocks/>
          </p:cNvSpPr>
          <p:nvPr/>
        </p:nvSpPr>
        <p:spPr bwMode="auto">
          <a:xfrm rot="-5400000">
            <a:off x="4169414" y="3613569"/>
            <a:ext cx="130947" cy="1113049"/>
          </a:xfrm>
          <a:prstGeom prst="leftBrace">
            <a:avLst>
              <a:gd name="adj1" fmla="val 4029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551" name="AutoShape 95"/>
          <p:cNvSpPr>
            <a:spLocks/>
          </p:cNvSpPr>
          <p:nvPr/>
        </p:nvSpPr>
        <p:spPr bwMode="auto">
          <a:xfrm rot="-5400000">
            <a:off x="5542300" y="3418820"/>
            <a:ext cx="152400" cy="1524000"/>
          </a:xfrm>
          <a:prstGeom prst="leftBrace">
            <a:avLst>
              <a:gd name="adj1" fmla="val 4740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552" name="AutoShape 96"/>
          <p:cNvSpPr>
            <a:spLocks noChangeArrowheads="1"/>
          </p:cNvSpPr>
          <p:nvPr/>
        </p:nvSpPr>
        <p:spPr bwMode="auto">
          <a:xfrm rot="-10800000">
            <a:off x="1275100" y="3242608"/>
            <a:ext cx="319087" cy="328612"/>
          </a:xfrm>
          <a:custGeom>
            <a:avLst/>
            <a:gdLst>
              <a:gd name="G0" fmla="+- 1650 0 0"/>
              <a:gd name="G1" fmla="+- 21600 0 1650"/>
              <a:gd name="G2" fmla="*/ 1650 1 2"/>
              <a:gd name="G3" fmla="+- 21600 0 G2"/>
              <a:gd name="G4" fmla="+/ 1650 21600 2"/>
              <a:gd name="G5" fmla="+/ G1 0 2"/>
              <a:gd name="G6" fmla="*/ 21600 21600 1650"/>
              <a:gd name="G7" fmla="*/ G6 1 2"/>
              <a:gd name="G8" fmla="+- 21600 0 G7"/>
              <a:gd name="G9" fmla="*/ 21600 1 2"/>
              <a:gd name="G10" fmla="+- 1650 0 G9"/>
              <a:gd name="G11" fmla="?: G10 G8 0"/>
              <a:gd name="G12" fmla="?: G10 G7 21600"/>
              <a:gd name="T0" fmla="*/ 20775 w 21600"/>
              <a:gd name="T1" fmla="*/ 10800 h 21600"/>
              <a:gd name="T2" fmla="*/ 10800 w 21600"/>
              <a:gd name="T3" fmla="*/ 21600 h 21600"/>
              <a:gd name="T4" fmla="*/ 825 w 21600"/>
              <a:gd name="T5" fmla="*/ 10800 h 21600"/>
              <a:gd name="T6" fmla="*/ 10800 w 21600"/>
              <a:gd name="T7" fmla="*/ 0 h 21600"/>
              <a:gd name="T8" fmla="*/ 2625 w 21600"/>
              <a:gd name="T9" fmla="*/ 2625 h 21600"/>
              <a:gd name="T10" fmla="*/ 18975 w 21600"/>
              <a:gd name="T11" fmla="*/ 189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650" y="21600"/>
                </a:lnTo>
                <a:lnTo>
                  <a:pt x="199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553" name="Arc 97"/>
          <p:cNvSpPr>
            <a:spLocks/>
          </p:cNvSpPr>
          <p:nvPr/>
        </p:nvSpPr>
        <p:spPr bwMode="auto">
          <a:xfrm>
            <a:off x="6305887" y="3801408"/>
            <a:ext cx="560388" cy="1069975"/>
          </a:xfrm>
          <a:custGeom>
            <a:avLst/>
            <a:gdLst>
              <a:gd name="G0" fmla="+- 1089 0 0"/>
              <a:gd name="G1" fmla="+- 21600 0 0"/>
              <a:gd name="G2" fmla="+- 21600 0 0"/>
              <a:gd name="T0" fmla="*/ 0 w 22666"/>
              <a:gd name="T1" fmla="*/ 27 h 21600"/>
              <a:gd name="T2" fmla="*/ 22666 w 22666"/>
              <a:gd name="T3" fmla="*/ 20599 h 21600"/>
              <a:gd name="T4" fmla="*/ 1089 w 2266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66" h="21600" fill="none" extrusionOk="0">
                <a:moveTo>
                  <a:pt x="0" y="27"/>
                </a:moveTo>
                <a:cubicBezTo>
                  <a:pt x="362" y="9"/>
                  <a:pt x="725" y="-1"/>
                  <a:pt x="1089" y="0"/>
                </a:cubicBezTo>
                <a:cubicBezTo>
                  <a:pt x="12629" y="0"/>
                  <a:pt x="22130" y="9071"/>
                  <a:pt x="22665" y="20599"/>
                </a:cubicBezTo>
              </a:path>
              <a:path w="22666" h="21600" stroke="0" extrusionOk="0">
                <a:moveTo>
                  <a:pt x="0" y="27"/>
                </a:moveTo>
                <a:cubicBezTo>
                  <a:pt x="362" y="9"/>
                  <a:pt x="725" y="-1"/>
                  <a:pt x="1089" y="0"/>
                </a:cubicBezTo>
                <a:cubicBezTo>
                  <a:pt x="12629" y="0"/>
                  <a:pt x="22130" y="9071"/>
                  <a:pt x="22665" y="20599"/>
                </a:cubicBezTo>
                <a:lnTo>
                  <a:pt x="1089" y="21600"/>
                </a:lnTo>
                <a:close/>
              </a:path>
            </a:pathLst>
          </a:custGeom>
          <a:noFill/>
          <a:ln w="317500">
            <a:solidFill>
              <a:srgbClr val="99CC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554" name="Arc 98"/>
          <p:cNvSpPr>
            <a:spLocks/>
          </p:cNvSpPr>
          <p:nvPr/>
        </p:nvSpPr>
        <p:spPr bwMode="auto">
          <a:xfrm>
            <a:off x="6153487" y="3510895"/>
            <a:ext cx="1181100" cy="930275"/>
          </a:xfrm>
          <a:custGeom>
            <a:avLst/>
            <a:gdLst>
              <a:gd name="G0" fmla="+- 3127 0 0"/>
              <a:gd name="G1" fmla="+- 21600 0 0"/>
              <a:gd name="G2" fmla="+- 21600 0 0"/>
              <a:gd name="T0" fmla="*/ 0 w 23170"/>
              <a:gd name="T1" fmla="*/ 228 h 21600"/>
              <a:gd name="T2" fmla="*/ 23170 w 23170"/>
              <a:gd name="T3" fmla="*/ 13547 h 21600"/>
              <a:gd name="T4" fmla="*/ 3127 w 231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70" h="21600" fill="none" extrusionOk="0">
                <a:moveTo>
                  <a:pt x="-1" y="227"/>
                </a:moveTo>
                <a:cubicBezTo>
                  <a:pt x="1035" y="76"/>
                  <a:pt x="2080" y="-1"/>
                  <a:pt x="3127" y="0"/>
                </a:cubicBezTo>
                <a:cubicBezTo>
                  <a:pt x="11947" y="0"/>
                  <a:pt x="19881" y="5362"/>
                  <a:pt x="23169" y="13547"/>
                </a:cubicBezTo>
              </a:path>
              <a:path w="23170" h="21600" stroke="0" extrusionOk="0">
                <a:moveTo>
                  <a:pt x="-1" y="227"/>
                </a:moveTo>
                <a:cubicBezTo>
                  <a:pt x="1035" y="76"/>
                  <a:pt x="2080" y="-1"/>
                  <a:pt x="3127" y="0"/>
                </a:cubicBezTo>
                <a:cubicBezTo>
                  <a:pt x="11947" y="0"/>
                  <a:pt x="19881" y="5362"/>
                  <a:pt x="23169" y="13547"/>
                </a:cubicBezTo>
                <a:lnTo>
                  <a:pt x="3127" y="21600"/>
                </a:lnTo>
                <a:close/>
              </a:path>
            </a:pathLst>
          </a:custGeom>
          <a:noFill/>
          <a:ln w="298450">
            <a:solidFill>
              <a:srgbClr val="99CC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555" name="AutoShape 99"/>
          <p:cNvSpPr>
            <a:spLocks noChangeArrowheads="1"/>
          </p:cNvSpPr>
          <p:nvPr/>
        </p:nvSpPr>
        <p:spPr bwMode="auto">
          <a:xfrm rot="10796401">
            <a:off x="1403687" y="2810808"/>
            <a:ext cx="357188" cy="657225"/>
          </a:xfrm>
          <a:custGeom>
            <a:avLst/>
            <a:gdLst>
              <a:gd name="G0" fmla="+- 8539 0 0"/>
              <a:gd name="G1" fmla="+- 21600 0 8539"/>
              <a:gd name="G2" fmla="*/ 8539 1 2"/>
              <a:gd name="G3" fmla="+- 21600 0 G2"/>
              <a:gd name="G4" fmla="+/ 8539 21600 2"/>
              <a:gd name="G5" fmla="+/ G1 0 2"/>
              <a:gd name="G6" fmla="*/ 21600 21600 8539"/>
              <a:gd name="G7" fmla="*/ G6 1 2"/>
              <a:gd name="G8" fmla="+- 21600 0 G7"/>
              <a:gd name="G9" fmla="*/ 21600 1 2"/>
              <a:gd name="G10" fmla="+- 8539 0 G9"/>
              <a:gd name="G11" fmla="?: G10 G8 0"/>
              <a:gd name="G12" fmla="?: G10 G7 21600"/>
              <a:gd name="T0" fmla="*/ 17330 w 21600"/>
              <a:gd name="T1" fmla="*/ 10800 h 21600"/>
              <a:gd name="T2" fmla="*/ 10800 w 21600"/>
              <a:gd name="T3" fmla="*/ 21600 h 21600"/>
              <a:gd name="T4" fmla="*/ 4270 w 21600"/>
              <a:gd name="T5" fmla="*/ 10800 h 21600"/>
              <a:gd name="T6" fmla="*/ 10800 w 21600"/>
              <a:gd name="T7" fmla="*/ 0 h 21600"/>
              <a:gd name="T8" fmla="*/ 6070 w 21600"/>
              <a:gd name="T9" fmla="*/ 6070 h 21600"/>
              <a:gd name="T10" fmla="*/ 15530 w 21600"/>
              <a:gd name="T11" fmla="*/ 155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539" y="21600"/>
                </a:lnTo>
                <a:lnTo>
                  <a:pt x="1306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531557" name="Picture 101" descr="j02395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22700" y="2493306"/>
            <a:ext cx="508000" cy="533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1559" name="Picture 103" descr="HM0005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9300" y="2321856"/>
            <a:ext cx="660400" cy="5635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31560" name="AutoShape 104"/>
          <p:cNvSpPr>
            <a:spLocks noChangeArrowheads="1"/>
          </p:cNvSpPr>
          <p:nvPr/>
        </p:nvSpPr>
        <p:spPr bwMode="auto">
          <a:xfrm rot="10796401">
            <a:off x="2084725" y="2274233"/>
            <a:ext cx="228600" cy="1182687"/>
          </a:xfrm>
          <a:custGeom>
            <a:avLst/>
            <a:gdLst>
              <a:gd name="G0" fmla="+- 8795 0 0"/>
              <a:gd name="G1" fmla="+- 21600 0 8795"/>
              <a:gd name="G2" fmla="*/ 8795 1 2"/>
              <a:gd name="G3" fmla="+- 21600 0 G2"/>
              <a:gd name="G4" fmla="+/ 8795 21600 2"/>
              <a:gd name="G5" fmla="+/ G1 0 2"/>
              <a:gd name="G6" fmla="*/ 21600 21600 8795"/>
              <a:gd name="G7" fmla="*/ G6 1 2"/>
              <a:gd name="G8" fmla="+- 21600 0 G7"/>
              <a:gd name="G9" fmla="*/ 21600 1 2"/>
              <a:gd name="G10" fmla="+- 8795 0 G9"/>
              <a:gd name="G11" fmla="?: G10 G8 0"/>
              <a:gd name="G12" fmla="?: G10 G7 21600"/>
              <a:gd name="T0" fmla="*/ 17202 w 21600"/>
              <a:gd name="T1" fmla="*/ 10800 h 21600"/>
              <a:gd name="T2" fmla="*/ 10800 w 21600"/>
              <a:gd name="T3" fmla="*/ 21600 h 21600"/>
              <a:gd name="T4" fmla="*/ 4398 w 21600"/>
              <a:gd name="T5" fmla="*/ 10800 h 21600"/>
              <a:gd name="T6" fmla="*/ 10800 w 21600"/>
              <a:gd name="T7" fmla="*/ 0 h 21600"/>
              <a:gd name="T8" fmla="*/ 6198 w 21600"/>
              <a:gd name="T9" fmla="*/ 6198 h 21600"/>
              <a:gd name="T10" fmla="*/ 15402 w 21600"/>
              <a:gd name="T11" fmla="*/ 1540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795" y="21600"/>
                </a:lnTo>
                <a:lnTo>
                  <a:pt x="1280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531562" name="Picture 106" descr="j02395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32300" y="1959906"/>
            <a:ext cx="508000" cy="533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1564" name="Picture 108" descr="HM0005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33812" y="1712256"/>
            <a:ext cx="660400" cy="5635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31565" name="AutoShape 109"/>
          <p:cNvSpPr>
            <a:spLocks noChangeArrowheads="1"/>
          </p:cNvSpPr>
          <p:nvPr/>
        </p:nvSpPr>
        <p:spPr bwMode="auto">
          <a:xfrm>
            <a:off x="4475500" y="2953683"/>
            <a:ext cx="304800" cy="465137"/>
          </a:xfrm>
          <a:prstGeom prst="can">
            <a:avLst>
              <a:gd name="adj" fmla="val 24480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599" name="Oval 143"/>
          <p:cNvSpPr>
            <a:spLocks noChangeArrowheads="1"/>
          </p:cNvSpPr>
          <p:nvPr/>
        </p:nvSpPr>
        <p:spPr bwMode="auto">
          <a:xfrm>
            <a:off x="4475500" y="3114020"/>
            <a:ext cx="304800" cy="762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1601" name="AutoShape 145"/>
          <p:cNvSpPr>
            <a:spLocks noChangeArrowheads="1"/>
          </p:cNvSpPr>
          <p:nvPr/>
        </p:nvSpPr>
        <p:spPr bwMode="auto">
          <a:xfrm>
            <a:off x="4475500" y="2733020"/>
            <a:ext cx="304800" cy="685800"/>
          </a:xfrm>
          <a:prstGeom prst="can">
            <a:avLst>
              <a:gd name="adj" fmla="val 209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8" name="Text Box 55"/>
          <p:cNvSpPr txBox="1">
            <a:spLocks noChangeArrowheads="1"/>
          </p:cNvSpPr>
          <p:nvPr/>
        </p:nvSpPr>
        <p:spPr bwMode="auto">
          <a:xfrm>
            <a:off x="5401012" y="4257020"/>
            <a:ext cx="516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zh-CN" sz="1600" b="1" dirty="0">
                <a:latin typeface="Comic Sans MS" pitchFamily="66" charset="0"/>
                <a:ea typeface="굴림" pitchFamily="34" charset="-127"/>
              </a:rPr>
              <a:t>l</a:t>
            </a:r>
            <a:r>
              <a:rPr kumimoji="1" lang="en-US" altLang="zh-CN" sz="1600" b="1" dirty="0" smtClean="0">
                <a:latin typeface="Comic Sans MS" pitchFamily="66" charset="0"/>
                <a:ea typeface="굴림" pitchFamily="34" charset="-127"/>
              </a:rPr>
              <a:t>ink</a:t>
            </a:r>
            <a:endParaRPr kumimoji="1" lang="en-US" altLang="zh-CN" sz="1600" b="1" dirty="0">
              <a:latin typeface="Comic Sans MS" pitchFamily="66" charset="0"/>
              <a:ea typeface="굴림" pitchFamily="34" charset="-127"/>
            </a:endParaRPr>
          </a:p>
        </p:txBody>
      </p:sp>
      <p:sp>
        <p:nvSpPr>
          <p:cNvPr id="140" name="Rectangle 15"/>
          <p:cNvSpPr txBox="1">
            <a:spLocks noChangeArrowheads="1"/>
          </p:cNvSpPr>
          <p:nvPr/>
        </p:nvSpPr>
        <p:spPr>
          <a:xfrm>
            <a:off x="0" y="793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TCP Congestion Control is NOT Incentive Compatible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61467" y="5855354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AIMD = Additive Increase Multiplicative Decrease</a:t>
            </a:r>
            <a:endParaRPr lang="en-US" sz="24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55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What About BGP?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98364"/>
            <a:ext cx="9144000" cy="440458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Comic Sans MS" pitchFamily="66" charset="0"/>
              </a:rPr>
              <a:t>BGP was designed to guarantee connectivity between </a:t>
            </a:r>
            <a:r>
              <a:rPr lang="en-US" sz="3600" dirty="0" smtClean="0">
                <a:latin typeface="Comic Sans MS" pitchFamily="66" charset="0"/>
              </a:rPr>
              <a:t>largely trusted </a:t>
            </a:r>
            <a:r>
              <a:rPr lang="en-US" sz="3600" dirty="0">
                <a:latin typeface="Comic Sans MS" pitchFamily="66" charset="0"/>
              </a:rPr>
              <a:t>and obedient parties.</a:t>
            </a:r>
          </a:p>
          <a:p>
            <a:endParaRPr lang="en-US" sz="3600" dirty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In today’s commercial Internet </a:t>
            </a:r>
            <a:r>
              <a:rPr lang="en-US" sz="3600" dirty="0" err="1" smtClean="0">
                <a:latin typeface="Comic Sans MS" pitchFamily="66" charset="0"/>
              </a:rPr>
              <a:t>ASes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>
                <a:latin typeface="Comic Sans MS" pitchFamily="66" charset="0"/>
              </a:rPr>
              <a:t>are owned by </a:t>
            </a:r>
            <a:r>
              <a:rPr lang="en-US" sz="3600" dirty="0" smtClean="0">
                <a:latin typeface="Comic Sans MS" pitchFamily="66" charset="0"/>
              </a:rPr>
              <a:t>self-interested, often competing, </a:t>
            </a:r>
            <a:r>
              <a:rPr lang="en-US" sz="3600" dirty="0" smtClean="0">
                <a:latin typeface="Comic Sans MS" pitchFamily="66" charset="0"/>
              </a:rPr>
              <a:t>entities</a:t>
            </a:r>
            <a:endParaRPr lang="en-US" sz="3600" dirty="0" smtClean="0">
              <a:latin typeface="Comic Sans MS" pitchFamily="66" charset="0"/>
            </a:endParaRPr>
          </a:p>
          <a:p>
            <a:pPr lvl="1"/>
            <a:r>
              <a:rPr lang="en-US" sz="2839" dirty="0" smtClean="0">
                <a:latin typeface="Comic Sans MS" pitchFamily="66" charset="0"/>
              </a:rPr>
              <a:t>might not follow the “prescribed </a:t>
            </a:r>
            <a:r>
              <a:rPr lang="en-US" sz="2839" dirty="0" err="1" smtClean="0">
                <a:latin typeface="Comic Sans MS" pitchFamily="66" charset="0"/>
              </a:rPr>
              <a:t>behaviour</a:t>
            </a:r>
            <a:r>
              <a:rPr lang="en-US" sz="2839" dirty="0" smtClean="0">
                <a:latin typeface="Comic Sans MS" pitchFamily="66" charset="0"/>
              </a:rPr>
              <a:t>”</a:t>
            </a:r>
          </a:p>
          <a:p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Simple examples show that BGP is, in fact, not incentive compatible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 node can obtain a better route by “lying”</a:t>
            </a:r>
          </a:p>
          <a:p>
            <a:pPr lvl="1"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How Can We Fix This?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152" y="1566584"/>
            <a:ext cx="8702842" cy="4930469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u="sng" dirty="0" smtClean="0">
                <a:latin typeface="Comic Sans MS" pitchFamily="66" charset="0"/>
              </a:rPr>
              <a:t>Economic Mechanism Design</a:t>
            </a:r>
            <a:r>
              <a:rPr lang="en-US" sz="3600" dirty="0" smtClean="0">
                <a:latin typeface="Comic Sans MS" pitchFamily="66" charset="0"/>
              </a:rPr>
              <a:t>: “the reverse-engineering approach to game-theory”.</a:t>
            </a:r>
          </a:p>
          <a:p>
            <a:endParaRPr lang="en-US" sz="3600" dirty="0" smtClean="0">
              <a:latin typeface="Comic Sans MS" pitchFamily="66" charset="0"/>
            </a:endParaRPr>
          </a:p>
          <a:p>
            <a:r>
              <a:rPr lang="en-US" sz="3600" b="1" u="sng" dirty="0" smtClean="0">
                <a:latin typeface="Comic Sans MS" pitchFamily="66" charset="0"/>
              </a:rPr>
              <a:t>Goal</a:t>
            </a:r>
            <a:r>
              <a:rPr lang="en-US" sz="3600" dirty="0" smtClean="0">
                <a:latin typeface="Comic Sans MS" pitchFamily="66" charset="0"/>
              </a:rPr>
              <a:t>: Incentivize players to follow the prescribed </a:t>
            </a:r>
            <a:r>
              <a:rPr lang="en-US" sz="3600" dirty="0" err="1" smtClean="0">
                <a:latin typeface="Comic Sans MS" pitchFamily="66" charset="0"/>
              </a:rPr>
              <a:t>behaviour</a:t>
            </a:r>
            <a:endParaRPr lang="en-US" sz="3600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f others run the protocol so should I!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w</a:t>
            </a:r>
            <a:r>
              <a:rPr lang="en-US" dirty="0" smtClean="0">
                <a:latin typeface="Comic Sans MS" pitchFamily="66" charset="0"/>
              </a:rPr>
              <a:t>ithout money!</a:t>
            </a:r>
          </a:p>
          <a:p>
            <a:pPr>
              <a:buNone/>
            </a:pPr>
            <a:endParaRPr lang="en-US" sz="3600" dirty="0" smtClean="0">
              <a:latin typeface="Comic Sans MS" pitchFamily="66" charset="0"/>
            </a:endParaRPr>
          </a:p>
          <a:p>
            <a:r>
              <a:rPr lang="en-US" sz="3600" b="1" dirty="0" err="1" smtClean="0">
                <a:latin typeface="Comic Sans MS" pitchFamily="66" charset="0"/>
              </a:rPr>
              <a:t>Thm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2323" b="1" dirty="0" smtClean="0">
                <a:latin typeface="Comic Sans MS" pitchFamily="66" charset="0"/>
              </a:rPr>
              <a:t>[Levin-S-</a:t>
            </a:r>
            <a:r>
              <a:rPr lang="en-US" sz="2323" b="1" dirty="0" err="1" smtClean="0">
                <a:latin typeface="Comic Sans MS" pitchFamily="66" charset="0"/>
              </a:rPr>
              <a:t>Zohar</a:t>
            </a:r>
            <a:r>
              <a:rPr lang="en-US" sz="2323" b="1" dirty="0" smtClean="0">
                <a:latin typeface="Comic Sans MS" pitchFamily="66" charset="0"/>
              </a:rPr>
              <a:t>]</a:t>
            </a:r>
            <a:r>
              <a:rPr lang="en-US" sz="3600" dirty="0" smtClean="0">
                <a:latin typeface="Comic Sans MS" pitchFamily="66" charset="0"/>
              </a:rPr>
              <a:t>: Secure variants of BGP are incentive compatible.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276457" y="1604016"/>
            <a:ext cx="8372911" cy="379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latin typeface="Comic Sans MS" pitchFamily="66" charset="0"/>
              </a:rPr>
              <a:t>An exciting time to be in networking</a:t>
            </a: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latin typeface="Comic Sans MS" pitchFamily="66" charset="0"/>
            </a:endParaRP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latin typeface="Comic Sans MS" pitchFamily="66" charset="0"/>
              </a:rPr>
              <a:t>Internet protocols motivate new </a:t>
            </a:r>
            <a:r>
              <a:rPr lang="en-US" sz="3200" dirty="0" smtClean="0">
                <a:latin typeface="Comic Sans MS" pitchFamily="66" charset="0"/>
              </a:rPr>
              <a:t>research directions</a:t>
            </a: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latin typeface="Comic Sans MS" pitchFamily="66" charset="0"/>
            </a:endParaRPr>
          </a:p>
          <a:p>
            <a:pPr marL="341313" indent="-341313" defTabSz="457200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latin typeface="Comic Sans MS" pitchFamily="66" charset="0"/>
              </a:rPr>
              <a:t>Distributed computing theory has much to contribute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Conclusion</a:t>
            </a:r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62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Why </a:t>
            </a:r>
            <a:r>
              <a:rPr lang="en-US" dirty="0" smtClean="0">
                <a:latin typeface="Comic Sans MS"/>
                <a:cs typeface="Comic Sans MS"/>
              </a:rPr>
              <a:t>Can’t We Innovate?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“Closed” </a:t>
            </a:r>
            <a:r>
              <a:rPr lang="en-US" dirty="0" smtClean="0">
                <a:latin typeface="Comic Sans MS"/>
                <a:cs typeface="Comic Sans MS"/>
              </a:rPr>
              <a:t>equipment</a:t>
            </a:r>
            <a:endParaRPr lang="en-US" dirty="0" smtClean="0">
              <a:latin typeface="Comic Sans MS"/>
              <a:cs typeface="Comic Sans MS"/>
            </a:endParaRP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s</a:t>
            </a:r>
            <a:r>
              <a:rPr lang="en-US" dirty="0" smtClean="0">
                <a:latin typeface="Comic Sans MS"/>
                <a:cs typeface="Comic Sans MS"/>
              </a:rPr>
              <a:t>oftware </a:t>
            </a:r>
            <a:r>
              <a:rPr lang="en-US" dirty="0" smtClean="0">
                <a:latin typeface="Comic Sans MS"/>
                <a:cs typeface="Comic Sans MS"/>
              </a:rPr>
              <a:t>bundled with hardware</a:t>
            </a:r>
            <a:endParaRPr lang="en-US" dirty="0" smtClean="0">
              <a:latin typeface="Comic Sans MS"/>
              <a:cs typeface="Comic Sans MS"/>
            </a:endParaRP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v</a:t>
            </a:r>
            <a:r>
              <a:rPr lang="en-US" dirty="0" smtClean="0">
                <a:latin typeface="Comic Sans MS"/>
                <a:cs typeface="Comic Sans MS"/>
              </a:rPr>
              <a:t>endor</a:t>
            </a:r>
            <a:r>
              <a:rPr lang="en-US" dirty="0" smtClean="0">
                <a:latin typeface="Comic Sans MS"/>
                <a:cs typeface="Comic Sans MS"/>
              </a:rPr>
              <a:t>-specific interfaces</a:t>
            </a:r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Slow protocol standardization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Few </a:t>
            </a:r>
            <a:r>
              <a:rPr lang="en-US" dirty="0" smtClean="0">
                <a:latin typeface="Comic Sans MS"/>
                <a:cs typeface="Comic Sans MS"/>
              </a:rPr>
              <a:t>people can innovate</a:t>
            </a:r>
            <a:endParaRPr lang="en-US" dirty="0" smtClean="0">
              <a:latin typeface="Comic Sans MS"/>
              <a:cs typeface="Comic Sans MS"/>
            </a:endParaRP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e</a:t>
            </a:r>
            <a:r>
              <a:rPr lang="en-US" dirty="0" smtClean="0">
                <a:latin typeface="Comic Sans MS"/>
                <a:cs typeface="Comic Sans MS"/>
              </a:rPr>
              <a:t>quipment </a:t>
            </a:r>
            <a:r>
              <a:rPr lang="en-US" dirty="0" smtClean="0">
                <a:latin typeface="Comic Sans MS"/>
                <a:cs typeface="Comic Sans MS"/>
              </a:rPr>
              <a:t>vendors write the code</a:t>
            </a:r>
            <a:endParaRPr lang="en-US" dirty="0" smtClean="0">
              <a:latin typeface="Comic Sans MS"/>
              <a:cs typeface="Comic Sans MS"/>
            </a:endParaRP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ong </a:t>
            </a:r>
            <a:r>
              <a:rPr lang="en-US" dirty="0" smtClean="0">
                <a:latin typeface="Comic Sans MS"/>
                <a:cs typeface="Comic Sans MS"/>
              </a:rPr>
              <a:t>delays to introduce new features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</p:txBody>
      </p:sp>
      <p:cxnSp>
        <p:nvCxnSpPr>
          <p:cNvPr id="15364" name="Straight Connector 17"/>
          <p:cNvCxnSpPr>
            <a:cxnSpLocks noChangeShapeType="1"/>
          </p:cNvCxnSpPr>
          <p:nvPr/>
        </p:nvCxnSpPr>
        <p:spPr bwMode="auto">
          <a:xfrm>
            <a:off x="6456363" y="27813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365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9763" y="24765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6" name="Straight Connector 29"/>
          <p:cNvCxnSpPr>
            <a:cxnSpLocks noChangeShapeType="1"/>
          </p:cNvCxnSpPr>
          <p:nvPr/>
        </p:nvCxnSpPr>
        <p:spPr bwMode="auto">
          <a:xfrm>
            <a:off x="8266113" y="27813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36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48100"/>
            <a:ext cx="142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68" name="Straight Connector 31"/>
          <p:cNvCxnSpPr>
            <a:cxnSpLocks noChangeShapeType="1"/>
          </p:cNvCxnSpPr>
          <p:nvPr/>
        </p:nvCxnSpPr>
        <p:spPr bwMode="auto">
          <a:xfrm rot="5400000">
            <a:off x="7219157" y="3467894"/>
            <a:ext cx="762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9" name="Straight Connector 34"/>
          <p:cNvCxnSpPr>
            <a:cxnSpLocks noChangeShapeType="1"/>
          </p:cNvCxnSpPr>
          <p:nvPr/>
        </p:nvCxnSpPr>
        <p:spPr bwMode="auto">
          <a:xfrm>
            <a:off x="6324600" y="4075113"/>
            <a:ext cx="685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0" name="Straight Connector 35"/>
          <p:cNvCxnSpPr>
            <a:cxnSpLocks noChangeShapeType="1"/>
          </p:cNvCxnSpPr>
          <p:nvPr/>
        </p:nvCxnSpPr>
        <p:spPr bwMode="auto">
          <a:xfrm>
            <a:off x="8132763" y="4075113"/>
            <a:ext cx="685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797050" y="2892425"/>
            <a:ext cx="6753225" cy="854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40000"/>
              </a:spcBef>
            </a:pPr>
            <a:r>
              <a:rPr lang="en-US" sz="5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Comic Sans MS"/>
              <a:ea typeface="+mn-ea"/>
              <a:cs typeface="Comic Sans MS"/>
            </a:endParaRPr>
          </a:p>
        </p:txBody>
      </p:sp>
      <p:pic>
        <p:nvPicPr>
          <p:cNvPr id="19460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986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sp>
        <p:nvSpPr>
          <p:cNvPr id="19469" name="TextBox 31"/>
          <p:cNvSpPr txBox="1">
            <a:spLocks noChangeArrowheads="1"/>
          </p:cNvSpPr>
          <p:nvPr/>
        </p:nvSpPr>
        <p:spPr bwMode="auto">
          <a:xfrm>
            <a:off x="419100" y="2032000"/>
            <a:ext cx="347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sz="28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ata </a:t>
            </a:r>
            <a:r>
              <a:rPr lang="en-US" sz="2800" b="1" u="sng" dirty="0">
                <a:solidFill>
                  <a:srgbClr val="0000FF"/>
                </a:solidFill>
                <a:latin typeface="Comic Sans MS"/>
                <a:cs typeface="Comic Sans MS"/>
              </a:rPr>
              <a:t>plane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lang="en-US" sz="28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p</a:t>
            </a:r>
            <a:r>
              <a:rPr lang="en-US" sz="2800" dirty="0" smtClean="0">
                <a:latin typeface="Comic Sans MS"/>
                <a:cs typeface="Comic Sans MS"/>
              </a:rPr>
              <a:t>acket </a:t>
            </a:r>
            <a:r>
              <a:rPr lang="en-US" sz="2800" dirty="0">
                <a:latin typeface="Comic Sans MS"/>
                <a:cs typeface="Comic Sans MS"/>
              </a:rPr>
              <a:t>streaming</a:t>
            </a:r>
          </a:p>
        </p:txBody>
      </p:sp>
      <p:sp>
        <p:nvSpPr>
          <p:cNvPr id="19470" name="Rectangle 50"/>
          <p:cNvSpPr>
            <a:spLocks noChangeArrowheads="1"/>
          </p:cNvSpPr>
          <p:nvPr/>
        </p:nvSpPr>
        <p:spPr bwMode="auto">
          <a:xfrm>
            <a:off x="-165100" y="575151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Handle packets in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“</a:t>
            </a:r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real time”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: forward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, filter, buffer, mark,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rate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-limit,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measure, …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Comic Sans MS"/>
              <a:ea typeface="+mn-ea"/>
              <a:cs typeface="Comic Sans MS"/>
            </a:endParaRPr>
          </a:p>
        </p:txBody>
      </p:sp>
      <p:pic>
        <p:nvPicPr>
          <p:cNvPr id="20484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986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20499" idx="1"/>
          </p:cNvCxnSpPr>
          <p:nvPr/>
        </p:nvCxnSpPr>
        <p:spPr bwMode="auto">
          <a:xfrm flipV="1">
            <a:off x="3124200" y="3048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105400" y="3048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3124200" y="3886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5943600" y="3594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20501" idx="0"/>
          </p:cNvCxnSpPr>
          <p:nvPr/>
        </p:nvCxnSpPr>
        <p:spPr bwMode="auto">
          <a:xfrm rot="16200000" flipH="1">
            <a:off x="4610100" y="3390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sp>
        <p:nvSpPr>
          <p:cNvPr id="20498" name="Rounded Rectangle 28"/>
          <p:cNvSpPr>
            <a:spLocks noChangeArrowheads="1"/>
          </p:cNvSpPr>
          <p:nvPr/>
        </p:nvSpPr>
        <p:spPr bwMode="auto">
          <a:xfrm>
            <a:off x="2743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>
              <a:latin typeface="Comic Sans MS"/>
              <a:cs typeface="Comic Sans MS"/>
            </a:endParaRPr>
          </a:p>
        </p:txBody>
      </p:sp>
      <p:sp>
        <p:nvSpPr>
          <p:cNvPr id="20499" name="Rounded Rectangle 29"/>
          <p:cNvSpPr>
            <a:spLocks noChangeArrowheads="1"/>
          </p:cNvSpPr>
          <p:nvPr/>
        </p:nvSpPr>
        <p:spPr bwMode="auto">
          <a:xfrm>
            <a:off x="4648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he-IL">
              <a:latin typeface="Comic Sans MS"/>
              <a:cs typeface="Comic Sans MS"/>
            </a:endParaRPr>
          </a:p>
        </p:txBody>
      </p:sp>
      <p:sp>
        <p:nvSpPr>
          <p:cNvPr id="20500" name="Rounded Rectangle 30"/>
          <p:cNvSpPr>
            <a:spLocks noChangeArrowheads="1"/>
          </p:cNvSpPr>
          <p:nvPr/>
        </p:nvSpPr>
        <p:spPr bwMode="auto">
          <a:xfrm>
            <a:off x="7924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he-IL">
              <a:latin typeface="Comic Sans MS"/>
              <a:cs typeface="Comic Sans MS"/>
            </a:endParaRPr>
          </a:p>
        </p:txBody>
      </p:sp>
      <p:sp>
        <p:nvSpPr>
          <p:cNvPr id="20501" name="Rounded Rectangle 32"/>
          <p:cNvSpPr>
            <a:spLocks noChangeArrowheads="1"/>
          </p:cNvSpPr>
          <p:nvPr/>
        </p:nvSpPr>
        <p:spPr bwMode="auto">
          <a:xfrm>
            <a:off x="5410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he-IL">
              <a:latin typeface="Comic Sans MS"/>
              <a:cs typeface="Comic Sans MS"/>
            </a:endParaRPr>
          </a:p>
        </p:txBody>
      </p:sp>
      <p:sp>
        <p:nvSpPr>
          <p:cNvPr id="20502" name="Rectangle 50"/>
          <p:cNvSpPr>
            <a:spLocks noChangeArrowheads="1"/>
          </p:cNvSpPr>
          <p:nvPr/>
        </p:nvSpPr>
        <p:spPr bwMode="auto">
          <a:xfrm>
            <a:off x="1295400" y="5751513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lower time scale: t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rack 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topology changes, compute routes, install forwarding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rules, …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0503" name="TextBox 28"/>
          <p:cNvSpPr txBox="1">
            <a:spLocks noChangeArrowheads="1"/>
          </p:cNvSpPr>
          <p:nvPr/>
        </p:nvSpPr>
        <p:spPr bwMode="auto">
          <a:xfrm>
            <a:off x="203200" y="1836738"/>
            <a:ext cx="396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ontrol </a:t>
            </a:r>
            <a:r>
              <a:rPr lang="en-US" sz="2800" b="1" u="sng" dirty="0">
                <a:solidFill>
                  <a:srgbClr val="FF0000"/>
                </a:solidFill>
                <a:latin typeface="Comic Sans MS"/>
                <a:cs typeface="Comic Sans MS"/>
              </a:rPr>
              <a:t>plane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lang="en-US" sz="28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d</a:t>
            </a:r>
            <a:r>
              <a:rPr lang="en-US" sz="2800" dirty="0" smtClean="0">
                <a:latin typeface="Comic Sans MS"/>
                <a:cs typeface="Comic Sans MS"/>
              </a:rPr>
              <a:t>istributed </a:t>
            </a:r>
            <a:r>
              <a:rPr lang="en-US" sz="2800" dirty="0">
                <a:latin typeface="Comic Sans MS"/>
                <a:cs typeface="Comic Sans MS"/>
              </a:rPr>
              <a:t>algorithms</a:t>
            </a:r>
          </a:p>
        </p:txBody>
      </p:sp>
      <p:sp>
        <p:nvSpPr>
          <p:cNvPr id="25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Traditional Computer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Software </a:t>
            </a:r>
            <a:r>
              <a:rPr lang="en-US" sz="3600" dirty="0" smtClean="0">
                <a:latin typeface="Comic Sans MS"/>
                <a:cs typeface="Comic Sans MS"/>
              </a:rPr>
              <a:t>Defined Networking (SDN</a:t>
            </a:r>
            <a:r>
              <a:rPr lang="en-US" sz="3600" dirty="0" smtClean="0">
                <a:latin typeface="Comic Sans MS"/>
                <a:cs typeface="Comic Sans MS"/>
              </a:rPr>
              <a:t>):</a:t>
            </a:r>
            <a:br>
              <a:rPr lang="en-US" sz="3600" dirty="0" smtClean="0">
                <a:latin typeface="Comic Sans MS"/>
                <a:cs typeface="Comic Sans MS"/>
              </a:rPr>
            </a:br>
            <a:r>
              <a:rPr lang="en-US" sz="3600" dirty="0" smtClean="0">
                <a:latin typeface="Comic Sans MS"/>
                <a:cs typeface="Comic Sans MS"/>
              </a:rPr>
              <a:t>a New Paradigm</a:t>
            </a:r>
            <a:endParaRPr lang="en-US" sz="3600" dirty="0" smtClean="0">
              <a:latin typeface="Comic Sans MS"/>
              <a:cs typeface="Comic Sans MS"/>
            </a:endParaRP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1676400" y="40513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Comic Sans MS"/>
              <a:ea typeface="+mn-ea"/>
              <a:cs typeface="Comic Sans MS"/>
            </a:endParaRPr>
          </a:p>
        </p:txBody>
      </p:sp>
      <p:pic>
        <p:nvPicPr>
          <p:cNvPr id="23556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148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6388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6482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578100" y="44196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578100" y="50863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267200" y="45720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483100" y="43243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321300" y="50292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</p:cxnSp>
      <p:pic>
        <p:nvPicPr>
          <p:cNvPr id="23564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95300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1625600" y="2784475"/>
            <a:ext cx="449263" cy="2181225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Comic Sans MS"/>
              <a:ea typeface="+mn-ea"/>
              <a:cs typeface="Comic Sans MS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2371725" y="3211513"/>
            <a:ext cx="2111375" cy="2446337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Comic Sans MS"/>
              <a:ea typeface="+mn-ea"/>
              <a:cs typeface="Comic Sans MS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2438400" y="2863850"/>
            <a:ext cx="1524000" cy="1339850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Comic Sans MS"/>
              <a:ea typeface="+mn-ea"/>
              <a:cs typeface="Comic Sans MS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505075" y="2624138"/>
            <a:ext cx="4733925" cy="2036762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Comic Sans MS"/>
              <a:ea typeface="+mn-ea"/>
              <a:cs typeface="Comic Sans MS"/>
            </a:endParaRPr>
          </a:p>
        </p:txBody>
      </p:sp>
      <p:sp>
        <p:nvSpPr>
          <p:cNvPr id="23569" name="TextBox 24"/>
          <p:cNvSpPr txBox="1">
            <a:spLocks noChangeArrowheads="1"/>
          </p:cNvSpPr>
          <p:nvPr/>
        </p:nvSpPr>
        <p:spPr bwMode="auto">
          <a:xfrm>
            <a:off x="4984750" y="2730500"/>
            <a:ext cx="2669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API to the data plane</a:t>
            </a:r>
          </a:p>
          <a:p>
            <a:pPr algn="ctr"/>
            <a:r>
              <a:rPr lang="en-US" b="1" dirty="0">
                <a:latin typeface="Comic Sans MS"/>
                <a:cs typeface="Comic Sans MS"/>
              </a:rPr>
              <a:t>(e.g., </a:t>
            </a:r>
            <a:r>
              <a:rPr lang="en-US" b="1" dirty="0" err="1">
                <a:latin typeface="Comic Sans MS"/>
                <a:cs typeface="Comic Sans MS"/>
              </a:rPr>
              <a:t>OpenFlow</a:t>
            </a:r>
            <a:r>
              <a:rPr lang="en-US" b="1" dirty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23570" name="TextBox 25"/>
          <p:cNvSpPr txBox="1">
            <a:spLocks noChangeArrowheads="1"/>
          </p:cNvSpPr>
          <p:nvPr/>
        </p:nvSpPr>
        <p:spPr bwMode="auto">
          <a:xfrm>
            <a:off x="1320800" y="132080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en-US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ontroller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: logically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-centralized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control, smart, slow, implemented in software, …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571" name="TextBox 27"/>
          <p:cNvSpPr txBox="1">
            <a:spLocks noChangeArrowheads="1"/>
          </p:cNvSpPr>
          <p:nvPr/>
        </p:nvSpPr>
        <p:spPr bwMode="auto">
          <a:xfrm>
            <a:off x="2917825" y="6059269"/>
            <a:ext cx="3929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Switch: dumb, fast,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implemented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in hardware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3572" name="Rounded Rectangle 21"/>
          <p:cNvSpPr>
            <a:spLocks noChangeArrowheads="1"/>
          </p:cNvSpPr>
          <p:nvPr/>
        </p:nvSpPr>
        <p:spPr bwMode="auto">
          <a:xfrm>
            <a:off x="1600200" y="21463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0D1417-377E-4B39-AF4F-978E55BF48F3}" type="slidenum">
              <a:rPr lang="en-US" smtClean="0">
                <a:latin typeface="Comic Sans MS"/>
                <a:cs typeface="Comic Sans MS"/>
              </a:rPr>
              <a:pPr/>
              <a:t>8</a:t>
            </a:fld>
            <a:endParaRPr lang="en-US" smtClean="0">
              <a:latin typeface="Comic Sans MS"/>
              <a:cs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78930" y="3352800"/>
            <a:ext cx="4724400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Network OS</a:t>
            </a:r>
          </a:p>
        </p:txBody>
      </p:sp>
      <p:sp>
        <p:nvSpPr>
          <p:cNvPr id="34823" name="Rounded Rectangle 5"/>
          <p:cNvSpPr>
            <a:spLocks noChangeArrowheads="1"/>
          </p:cNvSpPr>
          <p:nvPr/>
        </p:nvSpPr>
        <p:spPr bwMode="auto">
          <a:xfrm>
            <a:off x="2332038" y="1981200"/>
            <a:ext cx="4297362" cy="1295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>
              <a:latin typeface="Comic Sans MS"/>
              <a:cs typeface="Comic Sans MS"/>
            </a:endParaRP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3074988" y="2419350"/>
            <a:ext cx="2535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mic Sans MS"/>
                <a:cs typeface="Comic Sans MS"/>
              </a:rPr>
              <a:t>Controller Application</a:t>
            </a:r>
          </a:p>
        </p:txBody>
      </p:sp>
      <p:sp>
        <p:nvSpPr>
          <p:cNvPr id="34825" name="Rounded Rectangle 13"/>
          <p:cNvSpPr>
            <a:spLocks noChangeArrowheads="1"/>
          </p:cNvSpPr>
          <p:nvPr/>
        </p:nvSpPr>
        <p:spPr bwMode="auto">
          <a:xfrm>
            <a:off x="1951038" y="1752600"/>
            <a:ext cx="51054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>
              <a:latin typeface="Comic Sans MS"/>
              <a:cs typeface="Comic Sans MS"/>
            </a:endParaRPr>
          </a:p>
        </p:txBody>
      </p:sp>
      <p:cxnSp>
        <p:nvCxnSpPr>
          <p:cNvPr id="34826" name="Curved Connector 15"/>
          <p:cNvCxnSpPr>
            <a:cxnSpLocks noChangeShapeType="1"/>
          </p:cNvCxnSpPr>
          <p:nvPr/>
        </p:nvCxnSpPr>
        <p:spPr bwMode="auto">
          <a:xfrm flipV="1">
            <a:off x="2408238" y="3810000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4827" name="TextBox 16"/>
          <p:cNvSpPr txBox="1">
            <a:spLocks noChangeArrowheads="1"/>
          </p:cNvSpPr>
          <p:nvPr/>
        </p:nvSpPr>
        <p:spPr bwMode="auto">
          <a:xfrm>
            <a:off x="798513" y="4876800"/>
            <a:ext cx="24932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7375E"/>
                </a:solidFill>
                <a:latin typeface="Comic Sans MS"/>
                <a:cs typeface="Comic Sans MS"/>
              </a:rPr>
              <a:t>e</a:t>
            </a:r>
            <a:r>
              <a:rPr lang="en-US" u="sng" dirty="0" smtClean="0">
                <a:solidFill>
                  <a:srgbClr val="17375E"/>
                </a:solidFill>
                <a:latin typeface="Comic Sans MS"/>
                <a:cs typeface="Comic Sans MS"/>
              </a:rPr>
              <a:t>vents </a:t>
            </a:r>
            <a:r>
              <a:rPr lang="en-US" u="sng" dirty="0">
                <a:solidFill>
                  <a:srgbClr val="17375E"/>
                </a:solidFill>
                <a:latin typeface="Comic Sans MS"/>
                <a:cs typeface="Comic Sans MS"/>
              </a:rPr>
              <a:t>from switches</a:t>
            </a:r>
            <a:endParaRPr lang="en-US" u="sng" dirty="0" smtClean="0">
              <a:solidFill>
                <a:srgbClr val="17375E"/>
              </a:solidFill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t</a:t>
            </a:r>
            <a:r>
              <a:rPr lang="en-US" dirty="0" smtClean="0">
                <a:latin typeface="Comic Sans MS"/>
                <a:cs typeface="Comic Sans MS"/>
              </a:rPr>
              <a:t>opology </a:t>
            </a:r>
            <a:r>
              <a:rPr lang="en-US" dirty="0">
                <a:latin typeface="Comic Sans MS"/>
                <a:cs typeface="Comic Sans MS"/>
              </a:rPr>
              <a:t>changes,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t</a:t>
            </a:r>
            <a:r>
              <a:rPr lang="en-US" dirty="0" smtClean="0">
                <a:latin typeface="Comic Sans MS"/>
                <a:cs typeface="Comic Sans MS"/>
              </a:rPr>
              <a:t>raffic </a:t>
            </a:r>
            <a:r>
              <a:rPr lang="en-US" dirty="0">
                <a:latin typeface="Comic Sans MS"/>
                <a:cs typeface="Comic Sans MS"/>
              </a:rPr>
              <a:t>statistics,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rriving packets,</a:t>
            </a:r>
          </a:p>
          <a:p>
            <a:r>
              <a:rPr lang="en-US" dirty="0" smtClean="0">
                <a:latin typeface="Comic Sans MS"/>
                <a:cs typeface="Comic Sans MS"/>
              </a:rPr>
              <a:t>…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34828" name="Curved Connector 19"/>
          <p:cNvCxnSpPr>
            <a:cxnSpLocks noChangeShapeType="1"/>
          </p:cNvCxnSpPr>
          <p:nvPr/>
        </p:nvCxnSpPr>
        <p:spPr bwMode="auto">
          <a:xfrm flipH="1" flipV="1">
            <a:off x="5151438" y="3810000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34829" name="TextBox 20"/>
          <p:cNvSpPr txBox="1">
            <a:spLocks noChangeArrowheads="1"/>
          </p:cNvSpPr>
          <p:nvPr/>
        </p:nvSpPr>
        <p:spPr bwMode="auto">
          <a:xfrm>
            <a:off x="4875213" y="4876800"/>
            <a:ext cx="25727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17375E"/>
                </a:solidFill>
                <a:latin typeface="Comic Sans MS"/>
                <a:cs typeface="Comic Sans MS"/>
              </a:rPr>
              <a:t>c</a:t>
            </a:r>
            <a:r>
              <a:rPr lang="en-US" u="sng" dirty="0" smtClean="0">
                <a:solidFill>
                  <a:srgbClr val="17375E"/>
                </a:solidFill>
                <a:latin typeface="Comic Sans MS"/>
                <a:cs typeface="Comic Sans MS"/>
              </a:rPr>
              <a:t>ommands </a:t>
            </a:r>
            <a:r>
              <a:rPr lang="en-US" u="sng" dirty="0">
                <a:solidFill>
                  <a:srgbClr val="17375E"/>
                </a:solidFill>
                <a:latin typeface="Comic Sans MS"/>
                <a:cs typeface="Comic Sans MS"/>
              </a:rPr>
              <a:t>to switches</a:t>
            </a:r>
          </a:p>
          <a:p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 err="1">
                <a:latin typeface="Comic Sans MS"/>
                <a:cs typeface="Comic Sans MS"/>
              </a:rPr>
              <a:t>u</a:t>
            </a:r>
            <a:r>
              <a:rPr lang="en-US" dirty="0" err="1" smtClean="0">
                <a:latin typeface="Comic Sans MS"/>
                <a:cs typeface="Comic Sans MS"/>
              </a:rPr>
              <a:t>n</a:t>
            </a:r>
            <a:r>
              <a:rPr lang="en-US" dirty="0" err="1">
                <a:latin typeface="Comic Sans MS"/>
                <a:cs typeface="Comic Sans MS"/>
              </a:rPr>
              <a:t>)install</a:t>
            </a:r>
            <a:r>
              <a:rPr lang="en-US" dirty="0">
                <a:latin typeface="Comic Sans MS"/>
                <a:cs typeface="Comic Sans MS"/>
              </a:rPr>
              <a:t> rules,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q</a:t>
            </a:r>
            <a:r>
              <a:rPr lang="en-US" dirty="0" smtClean="0">
                <a:latin typeface="Comic Sans MS"/>
                <a:cs typeface="Comic Sans MS"/>
              </a:rPr>
              <a:t>uery </a:t>
            </a:r>
            <a:r>
              <a:rPr lang="en-US" dirty="0">
                <a:latin typeface="Comic Sans MS"/>
                <a:cs typeface="Comic Sans MS"/>
              </a:rPr>
              <a:t>statistics,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…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Software Defined Networking (SDN):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a New Paradigm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So…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8128000" cy="2768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Change is finally on the horizon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But many challenges remain…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Realizing SDN (e.g., distribute the controller?)</a:t>
            </a:r>
          </a:p>
          <a:p>
            <a:pPr lvl="1"/>
            <a:r>
              <a:rPr lang="en-US" sz="2400" dirty="0" smtClean="0">
                <a:latin typeface="Comic Sans MS"/>
                <a:cs typeface="Comic Sans MS"/>
              </a:rPr>
              <a:t>What are the “right” protocols (for routing, traffic engineering, etc.)</a:t>
            </a:r>
            <a:r>
              <a:rPr lang="en-US" sz="2400" dirty="0" smtClean="0">
                <a:latin typeface="Comic Sans MS"/>
                <a:cs typeface="Comic Sans MS"/>
              </a:rPr>
              <a:t>?</a:t>
            </a:r>
            <a:endParaRPr lang="en-US" sz="2400" dirty="0" smtClean="0">
              <a:latin typeface="Comic Sans MS"/>
              <a:cs typeface="Comic Sans MS"/>
            </a:endParaRPr>
          </a:p>
          <a:p>
            <a:pPr lvl="1"/>
            <a:endParaRPr lang="en-US" sz="32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Distributed computing theory can play an important role here</a:t>
            </a:r>
            <a:endParaRPr lang="en-US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13504</TotalTime>
  <Words>1961</Words>
  <Application>Microsoft Macintosh PowerPoint</Application>
  <PresentationFormat>On-screen Show (4:3)</PresentationFormat>
  <Paragraphs>363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CMMI10</vt:lpstr>
      <vt:lpstr>CMR10</vt:lpstr>
      <vt:lpstr>CMEX10</vt:lpstr>
      <vt:lpstr>Office Theme</vt:lpstr>
      <vt:lpstr>Some Open Questions on the Borderline of Distributed Computing and Networking</vt:lpstr>
      <vt:lpstr>This Talk</vt:lpstr>
      <vt:lpstr>The Internet</vt:lpstr>
      <vt:lpstr>Why Can’t We Innovate?</vt:lpstr>
      <vt:lpstr>Traditional Computer Networks</vt:lpstr>
      <vt:lpstr>Traditional Computer Networks</vt:lpstr>
      <vt:lpstr>Software Defined Networking (SDN): a New Paradigm</vt:lpstr>
      <vt:lpstr>Software Defined Networking (SDN): a New Paradigm</vt:lpstr>
      <vt:lpstr>So…</vt:lpstr>
      <vt:lpstr>Distributed Controller?</vt:lpstr>
      <vt:lpstr>Rethinking (Routing) Protocols</vt:lpstr>
      <vt:lpstr>Pushing Connectivity (Only!) to the Data Plane</vt:lpstr>
      <vt:lpstr>Resilient Forwarding</vt:lpstr>
      <vt:lpstr>Theoretical Perspective</vt:lpstr>
      <vt:lpstr>Practical Perspective</vt:lpstr>
      <vt:lpstr>Directions for Future Research</vt:lpstr>
      <vt:lpstr>(Self-)Stabilizing Internet Routing</vt:lpstr>
      <vt:lpstr>Border Gateway Protocol</vt:lpstr>
      <vt:lpstr>BGP ≠ Shortest-Path Routing!</vt:lpstr>
      <vt:lpstr>Illustration: BGP Dynamics</vt:lpstr>
      <vt:lpstr>Illustration: BGP Oscillation</vt:lpstr>
      <vt:lpstr>Why are Oscillations Bad?</vt:lpstr>
      <vt:lpstr>Internet Protocols, Markets, and Beyond</vt:lpstr>
      <vt:lpstr>Dynamics: Game Theory vs. Distributed Computing</vt:lpstr>
      <vt:lpstr>Simple Model</vt:lpstr>
      <vt:lpstr>Simple Model (Cont.)</vt:lpstr>
      <vt:lpstr>Simple Model (Cont.)</vt:lpstr>
      <vt:lpstr>Towards a Characterization of Convergent Systems</vt:lpstr>
      <vt:lpstr>Application: Internet Routing</vt:lpstr>
      <vt:lpstr>Other Applications</vt:lpstr>
      <vt:lpstr>Slide 31</vt:lpstr>
      <vt:lpstr>Strengthening the Result: Convergence vs. Synchronism</vt:lpstr>
      <vt:lpstr>Complexity of Convergent Systems</vt:lpstr>
      <vt:lpstr>Directions for Future Research</vt:lpstr>
      <vt:lpstr>Slide 35</vt:lpstr>
      <vt:lpstr>Slide 36</vt:lpstr>
      <vt:lpstr>What About BGP?</vt:lpstr>
      <vt:lpstr>How Can We Fix This?</vt:lpstr>
      <vt:lpstr>Conclusion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and Visual Computing</dc:title>
  <dc:creator>raananf</dc:creator>
  <cp:lastModifiedBy>Michael Schapira</cp:lastModifiedBy>
  <cp:revision>602</cp:revision>
  <dcterms:created xsi:type="dcterms:W3CDTF">2013-10-17T05:17:19Z</dcterms:created>
  <dcterms:modified xsi:type="dcterms:W3CDTF">2013-10-17T11:40:23Z</dcterms:modified>
</cp:coreProperties>
</file>