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41"/>
  </p:notesMasterIdLst>
  <p:sldIdLst>
    <p:sldId id="256" r:id="rId2"/>
    <p:sldId id="258" r:id="rId3"/>
    <p:sldId id="322" r:id="rId4"/>
    <p:sldId id="323" r:id="rId5"/>
    <p:sldId id="324" r:id="rId6"/>
    <p:sldId id="257" r:id="rId7"/>
    <p:sldId id="302" r:id="rId8"/>
    <p:sldId id="325" r:id="rId9"/>
    <p:sldId id="259" r:id="rId10"/>
    <p:sldId id="303" r:id="rId11"/>
    <p:sldId id="262" r:id="rId12"/>
    <p:sldId id="264" r:id="rId13"/>
    <p:sldId id="326" r:id="rId14"/>
    <p:sldId id="287" r:id="rId15"/>
    <p:sldId id="288" r:id="rId16"/>
    <p:sldId id="289" r:id="rId17"/>
    <p:sldId id="290" r:id="rId18"/>
    <p:sldId id="291" r:id="rId19"/>
    <p:sldId id="269" r:id="rId20"/>
    <p:sldId id="292" r:id="rId21"/>
    <p:sldId id="293" r:id="rId22"/>
    <p:sldId id="294" r:id="rId23"/>
    <p:sldId id="295" r:id="rId24"/>
    <p:sldId id="299" r:id="rId25"/>
    <p:sldId id="300" r:id="rId26"/>
    <p:sldId id="298" r:id="rId27"/>
    <p:sldId id="313" r:id="rId28"/>
    <p:sldId id="305" r:id="rId29"/>
    <p:sldId id="308" r:id="rId30"/>
    <p:sldId id="315" r:id="rId31"/>
    <p:sldId id="314" r:id="rId32"/>
    <p:sldId id="320" r:id="rId33"/>
    <p:sldId id="317" r:id="rId34"/>
    <p:sldId id="318" r:id="rId35"/>
    <p:sldId id="321" r:id="rId36"/>
    <p:sldId id="319" r:id="rId37"/>
    <p:sldId id="311" r:id="rId38"/>
    <p:sldId id="327" r:id="rId39"/>
    <p:sldId id="310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4680" autoAdjust="0"/>
    <p:restoredTop sz="92540" autoAdjust="0"/>
  </p:normalViewPr>
  <p:slideViewPr>
    <p:cSldViewPr>
      <p:cViewPr>
        <p:scale>
          <a:sx n="66" d="100"/>
          <a:sy n="66" d="100"/>
        </p:scale>
        <p:origin x="-496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75F2-489D-49EC-8355-88DC70D1A780}" type="datetimeFigureOut">
              <a:rPr lang="en-US" smtClean="0"/>
              <a:t>11/24/13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4369-BCEB-4438-9EA2-D6B77C16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important day of the ants’ year.</a:t>
            </a:r>
          </a:p>
          <a:p>
            <a:r>
              <a:rPr lang="en-US" dirty="0" smtClean="0"/>
              <a:t>Reproduction.</a:t>
            </a:r>
          </a:p>
          <a:p>
            <a:r>
              <a:rPr lang="en-US" dirty="0" smtClean="0"/>
              <a:t>Virgin queens and males from different nests exit</a:t>
            </a:r>
            <a:r>
              <a:rPr lang="en-US" baseline="0" dirty="0" smtClean="0"/>
              <a:t> the nest fly and mate.</a:t>
            </a:r>
          </a:p>
          <a:p>
            <a:r>
              <a:rPr lang="en-US" baseline="0" dirty="0" smtClean="0"/>
              <a:t>The most striking aspect of this phenomena is its synchrony: you need to, at least, bring the bride and the groom to the place at the same time.</a:t>
            </a:r>
          </a:p>
          <a:p>
            <a:pPr algn="l" rtl="0"/>
            <a:r>
              <a:rPr lang="en-US" dirty="0" smtClean="0"/>
              <a:t>Highly synchronized event.</a:t>
            </a:r>
          </a:p>
          <a:p>
            <a:pPr algn="l" rtl="0"/>
            <a:r>
              <a:rPr lang="en-US" dirty="0" smtClean="0"/>
              <a:t>Starts at 6PM of the first hot day after summer and lasts for about an hour.</a:t>
            </a:r>
          </a:p>
          <a:p>
            <a:pPr algn="l" rtl="0"/>
            <a:r>
              <a:rPr lang="en-US" dirty="0" smtClean="0"/>
              <a:t>Positive feedbacks produce the desired runway effect.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7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noise in sensing the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these ants saying to each other?</a:t>
            </a:r>
          </a:p>
          <a:p>
            <a:r>
              <a:rPr lang="en-US" dirty="0" smtClean="0"/>
              <a:t>Indirect method: if we can infer by the behavior of the ant how much she heard she must know at least this much…</a:t>
            </a:r>
          </a:p>
          <a:p>
            <a:endParaRPr lang="en-US" dirty="0" smtClean="0"/>
          </a:p>
          <a:p>
            <a:r>
              <a:rPr lang="en-US" dirty="0" smtClean="0"/>
              <a:t>Advent and availability of computer and camera technology is revolutionizing</a:t>
            </a:r>
            <a:r>
              <a:rPr lang="en-US" baseline="0" dirty="0" smtClean="0"/>
              <a:t> the field of collective animal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these ants saying to each other?</a:t>
            </a:r>
          </a:p>
          <a:p>
            <a:endParaRPr lang="en-US" dirty="0" smtClean="0"/>
          </a:p>
          <a:p>
            <a:r>
              <a:rPr lang="en-US" dirty="0" smtClean="0"/>
              <a:t>Advent and availability of computer and camera technology is revolutionizing</a:t>
            </a:r>
            <a:r>
              <a:rPr lang="en-US" baseline="0" dirty="0" smtClean="0"/>
              <a:t> the field of collective animal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these ants saying to each other?</a:t>
            </a:r>
          </a:p>
          <a:p>
            <a:endParaRPr lang="en-US" dirty="0" smtClean="0"/>
          </a:p>
          <a:p>
            <a:r>
              <a:rPr lang="en-US" dirty="0" smtClean="0"/>
              <a:t>Advent and availability of computer and camera technology is revolutionizing</a:t>
            </a:r>
            <a:r>
              <a:rPr lang="en-US" baseline="0" dirty="0" smtClean="0"/>
              <a:t> the field of collective animal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 smtClean="0"/>
              <a:t>The probability that an ant exit the nest depends on her speed…..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1200" dirty="0" smtClean="0"/>
              <a:t>The speed of the ‘awakened’ ant depends on the speed of the interacting ant (P&lt;0.05) but </a:t>
            </a:r>
          </a:p>
          <a:p>
            <a:pPr algn="l" rtl="0"/>
            <a:r>
              <a:rPr lang="en-US" sz="1200" dirty="0" smtClean="0"/>
              <a:t>NOT on whether the other ant has been to the cricket (P=0.50).</a:t>
            </a:r>
          </a:p>
          <a:p>
            <a:pPr algn="l" rtl="0"/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 smtClean="0"/>
              <a:t>The probability that an ant exit the nest depends on her speed…..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1200" dirty="0" smtClean="0"/>
              <a:t>The speed of the ‘awakened’ ant depends on the speed of the interacting ant (P&lt;0.05) but </a:t>
            </a:r>
          </a:p>
          <a:p>
            <a:pPr algn="l" rtl="0"/>
            <a:r>
              <a:rPr lang="en-US" sz="1200" dirty="0" smtClean="0"/>
              <a:t>NOT on whether the other ant has been to the cricket (P=0.50).</a:t>
            </a:r>
          </a:p>
          <a:p>
            <a:pPr algn="l" rtl="0"/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and calculate the channel capacity:</a:t>
            </a:r>
          </a:p>
          <a:p>
            <a:pPr algn="l" rtl="0"/>
            <a:r>
              <a:rPr lang="en-US" dirty="0" smtClean="0"/>
              <a:t>“At what rate could information be squeezed through the channel?”</a:t>
            </a:r>
            <a:endParaRPr lang="he-IL" dirty="0" smtClean="0"/>
          </a:p>
          <a:p>
            <a:pPr algn="l" rtl="0"/>
            <a:endParaRPr lang="he-IL" dirty="0" smtClean="0"/>
          </a:p>
          <a:p>
            <a:pPr algn="l" rtl="0"/>
            <a:r>
              <a:rPr lang="en-US" dirty="0" smtClean="0"/>
              <a:t>If</a:t>
            </a:r>
            <a:r>
              <a:rPr lang="en-US" baseline="0" dirty="0" smtClean="0"/>
              <a:t> we look at the means only we see information is passing fast-&gt;fast, slow-&gt;slow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and calculate the channel capacity:</a:t>
            </a:r>
          </a:p>
          <a:p>
            <a:pPr algn="l" rtl="0"/>
            <a:r>
              <a:rPr lang="en-US" dirty="0" smtClean="0"/>
              <a:t>“At what rate could information be squeezed through the channel?”</a:t>
            </a:r>
            <a:endParaRPr lang="he-IL" dirty="0" smtClean="0"/>
          </a:p>
          <a:p>
            <a:pPr algn="l" rtl="0"/>
            <a:endParaRPr lang="he-IL" dirty="0" smtClean="0"/>
          </a:p>
          <a:p>
            <a:pPr algn="l" rtl="0"/>
            <a:r>
              <a:rPr lang="en-US" dirty="0" smtClean="0"/>
              <a:t>If</a:t>
            </a:r>
            <a:r>
              <a:rPr lang="en-US" baseline="0" dirty="0" smtClean="0"/>
              <a:t> we look at the means only we see information is passing fast-&gt;fast, slow-&gt;slow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Discuss here? Why do we take this lower bound as our estimate?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Decent behavior</a:t>
            </a:r>
          </a:p>
          <a:p>
            <a:pPr algn="l" rtl="0">
              <a:buFont typeface="Wingdings" pitchFamily="2" charset="2"/>
              <a:buChar char="v"/>
            </a:pP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200" b="1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had knowledge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0" indent="0" algn="l" rtl="0">
              <a:buNone/>
            </a:pPr>
            <a:r>
              <a:rPr lang="en-US" sz="1200" dirty="0" smtClean="0"/>
              <a:t>Recruiters are knowledgeable, they remain fast and interact often. Interactions do not affect their speed.</a:t>
            </a:r>
          </a:p>
          <a:p>
            <a:pPr marL="0" indent="0" algn="l" rtl="0">
              <a:buNone/>
            </a:pPr>
            <a:r>
              <a:rPr lang="en-US" sz="1200" dirty="0" smtClean="0"/>
              <a:t>		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“Speak loudly”                  “Don’t listen”</a:t>
            </a:r>
          </a:p>
          <a:p>
            <a:endParaRPr lang="en-US" dirty="0" smtClean="0"/>
          </a:p>
          <a:p>
            <a:pPr marL="285750" indent="-285750" algn="l" rtl="0">
              <a:buFont typeface="Wingdings" pitchFamily="2" charset="2"/>
              <a:buChar char="v"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200" b="1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hand knowledge:   </a:t>
            </a:r>
          </a:p>
          <a:p>
            <a:pPr algn="l" rtl="0"/>
            <a:r>
              <a:rPr lang="en-US" sz="1200" dirty="0" smtClean="0"/>
              <a:t>An ant butted by her nest-mate starts moving but cannot be sure why.</a:t>
            </a:r>
            <a:endParaRPr lang="he-IL" sz="1200" dirty="0" smtClean="0"/>
          </a:p>
          <a:p>
            <a:pPr algn="l" rtl="0"/>
            <a:r>
              <a:rPr lang="en-US" sz="1200" dirty="0" smtClean="0"/>
              <a:t>These ants exhibit a more hesitant behavior. They react to interactions by changing their own speed.</a:t>
            </a:r>
          </a:p>
          <a:p>
            <a:pPr algn="l" rtl="0"/>
            <a:r>
              <a:rPr lang="en-US" sz="1200" dirty="0" smtClean="0"/>
              <a:t>These changes often makes them stop moving after a small number of interactions. </a:t>
            </a:r>
          </a:p>
          <a:p>
            <a:pPr algn="l" rtl="0"/>
            <a:r>
              <a:rPr lang="en-US" sz="1200" dirty="0" smtClean="0"/>
              <a:t>		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“Speak softly”                   “Be responsive”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0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 between social and environmental info is</a:t>
            </a:r>
            <a:r>
              <a:rPr lang="en-US" baseline="0" dirty="0" smtClean="0"/>
              <a:t> consistent with the interactions being noisy.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Influence since the vocabulary is small/noisy you can’t tune what you say therefore you tune what is written.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algn="l" rtl="0"/>
            <a:r>
              <a:rPr lang="en-US" dirty="0" smtClean="0"/>
              <a:t>The ants assess their knowledge of the situation and accordingly tune their influence on the group and their responsiveness to it.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Assessments: An assessment relies on environmental cues is more lasting (confident/unsure) ants</a:t>
            </a:r>
          </a:p>
          <a:p>
            <a:pPr algn="l" rtl="0"/>
            <a:r>
              <a:rPr lang="en-US" dirty="0" smtClean="0"/>
              <a:t>then an assessment that relies on social cues (a fast unsure ant can quickly slow down again).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Tuning: Since the ants have a very small vocabulary they tune the rate at which they interact and the extent at which they respond to interactions.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important day of the ants’ year.</a:t>
            </a:r>
          </a:p>
          <a:p>
            <a:r>
              <a:rPr lang="en-US" dirty="0" smtClean="0"/>
              <a:t>Reproduction.</a:t>
            </a:r>
          </a:p>
          <a:p>
            <a:r>
              <a:rPr lang="en-US" dirty="0" smtClean="0"/>
              <a:t>Virgin queens and males from different nests exit</a:t>
            </a:r>
            <a:r>
              <a:rPr lang="en-US" baseline="0" dirty="0" smtClean="0"/>
              <a:t> the nest fly and mate.</a:t>
            </a:r>
          </a:p>
          <a:p>
            <a:r>
              <a:rPr lang="en-US" baseline="0" dirty="0" smtClean="0"/>
              <a:t>The most striking aspect of this phenomena is its synchrony: you need to, at least, bring the bride and the groom to the place at the same time.</a:t>
            </a:r>
          </a:p>
          <a:p>
            <a:pPr algn="l" rtl="0"/>
            <a:r>
              <a:rPr lang="en-US" dirty="0" smtClean="0"/>
              <a:t>Highly synchronized event.</a:t>
            </a:r>
          </a:p>
          <a:p>
            <a:pPr algn="l" rtl="0"/>
            <a:r>
              <a:rPr lang="en-US" dirty="0" smtClean="0"/>
              <a:t>Starts at 6PM of the first hot day after summer and lasts for about an hour.</a:t>
            </a:r>
          </a:p>
          <a:p>
            <a:pPr algn="l" rtl="0"/>
            <a:r>
              <a:rPr lang="en-US" dirty="0" smtClean="0"/>
              <a:t>Positive feedbacks produce the desired runway effect.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70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ants: for Torque,</a:t>
            </a:r>
            <a:r>
              <a:rPr lang="en-US" baseline="0" dirty="0" smtClean="0"/>
              <a:t> </a:t>
            </a:r>
            <a:r>
              <a:rPr lang="en-US" dirty="0" smtClean="0"/>
              <a:t>during 10 first seconds</a:t>
            </a:r>
            <a:r>
              <a:rPr lang="en-US" baseline="0" dirty="0" smtClean="0"/>
              <a:t> of pulling</a:t>
            </a:r>
          </a:p>
          <a:p>
            <a:r>
              <a:rPr lang="en-US" baseline="0" dirty="0" smtClean="0"/>
              <a:t>                     for Force: 10-15 seconds (give the time to align)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5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 between social and environmental info is</a:t>
            </a:r>
            <a:r>
              <a:rPr lang="en-US" baseline="0" dirty="0" smtClean="0"/>
              <a:t> consistent with the interactions being noisy.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Influence since the vocabulary is small/noisy you can’t tune what you say therefore you tune what is written.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algn="l" rtl="0"/>
            <a:r>
              <a:rPr lang="en-US" dirty="0" smtClean="0"/>
              <a:t>The ants assess their knowledge of the situation and accordingly tune their influence on the group and their responsiveness to it.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Assessments: An assessment relies on environmental cues is more lasting (confident/unsure) ants</a:t>
            </a:r>
          </a:p>
          <a:p>
            <a:pPr algn="l" rtl="0"/>
            <a:r>
              <a:rPr lang="en-US" dirty="0" smtClean="0"/>
              <a:t>then an assessment that relies on social cues (a fast unsure ant can quickly slow down again).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Tuning: Since the ants have a very small vocabulary they tune the rate at which they interact and the extent at which they respond to interactions.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a</a:t>
            </a:r>
            <a:r>
              <a:rPr lang="en-US" baseline="0" dirty="0" smtClean="0"/>
              <a:t> field observation – due to their rarity studying nuptial flight is somewhat of a task.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movie</a:t>
            </a:r>
            <a:r>
              <a:rPr lang="en-US" baseline="0" dirty="0" smtClean="0"/>
              <a:t> we</a:t>
            </a:r>
            <a:r>
              <a:rPr lang="en-US" dirty="0" smtClean="0"/>
              <a:t> see one</a:t>
            </a:r>
            <a:r>
              <a:rPr lang="en-US" baseline="0" dirty="0" smtClean="0"/>
              <a:t> of these</a:t>
            </a:r>
            <a:r>
              <a:rPr lang="en-US" dirty="0" smtClean="0"/>
              <a:t> over-responsive queen.</a:t>
            </a:r>
          </a:p>
          <a:p>
            <a:r>
              <a:rPr lang="en-US" dirty="0" smtClean="0"/>
              <a:t>She</a:t>
            </a:r>
            <a:r>
              <a:rPr lang="en-US" baseline="0" dirty="0" smtClean="0"/>
              <a:t> really wants to fly off into her future.</a:t>
            </a:r>
          </a:p>
          <a:p>
            <a:r>
              <a:rPr lang="en-US" baseline="0" dirty="0" smtClean="0"/>
              <a:t>Society holds her back. Study of ants is useful for people with limited </a:t>
            </a:r>
            <a:r>
              <a:rPr lang="en-US" baseline="0" dirty="0" err="1" smtClean="0"/>
              <a:t>abstractization</a:t>
            </a:r>
            <a:r>
              <a:rPr lang="en-US" baseline="0" dirty="0" smtClean="0"/>
              <a:t> skills: negative feedbacks look like negative feedbacks.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early negative feedback – which coupled with the positive feedback (mentioned in previous slide) allows strong reactions which are nevertheless precisely timed.</a:t>
            </a:r>
          </a:p>
          <a:p>
            <a:r>
              <a:rPr lang="en-US" baseline="0" dirty="0" smtClean="0"/>
              <a:t>This double feedback system is prevalent in biology.</a:t>
            </a:r>
          </a:p>
          <a:p>
            <a:r>
              <a:rPr lang="en-US" baseline="0" dirty="0" smtClean="0"/>
              <a:t>Here it may be achieved by ants that follow very simple rules: </a:t>
            </a:r>
          </a:p>
          <a:p>
            <a:r>
              <a:rPr lang="en-US" baseline="0" dirty="0" smtClean="0"/>
              <a:t>“if you see a virgin queen try to pull her back in the nest”. </a:t>
            </a:r>
          </a:p>
          <a:p>
            <a:r>
              <a:rPr lang="en-US" baseline="0" dirty="0" smtClean="0"/>
              <a:t>This will keep small numbers of highly sensitive queens at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a</a:t>
            </a:r>
            <a:r>
              <a:rPr lang="en-US" baseline="0" dirty="0" smtClean="0"/>
              <a:t> field observation – due to their rarity studying nuptial flight is somewhat of a task.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movie</a:t>
            </a:r>
            <a:r>
              <a:rPr lang="en-US" baseline="0" dirty="0" smtClean="0"/>
              <a:t> we</a:t>
            </a:r>
            <a:r>
              <a:rPr lang="en-US" dirty="0" smtClean="0"/>
              <a:t> see one</a:t>
            </a:r>
            <a:r>
              <a:rPr lang="en-US" baseline="0" dirty="0" smtClean="0"/>
              <a:t> of these</a:t>
            </a:r>
            <a:r>
              <a:rPr lang="en-US" dirty="0" smtClean="0"/>
              <a:t> over-responsive queen.</a:t>
            </a:r>
          </a:p>
          <a:p>
            <a:r>
              <a:rPr lang="en-US" dirty="0" smtClean="0"/>
              <a:t>She</a:t>
            </a:r>
            <a:r>
              <a:rPr lang="en-US" baseline="0" dirty="0" smtClean="0"/>
              <a:t> really wants to fly off into her future.</a:t>
            </a:r>
          </a:p>
          <a:p>
            <a:r>
              <a:rPr lang="en-US" baseline="0" dirty="0" smtClean="0"/>
              <a:t>Society holds her back. Study of ants is useful for people with limited </a:t>
            </a:r>
            <a:r>
              <a:rPr lang="en-US" baseline="0" dirty="0" err="1" smtClean="0"/>
              <a:t>abstractization</a:t>
            </a:r>
            <a:r>
              <a:rPr lang="en-US" baseline="0" dirty="0" smtClean="0"/>
              <a:t> skills: negative feedbacks look like negative feedbacks.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early negative feedback – which coupled with the positive feedback (mentioned in previous slide) allows strong reactions which are nevertheless precisely timed.</a:t>
            </a:r>
          </a:p>
          <a:p>
            <a:r>
              <a:rPr lang="en-US" baseline="0" dirty="0" smtClean="0"/>
              <a:t>This double feedback system is prevalent in biology.</a:t>
            </a:r>
          </a:p>
          <a:p>
            <a:r>
              <a:rPr lang="en-US" baseline="0" dirty="0" smtClean="0"/>
              <a:t>Here it may be achieved by ants that follow very simple rules: </a:t>
            </a:r>
          </a:p>
          <a:p>
            <a:r>
              <a:rPr lang="en-US" baseline="0" dirty="0" smtClean="0"/>
              <a:t>“if you see a virgin queen try to pull her back in the nest”. </a:t>
            </a:r>
          </a:p>
          <a:p>
            <a:r>
              <a:rPr lang="en-US" baseline="0" dirty="0" smtClean="0"/>
              <a:t>This will keep small numbers of highly sensitive queens at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a</a:t>
            </a:r>
            <a:r>
              <a:rPr lang="en-US" baseline="0" dirty="0" smtClean="0"/>
              <a:t> field observation – due to their rarity studying nuptial flight is somewhat of a task.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movie</a:t>
            </a:r>
            <a:r>
              <a:rPr lang="en-US" baseline="0" dirty="0" smtClean="0"/>
              <a:t> we</a:t>
            </a:r>
            <a:r>
              <a:rPr lang="en-US" dirty="0" smtClean="0"/>
              <a:t> see one</a:t>
            </a:r>
            <a:r>
              <a:rPr lang="en-US" baseline="0" dirty="0" smtClean="0"/>
              <a:t> of these</a:t>
            </a:r>
            <a:r>
              <a:rPr lang="en-US" dirty="0" smtClean="0"/>
              <a:t> over-responsive queen.</a:t>
            </a:r>
          </a:p>
          <a:p>
            <a:r>
              <a:rPr lang="en-US" dirty="0" smtClean="0"/>
              <a:t>She</a:t>
            </a:r>
            <a:r>
              <a:rPr lang="en-US" baseline="0" dirty="0" smtClean="0"/>
              <a:t> really wants to fly off into her future.</a:t>
            </a:r>
          </a:p>
          <a:p>
            <a:r>
              <a:rPr lang="en-US" baseline="0" dirty="0" smtClean="0"/>
              <a:t>Society holds her back. Study of ants is useful for people with limited </a:t>
            </a:r>
            <a:r>
              <a:rPr lang="en-US" baseline="0" dirty="0" err="1" smtClean="0"/>
              <a:t>abstractization</a:t>
            </a:r>
            <a:r>
              <a:rPr lang="en-US" baseline="0" dirty="0" smtClean="0"/>
              <a:t> skills: negative feedbacks look like negative feedbacks.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early negative feedback – which coupled with the positive feedback (mentioned in previous slide) allows strong reactions which are nevertheless precisely timed.</a:t>
            </a:r>
          </a:p>
          <a:p>
            <a:r>
              <a:rPr lang="en-US" baseline="0" dirty="0" smtClean="0"/>
              <a:t>This double feedback system is prevalent in biology.</a:t>
            </a:r>
          </a:p>
          <a:p>
            <a:r>
              <a:rPr lang="en-US" baseline="0" dirty="0" smtClean="0"/>
              <a:t>Here it may be achieved by ants that follow very simple rules: </a:t>
            </a:r>
          </a:p>
          <a:p>
            <a:r>
              <a:rPr lang="en-US" baseline="0" dirty="0" smtClean="0"/>
              <a:t>“if you see a virgin queen try to pull her back in the nest”. </a:t>
            </a:r>
          </a:p>
          <a:p>
            <a:r>
              <a:rPr lang="en-US" baseline="0" dirty="0" smtClean="0"/>
              <a:t>This will keep small numbers of highly sensitive queens at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– 1956, von</a:t>
            </a:r>
            <a:r>
              <a:rPr lang="en-US" baseline="0" dirty="0" smtClean="0"/>
              <a:t> </a:t>
            </a:r>
            <a:r>
              <a:rPr lang="en-US" dirty="0" smtClean="0"/>
              <a:t>Neumann</a:t>
            </a:r>
            <a:r>
              <a:rPr lang="en-US" baseline="0" dirty="0" smtClean="0"/>
              <a:t> – 1952.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Noise: sensing, communication, (ants are small) sampling of the environment of interactions.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limitations ants may have: Vocabulary size and plasticity, Anonymous ants (no strong network structure), limits on memory and computation.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4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– 1956, von</a:t>
            </a:r>
            <a:r>
              <a:rPr lang="en-US" baseline="0" dirty="0" smtClean="0"/>
              <a:t> </a:t>
            </a:r>
            <a:r>
              <a:rPr lang="en-US" dirty="0" smtClean="0"/>
              <a:t>Neumann</a:t>
            </a:r>
            <a:r>
              <a:rPr lang="en-US" baseline="0" dirty="0" smtClean="0"/>
              <a:t> – 1952.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Noise: sensing, communication, (ants are small) sampling of the environment of interactions.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limitations ants may have: Vocabulary size and plasticity, Anonymous ants (no strong network structure), limits on memory and computation.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– 1956, von</a:t>
            </a:r>
            <a:r>
              <a:rPr lang="en-US" baseline="0" dirty="0" smtClean="0"/>
              <a:t> </a:t>
            </a:r>
            <a:r>
              <a:rPr lang="en-US" dirty="0" smtClean="0"/>
              <a:t>Neumann</a:t>
            </a:r>
            <a:r>
              <a:rPr lang="en-US" baseline="0" dirty="0" smtClean="0"/>
              <a:t> – 1952.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Noise: sensing, communication, (ants are small) sampling of the environment of interactions.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limitations ants may have: Vocabulary size and plasticity, Anonymous ants (no strong network structure), limits on memory and computation.</a:t>
            </a:r>
          </a:p>
          <a:p>
            <a:endParaRPr lang="en-US" dirty="0" smtClean="0"/>
          </a:p>
          <a:p>
            <a:r>
              <a:rPr lang="en-US" dirty="0" smtClean="0"/>
              <a:t>Connections: start to</a:t>
            </a:r>
            <a:r>
              <a:rPr lang="en-US" baseline="0" dirty="0" smtClean="0"/>
              <a:t> put measures and units on observed quantities. (e.g. information flow -&gt; measure bits)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Cataglyphis</a:t>
            </a:r>
            <a:r>
              <a:rPr lang="en-US" dirty="0" smtClean="0"/>
              <a:t> </a:t>
            </a:r>
            <a:r>
              <a:rPr lang="en-US" dirty="0" err="1" smtClean="0"/>
              <a:t>niger</a:t>
            </a:r>
            <a:endParaRPr lang="en-US" dirty="0" smtClean="0"/>
          </a:p>
          <a:p>
            <a:r>
              <a:rPr lang="en-US" dirty="0" err="1" smtClean="0"/>
              <a:t>Paratrechina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longicornis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14369-BCEB-4438-9EA2-D6B77C16A8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26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05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41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656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53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19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73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66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8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907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87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11/24/13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7.gif"/><Relationship Id="rId5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2.jpeg"/><Relationship Id="rId5" Type="http://schemas.openxmlformats.org/officeDocument/2006/relationships/image" Target="../media/image37.gif"/><Relationship Id="rId6" Type="http://schemas.openxmlformats.org/officeDocument/2006/relationships/image" Target="../media/image38.gif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Fighting noise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with </a:t>
            </a:r>
            <a:r>
              <a:rPr lang="en-US" i="1" dirty="0"/>
              <a:t>limited resources: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an </a:t>
            </a:r>
            <a:r>
              <a:rPr lang="en-US" i="1" dirty="0"/>
              <a:t>ant colony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Workshop on Biological </a:t>
            </a:r>
            <a:r>
              <a:rPr lang="en-US" b="1" smtClean="0"/>
              <a:t>Distributed Algorithms</a:t>
            </a:r>
            <a:endParaRPr lang="en-US" b="1" dirty="0" smtClean="0"/>
          </a:p>
          <a:p>
            <a:r>
              <a:rPr lang="en-US" b="1" dirty="0" smtClean="0"/>
              <a:t>October, 2013</a:t>
            </a:r>
          </a:p>
          <a:p>
            <a:r>
              <a:rPr lang="en-US" dirty="0" err="1" smtClean="0"/>
              <a:t>Ofer</a:t>
            </a:r>
            <a:r>
              <a:rPr lang="en-US" dirty="0" smtClean="0"/>
              <a:t> </a:t>
            </a:r>
            <a:r>
              <a:rPr lang="en-US" dirty="0" err="1" smtClean="0"/>
              <a:t>Feinerman</a:t>
            </a:r>
            <a:endParaRPr lang="en-US" dirty="0" smtClean="0"/>
          </a:p>
          <a:p>
            <a:r>
              <a:rPr lang="en-US" dirty="0" smtClean="0"/>
              <a:t>Dept. of Physics of Complex Systems</a:t>
            </a:r>
          </a:p>
          <a:p>
            <a:r>
              <a:rPr lang="en-US" dirty="0" smtClean="0"/>
              <a:t>Weizmann Institute of Science</a:t>
            </a:r>
          </a:p>
        </p:txBody>
      </p:sp>
    </p:spTree>
    <p:extLst>
      <p:ext uri="{BB962C8B-B14F-4D97-AF65-F5344CB8AC3E}">
        <p14:creationId xmlns:p14="http://schemas.microsoft.com/office/powerpoint/2010/main" val="423376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104" y="2132856"/>
            <a:ext cx="8229600" cy="388843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0" y="1556792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Observe: Desert ant recruitment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448550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US" sz="2000" dirty="0" smtClean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800" dirty="0" smtClean="0"/>
              <a:t>Noisy interactions</a:t>
            </a:r>
            <a:r>
              <a:rPr lang="en-US" sz="2000" dirty="0" smtClean="0"/>
              <a:t>: First recruitment attempt failed.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000" dirty="0" smtClean="0"/>
              <a:t>Reminds us of a </a:t>
            </a:r>
            <a:r>
              <a:rPr lang="en-US" sz="2000" b="1" dirty="0" smtClean="0"/>
              <a:t>rumor spread </a:t>
            </a:r>
            <a:r>
              <a:rPr lang="en-US" sz="2000" dirty="0" smtClean="0"/>
              <a:t>problem...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556792"/>
            <a:ext cx="31758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/>
              <a:t>Design an experiment where</a:t>
            </a:r>
          </a:p>
          <a:p>
            <a:pPr algn="l" rtl="0"/>
            <a:r>
              <a:rPr lang="en-US" sz="2800" b="1" dirty="0" smtClean="0"/>
              <a:t>collective function</a:t>
            </a:r>
            <a:endParaRPr lang="en-US" sz="2000" dirty="0" smtClean="0"/>
          </a:p>
          <a:p>
            <a:pPr algn="l" rtl="0"/>
            <a:r>
              <a:rPr lang="en-US" sz="2000" dirty="0"/>
              <a:t>i</a:t>
            </a:r>
            <a:r>
              <a:rPr lang="en-US" sz="2000" dirty="0" smtClean="0"/>
              <a:t>s evident: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Starved ants </a:t>
            </a:r>
          </a:p>
          <a:p>
            <a:pPr algn="l" rtl="0"/>
            <a:r>
              <a:rPr lang="en-US" sz="2000" dirty="0"/>
              <a:t> </a:t>
            </a:r>
            <a:r>
              <a:rPr lang="en-US" sz="2000" dirty="0" smtClean="0"/>
              <a:t>             bring food to nest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84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performance</a:t>
            </a:r>
            <a:endParaRPr lang="he-IL" dirty="0"/>
          </a:p>
        </p:txBody>
      </p:sp>
      <p:sp>
        <p:nvSpPr>
          <p:cNvPr id="6" name="Text Placeholder 14"/>
          <p:cNvSpPr txBox="1">
            <a:spLocks/>
          </p:cNvSpPr>
          <p:nvPr/>
        </p:nvSpPr>
        <p:spPr>
          <a:xfrm>
            <a:off x="539552" y="4846385"/>
            <a:ext cx="4348820" cy="718109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/>
              <a:t>Ants recruit to food source</a:t>
            </a:r>
            <a:endParaRPr lang="en-US" sz="2400" dirty="0"/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4644008" y="4702369"/>
            <a:ext cx="5112568" cy="1512168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dirty="0" smtClean="0"/>
              <a:t>and discriminate recruitment from other movements within nest</a:t>
            </a:r>
            <a:endParaRPr lang="en-US" sz="2400" dirty="0"/>
          </a:p>
        </p:txBody>
      </p:sp>
      <p:pic>
        <p:nvPicPr>
          <p:cNvPr id="8" name="Picture 2" descr="D:\Ofer\toBackup\talks\iussi_2012_poster\discrimi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205349" cy="27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Ofer\toBackup\talks\iussi_2012_poster\recruitment_happe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507713" cy="27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8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19" y="1916832"/>
            <a:ext cx="913652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“Model”: </a:t>
            </a:r>
            <a:r>
              <a:rPr lang="en-US" sz="2400" dirty="0" smtClean="0"/>
              <a:t>ants can stay in nest or move around to find food, ants can remember finding food and communicate this perfectly.</a:t>
            </a:r>
            <a:r>
              <a:rPr lang="en-US" sz="2400" b="1" dirty="0" smtClean="0"/>
              <a:t> </a:t>
            </a:r>
          </a:p>
          <a:p>
            <a:pPr algn="l" rtl="0"/>
            <a:endParaRPr lang="en-US" sz="2400" b="1" dirty="0" smtClean="0"/>
          </a:p>
          <a:p>
            <a:pPr algn="l" rtl="0"/>
            <a:r>
              <a:rPr lang="en-US" sz="2400" b="1" dirty="0" smtClean="0"/>
              <a:t>“Algorithm”: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Stay immobile in nest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low </a:t>
            </a:r>
            <a:r>
              <a:rPr lang="en-US" sz="2400" dirty="0" smtClean="0"/>
              <a:t>probability: exit search for a while and return to nest.</a:t>
            </a:r>
            <a:endParaRPr lang="en-US" sz="24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if told of food: exit the nest immediately.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found </a:t>
            </a:r>
            <a:r>
              <a:rPr lang="en-US" sz="2400" dirty="0" smtClean="0"/>
              <a:t>food: remember this, go to nest and tell others.</a:t>
            </a:r>
          </a:p>
          <a:p>
            <a:pPr algn="l" rtl="0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Reverse engineering:</a:t>
            </a:r>
            <a:br>
              <a:rPr lang="en-US" b="1" dirty="0" smtClean="0"/>
            </a:br>
            <a:r>
              <a:rPr lang="en-US" b="1" dirty="0" smtClean="0"/>
              <a:t> Propose </a:t>
            </a:r>
            <a:r>
              <a:rPr lang="en-US" b="1" dirty="0"/>
              <a:t>a model and an algorithm:</a:t>
            </a:r>
            <a:br>
              <a:rPr lang="en-US" b="1" dirty="0"/>
            </a:br>
            <a:endParaRPr lang="he-IL" dirty="0"/>
          </a:p>
        </p:txBody>
      </p:sp>
      <p:pic>
        <p:nvPicPr>
          <p:cNvPr id="10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5350738"/>
            <a:ext cx="7947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b="1" dirty="0"/>
              <a:t>Consistency: </a:t>
            </a:r>
            <a:r>
              <a:rPr lang="en-US" sz="2400" dirty="0" smtClean="0"/>
              <a:t>is </a:t>
            </a:r>
            <a:r>
              <a:rPr lang="en-US" sz="2400" dirty="0"/>
              <a:t>our </a:t>
            </a:r>
            <a:r>
              <a:rPr lang="en-US" sz="2400" dirty="0" smtClean="0"/>
              <a:t>explanation </a:t>
            </a:r>
            <a:r>
              <a:rPr lang="en-US" sz="2400" dirty="0"/>
              <a:t>consistent with observations?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80" y="5685055"/>
            <a:ext cx="12196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/>
              <a:t>We will focus on an essential ingredient of our model:</a:t>
            </a:r>
          </a:p>
          <a:p>
            <a:pPr algn="l" rtl="0"/>
            <a:r>
              <a:rPr lang="en-US" sz="2400" b="1" dirty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two word (1 bit) </a:t>
            </a:r>
            <a:r>
              <a:rPr lang="en-US" sz="2400" dirty="0" smtClean="0"/>
              <a:t>vocabulary </a:t>
            </a:r>
          </a:p>
          <a:p>
            <a:pPr algn="l" rtl="0"/>
            <a:r>
              <a:rPr lang="en-US" sz="2400" dirty="0" smtClean="0"/>
              <a:t>             We </a:t>
            </a:r>
            <a:r>
              <a:rPr lang="en-US" sz="2400" b="1" dirty="0" smtClean="0"/>
              <a:t>predict</a:t>
            </a:r>
            <a:r>
              <a:rPr lang="en-US" sz="2400" dirty="0" smtClean="0"/>
              <a:t> a quick exit following an interaction with recruiter.</a:t>
            </a:r>
            <a:endParaRPr lang="he-IL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85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528193"/>
            <a:ext cx="4150804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quantify communication </a:t>
            </a:r>
            <a:r>
              <a:rPr lang="en-US" sz="1800" b="1" dirty="0" smtClean="0"/>
              <a:t>indirectly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by measuring the behavioral change</a:t>
            </a:r>
          </a:p>
          <a:p>
            <a:pPr marL="0" indent="0">
              <a:buNone/>
            </a:pPr>
            <a:r>
              <a:rPr lang="en-US" sz="1800" dirty="0" smtClean="0"/>
              <a:t>that is induced by interactions.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5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528193"/>
            <a:ext cx="4150804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quantify communication </a:t>
            </a:r>
            <a:r>
              <a:rPr lang="en-US" sz="1800" b="1" dirty="0" smtClean="0"/>
              <a:t>indirectly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by measuring the </a:t>
            </a:r>
            <a:r>
              <a:rPr lang="en-US" sz="1800" dirty="0" smtClean="0">
                <a:solidFill>
                  <a:srgbClr val="FF0000"/>
                </a:solidFill>
              </a:rPr>
              <a:t>behavioral change</a:t>
            </a:r>
          </a:p>
          <a:p>
            <a:pPr marL="0" indent="0">
              <a:buNone/>
            </a:pPr>
            <a:r>
              <a:rPr lang="en-US" sz="1800" dirty="0" smtClean="0"/>
              <a:t>that is induced by </a:t>
            </a:r>
            <a:r>
              <a:rPr lang="en-US" sz="1800" dirty="0" smtClean="0">
                <a:solidFill>
                  <a:srgbClr val="FF0000"/>
                </a:solidFill>
              </a:rPr>
              <a:t>interactions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833102">
            <a:off x="5348786" y="2148928"/>
            <a:ext cx="1475927" cy="508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544" y="3284984"/>
            <a:ext cx="8280920" cy="2808312"/>
            <a:chOff x="467544" y="3933056"/>
            <a:chExt cx="8280920" cy="2808312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3973516"/>
              <a:ext cx="7414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FF0000"/>
                  </a:solidFill>
                </a:rPr>
                <a:t>Technology is currently revolutionizing the field of collective animal behavior.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3933056"/>
              <a:ext cx="8280920" cy="2808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47864" y="278266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Obstacle: This </a:t>
            </a:r>
            <a:r>
              <a:rPr lang="en-US" b="1" dirty="0"/>
              <a:t>requires </a:t>
            </a:r>
            <a:r>
              <a:rPr lang="en-US" b="1" dirty="0" smtClean="0"/>
              <a:t> a lot of interaction statistics</a:t>
            </a:r>
            <a:r>
              <a:rPr lang="en-US" b="1" dirty="0"/>
              <a:t>!   </a:t>
            </a:r>
          </a:p>
          <a:p>
            <a:pPr algn="l" rtl="0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43502" y="3721311"/>
            <a:ext cx="1331221" cy="2299977"/>
            <a:chOff x="543502" y="4369383"/>
            <a:chExt cx="1331221" cy="2299977"/>
          </a:xfrm>
        </p:grpSpPr>
        <p:pic>
          <p:nvPicPr>
            <p:cNvPr id="11" name="Picture 6" descr="https://encrypted-tbn2.gstatic.com/images?q=tbn:ANd9GcQZNjfAVFx51LuX73UXJDdDm-KQjIPgpDKvKJ2s6pQb0g6Zo0Q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80" y="4369383"/>
              <a:ext cx="1153025" cy="11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digitalpark.asia/media/catalog/product/cache/1/image/9df78eab33525d08d6e5fb8d27136e95/a/0/a0051372ok_big_1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02" y="5338139"/>
              <a:ext cx="1331221" cy="133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956459" y="4086792"/>
            <a:ext cx="1799243" cy="1323439"/>
            <a:chOff x="1956459" y="4734864"/>
            <a:chExt cx="1799243" cy="1323439"/>
          </a:xfrm>
        </p:grpSpPr>
        <p:pic>
          <p:nvPicPr>
            <p:cNvPr id="14" name="Picture 2" descr="D:\Ofer\macro_photos\tagged_fellah\IMG_064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7784" y="5031178"/>
              <a:ext cx="1127918" cy="8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56459" y="4734864"/>
              <a:ext cx="5370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FF0000"/>
                  </a:solidFill>
                </a:rPr>
                <a:t>+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5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528193"/>
            <a:ext cx="4150804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quantify communication </a:t>
            </a:r>
            <a:r>
              <a:rPr lang="en-US" sz="1800" b="1" dirty="0" smtClean="0"/>
              <a:t>indirectly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by measuring the </a:t>
            </a:r>
            <a:r>
              <a:rPr lang="en-US" sz="1800" dirty="0" smtClean="0">
                <a:solidFill>
                  <a:srgbClr val="FF0000"/>
                </a:solidFill>
              </a:rPr>
              <a:t>behavioral change</a:t>
            </a:r>
          </a:p>
          <a:p>
            <a:pPr marL="0" indent="0">
              <a:buNone/>
            </a:pPr>
            <a:r>
              <a:rPr lang="en-US" sz="1800" dirty="0" smtClean="0"/>
              <a:t>that is induced by </a:t>
            </a:r>
            <a:r>
              <a:rPr lang="en-US" sz="1800" dirty="0" smtClean="0">
                <a:solidFill>
                  <a:srgbClr val="FF0000"/>
                </a:solidFill>
              </a:rPr>
              <a:t>interactions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833102">
            <a:off x="5348786" y="2148928"/>
            <a:ext cx="1475927" cy="508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544" y="3284984"/>
            <a:ext cx="8280920" cy="2808312"/>
            <a:chOff x="467544" y="3933056"/>
            <a:chExt cx="8280920" cy="2808312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3973516"/>
              <a:ext cx="7414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FF0000"/>
                  </a:solidFill>
                </a:rPr>
                <a:t>Technology is currently revolutionizing the field of collective animal behavior.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3933056"/>
              <a:ext cx="8280920" cy="2808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3502" y="3721311"/>
            <a:ext cx="1331221" cy="2299977"/>
            <a:chOff x="543502" y="4369383"/>
            <a:chExt cx="1331221" cy="2299977"/>
          </a:xfrm>
        </p:grpSpPr>
        <p:pic>
          <p:nvPicPr>
            <p:cNvPr id="11" name="Picture 6" descr="https://encrypted-tbn2.gstatic.com/images?q=tbn:ANd9GcQZNjfAVFx51LuX73UXJDdDm-KQjIPgpDKvKJ2s6pQb0g6Zo0Q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80" y="4369383"/>
              <a:ext cx="1153025" cy="115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digitalpark.asia/media/catalog/product/cache/1/image/9df78eab33525d08d6e5fb8d27136e95/a/0/a0051372ok_big_1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02" y="5338139"/>
              <a:ext cx="1331221" cy="133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956459" y="4086792"/>
            <a:ext cx="1799243" cy="1323439"/>
            <a:chOff x="1956459" y="4734864"/>
            <a:chExt cx="1799243" cy="1323439"/>
          </a:xfrm>
        </p:grpSpPr>
        <p:pic>
          <p:nvPicPr>
            <p:cNvPr id="14" name="Picture 2" descr="D:\Ofer\macro_photos\tagged_fellah\IMG_064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7784" y="5031178"/>
              <a:ext cx="1127918" cy="8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56459" y="4734864"/>
              <a:ext cx="5370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rgbClr val="FF0000"/>
                  </a:solidFill>
                </a:rPr>
                <a:t>+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923928" y="4551728"/>
            <a:ext cx="79392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448" y="6300028"/>
            <a:ext cx="8308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Repeating the experiment ~50 times gave us a database of 1000’s of interactions.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278266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Obstacle: This </a:t>
            </a:r>
            <a:r>
              <a:rPr lang="en-US" b="1" dirty="0"/>
              <a:t>requires </a:t>
            </a:r>
            <a:r>
              <a:rPr lang="en-US" b="1" dirty="0" smtClean="0"/>
              <a:t> a lot of interaction statistics</a:t>
            </a:r>
            <a:r>
              <a:rPr lang="en-US" b="1" dirty="0"/>
              <a:t>!   </a:t>
            </a:r>
          </a:p>
          <a:p>
            <a:pPr algn="l" rtl="0"/>
            <a:endParaRPr lang="en-US" dirty="0"/>
          </a:p>
        </p:txBody>
      </p:sp>
      <p:pic>
        <p:nvPicPr>
          <p:cNvPr id="19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5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528193"/>
            <a:ext cx="4150804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quantify communication </a:t>
            </a:r>
            <a:r>
              <a:rPr lang="en-US" sz="1800" b="1" dirty="0" smtClean="0"/>
              <a:t>indirectly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by measuring the </a:t>
            </a:r>
            <a:r>
              <a:rPr lang="en-US" sz="1800" dirty="0" smtClean="0">
                <a:solidFill>
                  <a:srgbClr val="FF0000"/>
                </a:solidFill>
              </a:rPr>
              <a:t>behavioral change</a:t>
            </a:r>
          </a:p>
          <a:p>
            <a:pPr marL="0" indent="0">
              <a:buNone/>
            </a:pPr>
            <a:r>
              <a:rPr lang="en-US" sz="1800" dirty="0" smtClean="0"/>
              <a:t>that is induced by </a:t>
            </a:r>
            <a:r>
              <a:rPr lang="en-US" sz="1800" dirty="0" smtClean="0">
                <a:solidFill>
                  <a:srgbClr val="FF0000"/>
                </a:solidFill>
              </a:rPr>
              <a:t>interactions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414809">
            <a:off x="5292080" y="1752253"/>
            <a:ext cx="2088232" cy="612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3888" y="2813835"/>
            <a:ext cx="545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/>
              <a:t>Obstacle: What behavioral change should we look at?   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4" y="3284984"/>
            <a:ext cx="8280920" cy="3456384"/>
            <a:chOff x="467544" y="3933056"/>
            <a:chExt cx="8280920" cy="2808312"/>
          </a:xfrm>
        </p:grpSpPr>
        <p:sp>
          <p:nvSpPr>
            <p:cNvPr id="8" name="TextBox 7"/>
            <p:cNvSpPr txBox="1"/>
            <p:nvPr/>
          </p:nvSpPr>
          <p:spPr>
            <a:xfrm>
              <a:off x="467544" y="3973516"/>
              <a:ext cx="555280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FF0000"/>
                  </a:solidFill>
                </a:rPr>
                <a:t>Movement speed as a window into the ants’ inner states.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3933056"/>
              <a:ext cx="8280920" cy="2808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D:\Nitzan\research\experiment\experiment results analysis\Ofers work\2012_07_25 - for paper\2A\event r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r="8571"/>
          <a:stretch>
            <a:fillRect/>
          </a:stretch>
        </p:blipFill>
        <p:spPr bwMode="auto">
          <a:xfrm>
            <a:off x="618689" y="3848390"/>
            <a:ext cx="2952328" cy="2329572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2771800" y="3933056"/>
            <a:ext cx="0" cy="1945765"/>
          </a:xfrm>
          <a:prstGeom prst="line">
            <a:avLst/>
          </a:prstGeom>
          <a:ln w="38100">
            <a:solidFill>
              <a:srgbClr val="26FD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Nitzan\research\experiment\experiment results analysis\Ofers work\2012_07_25 - for paper\3A 4A\awaking_an_immobile_ant_ylabe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1984" y="4083427"/>
            <a:ext cx="4248472" cy="1859497"/>
          </a:xfrm>
          <a:prstGeom prst="rect">
            <a:avLst/>
          </a:prstGeom>
          <a:noFill/>
        </p:spPr>
      </p:pic>
      <p:pic>
        <p:nvPicPr>
          <p:cNvPr id="15" name="Picture 2" descr="D:\Nitzan\research\experiment\experiment results analysis\Ofers work\2012_07_25 - for paper\3A 4A\awaking_an_immobile_ant_ylabe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5480" y="4059224"/>
            <a:ext cx="1182152" cy="40805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6839" y="6239053"/>
            <a:ext cx="436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 smtClean="0"/>
              <a:t>But: </a:t>
            </a:r>
            <a:r>
              <a:rPr lang="en-US" sz="1200" dirty="0" smtClean="0"/>
              <a:t>The </a:t>
            </a:r>
            <a:r>
              <a:rPr lang="en-US" sz="1200" dirty="0"/>
              <a:t>probability that an ant exit the nest </a:t>
            </a:r>
            <a:r>
              <a:rPr lang="en-US" sz="1200" dirty="0" smtClean="0"/>
              <a:t>does </a:t>
            </a:r>
            <a:r>
              <a:rPr lang="en-US" sz="1200" dirty="0"/>
              <a:t>NOT on </a:t>
            </a:r>
          </a:p>
          <a:p>
            <a:pPr algn="l" rtl="0"/>
            <a:r>
              <a:rPr lang="en-US" sz="1200" dirty="0"/>
              <a:t>whether she has recently (last 2 min) met  a recruiter  (P=0.46).</a:t>
            </a:r>
          </a:p>
          <a:p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4715012" y="6226602"/>
            <a:ext cx="3996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b="1" dirty="0" smtClean="0"/>
              <a:t>But</a:t>
            </a:r>
            <a:r>
              <a:rPr lang="en-US" sz="1200" dirty="0" smtClean="0"/>
              <a:t>: The </a:t>
            </a:r>
            <a:r>
              <a:rPr lang="en-US" sz="1200" dirty="0"/>
              <a:t>speed of the ‘awakened’ ant </a:t>
            </a:r>
            <a:r>
              <a:rPr lang="en-US" sz="1200" dirty="0" smtClean="0"/>
              <a:t> does NOT depend </a:t>
            </a:r>
            <a:r>
              <a:rPr lang="en-US" sz="1200" dirty="0"/>
              <a:t>on </a:t>
            </a:r>
            <a:r>
              <a:rPr lang="en-US" sz="1200" dirty="0" smtClean="0"/>
              <a:t>whether </a:t>
            </a:r>
            <a:r>
              <a:rPr lang="en-US" sz="1200" dirty="0"/>
              <a:t>the other ant has been to the cricket (P=0.50).</a:t>
            </a:r>
          </a:p>
        </p:txBody>
      </p:sp>
      <p:pic>
        <p:nvPicPr>
          <p:cNvPr id="18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7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528193"/>
            <a:ext cx="4150804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quantify communication </a:t>
            </a:r>
            <a:r>
              <a:rPr lang="en-US" sz="1800" b="1" dirty="0" smtClean="0"/>
              <a:t>indirectly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by measuring the </a:t>
            </a:r>
            <a:r>
              <a:rPr lang="en-US" sz="1800" dirty="0" smtClean="0">
                <a:solidFill>
                  <a:srgbClr val="FF0000"/>
                </a:solidFill>
              </a:rPr>
              <a:t>behavioral change</a:t>
            </a:r>
          </a:p>
          <a:p>
            <a:pPr marL="0" indent="0">
              <a:buNone/>
            </a:pPr>
            <a:r>
              <a:rPr lang="en-US" sz="1800" dirty="0" smtClean="0"/>
              <a:t>that is induced by </a:t>
            </a:r>
            <a:r>
              <a:rPr lang="en-US" sz="1800" dirty="0" smtClean="0">
                <a:solidFill>
                  <a:srgbClr val="FF0000"/>
                </a:solidFill>
              </a:rPr>
              <a:t>interactions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414809">
            <a:off x="5292080" y="1752253"/>
            <a:ext cx="2088232" cy="612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3888" y="2813835"/>
            <a:ext cx="545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smtClean="0"/>
              <a:t>Obstacle: What behavioral change should we look at?   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4" y="3284984"/>
            <a:ext cx="8280920" cy="3456384"/>
            <a:chOff x="467544" y="3933056"/>
            <a:chExt cx="8280920" cy="2808312"/>
          </a:xfrm>
        </p:grpSpPr>
        <p:sp>
          <p:nvSpPr>
            <p:cNvPr id="8" name="TextBox 7"/>
            <p:cNvSpPr txBox="1"/>
            <p:nvPr/>
          </p:nvSpPr>
          <p:spPr>
            <a:xfrm>
              <a:off x="467544" y="3973516"/>
              <a:ext cx="555280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FF0000"/>
                  </a:solidFill>
                </a:rPr>
                <a:t>Movement speed as a window into the ants’ inner states.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3933056"/>
              <a:ext cx="8280920" cy="2808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31640" y="383839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Speed corresponds to enthusiasm,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probability that an ant leave the nest depends on her speed.</a:t>
            </a:r>
          </a:p>
          <a:p>
            <a:pPr algn="l" rtl="0"/>
            <a:r>
              <a:rPr lang="en-US" sz="2400" dirty="0" smtClean="0"/>
              <a:t>An </a:t>
            </a:r>
            <a:r>
              <a:rPr lang="en-US" sz="2400" dirty="0"/>
              <a:t>ant can gain in speed by meeting fast ants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Quantifying information transfer: </a:t>
            </a:r>
          </a:p>
          <a:p>
            <a:pPr algn="l" rtl="0"/>
            <a:r>
              <a:rPr lang="en-US" sz="2400" b="1" dirty="0" smtClean="0"/>
              <a:t>How </a:t>
            </a:r>
            <a:r>
              <a:rPr lang="en-US" sz="2400" b="1" dirty="0"/>
              <a:t>sensitive is one ant to the other ant’s speed?  </a:t>
            </a:r>
            <a:endParaRPr lang="en-US" sz="2400" dirty="0"/>
          </a:p>
          <a:p>
            <a:pPr algn="l" rtl="0"/>
            <a:endParaRPr lang="en-US" sz="2400" dirty="0"/>
          </a:p>
        </p:txBody>
      </p:sp>
      <p:pic>
        <p:nvPicPr>
          <p:cNvPr id="11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5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Information in interactions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2577678"/>
            <a:ext cx="224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a</a:t>
            </a:r>
            <a:r>
              <a:rPr lang="en-US" dirty="0" smtClean="0"/>
              <a:t>nd calculate </a:t>
            </a:r>
          </a:p>
          <a:p>
            <a:pPr algn="l" rtl="0"/>
            <a:r>
              <a:rPr lang="en-US" dirty="0" smtClean="0"/>
              <a:t>the channel capacity.</a:t>
            </a:r>
          </a:p>
          <a:p>
            <a:pPr algn="l" rtl="0"/>
            <a:endParaRPr lang="en-US" dirty="0"/>
          </a:p>
        </p:txBody>
      </p:sp>
      <p:pic>
        <p:nvPicPr>
          <p:cNvPr id="18" name="Picture 17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54975" y="1844824"/>
            <a:ext cx="5613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</a:t>
            </a:r>
            <a:r>
              <a:rPr lang="en-US" sz="1400" b="1" dirty="0" smtClean="0">
                <a:solidFill>
                  <a:srgbClr val="0070C0"/>
                </a:solidFill>
              </a:rPr>
              <a:t>nt 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772816"/>
            <a:ext cx="5613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6FD09"/>
                </a:solidFill>
              </a:rPr>
              <a:t>a</a:t>
            </a:r>
            <a:r>
              <a:rPr lang="en-US" sz="1400" b="1" dirty="0" smtClean="0">
                <a:solidFill>
                  <a:srgbClr val="26FD09"/>
                </a:solidFill>
              </a:rPr>
              <a:t>nt 1</a:t>
            </a:r>
            <a:endParaRPr lang="en-US" sz="1400" b="1" dirty="0">
              <a:solidFill>
                <a:srgbClr val="26FD09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79712" y="5589240"/>
            <a:ext cx="1586036" cy="955596"/>
            <a:chOff x="5218212" y="3841556"/>
            <a:chExt cx="1586036" cy="955596"/>
          </a:xfrm>
        </p:grpSpPr>
        <p:sp>
          <p:nvSpPr>
            <p:cNvPr id="41" name="TextBox 40"/>
            <p:cNvSpPr txBox="1"/>
            <p:nvPr/>
          </p:nvSpPr>
          <p:spPr>
            <a:xfrm>
              <a:off x="6502562" y="4427820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18212" y="4427820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02562" y="3841556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0</a:t>
              </a:r>
              <a:endParaRPr lang="he-IL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18212" y="3841556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0</a:t>
              </a:r>
              <a:endParaRPr lang="he-IL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543648" y="4026222"/>
              <a:ext cx="9826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544487" y="4641261"/>
              <a:ext cx="9826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275856" y="1086400"/>
            <a:ext cx="6420076" cy="2480209"/>
            <a:chOff x="3275856" y="1086400"/>
            <a:chExt cx="6420076" cy="2480209"/>
          </a:xfrm>
        </p:grpSpPr>
        <p:sp>
          <p:nvSpPr>
            <p:cNvPr id="4" name="Text Placeholder 22"/>
            <p:cNvSpPr txBox="1">
              <a:spLocks/>
            </p:cNvSpPr>
            <p:nvPr/>
          </p:nvSpPr>
          <p:spPr>
            <a:xfrm>
              <a:off x="3275856" y="1086400"/>
              <a:ext cx="6420076" cy="655639"/>
            </a:xfrm>
            <a:prstGeom prst="rect">
              <a:avLst/>
            </a:prstGeom>
          </p:spPr>
          <p:txBody>
            <a:bodyPr wrap="square" lIns="187489" tIns="187489" rIns="187489" bIns="187489">
              <a:spAutoFit/>
            </a:bodyPr>
            <a:lstStyle>
              <a:lvl1pPr marL="0" indent="0" algn="l" defTabSz="3599776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300" kern="1200" baseline="0">
                  <a:solidFill>
                    <a:schemeClr val="accent5">
                      <a:lumMod val="50000"/>
                    </a:schemeClr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1218674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687395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2202988" indent="-515593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577965" indent="-374977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9899385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99272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499161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299049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u="sng" dirty="0" smtClean="0">
                  <a:solidFill>
                    <a:schemeClr val="tx1"/>
                  </a:solidFill>
                </a:rPr>
                <a:t>Define an information channel</a:t>
              </a:r>
              <a:r>
                <a:rPr lang="en-US" sz="1800" u="sng" dirty="0" smtClean="0">
                  <a:solidFill>
                    <a:srgbClr val="002060"/>
                  </a:solidFill>
                </a:rPr>
                <a:t>:</a:t>
              </a:r>
              <a:endParaRPr lang="en-US" sz="1800" u="sng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91880" y="2131607"/>
              <a:ext cx="3086616" cy="1435002"/>
              <a:chOff x="12728574" y="7951003"/>
              <a:chExt cx="6793198" cy="3206935"/>
            </a:xfrm>
          </p:grpSpPr>
          <p:sp>
            <p:nvSpPr>
              <p:cNvPr id="6" name="Text Placeholder 22"/>
              <p:cNvSpPr txBox="1">
                <a:spLocks/>
              </p:cNvSpPr>
              <p:nvPr/>
            </p:nvSpPr>
            <p:spPr>
              <a:xfrm>
                <a:off x="12728574" y="7974388"/>
                <a:ext cx="2995447" cy="3183550"/>
              </a:xfrm>
              <a:prstGeom prst="rect">
                <a:avLst/>
              </a:prstGeom>
            </p:spPr>
            <p:txBody>
              <a:bodyPr wrap="square" lIns="187489" tIns="187489" rIns="187489" bIns="187489">
                <a:spAutoFit/>
              </a:bodyPr>
              <a:lstStyle>
                <a:lvl1pPr marL="0" indent="0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300" kern="1200" baseline="0">
                    <a:solidFill>
                      <a:schemeClr val="accent5">
                        <a:lumMod val="50000"/>
                      </a:schemeClr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1218674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1687395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2202988" indent="-515593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2577965" indent="-374977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9899385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699272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99161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299049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rgbClr val="26FD09"/>
                    </a:solidFill>
                  </a:rPr>
                  <a:t>Speed of </a:t>
                </a:r>
              </a:p>
              <a:p>
                <a:pPr algn="ctr"/>
                <a:r>
                  <a:rPr lang="en-US" sz="1200" dirty="0" smtClean="0">
                    <a:solidFill>
                      <a:srgbClr val="26FD09"/>
                    </a:solidFill>
                  </a:rPr>
                  <a:t>ant 1</a:t>
                </a:r>
              </a:p>
              <a:p>
                <a:pPr algn="ctr"/>
                <a:r>
                  <a:rPr lang="en-US" sz="1200" dirty="0" smtClean="0">
                    <a:solidFill>
                      <a:srgbClr val="26FD09"/>
                    </a:solidFill>
                  </a:rPr>
                  <a:t>before interaction</a:t>
                </a:r>
                <a:endParaRPr lang="en-US" sz="1200" dirty="0">
                  <a:solidFill>
                    <a:srgbClr val="26FD09"/>
                  </a:solidFill>
                </a:endParaRPr>
              </a:p>
            </p:txBody>
          </p:sp>
          <p:sp>
            <p:nvSpPr>
              <p:cNvPr id="7" name="Text Placeholder 22"/>
              <p:cNvSpPr txBox="1">
                <a:spLocks/>
              </p:cNvSpPr>
              <p:nvPr/>
            </p:nvSpPr>
            <p:spPr>
              <a:xfrm>
                <a:off x="16526323" y="7951003"/>
                <a:ext cx="2995449" cy="2662020"/>
              </a:xfrm>
              <a:prstGeom prst="rect">
                <a:avLst/>
              </a:prstGeom>
            </p:spPr>
            <p:txBody>
              <a:bodyPr wrap="square" lIns="187489" tIns="187489" rIns="187489" bIns="187489">
                <a:spAutoFit/>
              </a:bodyPr>
              <a:lstStyle>
                <a:lvl1pPr marL="0" indent="0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300" kern="1200" baseline="0">
                    <a:solidFill>
                      <a:schemeClr val="accent5">
                        <a:lumMod val="50000"/>
                      </a:schemeClr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1218674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1687395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2202988" indent="-515593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2577965" indent="-374977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9899385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699272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99161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299049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Speed of </a:t>
                </a:r>
              </a:p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ant 2</a:t>
                </a:r>
              </a:p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 after interaction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15658909" y="9014088"/>
                <a:ext cx="1008992" cy="39438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883517" y="8160616"/>
                <a:ext cx="2672924" cy="236623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693629" y="8139590"/>
                <a:ext cx="2672924" cy="236623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 Placeholder 22"/>
            <p:cNvSpPr txBox="1">
              <a:spLocks/>
            </p:cNvSpPr>
            <p:nvPr/>
          </p:nvSpPr>
          <p:spPr>
            <a:xfrm>
              <a:off x="3993556" y="1556792"/>
              <a:ext cx="1946595" cy="809527"/>
            </a:xfrm>
            <a:prstGeom prst="rect">
              <a:avLst/>
            </a:prstGeom>
          </p:spPr>
          <p:txBody>
            <a:bodyPr wrap="square" lIns="187489" tIns="187489" rIns="187489" bIns="187489">
              <a:spAutoFit/>
            </a:bodyPr>
            <a:lstStyle>
              <a:lvl1pPr marL="0" indent="0" algn="l" defTabSz="3599776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300" kern="1200" baseline="0">
                  <a:solidFill>
                    <a:schemeClr val="accent5">
                      <a:lumMod val="50000"/>
                    </a:schemeClr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1218674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687395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2202988" indent="-515593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577965" indent="-374977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9899385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99272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499161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299049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2060"/>
                  </a:solidFill>
                </a:rPr>
                <a:t>communication noise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2" name="Lightning Bolt 11"/>
            <p:cNvSpPr/>
            <p:nvPr/>
          </p:nvSpPr>
          <p:spPr>
            <a:xfrm rot="843572">
              <a:off x="4817563" y="2239288"/>
              <a:ext cx="293032" cy="279317"/>
            </a:xfrm>
            <a:prstGeom prst="lightningBol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317151" y="56612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bit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43289" y="3429000"/>
            <a:ext cx="7361847" cy="2123828"/>
            <a:chOff x="443289" y="3429000"/>
            <a:chExt cx="7361847" cy="2123828"/>
          </a:xfrm>
        </p:grpSpPr>
        <p:sp>
          <p:nvSpPr>
            <p:cNvPr id="49" name="Right Arrow 48"/>
            <p:cNvSpPr/>
            <p:nvPr/>
          </p:nvSpPr>
          <p:spPr>
            <a:xfrm>
              <a:off x="4398928" y="4220806"/>
              <a:ext cx="458454" cy="1764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3289" y="3429000"/>
              <a:ext cx="7361847" cy="2123828"/>
              <a:chOff x="443289" y="3429000"/>
              <a:chExt cx="7361847" cy="2123828"/>
            </a:xfrm>
          </p:grpSpPr>
          <p:pic>
            <p:nvPicPr>
              <p:cNvPr id="19" name="Picture 2" descr="D:\Nitzan\research\experiment\experiment results analysis\Ofers work\2012_07_25 - for paper\3B\immobile ant response to an interaction - 2 extreme bins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3366" y="3429000"/>
                <a:ext cx="2831770" cy="2123828"/>
              </a:xfrm>
              <a:prstGeom prst="rect">
                <a:avLst/>
              </a:prstGeom>
              <a:noFill/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2793612" y="4074905"/>
                <a:ext cx="13965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one input bit</a:t>
                </a:r>
              </a:p>
              <a:p>
                <a:pPr algn="l" rtl="0"/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B050"/>
                    </a:solidFill>
                  </a:rPr>
                  <a:t>fast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92D050"/>
                    </a:solidFill>
                  </a:rPr>
                  <a:t>slow</a:t>
                </a:r>
                <a:r>
                  <a:rPr lang="en-US" dirty="0"/>
                  <a:t>).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3289" y="3705573"/>
                <a:ext cx="1643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u="sng" dirty="0" smtClean="0"/>
                  <a:t>Experimentally:</a:t>
                </a:r>
                <a:endParaRPr lang="en-US" u="sng" dirty="0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260332" y="4869697"/>
            <a:ext cx="20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binary channel</a:t>
            </a:r>
            <a:endParaRPr lang="en-US" u="sng" dirty="0"/>
          </a:p>
        </p:txBody>
      </p:sp>
      <p:pic>
        <p:nvPicPr>
          <p:cNvPr id="32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1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0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968" y="-90264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nuptial flight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779" y="4490536"/>
            <a:ext cx="876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Individuals are limited:</a:t>
            </a:r>
            <a:r>
              <a:rPr lang="en-US" b="1" dirty="0" smtClean="0"/>
              <a:t> </a:t>
            </a:r>
            <a:r>
              <a:rPr lang="en-US" dirty="0" smtClean="0"/>
              <a:t>Virgin queens differ in their sensitivity to heat/ light/humidity. (</a:t>
            </a:r>
            <a:r>
              <a:rPr lang="en-US" b="1" dirty="0" smtClean="0"/>
              <a:t>NOISE – can destroy synchrony)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alexanderwild.com/Ants/Taxonomic-List-of-Ant-Genera/Forelius/i-wJLCQ6H/1/L/maccooki8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" y="152636"/>
            <a:ext cx="280831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tFcQ25lkjYM/T-sgMgK-s2I/AAAAAAAAAEs/47wiY6VPtY8/s1600/9029920-the-date-of-a-wedding-is-circled-on-a-white-calendar-with-a-magenta-colored-marker-surrounded-by-a-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38" y="1275118"/>
            <a:ext cx="1923466" cy="19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251917"/>
            <a:ext cx="3964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/>
              <a:t>Striking Collective performance</a:t>
            </a:r>
            <a:r>
              <a:rPr lang="en-US" sz="2800" dirty="0" smtClean="0"/>
              <a:t>: </a:t>
            </a:r>
          </a:p>
          <a:p>
            <a:pPr algn="l" rtl="0"/>
            <a:r>
              <a:rPr lang="en-US" sz="2800" dirty="0" smtClean="0"/>
              <a:t>synchrony a single hour of a specific date.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530120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Interactions</a:t>
            </a:r>
            <a:r>
              <a:rPr lang="en-US" dirty="0" smtClean="0"/>
              <a:t>: to restore synchrony–</a:t>
            </a:r>
          </a:p>
          <a:p>
            <a:pPr algn="l" rtl="0"/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                                      “if your neighbor takes then you can take off as well”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0" y="6119696"/>
            <a:ext cx="900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This naïve solution is not good enough because then collective behavior becomes dominated by a few over-sensitive virgin queens.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1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Information in interactions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2577678"/>
            <a:ext cx="224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a</a:t>
            </a:r>
            <a:r>
              <a:rPr lang="en-US" dirty="0" smtClean="0"/>
              <a:t>nd calculate </a:t>
            </a:r>
          </a:p>
          <a:p>
            <a:pPr algn="l" rtl="0"/>
            <a:r>
              <a:rPr lang="en-US" dirty="0" smtClean="0"/>
              <a:t>the channel capacity.</a:t>
            </a:r>
          </a:p>
          <a:p>
            <a:pPr algn="l" rtl="0"/>
            <a:endParaRPr lang="en-US" dirty="0"/>
          </a:p>
        </p:txBody>
      </p:sp>
      <p:pic>
        <p:nvPicPr>
          <p:cNvPr id="18" name="Picture 17" descr="D:\Ofer\toBackup\talks\iussi_2012_poster\two_a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9" y="1295501"/>
            <a:ext cx="1917943" cy="18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54975" y="1844824"/>
            <a:ext cx="5613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</a:t>
            </a:r>
            <a:r>
              <a:rPr lang="en-US" sz="1400" b="1" dirty="0" smtClean="0">
                <a:solidFill>
                  <a:srgbClr val="0070C0"/>
                </a:solidFill>
              </a:rPr>
              <a:t>nt 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772816"/>
            <a:ext cx="5613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6FD09"/>
                </a:solidFill>
              </a:rPr>
              <a:t>a</a:t>
            </a:r>
            <a:r>
              <a:rPr lang="en-US" sz="1400" b="1" dirty="0" smtClean="0">
                <a:solidFill>
                  <a:srgbClr val="26FD09"/>
                </a:solidFill>
              </a:rPr>
              <a:t>nt 1</a:t>
            </a:r>
            <a:endParaRPr lang="en-US" sz="1400" b="1" dirty="0">
              <a:solidFill>
                <a:srgbClr val="26FD09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79712" y="5589240"/>
            <a:ext cx="1586036" cy="955596"/>
            <a:chOff x="5218212" y="3841556"/>
            <a:chExt cx="1586036" cy="955596"/>
          </a:xfrm>
        </p:grpSpPr>
        <p:sp>
          <p:nvSpPr>
            <p:cNvPr id="41" name="TextBox 40"/>
            <p:cNvSpPr txBox="1"/>
            <p:nvPr/>
          </p:nvSpPr>
          <p:spPr>
            <a:xfrm>
              <a:off x="6502562" y="4427820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18212" y="4427820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02562" y="3841556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0</a:t>
              </a:r>
              <a:endParaRPr lang="he-IL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18212" y="3841556"/>
              <a:ext cx="30168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0</a:t>
              </a:r>
              <a:endParaRPr lang="he-IL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543648" y="4026222"/>
              <a:ext cx="9826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544487" y="4641261"/>
              <a:ext cx="9826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305987" y="5445224"/>
            <a:ext cx="958075" cy="1296144"/>
            <a:chOff x="2305987" y="5445224"/>
            <a:chExt cx="958075" cy="1296144"/>
          </a:xfrm>
        </p:grpSpPr>
        <p:cxnSp>
          <p:nvCxnSpPr>
            <p:cNvPr id="36" name="Straight Arrow Connector 35"/>
            <p:cNvCxnSpPr>
              <a:endCxn id="41" idx="1"/>
            </p:cNvCxnSpPr>
            <p:nvPr/>
          </p:nvCxnSpPr>
          <p:spPr>
            <a:xfrm>
              <a:off x="2305987" y="5802681"/>
              <a:ext cx="958075" cy="48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305987" y="5958572"/>
              <a:ext cx="956215" cy="4303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378075" y="5895599"/>
              <a:ext cx="30649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p</a:t>
              </a:r>
              <a:endParaRPr lang="he-I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4724" y="5445224"/>
              <a:ext cx="49404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1-p</a:t>
              </a:r>
              <a:endParaRPr lang="he-IL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54260" y="6372036"/>
              <a:ext cx="49404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1-p</a:t>
              </a:r>
              <a:endParaRPr lang="he-IL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75856" y="1086400"/>
            <a:ext cx="6420076" cy="2480209"/>
            <a:chOff x="3275856" y="1086400"/>
            <a:chExt cx="6420076" cy="2480209"/>
          </a:xfrm>
        </p:grpSpPr>
        <p:sp>
          <p:nvSpPr>
            <p:cNvPr id="4" name="Text Placeholder 22"/>
            <p:cNvSpPr txBox="1">
              <a:spLocks/>
            </p:cNvSpPr>
            <p:nvPr/>
          </p:nvSpPr>
          <p:spPr>
            <a:xfrm>
              <a:off x="3275856" y="1086400"/>
              <a:ext cx="6420076" cy="655639"/>
            </a:xfrm>
            <a:prstGeom prst="rect">
              <a:avLst/>
            </a:prstGeom>
          </p:spPr>
          <p:txBody>
            <a:bodyPr wrap="square" lIns="187489" tIns="187489" rIns="187489" bIns="187489">
              <a:spAutoFit/>
            </a:bodyPr>
            <a:lstStyle>
              <a:lvl1pPr marL="0" indent="0" algn="l" defTabSz="3599776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300" kern="1200" baseline="0">
                  <a:solidFill>
                    <a:schemeClr val="accent5">
                      <a:lumMod val="50000"/>
                    </a:schemeClr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1218674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687395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2202988" indent="-515593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577965" indent="-374977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9899385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99272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499161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299049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u="sng" dirty="0" smtClean="0">
                  <a:solidFill>
                    <a:schemeClr val="tx1"/>
                  </a:solidFill>
                </a:rPr>
                <a:t>Define an information channel</a:t>
              </a:r>
              <a:r>
                <a:rPr lang="en-US" sz="1800" u="sng" dirty="0" smtClean="0">
                  <a:solidFill>
                    <a:srgbClr val="002060"/>
                  </a:solidFill>
                </a:rPr>
                <a:t>:</a:t>
              </a:r>
              <a:endParaRPr lang="en-US" sz="1800" u="sng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91880" y="2131607"/>
              <a:ext cx="3086616" cy="1435002"/>
              <a:chOff x="12728574" y="7951003"/>
              <a:chExt cx="6793198" cy="3206935"/>
            </a:xfrm>
          </p:grpSpPr>
          <p:sp>
            <p:nvSpPr>
              <p:cNvPr id="6" name="Text Placeholder 22"/>
              <p:cNvSpPr txBox="1">
                <a:spLocks/>
              </p:cNvSpPr>
              <p:nvPr/>
            </p:nvSpPr>
            <p:spPr>
              <a:xfrm>
                <a:off x="12728574" y="7974388"/>
                <a:ext cx="2995447" cy="3183550"/>
              </a:xfrm>
              <a:prstGeom prst="rect">
                <a:avLst/>
              </a:prstGeom>
            </p:spPr>
            <p:txBody>
              <a:bodyPr wrap="square" lIns="187489" tIns="187489" rIns="187489" bIns="187489">
                <a:spAutoFit/>
              </a:bodyPr>
              <a:lstStyle>
                <a:lvl1pPr marL="0" indent="0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300" kern="1200" baseline="0">
                    <a:solidFill>
                      <a:schemeClr val="accent5">
                        <a:lumMod val="50000"/>
                      </a:schemeClr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1218674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1687395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2202988" indent="-515593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2577965" indent="-374977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9899385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699272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99161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299049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rgbClr val="26FD09"/>
                    </a:solidFill>
                  </a:rPr>
                  <a:t>Speed of </a:t>
                </a:r>
              </a:p>
              <a:p>
                <a:pPr algn="ctr"/>
                <a:r>
                  <a:rPr lang="en-US" sz="1200" dirty="0" smtClean="0">
                    <a:solidFill>
                      <a:srgbClr val="26FD09"/>
                    </a:solidFill>
                  </a:rPr>
                  <a:t>ant 1</a:t>
                </a:r>
              </a:p>
              <a:p>
                <a:pPr algn="ctr"/>
                <a:r>
                  <a:rPr lang="en-US" sz="1200" dirty="0" smtClean="0">
                    <a:solidFill>
                      <a:srgbClr val="26FD09"/>
                    </a:solidFill>
                  </a:rPr>
                  <a:t>before interaction</a:t>
                </a:r>
                <a:endParaRPr lang="en-US" sz="1200" dirty="0">
                  <a:solidFill>
                    <a:srgbClr val="26FD09"/>
                  </a:solidFill>
                </a:endParaRPr>
              </a:p>
            </p:txBody>
          </p:sp>
          <p:sp>
            <p:nvSpPr>
              <p:cNvPr id="7" name="Text Placeholder 22"/>
              <p:cNvSpPr txBox="1">
                <a:spLocks/>
              </p:cNvSpPr>
              <p:nvPr/>
            </p:nvSpPr>
            <p:spPr>
              <a:xfrm>
                <a:off x="16526323" y="7951003"/>
                <a:ext cx="2995449" cy="2662020"/>
              </a:xfrm>
              <a:prstGeom prst="rect">
                <a:avLst/>
              </a:prstGeom>
            </p:spPr>
            <p:txBody>
              <a:bodyPr wrap="square" lIns="187489" tIns="187489" rIns="187489" bIns="187489">
                <a:spAutoFit/>
              </a:bodyPr>
              <a:lstStyle>
                <a:lvl1pPr marL="0" indent="0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300" kern="1200" baseline="0">
                    <a:solidFill>
                      <a:schemeClr val="accent5">
                        <a:lumMod val="50000"/>
                      </a:schemeClr>
                    </a:solidFill>
                    <a:latin typeface="Trebuchet MS" pitchFamily="34" charset="0"/>
                    <a:ea typeface="+mn-ea"/>
                    <a:cs typeface="+mn-cs"/>
                  </a:defRPr>
                </a:lvl1pPr>
                <a:lvl2pPr marL="1218674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2pPr>
                <a:lvl3pPr marL="1687395" indent="-468721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3pPr>
                <a:lvl4pPr marL="2202988" indent="-515593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4pPr>
                <a:lvl5pPr marL="2577965" indent="-374977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100" kern="120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+mn-cs"/>
                  </a:defRPr>
                </a:lvl5pPr>
                <a:lvl6pPr marL="9899385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699272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99161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299049" indent="-899945" algn="l" defTabSz="359977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Speed of </a:t>
                </a:r>
              </a:p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ant 2</a:t>
                </a:r>
              </a:p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 after interaction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15658909" y="9014088"/>
                <a:ext cx="1008992" cy="394384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883517" y="8160616"/>
                <a:ext cx="2672924" cy="236623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693629" y="8139590"/>
                <a:ext cx="2672924" cy="236623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 Placeholder 22"/>
            <p:cNvSpPr txBox="1">
              <a:spLocks/>
            </p:cNvSpPr>
            <p:nvPr/>
          </p:nvSpPr>
          <p:spPr>
            <a:xfrm>
              <a:off x="3993556" y="1556792"/>
              <a:ext cx="1946595" cy="809527"/>
            </a:xfrm>
            <a:prstGeom prst="rect">
              <a:avLst/>
            </a:prstGeom>
          </p:spPr>
          <p:txBody>
            <a:bodyPr wrap="square" lIns="187489" tIns="187489" rIns="187489" bIns="187489">
              <a:spAutoFit/>
            </a:bodyPr>
            <a:lstStyle>
              <a:lvl1pPr marL="0" indent="0" algn="l" defTabSz="3599776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300" kern="1200" baseline="0">
                  <a:solidFill>
                    <a:schemeClr val="accent5">
                      <a:lumMod val="50000"/>
                    </a:schemeClr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1218674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1687395" indent="-468721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2202988" indent="-515593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2577965" indent="-374977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1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9899385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99272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499161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299049" indent="-899945" algn="l" defTabSz="359977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002060"/>
                  </a:solidFill>
                </a:rPr>
                <a:t>communication noise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2" name="Lightning Bolt 11"/>
            <p:cNvSpPr/>
            <p:nvPr/>
          </p:nvSpPr>
          <p:spPr>
            <a:xfrm rot="843572">
              <a:off x="4817563" y="2239288"/>
              <a:ext cx="293032" cy="279317"/>
            </a:xfrm>
            <a:prstGeom prst="lightningBol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317151" y="56612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bit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269895" y="6164217"/>
            <a:ext cx="281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0.22 bits = 1.2 words</a:t>
            </a:r>
            <a:endParaRPr lang="en-US" sz="2400" b="1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269895" y="5661248"/>
            <a:ext cx="870240" cy="384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43289" y="3429000"/>
            <a:ext cx="7361847" cy="2123828"/>
            <a:chOff x="443289" y="3429000"/>
            <a:chExt cx="7361847" cy="2123828"/>
          </a:xfrm>
        </p:grpSpPr>
        <p:sp>
          <p:nvSpPr>
            <p:cNvPr id="49" name="Right Arrow 48"/>
            <p:cNvSpPr/>
            <p:nvPr/>
          </p:nvSpPr>
          <p:spPr>
            <a:xfrm>
              <a:off x="4398928" y="4220806"/>
              <a:ext cx="458454" cy="17647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3289" y="3429000"/>
              <a:ext cx="7361847" cy="2123828"/>
              <a:chOff x="443289" y="3429000"/>
              <a:chExt cx="7361847" cy="2123828"/>
            </a:xfrm>
          </p:grpSpPr>
          <p:pic>
            <p:nvPicPr>
              <p:cNvPr id="19" name="Picture 2" descr="D:\Nitzan\research\experiment\experiment results analysis\Ofers work\2012_07_25 - for paper\3B\immobile ant response to an interaction - 2 extreme bins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3366" y="3429000"/>
                <a:ext cx="2831770" cy="2123828"/>
              </a:xfrm>
              <a:prstGeom prst="rect">
                <a:avLst/>
              </a:prstGeom>
              <a:noFill/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2793612" y="4074905"/>
                <a:ext cx="13965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one input bit</a:t>
                </a:r>
              </a:p>
              <a:p>
                <a:pPr algn="l" rtl="0"/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B050"/>
                    </a:solidFill>
                  </a:rPr>
                  <a:t>fast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92D050"/>
                    </a:solidFill>
                  </a:rPr>
                  <a:t>slow</a:t>
                </a:r>
                <a:r>
                  <a:rPr lang="en-US" dirty="0"/>
                  <a:t>).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3289" y="3705573"/>
                <a:ext cx="1643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u="sng" dirty="0" smtClean="0"/>
                  <a:t>Experimentally:</a:t>
                </a:r>
                <a:endParaRPr lang="en-US" u="sng" dirty="0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43702" y="4941168"/>
            <a:ext cx="24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 smtClean="0"/>
              <a:t> noisy binary channel</a:t>
            </a:r>
            <a:endParaRPr lang="en-US" u="sng" dirty="0"/>
          </a:p>
        </p:txBody>
      </p:sp>
      <p:pic>
        <p:nvPicPr>
          <p:cNvPr id="47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2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C</a:t>
            </a:r>
            <a:r>
              <a:rPr lang="en-US" dirty="0" smtClean="0"/>
              <a:t>ollective reliability</a:t>
            </a:r>
            <a:endParaRPr lang="he-IL" dirty="0"/>
          </a:p>
        </p:txBody>
      </p:sp>
      <p:pic>
        <p:nvPicPr>
          <p:cNvPr id="12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96752"/>
            <a:ext cx="9153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/>
              <a:t>“Model”: </a:t>
            </a:r>
            <a:r>
              <a:rPr lang="en-US" sz="2200" dirty="0"/>
              <a:t>ants can stay in nest or move around to find food, </a:t>
            </a:r>
            <a:endParaRPr lang="en-US" sz="2200" dirty="0" smtClean="0"/>
          </a:p>
          <a:p>
            <a:pPr algn="l" rtl="0"/>
            <a:r>
              <a:rPr lang="en-US" sz="2200" dirty="0" smtClean="0"/>
              <a:t>ants </a:t>
            </a:r>
            <a:r>
              <a:rPr lang="en-US" sz="2200" dirty="0"/>
              <a:t>can remember finding </a:t>
            </a:r>
            <a:r>
              <a:rPr lang="en-US" sz="2200" dirty="0" smtClean="0"/>
              <a:t>food as well as an additional variable that signifies enthusiasm. Enthusiasm can be communicated via noisy interactions.    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7214" y="2492896"/>
            <a:ext cx="8705298" cy="4176464"/>
            <a:chOff x="117214" y="2492896"/>
            <a:chExt cx="8705298" cy="4176464"/>
          </a:xfrm>
        </p:grpSpPr>
        <p:grpSp>
          <p:nvGrpSpPr>
            <p:cNvPr id="13" name="Group 12"/>
            <p:cNvGrpSpPr/>
            <p:nvPr/>
          </p:nvGrpSpPr>
          <p:grpSpPr>
            <a:xfrm>
              <a:off x="179512" y="2627620"/>
              <a:ext cx="8643000" cy="4041740"/>
              <a:chOff x="179512" y="2627620"/>
              <a:chExt cx="8643000" cy="4041740"/>
            </a:xfrm>
          </p:grpSpPr>
          <p:pic>
            <p:nvPicPr>
              <p:cNvPr id="1026" name="Picture 2" descr="http://1.bp.blogspot.com/-Jd33asssswU/Tjkjq0Q9jfI/AAAAAAAAAN0/4S2AOzDSYZk/s1600/Ant_sketches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96211" y="3284984"/>
                <a:ext cx="967477" cy="108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encrypted-tbn1.gstatic.com/images?q=tbn:ANd9GcRIsmFP4MDegHEYSNIwIPhNkSOl1nDMSyBGT-uYmZl9_6hO1vAoQw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95820" y="5067040"/>
                <a:ext cx="475452" cy="132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644008" y="3369766"/>
                <a:ext cx="338246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 </a:t>
                </a:r>
                <a:r>
                  <a:rPr lang="en-US" u="sng" dirty="0" smtClean="0"/>
                  <a:t>Assertive</a:t>
                </a:r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dirty="0"/>
                  <a:t>I</a:t>
                </a:r>
                <a:r>
                  <a:rPr lang="en-US" dirty="0" smtClean="0"/>
                  <a:t>nteract often.</a:t>
                </a:r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dirty="0" smtClean="0"/>
                  <a:t>Ignore messages </a:t>
                </a:r>
              </a:p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                 received in interactions.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81880" y="3429000"/>
                <a:ext cx="21019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en-US" b="1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st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hand knowledge</a:t>
                </a:r>
              </a:p>
              <a:p>
                <a:pPr algn="l" rtl="0"/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“confident”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70828" y="5445224"/>
                <a:ext cx="21566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US" b="1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nd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hand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knowledge</a:t>
                </a:r>
              </a:p>
              <a:p>
                <a:pPr algn="l" rtl="0"/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“unsure”</a:t>
                </a:r>
                <a:endParaRPr lang="en-US" dirty="0"/>
              </a:p>
            </p:txBody>
          </p:sp>
          <p:sp>
            <p:nvSpPr>
              <p:cNvPr id="10" name="Down Arrow 9"/>
              <p:cNvSpPr/>
              <p:nvPr/>
            </p:nvSpPr>
            <p:spPr>
              <a:xfrm flipV="1">
                <a:off x="179512" y="4271101"/>
                <a:ext cx="553781" cy="936104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38102" y="4634651"/>
                <a:ext cx="801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cricket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44008" y="5229200"/>
                <a:ext cx="38937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u="sng" dirty="0" smtClean="0"/>
                  <a:t>Hesitant</a:t>
                </a:r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dirty="0"/>
                  <a:t>L</a:t>
                </a:r>
                <a:r>
                  <a:rPr lang="en-US" dirty="0" smtClean="0"/>
                  <a:t>imit your interactions.</a:t>
                </a:r>
              </a:p>
              <a:p>
                <a:pPr marL="285750" indent="-285750" algn="l" rtl="0">
                  <a:buFont typeface="Arial" pitchFamily="34" charset="0"/>
                  <a:buChar char="•"/>
                </a:pPr>
                <a:r>
                  <a:rPr lang="en-US" dirty="0" smtClean="0"/>
                  <a:t>Adjust your enthusiasm according to</a:t>
                </a:r>
              </a:p>
              <a:p>
                <a:pPr algn="l" rtl="0"/>
                <a:r>
                  <a:rPr lang="en-US" dirty="0" smtClean="0"/>
                  <a:t>message received in interactions. </a:t>
                </a:r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278411" y="2636912"/>
                <a:ext cx="1501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Memory state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32040" y="2627620"/>
                <a:ext cx="1684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/>
                  <a:t>Behavioral rules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868219" y="4823179"/>
                <a:ext cx="79542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68219" y="3068960"/>
                <a:ext cx="79542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427984" y="2636912"/>
                <a:ext cx="0" cy="40324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820472" y="3068960"/>
                <a:ext cx="2040" cy="3600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66180" y="6669360"/>
                <a:ext cx="795429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17214" y="2492896"/>
              <a:ext cx="1790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“Algorithm”: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49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From communication control </a:t>
            </a:r>
            <a:br>
              <a:rPr lang="en-US" dirty="0" smtClean="0"/>
            </a:br>
            <a:r>
              <a:rPr lang="en-US" dirty="0" smtClean="0"/>
              <a:t>to reliable group function</a:t>
            </a:r>
            <a:endParaRPr lang="he-IL" dirty="0"/>
          </a:p>
        </p:txBody>
      </p:sp>
      <p:sp>
        <p:nvSpPr>
          <p:cNvPr id="5" name="Text Placeholder 23"/>
          <p:cNvSpPr txBox="1">
            <a:spLocks/>
          </p:cNvSpPr>
          <p:nvPr/>
        </p:nvSpPr>
        <p:spPr>
          <a:xfrm>
            <a:off x="60285" y="4077072"/>
            <a:ext cx="4583723" cy="2736304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400" u="sng" dirty="0" smtClean="0"/>
              <a:t>Fixed point analysis: </a:t>
            </a:r>
          </a:p>
          <a:p>
            <a:pPr algn="l" rtl="0"/>
            <a:r>
              <a:rPr lang="en-US" sz="2000" dirty="0" smtClean="0"/>
              <a:t>A nest in which no ant saw the cricket will converge to fixed points of speed that are well under exit threshold.</a:t>
            </a:r>
          </a:p>
          <a:p>
            <a:pPr algn="l" rtl="0"/>
            <a:r>
              <a:rPr lang="en-US" sz="2000" dirty="0" smtClean="0"/>
              <a:t>The persistent presence of a fast ant (the recruiter) pushes the fixed point towards the exit threshold. </a:t>
            </a:r>
          </a:p>
        </p:txBody>
      </p:sp>
      <p:pic>
        <p:nvPicPr>
          <p:cNvPr id="8" name="Picture 2" descr="D:\Nitzan\research\experiment\experiment results analysis\Ofers work\2012_07_25 - for paper\4BC\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15" y="2404220"/>
            <a:ext cx="4220607" cy="3246516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7537428" y="2436120"/>
            <a:ext cx="983474" cy="2128340"/>
            <a:chOff x="3224982" y="2662656"/>
            <a:chExt cx="983474" cy="212834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265458" y="2662656"/>
              <a:ext cx="40476" cy="2128340"/>
            </a:xfrm>
            <a:prstGeom prst="line">
              <a:avLst/>
            </a:prstGeom>
            <a:ln w="28575">
              <a:solidFill>
                <a:srgbClr val="2CE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24982" y="2766061"/>
              <a:ext cx="983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2CE91D"/>
                  </a:solidFill>
                </a:rPr>
                <a:t>Exit </a:t>
              </a:r>
            </a:p>
            <a:p>
              <a:r>
                <a:rPr lang="en-US" sz="1600" dirty="0" smtClean="0">
                  <a:solidFill>
                    <a:srgbClr val="2CE91D"/>
                  </a:solidFill>
                </a:rPr>
                <a:t>threshold</a:t>
              </a:r>
              <a:endParaRPr lang="en-US" sz="1600" dirty="0">
                <a:solidFill>
                  <a:srgbClr val="2CE91D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07982" y="1700808"/>
            <a:ext cx="3968474" cy="8535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Speed modulation of non knowledgeable ants</a:t>
            </a:r>
            <a:endParaRPr lang="he-IL" sz="2400" dirty="0"/>
          </a:p>
        </p:txBody>
      </p:sp>
      <p:pic>
        <p:nvPicPr>
          <p:cNvPr id="9" name="Picture 4" descr="https://encrypted-tbn1.gstatic.com/images?q=tbn:ANd9GcRIsmFP4MDegHEYSNIwIPhNkSOl1nDMSyBGT-uYmZl9_6hO1vAoQ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476502"/>
            <a:ext cx="599070" cy="16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2231226"/>
            <a:ext cx="375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Slow down (limit your interactions)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djust speed after interactions.</a:t>
            </a:r>
            <a:endParaRPr lang="en-US" dirty="0"/>
          </a:p>
        </p:txBody>
      </p:sp>
      <p:pic>
        <p:nvPicPr>
          <p:cNvPr id="11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9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The mechanism at work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30512" y="1188041"/>
            <a:ext cx="3274614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dirty="0" smtClean="0"/>
              <a:t>Early</a:t>
            </a:r>
          </a:p>
          <a:p>
            <a:pPr algn="l" rtl="0"/>
            <a:r>
              <a:rPr lang="en-US" sz="3200" dirty="0"/>
              <a:t>n</a:t>
            </a:r>
            <a:r>
              <a:rPr lang="en-US" sz="3200" dirty="0" smtClean="0"/>
              <a:t>egative Feedback</a:t>
            </a:r>
            <a:endParaRPr lang="he-I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0349" y="4221088"/>
            <a:ext cx="329930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dirty="0" smtClean="0"/>
              <a:t>A convicted ant </a:t>
            </a:r>
          </a:p>
          <a:p>
            <a:pPr algn="l" rtl="0"/>
            <a:r>
              <a:rPr lang="en-US" sz="3200" dirty="0" smtClean="0"/>
              <a:t>overcomes</a:t>
            </a:r>
          </a:p>
          <a:p>
            <a:pPr algn="l" rtl="0"/>
            <a:r>
              <a:rPr lang="en-US" sz="3200" dirty="0" smtClean="0"/>
              <a:t>negative feedback </a:t>
            </a:r>
            <a:endParaRPr lang="he-IL" sz="3200" dirty="0"/>
          </a:p>
        </p:txBody>
      </p:sp>
      <p:pic>
        <p:nvPicPr>
          <p:cNvPr id="10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3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look at it:</a:t>
            </a:r>
            <a:br>
              <a:rPr lang="en-US" dirty="0" smtClean="0"/>
            </a:br>
            <a:r>
              <a:rPr lang="en-US" dirty="0" smtClean="0"/>
              <a:t>Group level feedbacks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9205" y="1628800"/>
            <a:ext cx="6805083" cy="4374633"/>
            <a:chOff x="3113964" y="3429000"/>
            <a:chExt cx="5465517" cy="2790457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2842591" y="4616232"/>
              <a:ext cx="864096" cy="321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speed</a:t>
              </a:r>
              <a:endParaRPr lang="en-US" sz="20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536721" y="3429000"/>
              <a:ext cx="0" cy="208823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46938" y="3505200"/>
              <a:ext cx="1872208" cy="23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dirty="0" smtClean="0">
                  <a:solidFill>
                    <a:srgbClr val="00B050"/>
                  </a:solidFill>
                </a:rPr>
                <a:t>“recruiter”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0438" y="4531366"/>
              <a:ext cx="1872208" cy="23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dirty="0" smtClean="0">
                  <a:solidFill>
                    <a:srgbClr val="00B0F0"/>
                  </a:solidFill>
                </a:rPr>
                <a:t> “fast”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2604" y="5266276"/>
              <a:ext cx="1872208" cy="23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b="1" dirty="0" smtClean="0">
                  <a:solidFill>
                    <a:srgbClr val="1E17A9"/>
                  </a:solidFill>
                </a:rPr>
                <a:t>   “slow”</a:t>
              </a:r>
              <a:endParaRPr lang="en-US" b="1" dirty="0">
                <a:solidFill>
                  <a:srgbClr val="1E17A9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608729" y="4221088"/>
              <a:ext cx="2088232" cy="1363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08929" y="3752657"/>
              <a:ext cx="915671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dirty="0" smtClean="0"/>
                <a:t>exit threshold</a:t>
              </a:r>
              <a:endParaRPr lang="en-US" sz="1400" dirty="0"/>
            </a:p>
          </p:txBody>
        </p:sp>
        <p:sp>
          <p:nvSpPr>
            <p:cNvPr id="11" name="Down Arrow 10"/>
            <p:cNvSpPr/>
            <p:nvPr/>
          </p:nvSpPr>
          <p:spPr>
            <a:xfrm flipV="1">
              <a:off x="4374654" y="4746076"/>
              <a:ext cx="187108" cy="50024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0800000" flipV="1">
              <a:off x="4617545" y="4758103"/>
              <a:ext cx="320426" cy="50024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4633" y="5176650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964146" y="5243657"/>
              <a:ext cx="336845" cy="192745"/>
            </a:xfrm>
            <a:custGeom>
              <a:avLst/>
              <a:gdLst>
                <a:gd name="connsiteX0" fmla="*/ 187989 w 336845"/>
                <a:gd name="connsiteY0" fmla="*/ 269358 h 269358"/>
                <a:gd name="connsiteX1" fmla="*/ 3691 w 336845"/>
                <a:gd name="connsiteY1" fmla="*/ 99237 h 269358"/>
                <a:gd name="connsiteX2" fmla="*/ 336845 w 336845"/>
                <a:gd name="connsiteY2" fmla="*/ 0 h 26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845" h="269358">
                  <a:moveTo>
                    <a:pt x="187989" y="269358"/>
                  </a:moveTo>
                  <a:cubicBezTo>
                    <a:pt x="83435" y="206744"/>
                    <a:pt x="-21118" y="144130"/>
                    <a:pt x="3691" y="99237"/>
                  </a:cubicBezTo>
                  <a:cubicBezTo>
                    <a:pt x="28500" y="54344"/>
                    <a:pt x="182672" y="27172"/>
                    <a:pt x="336845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flipV="1">
              <a:off x="4393730" y="3960617"/>
              <a:ext cx="295119" cy="60529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12971" y="5615051"/>
              <a:ext cx="5066510" cy="604406"/>
              <a:chOff x="3536721" y="5743266"/>
              <a:chExt cx="5066510" cy="604406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576208" y="6065055"/>
                <a:ext cx="27449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ight Arrow 17"/>
              <p:cNvSpPr/>
              <p:nvPr/>
            </p:nvSpPr>
            <p:spPr>
              <a:xfrm>
                <a:off x="3576208" y="5788955"/>
                <a:ext cx="307791" cy="16435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3595375" y="6234532"/>
                <a:ext cx="208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09534" y="6164825"/>
                <a:ext cx="2445" cy="1280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850703" y="5962405"/>
                <a:ext cx="4752528" cy="1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300" dirty="0"/>
                  <a:t>i</a:t>
                </a:r>
                <a:r>
                  <a:rPr lang="en-US" sz="1300" dirty="0" smtClean="0"/>
                  <a:t>ncrease transition rate</a:t>
                </a:r>
                <a:endParaRPr lang="en-US" sz="13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50703" y="6131630"/>
                <a:ext cx="4104456" cy="1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300" dirty="0" smtClean="0"/>
                  <a:t>decrease transition rate</a:t>
                </a:r>
                <a:endParaRPr lang="en-US" sz="13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0703" y="5786134"/>
                <a:ext cx="3672408" cy="1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1300" dirty="0" smtClean="0"/>
                  <a:t>transition of ants between groups</a:t>
                </a:r>
                <a:endParaRPr lang="en-US" sz="13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36721" y="5743266"/>
                <a:ext cx="2366210" cy="6044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4752850" y="3714750"/>
              <a:ext cx="435035" cy="713070"/>
            </a:xfrm>
            <a:custGeom>
              <a:avLst/>
              <a:gdLst>
                <a:gd name="connsiteX0" fmla="*/ 342900 w 435035"/>
                <a:gd name="connsiteY0" fmla="*/ 0 h 434975"/>
                <a:gd name="connsiteX1" fmla="*/ 412750 w 435035"/>
                <a:gd name="connsiteY1" fmla="*/ 206375 h 434975"/>
                <a:gd name="connsiteX2" fmla="*/ 0 w 435035"/>
                <a:gd name="connsiteY2" fmla="*/ 434975 h 4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035" h="434975">
                  <a:moveTo>
                    <a:pt x="342900" y="0"/>
                  </a:moveTo>
                  <a:cubicBezTo>
                    <a:pt x="406400" y="66939"/>
                    <a:pt x="469900" y="133879"/>
                    <a:pt x="412750" y="206375"/>
                  </a:cubicBezTo>
                  <a:cubicBezTo>
                    <a:pt x="355600" y="278871"/>
                    <a:pt x="177800" y="356923"/>
                    <a:pt x="0" y="43497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25509" y="4657850"/>
              <a:ext cx="389124" cy="495050"/>
            </a:xfrm>
            <a:custGeom>
              <a:avLst/>
              <a:gdLst>
                <a:gd name="connsiteX0" fmla="*/ 171671 w 308196"/>
                <a:gd name="connsiteY0" fmla="*/ 0 h 285750"/>
                <a:gd name="connsiteX1" fmla="*/ 3396 w 308196"/>
                <a:gd name="connsiteY1" fmla="*/ 165100 h 285750"/>
                <a:gd name="connsiteX2" fmla="*/ 308196 w 308196"/>
                <a:gd name="connsiteY2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196" h="285750">
                  <a:moveTo>
                    <a:pt x="171671" y="0"/>
                  </a:moveTo>
                  <a:cubicBezTo>
                    <a:pt x="76156" y="58737"/>
                    <a:pt x="-19358" y="117475"/>
                    <a:pt x="3396" y="165100"/>
                  </a:cubicBezTo>
                  <a:cubicBezTo>
                    <a:pt x="26150" y="212725"/>
                    <a:pt x="167173" y="249237"/>
                    <a:pt x="308196" y="28575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94727" y="3715035"/>
              <a:ext cx="113937" cy="1284230"/>
            </a:xfrm>
            <a:custGeom>
              <a:avLst/>
              <a:gdLst>
                <a:gd name="connsiteX0" fmla="*/ 280832 w 280832"/>
                <a:gd name="connsiteY0" fmla="*/ 0 h 1098550"/>
                <a:gd name="connsiteX1" fmla="*/ 1432 w 280832"/>
                <a:gd name="connsiteY1" fmla="*/ 828675 h 1098550"/>
                <a:gd name="connsiteX2" fmla="*/ 191932 w 280832"/>
                <a:gd name="connsiteY2" fmla="*/ 1098550 h 109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832" h="1098550">
                  <a:moveTo>
                    <a:pt x="280832" y="0"/>
                  </a:moveTo>
                  <a:cubicBezTo>
                    <a:pt x="148540" y="322791"/>
                    <a:pt x="16249" y="645583"/>
                    <a:pt x="1432" y="828675"/>
                  </a:cubicBezTo>
                  <a:cubicBezTo>
                    <a:pt x="-13385" y="1011767"/>
                    <a:pt x="89273" y="1055158"/>
                    <a:pt x="191932" y="1098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94275" y="4768800"/>
              <a:ext cx="322193" cy="654100"/>
            </a:xfrm>
            <a:custGeom>
              <a:avLst/>
              <a:gdLst>
                <a:gd name="connsiteX0" fmla="*/ 98425 w 322193"/>
                <a:gd name="connsiteY0" fmla="*/ 311150 h 311150"/>
                <a:gd name="connsiteX1" fmla="*/ 320675 w 322193"/>
                <a:gd name="connsiteY1" fmla="*/ 149225 h 311150"/>
                <a:gd name="connsiteX2" fmla="*/ 0 w 322193"/>
                <a:gd name="connsiteY2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193" h="311150">
                  <a:moveTo>
                    <a:pt x="98425" y="311150"/>
                  </a:moveTo>
                  <a:cubicBezTo>
                    <a:pt x="217752" y="256116"/>
                    <a:pt x="337079" y="201083"/>
                    <a:pt x="320675" y="149225"/>
                  </a:cubicBezTo>
                  <a:cubicBezTo>
                    <a:pt x="304271" y="97367"/>
                    <a:pt x="152135" y="48683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23928" y="3068960"/>
            <a:ext cx="5010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smtClean="0"/>
              <a:t>A bi-stable switch</a:t>
            </a:r>
          </a:p>
          <a:p>
            <a:pPr algn="l" rtl="0"/>
            <a:r>
              <a:rPr lang="en-US" sz="2800" dirty="0" smtClean="0"/>
              <a:t>With exits from the excited state.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427984" y="4710623"/>
            <a:ext cx="5076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Prediction of “0.22 bit model”:</a:t>
            </a:r>
            <a:endParaRPr lang="en-US" sz="2800" dirty="0"/>
          </a:p>
          <a:p>
            <a:pPr algn="l" rtl="0"/>
            <a:r>
              <a:rPr lang="en-US" sz="2800" dirty="0"/>
              <a:t>Moving ants will have lesser effects </a:t>
            </a:r>
          </a:p>
          <a:p>
            <a:pPr algn="l" rtl="0"/>
            <a:r>
              <a:rPr lang="en-US" sz="2800" dirty="0"/>
              <a:t>as the density of ants within the nest grows.</a:t>
            </a:r>
          </a:p>
        </p:txBody>
      </p:sp>
      <p:pic>
        <p:nvPicPr>
          <p:cNvPr id="32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5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C</a:t>
            </a:r>
            <a:r>
              <a:rPr lang="en-US" dirty="0" smtClean="0"/>
              <a:t>onsistency of new model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351720"/>
            <a:ext cx="3155607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b="1" dirty="0" smtClean="0"/>
              <a:t>Prediction:</a:t>
            </a:r>
          </a:p>
          <a:p>
            <a:pPr algn="l" rtl="0"/>
            <a:r>
              <a:rPr lang="en-US" sz="3200" dirty="0" smtClean="0"/>
              <a:t>Recruiting from a </a:t>
            </a:r>
          </a:p>
          <a:p>
            <a:pPr algn="l" rtl="0"/>
            <a:r>
              <a:rPr lang="en-US" sz="3200" dirty="0"/>
              <a:t>h</a:t>
            </a:r>
            <a:r>
              <a:rPr lang="en-US" sz="3200" dirty="0" smtClean="0"/>
              <a:t>igh density nest</a:t>
            </a:r>
          </a:p>
          <a:p>
            <a:pPr algn="l" rtl="0"/>
            <a:r>
              <a:rPr lang="en-US" sz="3200" dirty="0" smtClean="0"/>
              <a:t>Is more difficult.</a:t>
            </a:r>
            <a:endParaRPr lang="he-IL" sz="3200" dirty="0"/>
          </a:p>
        </p:txBody>
      </p:sp>
      <p:pic>
        <p:nvPicPr>
          <p:cNvPr id="6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7103" y="4113968"/>
            <a:ext cx="7999313" cy="2771416"/>
            <a:chOff x="317103" y="4134432"/>
            <a:chExt cx="7999313" cy="2771416"/>
          </a:xfrm>
        </p:grpSpPr>
        <p:pic>
          <p:nvPicPr>
            <p:cNvPr id="7" name="Picture 11" descr="D:\Ofer\toBackup\projects\nitzan_dissipation\Nature_Communications\5B_for_of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274" y="4134432"/>
              <a:ext cx="3607142" cy="277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17103" y="4533776"/>
              <a:ext cx="3626697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3200" b="1" dirty="0" smtClean="0"/>
                <a:t>Experimental result: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Density effects</a:t>
            </a:r>
            <a:endParaRPr lang="he-IL" dirty="0"/>
          </a:p>
        </p:txBody>
      </p:sp>
      <p:pic>
        <p:nvPicPr>
          <p:cNvPr id="18" name="Picture 11" descr="D:\Ofer\toBackup\projects\nitzan_dissipation\Nature_Communications\5B_for_o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426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5225" y="1700808"/>
            <a:ext cx="2212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recruitment</a:t>
            </a:r>
            <a:endParaRPr lang="en-US" sz="3200" b="1" dirty="0"/>
          </a:p>
        </p:txBody>
      </p:sp>
      <p:pic>
        <p:nvPicPr>
          <p:cNvPr id="9" name="Picture 2" descr="D:\Nitzan\research\experiment\experiment results analysis\first_exit_time\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8"/>
          <a:stretch>
            <a:fillRect/>
          </a:stretch>
        </p:blipFill>
        <p:spPr bwMode="auto">
          <a:xfrm>
            <a:off x="4659925" y="2282966"/>
            <a:ext cx="3656491" cy="28742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1705164"/>
            <a:ext cx="415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Exit of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ant from nest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12357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Both show a cross over at a density of around 6-7 ants.</a:t>
            </a:r>
          </a:p>
          <a:p>
            <a:pPr algn="l" rtl="0"/>
            <a:r>
              <a:rPr lang="en-US" dirty="0" smtClean="0"/>
              <a:t>Strengthens our hypothesis that </a:t>
            </a:r>
          </a:p>
          <a:p>
            <a:pPr algn="l" rtl="0"/>
            <a:r>
              <a:rPr lang="en-US" sz="2400" dirty="0" smtClean="0"/>
              <a:t>recruitment and spontaneous exits are two sides of the same coin</a:t>
            </a:r>
          </a:p>
          <a:p>
            <a:pPr algn="l" rtl="0"/>
            <a:r>
              <a:rPr lang="en-US" sz="2400" dirty="0" smtClean="0"/>
              <a:t>and that these ants lack a distinguished recruitment message.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5265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 smtClean="0"/>
              <a:t>Test model’s prediction </a:t>
            </a:r>
            <a:r>
              <a:rPr lang="en-US" dirty="0"/>
              <a:t>in 2 scenarios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1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1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56355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Observe how real ants deal with the reliability problem.</a:t>
            </a:r>
          </a:p>
        </p:txBody>
      </p:sp>
      <p:pic>
        <p:nvPicPr>
          <p:cNvPr id="7" name="Picture 12" descr="C:\Users\feiner\Desktop\macro_photos\C_Niger_queen_workers\best_comparis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08" y="85568"/>
            <a:ext cx="1224136" cy="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7544" y="4941168"/>
            <a:ext cx="7992898" cy="1426800"/>
            <a:chOff x="445178" y="5087511"/>
            <a:chExt cx="7992898" cy="1426800"/>
          </a:xfrm>
        </p:grpSpPr>
        <p:sp>
          <p:nvSpPr>
            <p:cNvPr id="8" name="Rectangle 7"/>
            <p:cNvSpPr/>
            <p:nvPr/>
          </p:nvSpPr>
          <p:spPr>
            <a:xfrm>
              <a:off x="445178" y="5087511"/>
              <a:ext cx="79928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>
                  <a:solidFill>
                    <a:srgbClr val="C00000"/>
                  </a:solidFill>
                </a:rPr>
                <a:t>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>
                  <a:solidFill>
                    <a:srgbClr val="C00000"/>
                  </a:solidFill>
                </a:rPr>
                <a:t>further </a:t>
              </a:r>
              <a:r>
                <a:rPr lang="en-US" dirty="0" smtClean="0">
                  <a:solidFill>
                    <a:srgbClr val="C00000"/>
                  </a:solidFill>
                </a:rPr>
                <a:t>theoretical goal </a:t>
              </a:r>
              <a:r>
                <a:rPr lang="en-US" dirty="0">
                  <a:solidFill>
                    <a:srgbClr val="C00000"/>
                  </a:solidFill>
                </a:rPr>
                <a:t>lies in drawing connections similar to those obtained in Computer Science.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5867980"/>
              <a:ext cx="71138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/>
                <a:t>Quantify the cost (e.g. in time) that the ants pay for communicating badly.</a:t>
              </a:r>
              <a:endParaRPr lang="en-US" dirty="0"/>
            </a:p>
            <a:p>
              <a:pPr algn="l" rtl="0"/>
              <a:r>
                <a:rPr lang="en-US" dirty="0" smtClean="0"/>
                <a:t>Could the ants perform as well with 0 bits of communication?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31640" y="2376462"/>
            <a:ext cx="267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/>
              <a:t>Assess information 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067944" y="2463279"/>
            <a:ext cx="720080" cy="302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33357" y="2391271"/>
            <a:ext cx="265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/>
              <a:t>Tune your influence</a:t>
            </a:r>
            <a:endParaRPr lang="en-US" sz="2400" dirty="0"/>
          </a:p>
        </p:txBody>
      </p:sp>
      <p:pic>
        <p:nvPicPr>
          <p:cNvPr id="11" name="Picture 10" descr="https://encrypted-tbn1.gstatic.com/images?q=tbn:ANd9GcRIsmFP4MDegHEYSNIwIPhNkSOl1nDMSyBGT-uYmZl9_6hO1vAoQ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258362"/>
            <a:ext cx="524599" cy="14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59632" y="2996952"/>
            <a:ext cx="7599873" cy="1440160"/>
            <a:chOff x="1259632" y="2996952"/>
            <a:chExt cx="7599873" cy="1440160"/>
          </a:xfrm>
        </p:grpSpPr>
        <p:sp>
          <p:nvSpPr>
            <p:cNvPr id="12" name="TextBox 11"/>
            <p:cNvSpPr txBox="1"/>
            <p:nvPr/>
          </p:nvSpPr>
          <p:spPr>
            <a:xfrm>
              <a:off x="1259632" y="2996952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Environmental info? </a:t>
              </a:r>
            </a:p>
            <a:p>
              <a:pPr algn="l" rtl="0"/>
              <a:r>
                <a:rPr lang="en-US" dirty="0" smtClean="0"/>
                <a:t>Long lasting confidence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1640" y="3790781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Social info? </a:t>
              </a:r>
            </a:p>
            <a:p>
              <a:pPr algn="l" rtl="0"/>
              <a:r>
                <a:rPr lang="en-US" dirty="0" smtClean="0"/>
                <a:t>Transient high speed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3357" y="3068960"/>
              <a:ext cx="37261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Tune your interaction rate </a:t>
              </a:r>
            </a:p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Tune your response to interactions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41854" y="4451935"/>
            <a:ext cx="2538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J. R. Soc. </a:t>
            </a:r>
            <a:r>
              <a:rPr lang="en-US" sz="1400" b="1" i="1" dirty="0" smtClean="0"/>
              <a:t>Interface 10(82), 2013.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9553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load carrying</a:t>
            </a:r>
            <a:endParaRPr lang="en-US" dirty="0"/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7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D:\Ofer\talks\Stat_Mech_seminar\Collective\02_Object&amp;AntsOn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44283" cy="52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60264" y="633169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nuptial flight</a:t>
            </a:r>
            <a:endParaRPr lang="en-US" dirty="0"/>
          </a:p>
        </p:txBody>
      </p:sp>
      <p:pic>
        <p:nvPicPr>
          <p:cNvPr id="1026" name="Picture 2" descr="http://www.alexanderwild.com/Ants/Taxonomic-List-of-Ant-Genera/Forelius/i-wJLCQ6H/1/L/maccooki8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91565" cy="55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tFcQ25lkjYM/T-sgMgK-s2I/AAAAAAAAAEs/47wiY6VPtY8/s1600/9029920-the-date-of-a-wedding-is-circled-on-a-white-calendar-with-a-magenta-colored-marker-surrounded-by-a-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98" y="1193191"/>
            <a:ext cx="2309779" cy="230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992" y="3701350"/>
            <a:ext cx="4644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/>
              <a:t>Striking Collective functionality</a:t>
            </a:r>
            <a:r>
              <a:rPr lang="en-US" sz="2800" dirty="0" smtClean="0"/>
              <a:t>: </a:t>
            </a:r>
          </a:p>
          <a:p>
            <a:pPr algn="l" rtl="0"/>
            <a:r>
              <a:rPr lang="en-US" sz="2800" dirty="0" smtClean="0"/>
              <a:t>Synchronous down to a single hour of a specific date.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6051621"/>
            <a:ext cx="373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dirty="0" smtClean="0"/>
              <a:t>How do they do it?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25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Cheerio Trajectories</a:t>
            </a:r>
            <a:endParaRPr lang="en-US" dirty="0"/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D:\Ofer\talks\NaturalComputation\Cheerio_trajector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0408"/>
            <a:ext cx="7444444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0264" y="633169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9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trouble</a:t>
            </a:r>
            <a:endParaRPr lang="en-US" dirty="0"/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1475656" y="4509120"/>
            <a:ext cx="1603343" cy="670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Home Bound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trouble</a:t>
            </a:r>
            <a:endParaRPr lang="en-US" dirty="0"/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775" y="5301208"/>
            <a:ext cx="7591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000" b="1" dirty="0" smtClean="0"/>
              <a:t>Noise: </a:t>
            </a:r>
            <a:r>
              <a:rPr lang="en-US" sz="2000" dirty="0" smtClean="0"/>
              <a:t>Carriers have trouble realizing the correct direction home.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Individual ants can make a positive difference.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/>
              <a:t>Inertia: there is opposition to change (but also willingness to become convinced).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D:\talks\2013_05_USA\mov0087_Ant077_(8100-8500)_1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2439"/>
            <a:ext cx="8616950" cy="28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9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D:\Ofer\talks\NaturalComputation\Torque_strong_ant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5950" y="1124744"/>
            <a:ext cx="1573922" cy="16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Prominence of the updated</a:t>
            </a:r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597249" y="1318455"/>
            <a:ext cx="1238447" cy="1355986"/>
            <a:chOff x="5041576" y="3665005"/>
            <a:chExt cx="1542900" cy="168101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072" y="3939891"/>
              <a:ext cx="1110055" cy="1169652"/>
            </a:xfrm>
            <a:prstGeom prst="rect">
              <a:avLst/>
            </a:prstGeom>
          </p:spPr>
        </p:pic>
        <p:pic>
          <p:nvPicPr>
            <p:cNvPr id="80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7196">
              <a:off x="5034910" y="4498492"/>
              <a:ext cx="450760" cy="437428"/>
            </a:xfrm>
            <a:prstGeom prst="rect">
              <a:avLst/>
            </a:prstGeom>
          </p:spPr>
        </p:pic>
        <p:pic>
          <p:nvPicPr>
            <p:cNvPr id="81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2832">
              <a:off x="6140382" y="4533327"/>
              <a:ext cx="450760" cy="437428"/>
            </a:xfrm>
            <a:prstGeom prst="rect">
              <a:avLst/>
            </a:prstGeom>
          </p:spPr>
        </p:pic>
        <p:pic>
          <p:nvPicPr>
            <p:cNvPr id="82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37117">
              <a:off x="5435518" y="4901922"/>
              <a:ext cx="450760" cy="437428"/>
            </a:xfrm>
            <a:prstGeom prst="rect">
              <a:avLst/>
            </a:prstGeom>
          </p:spPr>
        </p:pic>
        <p:cxnSp>
          <p:nvCxnSpPr>
            <p:cNvPr id="83" name="Straight Arrow Connector 82"/>
            <p:cNvCxnSpPr/>
            <p:nvPr/>
          </p:nvCxnSpPr>
          <p:spPr>
            <a:xfrm>
              <a:off x="5260290" y="4909298"/>
              <a:ext cx="0" cy="32287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141476" y="5109543"/>
              <a:ext cx="3139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378360" y="4937025"/>
              <a:ext cx="0" cy="36722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5842">
              <a:off x="5472750" y="3665005"/>
              <a:ext cx="480532" cy="453039"/>
            </a:xfrm>
            <a:prstGeom prst="rect">
              <a:avLst/>
            </a:prstGeom>
          </p:spPr>
        </p:pic>
        <p:cxnSp>
          <p:nvCxnSpPr>
            <p:cNvPr id="87" name="Straight Arrow Connector 86"/>
            <p:cNvCxnSpPr/>
            <p:nvPr/>
          </p:nvCxnSpPr>
          <p:spPr>
            <a:xfrm flipH="1">
              <a:off x="5089082" y="3904322"/>
              <a:ext cx="395494" cy="143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035086" y="1154851"/>
            <a:ext cx="1800200" cy="1806464"/>
            <a:chOff x="2057400" y="1143000"/>
            <a:chExt cx="4419600" cy="4958814"/>
          </a:xfrm>
        </p:grpSpPr>
        <p:grpSp>
          <p:nvGrpSpPr>
            <p:cNvPr id="21" name="Group 20"/>
            <p:cNvGrpSpPr/>
            <p:nvPr/>
          </p:nvGrpSpPr>
          <p:grpSpPr>
            <a:xfrm>
              <a:off x="2596341" y="1796418"/>
              <a:ext cx="3352710" cy="3680218"/>
              <a:chOff x="2596341" y="1796418"/>
              <a:chExt cx="3352710" cy="3680218"/>
            </a:xfrm>
          </p:grpSpPr>
          <p:pic>
            <p:nvPicPr>
              <p:cNvPr id="22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34283">
                <a:off x="2596341" y="2610228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2543175"/>
                <a:ext cx="2114550" cy="2162175"/>
              </a:xfrm>
              <a:prstGeom prst="rect">
                <a:avLst/>
              </a:prstGeom>
            </p:spPr>
          </p:pic>
          <p:pic>
            <p:nvPicPr>
              <p:cNvPr id="24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0434">
                <a:off x="3871304" y="4643377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5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619442">
                <a:off x="5115792" y="2557279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6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9777">
                <a:off x="4957415" y="4054214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7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03939">
                <a:off x="2666813" y="4013237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8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78069">
                <a:off x="3870975" y="1796418"/>
                <a:ext cx="833259" cy="833259"/>
              </a:xfrm>
              <a:prstGeom prst="rect">
                <a:avLst/>
              </a:prstGeom>
            </p:spPr>
          </p:pic>
        </p:grpSp>
        <p:cxnSp>
          <p:nvCxnSpPr>
            <p:cNvPr id="29" name="Straight Arrow Connector 28"/>
            <p:cNvCxnSpPr/>
            <p:nvPr/>
          </p:nvCxnSpPr>
          <p:spPr>
            <a:xfrm flipV="1">
              <a:off x="5870994" y="2286000"/>
              <a:ext cx="606006" cy="4513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057400" y="2491636"/>
              <a:ext cx="611398" cy="3557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2133600" y="4633608"/>
              <a:ext cx="609600" cy="4134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269960" y="1143000"/>
              <a:ext cx="0" cy="6799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98857" y="5486400"/>
              <a:ext cx="0" cy="61541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718414" y="4677403"/>
              <a:ext cx="634459" cy="36961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835286" y="1278708"/>
            <a:ext cx="2093883" cy="1588277"/>
            <a:chOff x="990600" y="1440689"/>
            <a:chExt cx="5747291" cy="436867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0363">
              <a:off x="3196254" y="2552494"/>
              <a:ext cx="2114550" cy="2162175"/>
            </a:xfrm>
            <a:prstGeom prst="rect">
              <a:avLst/>
            </a:prstGeom>
          </p:spPr>
        </p:pic>
        <p:pic>
          <p:nvPicPr>
            <p:cNvPr id="39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10797">
              <a:off x="4591537" y="4438753"/>
              <a:ext cx="833259" cy="833259"/>
            </a:xfrm>
            <a:prstGeom prst="rect">
              <a:avLst/>
            </a:prstGeom>
          </p:spPr>
        </p:pic>
        <p:pic>
          <p:nvPicPr>
            <p:cNvPr id="40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89805">
              <a:off x="4605306" y="2009686"/>
              <a:ext cx="833259" cy="833259"/>
            </a:xfrm>
            <a:prstGeom prst="rect">
              <a:avLst/>
            </a:prstGeom>
          </p:spPr>
        </p:pic>
        <p:pic>
          <p:nvPicPr>
            <p:cNvPr id="41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20140">
              <a:off x="5228451" y="3379937"/>
              <a:ext cx="833259" cy="833259"/>
            </a:xfrm>
            <a:prstGeom prst="rect">
              <a:avLst/>
            </a:prstGeom>
          </p:spPr>
        </p:pic>
        <p:pic>
          <p:nvPicPr>
            <p:cNvPr id="42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4302">
              <a:off x="3233885" y="4506988"/>
              <a:ext cx="833259" cy="833259"/>
            </a:xfrm>
            <a:prstGeom prst="rect">
              <a:avLst/>
            </a:prstGeom>
          </p:spPr>
        </p:pic>
        <p:pic>
          <p:nvPicPr>
            <p:cNvPr id="43" name="Content Placeholder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48432">
              <a:off x="3146572" y="1985744"/>
              <a:ext cx="833259" cy="833259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>
            <a:xfrm rot="19760323" flipV="1">
              <a:off x="5037997" y="1468888"/>
              <a:ext cx="606006" cy="4513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990600" y="3333800"/>
              <a:ext cx="2303867" cy="833259"/>
              <a:chOff x="990600" y="3333800"/>
              <a:chExt cx="2303867" cy="833259"/>
            </a:xfrm>
          </p:grpSpPr>
          <p:pic>
            <p:nvPicPr>
              <p:cNvPr id="50" name="Content Placeholder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04646">
                <a:off x="2461208" y="3333800"/>
                <a:ext cx="833259" cy="833259"/>
              </a:xfrm>
              <a:prstGeom prst="rect">
                <a:avLst/>
              </a:prstGeom>
              <a:effectLst>
                <a:glow rad="304800">
                  <a:schemeClr val="accent1">
                    <a:alpha val="40000"/>
                  </a:schemeClr>
                </a:glow>
              </a:effectLst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990600" y="3750429"/>
                <a:ext cx="1506406" cy="20393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  <a:effectLst>
                <a:glow rad="431800">
                  <a:schemeClr val="accent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 rot="19760323" flipH="1">
              <a:off x="3010356" y="5395960"/>
              <a:ext cx="609600" cy="4134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9760323" flipV="1">
              <a:off x="3178555" y="1440689"/>
              <a:ext cx="0" cy="6799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9760323">
              <a:off x="5401915" y="5166646"/>
              <a:ext cx="0" cy="61541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9760323">
              <a:off x="6103432" y="3602237"/>
              <a:ext cx="634459" cy="36961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80158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716662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548310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020272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3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D:\Ofer\talks\NaturalComputation\Torque_strong_ant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5950" y="1124744"/>
            <a:ext cx="1573922" cy="16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Prominence of the updated</a:t>
            </a:r>
          </a:p>
        </p:txBody>
      </p:sp>
      <p:pic>
        <p:nvPicPr>
          <p:cNvPr id="4" name="Picture 3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597249" y="1318455"/>
            <a:ext cx="1238447" cy="1355986"/>
            <a:chOff x="5041576" y="3665005"/>
            <a:chExt cx="1542900" cy="168101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072" y="3939891"/>
              <a:ext cx="1110055" cy="1169652"/>
            </a:xfrm>
            <a:prstGeom prst="rect">
              <a:avLst/>
            </a:prstGeom>
          </p:spPr>
        </p:pic>
        <p:pic>
          <p:nvPicPr>
            <p:cNvPr id="80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7196">
              <a:off x="5034910" y="4498492"/>
              <a:ext cx="450760" cy="437428"/>
            </a:xfrm>
            <a:prstGeom prst="rect">
              <a:avLst/>
            </a:prstGeom>
          </p:spPr>
        </p:pic>
        <p:pic>
          <p:nvPicPr>
            <p:cNvPr id="81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2832">
              <a:off x="6140382" y="4533327"/>
              <a:ext cx="450760" cy="437428"/>
            </a:xfrm>
            <a:prstGeom prst="rect">
              <a:avLst/>
            </a:prstGeom>
          </p:spPr>
        </p:pic>
        <p:pic>
          <p:nvPicPr>
            <p:cNvPr id="82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37117">
              <a:off x="5435518" y="4901922"/>
              <a:ext cx="450760" cy="437428"/>
            </a:xfrm>
            <a:prstGeom prst="rect">
              <a:avLst/>
            </a:prstGeom>
          </p:spPr>
        </p:pic>
        <p:cxnSp>
          <p:nvCxnSpPr>
            <p:cNvPr id="83" name="Straight Arrow Connector 82"/>
            <p:cNvCxnSpPr/>
            <p:nvPr/>
          </p:nvCxnSpPr>
          <p:spPr>
            <a:xfrm>
              <a:off x="5260290" y="4909298"/>
              <a:ext cx="0" cy="32287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5141476" y="5109543"/>
              <a:ext cx="31394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378360" y="4937025"/>
              <a:ext cx="0" cy="36722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5842">
              <a:off x="5472750" y="3665005"/>
              <a:ext cx="480532" cy="453039"/>
            </a:xfrm>
            <a:prstGeom prst="rect">
              <a:avLst/>
            </a:prstGeom>
          </p:spPr>
        </p:pic>
        <p:cxnSp>
          <p:nvCxnSpPr>
            <p:cNvPr id="87" name="Straight Arrow Connector 86"/>
            <p:cNvCxnSpPr/>
            <p:nvPr/>
          </p:nvCxnSpPr>
          <p:spPr>
            <a:xfrm flipH="1">
              <a:off x="5089082" y="3904322"/>
              <a:ext cx="395494" cy="143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035086" y="1154851"/>
            <a:ext cx="1800200" cy="1806464"/>
            <a:chOff x="2057400" y="1143000"/>
            <a:chExt cx="4419600" cy="4958814"/>
          </a:xfrm>
        </p:grpSpPr>
        <p:grpSp>
          <p:nvGrpSpPr>
            <p:cNvPr id="21" name="Group 20"/>
            <p:cNvGrpSpPr/>
            <p:nvPr/>
          </p:nvGrpSpPr>
          <p:grpSpPr>
            <a:xfrm>
              <a:off x="2596341" y="1796418"/>
              <a:ext cx="3352710" cy="3680218"/>
              <a:chOff x="2596341" y="1796418"/>
              <a:chExt cx="3352710" cy="3680218"/>
            </a:xfrm>
          </p:grpSpPr>
          <p:pic>
            <p:nvPicPr>
              <p:cNvPr id="22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34283">
                <a:off x="2596341" y="2610228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2543175"/>
                <a:ext cx="2114550" cy="2162175"/>
              </a:xfrm>
              <a:prstGeom prst="rect">
                <a:avLst/>
              </a:prstGeom>
            </p:spPr>
          </p:pic>
          <p:pic>
            <p:nvPicPr>
              <p:cNvPr id="24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40434">
                <a:off x="3871304" y="4643377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5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619442">
                <a:off x="5115792" y="2557279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6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9777">
                <a:off x="4957415" y="4054214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7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03939">
                <a:off x="2666813" y="4013237"/>
                <a:ext cx="833259" cy="833259"/>
              </a:xfrm>
              <a:prstGeom prst="rect">
                <a:avLst/>
              </a:prstGeom>
            </p:spPr>
          </p:pic>
          <p:pic>
            <p:nvPicPr>
              <p:cNvPr id="28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78069">
                <a:off x="3870975" y="1796418"/>
                <a:ext cx="833259" cy="833259"/>
              </a:xfrm>
              <a:prstGeom prst="rect">
                <a:avLst/>
              </a:prstGeom>
            </p:spPr>
          </p:pic>
        </p:grpSp>
        <p:cxnSp>
          <p:nvCxnSpPr>
            <p:cNvPr id="29" name="Straight Arrow Connector 28"/>
            <p:cNvCxnSpPr/>
            <p:nvPr/>
          </p:nvCxnSpPr>
          <p:spPr>
            <a:xfrm flipV="1">
              <a:off x="5870994" y="2286000"/>
              <a:ext cx="606006" cy="4513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057400" y="2491636"/>
              <a:ext cx="611398" cy="3557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2133600" y="4633608"/>
              <a:ext cx="609600" cy="4134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269960" y="1143000"/>
              <a:ext cx="0" cy="6799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98857" y="5486400"/>
              <a:ext cx="0" cy="61541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718414" y="4677403"/>
              <a:ext cx="634459" cy="36961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835286" y="1278708"/>
            <a:ext cx="2093883" cy="1588277"/>
            <a:chOff x="990600" y="1440689"/>
            <a:chExt cx="5747291" cy="436867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0363">
              <a:off x="3196254" y="2552494"/>
              <a:ext cx="2114550" cy="2162175"/>
            </a:xfrm>
            <a:prstGeom prst="rect">
              <a:avLst/>
            </a:prstGeom>
          </p:spPr>
        </p:pic>
        <p:pic>
          <p:nvPicPr>
            <p:cNvPr id="39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10797">
              <a:off x="4591537" y="4438753"/>
              <a:ext cx="833259" cy="833259"/>
            </a:xfrm>
            <a:prstGeom prst="rect">
              <a:avLst/>
            </a:prstGeom>
          </p:spPr>
        </p:pic>
        <p:pic>
          <p:nvPicPr>
            <p:cNvPr id="40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89805">
              <a:off x="4605306" y="2009686"/>
              <a:ext cx="833259" cy="833259"/>
            </a:xfrm>
            <a:prstGeom prst="rect">
              <a:avLst/>
            </a:prstGeom>
          </p:spPr>
        </p:pic>
        <p:pic>
          <p:nvPicPr>
            <p:cNvPr id="41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20140">
              <a:off x="5228451" y="3379937"/>
              <a:ext cx="833259" cy="833259"/>
            </a:xfrm>
            <a:prstGeom prst="rect">
              <a:avLst/>
            </a:prstGeom>
          </p:spPr>
        </p:pic>
        <p:pic>
          <p:nvPicPr>
            <p:cNvPr id="42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4302">
              <a:off x="3233885" y="4506988"/>
              <a:ext cx="833259" cy="833259"/>
            </a:xfrm>
            <a:prstGeom prst="rect">
              <a:avLst/>
            </a:prstGeom>
          </p:spPr>
        </p:pic>
        <p:pic>
          <p:nvPicPr>
            <p:cNvPr id="43" name="Content Placeholder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48432">
              <a:off x="3146572" y="1985744"/>
              <a:ext cx="833259" cy="833259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>
            <a:xfrm rot="19760323" flipV="1">
              <a:off x="5037997" y="1468888"/>
              <a:ext cx="606006" cy="4513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990600" y="3333800"/>
              <a:ext cx="2303867" cy="833259"/>
              <a:chOff x="990600" y="3333800"/>
              <a:chExt cx="2303867" cy="833259"/>
            </a:xfrm>
          </p:grpSpPr>
          <p:pic>
            <p:nvPicPr>
              <p:cNvPr id="50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804646">
                <a:off x="2461208" y="3333800"/>
                <a:ext cx="833259" cy="833259"/>
              </a:xfrm>
              <a:prstGeom prst="rect">
                <a:avLst/>
              </a:prstGeom>
              <a:effectLst>
                <a:glow rad="304800">
                  <a:schemeClr val="accent1">
                    <a:alpha val="40000"/>
                  </a:schemeClr>
                </a:glow>
              </a:effectLst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990600" y="3750429"/>
                <a:ext cx="1506406" cy="20393"/>
              </a:xfrm>
              <a:prstGeom prst="straightConnector1">
                <a:avLst/>
              </a:prstGeom>
              <a:ln w="127000">
                <a:solidFill>
                  <a:schemeClr val="tx1"/>
                </a:solidFill>
                <a:tailEnd type="triangle"/>
              </a:ln>
              <a:effectLst>
                <a:glow rad="431800">
                  <a:schemeClr val="accent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 rot="19760323" flipH="1">
              <a:off x="3010356" y="5395960"/>
              <a:ext cx="609600" cy="41340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9760323" flipV="1">
              <a:off x="3178555" y="1440689"/>
              <a:ext cx="0" cy="6799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9760323">
              <a:off x="5401915" y="5166646"/>
              <a:ext cx="0" cy="61541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9760323">
              <a:off x="6103432" y="3602237"/>
              <a:ext cx="634459" cy="36961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57397" y="2987660"/>
            <a:ext cx="355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Cheerio Rotation parallel to torque?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48064" y="2996952"/>
            <a:ext cx="318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Cheerio Speed parallel to force?</a:t>
            </a:r>
            <a:endParaRPr lang="en-US" dirty="0"/>
          </a:p>
        </p:txBody>
      </p:sp>
      <p:pic>
        <p:nvPicPr>
          <p:cNvPr id="1027" name="Picture 3" descr="D:\talks\2013_05_USA\correlation 9087 rotation bar ofe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/>
          <a:stretch/>
        </p:blipFill>
        <p:spPr bwMode="auto">
          <a:xfrm>
            <a:off x="134890" y="3389926"/>
            <a:ext cx="4599575" cy="31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80158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716662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48310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020272" y="12687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8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 to this story…</a:t>
            </a:r>
            <a:endParaRPr lang="en-US" dirty="0"/>
          </a:p>
        </p:txBody>
      </p:sp>
      <p:pic>
        <p:nvPicPr>
          <p:cNvPr id="2051" name="Picture 3" descr="D:\talks\2013_05_USA\MVI232_0123_All markings &amp; movement (p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4638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0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Carrying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156355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Observe how real ants deal with the reliability problem.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736502"/>
            <a:ext cx="267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/>
              <a:t>Assess information 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067944" y="2823319"/>
            <a:ext cx="720080" cy="302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33357" y="2751311"/>
            <a:ext cx="265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 smtClean="0"/>
              <a:t>Tune your influence</a:t>
            </a:r>
            <a:endParaRPr lang="en-US" sz="2400" dirty="0"/>
          </a:p>
        </p:txBody>
      </p:sp>
      <p:pic>
        <p:nvPicPr>
          <p:cNvPr id="11" name="Picture 10" descr="https://encrypted-tbn1.gstatic.com/images?q=tbn:ANd9GcRIsmFP4MDegHEYSNIwIPhNkSOl1nDMSyBGT-uYmZl9_6hO1vAoQ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618402"/>
            <a:ext cx="524599" cy="14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59632" y="3356992"/>
            <a:ext cx="6529774" cy="923330"/>
            <a:chOff x="1259632" y="2996952"/>
            <a:chExt cx="652977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1259632" y="2996952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Are you confident about the direction?</a:t>
              </a:r>
            </a:p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No idea…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3358" y="2996952"/>
              <a:ext cx="2656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Align yourself correctly       and pull stronger.</a:t>
              </a:r>
            </a:p>
            <a:p>
              <a:pPr marL="285750" indent="-285750" algn="l" rtl="0">
                <a:buFont typeface="Arial" pitchFamily="34" charset="0"/>
                <a:buChar char="•"/>
              </a:pPr>
              <a:r>
                <a:rPr lang="en-US" dirty="0" smtClean="0"/>
                <a:t>Provide </a:t>
              </a:r>
              <a:r>
                <a:rPr lang="en-US" dirty="0" err="1" smtClean="0"/>
                <a:t>intertia</a:t>
              </a:r>
              <a:r>
                <a:rPr lang="en-US" dirty="0" smtClean="0"/>
                <a:t>.</a:t>
              </a:r>
            </a:p>
          </p:txBody>
        </p:sp>
      </p:grpSp>
      <p:pic>
        <p:nvPicPr>
          <p:cNvPr id="17" name="Picture 16" descr="D:\Ofer\toBackup\grants_etc\2012\minerva2013\symposium\vlcsnap-2012-09-28-08h53m56s21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7721" y="40944"/>
            <a:ext cx="1051688" cy="10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5301208"/>
            <a:ext cx="520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 knowledge is (pulling) power!</a:t>
            </a:r>
          </a:p>
        </p:txBody>
      </p:sp>
    </p:spTree>
    <p:extLst>
      <p:ext uri="{BB962C8B-B14F-4D97-AF65-F5344CB8AC3E}">
        <p14:creationId xmlns:p14="http://schemas.microsoft.com/office/powerpoint/2010/main" val="30987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Recruitment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403"/>
            <a:ext cx="6707088" cy="1581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Rely on first hand information.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1.bp.blogspot.com/-Jd33asssswU/Tjkjq0Q9jfI/AAAAAAAAAN0/4S2AOzDSYZk/s1600/Ant_sketch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1809967"/>
            <a:ext cx="1584176" cy="17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95736" y="2674089"/>
            <a:ext cx="2520280" cy="1068194"/>
            <a:chOff x="2195736" y="2276898"/>
            <a:chExt cx="2520280" cy="1068194"/>
          </a:xfrm>
        </p:grpSpPr>
        <p:sp>
          <p:nvSpPr>
            <p:cNvPr id="9" name="TextBox 8"/>
            <p:cNvSpPr txBox="1"/>
            <p:nvPr/>
          </p:nvSpPr>
          <p:spPr>
            <a:xfrm>
              <a:off x="2195736" y="2780928"/>
              <a:ext cx="7720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rare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4796" y="2821872"/>
              <a:ext cx="941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noisy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699792" y="2297370"/>
              <a:ext cx="268015" cy="52450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908804" y="2276898"/>
              <a:ext cx="336602" cy="56544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7544" y="3742283"/>
            <a:ext cx="8394140" cy="2927077"/>
            <a:chOff x="467544" y="3345092"/>
            <a:chExt cx="8394140" cy="2927077"/>
          </a:xfrm>
        </p:grpSpPr>
        <p:sp>
          <p:nvSpPr>
            <p:cNvPr id="5" name="TextBox 4"/>
            <p:cNvSpPr txBox="1"/>
            <p:nvPr/>
          </p:nvSpPr>
          <p:spPr>
            <a:xfrm>
              <a:off x="467544" y="3501008"/>
              <a:ext cx="626469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u="sng" dirty="0" smtClean="0"/>
                <a:t>Group:</a:t>
              </a:r>
              <a:r>
                <a:rPr lang="en-US" sz="3200" dirty="0" smtClean="0"/>
                <a:t> </a:t>
              </a:r>
            </a:p>
            <a:p>
              <a:pPr algn="l" rtl="0"/>
              <a:r>
                <a:rPr lang="en-US" sz="3200" dirty="0" smtClean="0"/>
                <a:t>Both </a:t>
              </a:r>
              <a:r>
                <a:rPr lang="en-US" sz="3200" dirty="0" smtClean="0">
                  <a:solidFill>
                    <a:srgbClr val="0070C0"/>
                  </a:solidFill>
                </a:rPr>
                <a:t>amplifies</a:t>
              </a:r>
              <a:r>
                <a:rPr lang="en-US" sz="3200" dirty="0" smtClean="0"/>
                <a:t> </a:t>
              </a:r>
              <a:r>
                <a:rPr lang="en-US" sz="3200" dirty="0"/>
                <a:t>and </a:t>
              </a:r>
              <a:r>
                <a:rPr lang="en-US" sz="3200" dirty="0" smtClean="0">
                  <a:solidFill>
                    <a:srgbClr val="0070C0"/>
                  </a:solidFill>
                </a:rPr>
                <a:t>limits</a:t>
              </a:r>
            </a:p>
            <a:p>
              <a:pPr algn="l" rtl="0"/>
              <a:r>
                <a:rPr lang="en-US" sz="3200" dirty="0"/>
                <a:t> </a:t>
              </a:r>
              <a:r>
                <a:rPr lang="en-US" sz="3200" dirty="0" smtClean="0"/>
                <a:t>   </a:t>
              </a:r>
              <a:r>
                <a:rPr lang="en-US" sz="3200" dirty="0"/>
                <a:t>the influence of </a:t>
              </a:r>
              <a:r>
                <a:rPr lang="en-US" sz="3200" dirty="0" smtClean="0"/>
                <a:t>this information.</a:t>
              </a:r>
              <a:endParaRPr lang="en-US" sz="3200" dirty="0"/>
            </a:p>
            <a:p>
              <a:pPr algn="l" rtl="0"/>
              <a:endParaRPr lang="en-US" sz="32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588224" y="3500331"/>
              <a:ext cx="2273460" cy="2771838"/>
              <a:chOff x="6588224" y="3500331"/>
              <a:chExt cx="2273460" cy="2771838"/>
            </a:xfrm>
          </p:grpSpPr>
          <p:pic>
            <p:nvPicPr>
              <p:cNvPr id="6" name="Picture 5" descr="https://encrypted-tbn1.gstatic.com/images?q=tbn:ANd9GcRIsmFP4MDegHEYSNIwIPhNkSOl1nDMSyBGT-uYmZl9_6hO1vAoQw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026077" y="3500331"/>
                <a:ext cx="835607" cy="2323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https://encrypted-tbn1.gstatic.com/images?q=tbn:ANd9GcRIsmFP4MDegHEYSNIwIPhNkSOl1nDMSyBGT-uYmZl9_6hO1vAoQw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304804" y="3948726"/>
                <a:ext cx="835607" cy="2323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https://encrypted-tbn1.gstatic.com/images?q=tbn:ANd9GcRIsmFP4MDegHEYSNIwIPhNkSOl1nDMSyBGT-uYmZl9_6hO1vAoQw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588224" y="3500331"/>
                <a:ext cx="835607" cy="2323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" name="Straight Arrow Connector 14"/>
            <p:cNvCxnSpPr/>
            <p:nvPr/>
          </p:nvCxnSpPr>
          <p:spPr>
            <a:xfrm>
              <a:off x="2582744" y="3345092"/>
              <a:ext cx="0" cy="60363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45406" y="3391849"/>
              <a:ext cx="0" cy="603634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97974" y="1440635"/>
            <a:ext cx="3376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Suffering from noise?</a:t>
            </a:r>
          </a:p>
        </p:txBody>
      </p:sp>
    </p:spTree>
    <p:extLst>
      <p:ext uri="{BB962C8B-B14F-4D97-AF65-F5344CB8AC3E}">
        <p14:creationId xmlns:p14="http://schemas.microsoft.com/office/powerpoint/2010/main" val="384253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Ants and distributed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692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Ants </a:t>
            </a:r>
            <a:r>
              <a:rPr lang="en-US" dirty="0" smtClean="0">
                <a:sym typeface="Wingdings" panose="05000000000000000000" pitchFamily="2" charset="2"/>
              </a:rPr>
              <a:t> DC</a:t>
            </a:r>
          </a:p>
          <a:p>
            <a:r>
              <a:rPr lang="en-US" sz="2400" dirty="0" smtClean="0"/>
              <a:t>A natural model for rumor spread</a:t>
            </a:r>
          </a:p>
          <a:p>
            <a:r>
              <a:rPr lang="en-US" sz="2400" dirty="0" smtClean="0"/>
              <a:t>Definition of communication noise that is different than that typically addressed in CS.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4391" y="4183633"/>
            <a:ext cx="8204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/>
              <a:t>Lower </a:t>
            </a:r>
            <a:r>
              <a:rPr lang="en-US" sz="2400" b="1" dirty="0" smtClean="0"/>
              <a:t>bounds</a:t>
            </a:r>
            <a:r>
              <a:rPr lang="en-US" sz="2400" dirty="0" smtClean="0"/>
              <a:t>: </a:t>
            </a:r>
            <a:r>
              <a:rPr lang="en-US" sz="2400" dirty="0"/>
              <a:t>what is the most efficient algorithm given 0.22 bits for communication.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/>
              <a:t>For which collective goals (e.g. quick response, </a:t>
            </a:r>
          </a:p>
          <a:p>
            <a:pPr algn="l" rtl="0"/>
            <a:r>
              <a:rPr lang="en-US" sz="2400" dirty="0" smtClean="0"/>
              <a:t>	          low </a:t>
            </a:r>
            <a:r>
              <a:rPr lang="en-US" sz="2400" dirty="0"/>
              <a:t>error rate) is the proposed algorithm efficient?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/>
              <a:t>How well could ants do if they had zero bits of communication?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645024"/>
            <a:ext cx="1989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/>
              <a:t>DC </a:t>
            </a:r>
            <a:r>
              <a:rPr lang="en-US" sz="3200" dirty="0">
                <a:sym typeface="Wingdings" panose="05000000000000000000" pitchFamily="2" charset="2"/>
              </a:rPr>
              <a:t> </a:t>
            </a:r>
            <a:r>
              <a:rPr lang="en-US" sz="3200" dirty="0" smtClean="0">
                <a:sym typeface="Wingdings" panose="05000000000000000000" pitchFamily="2" charset="2"/>
              </a:rPr>
              <a:t>ants</a:t>
            </a:r>
          </a:p>
        </p:txBody>
      </p:sp>
    </p:spTree>
    <p:extLst>
      <p:ext uri="{BB962C8B-B14F-4D97-AF65-F5344CB8AC3E}">
        <p14:creationId xmlns:p14="http://schemas.microsoft.com/office/powerpoint/2010/main" val="40255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4349079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Ant Lab</a:t>
            </a:r>
          </a:p>
          <a:p>
            <a:pPr algn="l" rtl="0"/>
            <a:r>
              <a:rPr lang="en-US" dirty="0" err="1" smtClean="0"/>
              <a:t>Nitzan</a:t>
            </a:r>
            <a:r>
              <a:rPr lang="en-US" dirty="0" smtClean="0"/>
              <a:t> </a:t>
            </a:r>
            <a:r>
              <a:rPr lang="en-US" dirty="0" err="1" smtClean="0"/>
              <a:t>Razin</a:t>
            </a:r>
            <a:endParaRPr lang="en-US" dirty="0" smtClean="0"/>
          </a:p>
          <a:p>
            <a:pPr algn="l" rtl="0"/>
            <a:r>
              <a:rPr lang="en-US" dirty="0" smtClean="0"/>
              <a:t>Yael </a:t>
            </a:r>
            <a:r>
              <a:rPr lang="en-US" dirty="0" err="1" smtClean="0"/>
              <a:t>Heyman</a:t>
            </a:r>
            <a:endParaRPr lang="en-US" dirty="0" smtClean="0"/>
          </a:p>
          <a:p>
            <a:pPr algn="l" rtl="0"/>
            <a:r>
              <a:rPr lang="en-US" dirty="0" err="1" smtClean="0"/>
              <a:t>Efrat</a:t>
            </a:r>
            <a:r>
              <a:rPr lang="en-US" dirty="0" smtClean="0"/>
              <a:t> Greenwald</a:t>
            </a:r>
          </a:p>
          <a:p>
            <a:pPr algn="l" rtl="0"/>
            <a:r>
              <a:rPr lang="en-US" dirty="0" err="1" smtClean="0"/>
              <a:t>Oded</a:t>
            </a:r>
            <a:r>
              <a:rPr lang="en-US" dirty="0" smtClean="0"/>
              <a:t> </a:t>
            </a:r>
            <a:r>
              <a:rPr lang="en-US" dirty="0" err="1" smtClean="0"/>
              <a:t>Shor</a:t>
            </a:r>
            <a:endParaRPr lang="en-US" dirty="0" smtClean="0"/>
          </a:p>
          <a:p>
            <a:pPr algn="l" rtl="0"/>
            <a:r>
              <a:rPr lang="en-US" dirty="0" smtClean="0"/>
              <a:t>Ehud </a:t>
            </a:r>
            <a:r>
              <a:rPr lang="en-US" dirty="0" err="1" smtClean="0"/>
              <a:t>Fonio</a:t>
            </a:r>
            <a:endParaRPr lang="en-US" dirty="0" smtClean="0"/>
          </a:p>
          <a:p>
            <a:pPr algn="l" rtl="0"/>
            <a:r>
              <a:rPr lang="en-US" dirty="0" err="1" smtClean="0"/>
              <a:t>Aviram</a:t>
            </a:r>
            <a:r>
              <a:rPr lang="en-US" dirty="0" smtClean="0"/>
              <a:t> </a:t>
            </a:r>
            <a:r>
              <a:rPr lang="en-US" dirty="0" err="1" smtClean="0"/>
              <a:t>Gelblum</a:t>
            </a:r>
            <a:endParaRPr lang="en-US" dirty="0" smtClean="0"/>
          </a:p>
          <a:p>
            <a:pPr algn="l" rtl="0"/>
            <a:r>
              <a:rPr lang="en-US" dirty="0" smtClean="0"/>
              <a:t>Yuri </a:t>
            </a:r>
            <a:r>
              <a:rPr lang="en-US" dirty="0" err="1" smtClean="0"/>
              <a:t>Burnishev</a:t>
            </a:r>
            <a:endParaRPr lang="en-US" dirty="0" smtClean="0"/>
          </a:p>
          <a:p>
            <a:pPr algn="l" rtl="0"/>
            <a:r>
              <a:rPr lang="en-US" dirty="0" smtClean="0"/>
              <a:t>Tal </a:t>
            </a:r>
            <a:r>
              <a:rPr lang="en-US" dirty="0" err="1" smtClean="0"/>
              <a:t>Eliav</a:t>
            </a:r>
            <a:endParaRPr lang="en-US" dirty="0" smtClean="0"/>
          </a:p>
          <a:p>
            <a:pPr algn="l" rtl="0"/>
            <a:r>
              <a:rPr lang="en-US" dirty="0" smtClean="0"/>
              <a:t>Yuval </a:t>
            </a:r>
            <a:r>
              <a:rPr lang="en-US" dirty="0" err="1" smtClean="0"/>
              <a:t>Erez</a:t>
            </a:r>
            <a:endParaRPr lang="he-I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672" y="1672209"/>
            <a:ext cx="3826768" cy="4349079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Collaborators</a:t>
            </a:r>
          </a:p>
          <a:p>
            <a:pPr algn="l" rtl="0"/>
            <a:r>
              <a:rPr lang="en-US" dirty="0" smtClean="0"/>
              <a:t>Jean-Pierre </a:t>
            </a:r>
            <a:r>
              <a:rPr lang="en-US" dirty="0" err="1" smtClean="0"/>
              <a:t>Eckmann</a:t>
            </a:r>
            <a:r>
              <a:rPr lang="en-US" dirty="0" smtClean="0"/>
              <a:t> (U. </a:t>
            </a:r>
            <a:r>
              <a:rPr lang="en-US" dirty="0" err="1" smtClean="0"/>
              <a:t>Geneve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Abraham </a:t>
            </a:r>
            <a:r>
              <a:rPr lang="en-US" dirty="0" err="1" smtClean="0"/>
              <a:t>Hefetz</a:t>
            </a:r>
            <a:r>
              <a:rPr lang="en-US" dirty="0" smtClean="0"/>
              <a:t> (TAU)</a:t>
            </a:r>
          </a:p>
          <a:p>
            <a:pPr algn="l" rtl="0"/>
            <a:r>
              <a:rPr lang="en-US" dirty="0" smtClean="0"/>
              <a:t>Amos </a:t>
            </a:r>
            <a:r>
              <a:rPr lang="en-US" dirty="0" err="1" smtClean="0"/>
              <a:t>Korman</a:t>
            </a:r>
            <a:r>
              <a:rPr lang="en-US" dirty="0" smtClean="0"/>
              <a:t> (Paris 7)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marL="0" indent="0" algn="l" rtl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Support</a:t>
            </a:r>
          </a:p>
          <a:p>
            <a:pPr marL="0" indent="0" algn="l" rtl="0">
              <a:buNone/>
            </a:pPr>
            <a:r>
              <a:rPr lang="en-US" dirty="0" smtClean="0"/>
              <a:t>ISF </a:t>
            </a:r>
            <a:r>
              <a:rPr lang="en-US" dirty="0" err="1" smtClean="0"/>
              <a:t>Bikura</a:t>
            </a:r>
            <a:r>
              <a:rPr lang="en-US" dirty="0" smtClean="0"/>
              <a:t>, MINERVA Foundation, </a:t>
            </a:r>
            <a:r>
              <a:rPr lang="en-US" dirty="0" err="1" smtClean="0"/>
              <a:t>Clore</a:t>
            </a:r>
            <a:r>
              <a:rPr lang="en-US" dirty="0" smtClean="0"/>
              <a:t> Foundation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6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the nuptial flight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372126"/>
            <a:ext cx="871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/>
              <a:t>Possible answer</a:t>
            </a:r>
            <a:r>
              <a:rPr lang="en-US" dirty="0" smtClean="0"/>
              <a:t>: All virgin queens are precisely tuned to fly at specific weather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the nuptial flight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517232"/>
            <a:ext cx="7412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b="1" dirty="0" smtClean="0"/>
              <a:t>Noise:</a:t>
            </a:r>
            <a:r>
              <a:rPr lang="en-US" dirty="0" smtClean="0"/>
              <a:t> In biological systems such exact tuning is difficult, costly, and rare.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372126"/>
            <a:ext cx="871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/>
              <a:t>Possible answer</a:t>
            </a:r>
            <a:r>
              <a:rPr lang="en-US" dirty="0" smtClean="0"/>
              <a:t>: All virgin queens are precisely tuned to fly at specific weather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8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the nuptial flight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03040" y="6858000"/>
            <a:ext cx="8640960" cy="721519"/>
            <a:chOff x="107504" y="5860583"/>
            <a:chExt cx="8640960" cy="721519"/>
          </a:xfrm>
        </p:grpSpPr>
        <p:sp>
          <p:nvSpPr>
            <p:cNvPr id="8" name="TextBox 7"/>
            <p:cNvSpPr txBox="1"/>
            <p:nvPr/>
          </p:nvSpPr>
          <p:spPr>
            <a:xfrm>
              <a:off x="1099382" y="6021288"/>
              <a:ext cx="7649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dirty="0" smtClean="0"/>
                <a:t>Negative + positive feedback: </a:t>
              </a:r>
              <a:r>
                <a:rPr lang="en-US" dirty="0" smtClean="0"/>
                <a:t> a collective mechanism for noise suppression.</a:t>
              </a:r>
              <a:endParaRPr lang="en-US" sz="2000" b="1" dirty="0" smtClean="0"/>
            </a:p>
          </p:txBody>
        </p:sp>
        <p:pic>
          <p:nvPicPr>
            <p:cNvPr id="2050" name="Picture 2" descr="http://ak0.picdn.net/shutterstock/videos/1826030/preview/stock-footage-cartoon-of-ant-colony-under-magnifying-glas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504" y="5860583"/>
              <a:ext cx="942606" cy="72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-108520" y="5949280"/>
            <a:ext cx="8271317" cy="861774"/>
            <a:chOff x="107504" y="5128156"/>
            <a:chExt cx="8271317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043608" y="5128156"/>
              <a:ext cx="733521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200" b="1" dirty="0" smtClean="0"/>
                <a:t>Behavioral rule</a:t>
              </a:r>
              <a:r>
                <a:rPr lang="en-US" sz="2000" b="1" dirty="0" smtClean="0"/>
                <a:t>: “</a:t>
              </a:r>
              <a:r>
                <a:rPr lang="en-US" dirty="0" smtClean="0"/>
                <a:t>Pull exiting virgin queens back into their nest.”</a:t>
              </a:r>
            </a:p>
            <a:p>
              <a:pPr algn="l" rtl="0"/>
              <a:r>
                <a:rPr lang="en-US" dirty="0" smtClean="0"/>
                <a:t>- decentralized  - works until there are too many queens to handle</a:t>
              </a:r>
              <a:endParaRPr lang="en-US" dirty="0"/>
            </a:p>
          </p:txBody>
        </p:sp>
        <p:pic>
          <p:nvPicPr>
            <p:cNvPr id="2052" name="Picture 4" descr="http://www.weizmann.ac.il/home/feiner/ant_pi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294222"/>
              <a:ext cx="927805" cy="554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51520" y="1372126"/>
            <a:ext cx="871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 smtClean="0"/>
              <a:t>Possible answer</a:t>
            </a:r>
            <a:r>
              <a:rPr lang="en-US" dirty="0" smtClean="0"/>
              <a:t>: All virgin queens are precisely tuned to fly at specific weather conditions.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5517232"/>
            <a:ext cx="7412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b="1" dirty="0" smtClean="0"/>
              <a:t>Noise:</a:t>
            </a:r>
            <a:r>
              <a:rPr lang="en-US" dirty="0" smtClean="0"/>
              <a:t> In biological systems such exact tuning is difficult, costly, and rare.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9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797720" y="1107712"/>
            <a:ext cx="4403820" cy="8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73164" y="508519"/>
            <a:ext cx="3648562" cy="723328"/>
            <a:chOff x="2051720" y="5314605"/>
            <a:chExt cx="4824536" cy="935211"/>
          </a:xfrm>
        </p:grpSpPr>
        <p:pic>
          <p:nvPicPr>
            <p:cNvPr id="2050" name="Picture 2" descr="Ant Letter B (3 inch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34735"/>
              <a:ext cx="72663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emblibrary.com/EL/product_images/W1008_thumbpack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5314605"/>
              <a:ext cx="45226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Ant Letter O (3 inch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60" y="5314605"/>
              <a:ext cx="7875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nt Letter O (3 inch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901" y="5349816"/>
              <a:ext cx="7875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emblibrary.com/EL/product_images/W1011_thumbpack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592" y="5337312"/>
              <a:ext cx="66030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emblibrary.com/EL/product_images/W1006_thumbpack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379" y="5349816"/>
              <a:ext cx="77788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emblibrary.com/EL/product_images/W1024_thumbpack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77" y="5345920"/>
              <a:ext cx="65577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170649" y="295743"/>
            <a:ext cx="436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Distributed Computing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0000">
            <a:off x="-4562111" y="2802845"/>
            <a:ext cx="4197020" cy="128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1825" y="3927191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Local algorithm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38758"/>
              </p:ext>
            </p:extLst>
          </p:nvPr>
        </p:nvGraphicFramePr>
        <p:xfrm>
          <a:off x="611560" y="1497594"/>
          <a:ext cx="8136904" cy="40916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8452"/>
                <a:gridCol w="4068452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Biological ensembles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(animals,</a:t>
                      </a:r>
                      <a:r>
                        <a:rPr lang="en-US" baseline="0" dirty="0" smtClean="0"/>
                        <a:t> microbes, cells)                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Groups of processors </a:t>
                      </a:r>
                    </a:p>
                    <a:p>
                      <a:r>
                        <a:rPr lang="en-US" dirty="0" smtClean="0"/>
                        <a:t>(computers, robots, sensors)</a:t>
                      </a:r>
                      <a:endParaRPr lang="en-US" dirty="0"/>
                    </a:p>
                  </a:txBody>
                  <a:tcPr/>
                </a:tc>
              </a:tr>
              <a:tr h="52576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Noisy</a:t>
                      </a:r>
                      <a:r>
                        <a:rPr lang="en-US" b="1" baseline="0" dirty="0" smtClean="0"/>
                        <a:t> individuals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Limited computational</a:t>
                      </a:r>
                      <a:r>
                        <a:rPr lang="en-US" b="1" baseline="0" dirty="0" smtClean="0"/>
                        <a:t> resources</a:t>
                      </a:r>
                      <a:endParaRPr lang="en-US" b="1" dirty="0"/>
                    </a:p>
                  </a:txBody>
                  <a:tcPr/>
                </a:tc>
              </a:tr>
              <a:tr h="54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 central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 central control</a:t>
                      </a:r>
                    </a:p>
                  </a:txBody>
                  <a:tcPr/>
                </a:tc>
              </a:tr>
              <a:tr h="7074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Interactions: Noise,</a:t>
                      </a:r>
                      <a:r>
                        <a:rPr lang="en-US" b="1" baseline="0" dirty="0" smtClean="0"/>
                        <a:t> social networks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Communication:</a:t>
                      </a:r>
                      <a:r>
                        <a:rPr lang="en-US" b="1" baseline="0" dirty="0" smtClean="0"/>
                        <a:t> Faults, connectivity graphs</a:t>
                      </a:r>
                      <a:endParaRPr lang="en-US" b="1" dirty="0"/>
                    </a:p>
                  </a:txBody>
                  <a:tcPr/>
                </a:tc>
              </a:tr>
              <a:tr h="4823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Behavioral rules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Algorithms</a:t>
                      </a:r>
                      <a:endParaRPr lang="en-US" b="1" dirty="0"/>
                    </a:p>
                  </a:txBody>
                  <a:tcPr/>
                </a:tc>
              </a:tr>
              <a:tr h="7074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Collective functionality</a:t>
                      </a:r>
                      <a:r>
                        <a:rPr lang="en-US" b="1" baseline="0" dirty="0" smtClean="0"/>
                        <a:t>  (evident on scales that are larger than an individual)</a:t>
                      </a:r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Collective performance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                     (e.g. running time)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90680"/>
              </p:ext>
            </p:extLst>
          </p:nvPr>
        </p:nvGraphicFramePr>
        <p:xfrm>
          <a:off x="539552" y="6093296"/>
          <a:ext cx="8276396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38198"/>
                <a:gridCol w="4138198"/>
              </a:tblGrid>
              <a:tr h="208032">
                <a:tc>
                  <a:txBody>
                    <a:bodyPr/>
                    <a:lstStyle/>
                    <a:p>
                      <a:r>
                        <a:rPr lang="en-US" dirty="0" smtClean="0"/>
                        <a:t>Observing</a:t>
                      </a:r>
                      <a:r>
                        <a:rPr lang="en-US" baseline="0" dirty="0" smtClean="0"/>
                        <a:t> natural groups, unknown model, search for consistent descriptions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Proposing models,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inventing algorithms, setting bounds</a:t>
                      </a:r>
                      <a:r>
                        <a:rPr lang="en-US" baseline="0" dirty="0" smtClean="0"/>
                        <a:t> on performance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480" y="566590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Methodology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9214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797720" y="1107712"/>
            <a:ext cx="4403820" cy="85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73164" y="508519"/>
            <a:ext cx="3648562" cy="723328"/>
            <a:chOff x="2051720" y="5314605"/>
            <a:chExt cx="4824536" cy="935211"/>
          </a:xfrm>
        </p:grpSpPr>
        <p:pic>
          <p:nvPicPr>
            <p:cNvPr id="2050" name="Picture 2" descr="Ant Letter B (3 inch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34735"/>
              <a:ext cx="72663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emblibrary.com/EL/product_images/W1008_thumbpack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5314605"/>
              <a:ext cx="45226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Ant Letter O (3 inch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60" y="5314605"/>
              <a:ext cx="7875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Ant Letter O (3 inch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901" y="5349816"/>
              <a:ext cx="7875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emblibrary.com/EL/product_images/W1011_thumbpack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592" y="5337312"/>
              <a:ext cx="66030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emblibrary.com/EL/product_images/W1006_thumbpack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379" y="5349816"/>
              <a:ext cx="77788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emblibrary.com/EL/product_images/W1024_thumbpack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77" y="5345920"/>
              <a:ext cx="65577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170649" y="295743"/>
            <a:ext cx="436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Distributed Computing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0000">
            <a:off x="-4562111" y="2802845"/>
            <a:ext cx="4197020" cy="128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92457"/>
              </p:ext>
            </p:extLst>
          </p:nvPr>
        </p:nvGraphicFramePr>
        <p:xfrm>
          <a:off x="383528" y="1760478"/>
          <a:ext cx="8276396" cy="46185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38198"/>
                <a:gridCol w="4138198"/>
              </a:tblGrid>
              <a:tr h="208032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/>
                </a:tc>
              </a:tr>
              <a:tr h="3246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8032">
                <a:tc>
                  <a:txBody>
                    <a:bodyPr/>
                    <a:lstStyle/>
                    <a:p>
                      <a:r>
                        <a:rPr lang="en-US" dirty="0" smtClean="0"/>
                        <a:t>Observing</a:t>
                      </a:r>
                      <a:r>
                        <a:rPr lang="en-US" baseline="0" dirty="0" smtClean="0"/>
                        <a:t> natural groups, unknown model, search for consistent descriptions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Proposing models,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inventing algorithms, setting bounds</a:t>
                      </a:r>
                      <a:r>
                        <a:rPr lang="en-US" baseline="0" dirty="0" smtClean="0"/>
                        <a:t> on performance</a:t>
                      </a:r>
                      <a:endParaRPr lang="en-US" dirty="0"/>
                    </a:p>
                  </a:txBody>
                  <a:tcPr/>
                </a:tc>
              </a:tr>
              <a:tr h="208032">
                <a:tc>
                  <a:txBody>
                    <a:bodyPr/>
                    <a:lstStyle/>
                    <a:p>
                      <a:r>
                        <a:rPr lang="en-US" dirty="0" smtClean="0"/>
                        <a:t>Reverse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 descr="http://www.motivationalmemo.com/wp-content/uploads/2011/04/jung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91" y="2276872"/>
            <a:ext cx="2928338" cy="2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rld-mysteries.com/ramp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17067"/>
            <a:ext cx="33813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7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Introduction -biology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6576" y="12759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Ant colony reacts to its environment</a:t>
            </a:r>
          </a:p>
          <a:p>
            <a:pPr marL="0" indent="0">
              <a:buNone/>
            </a:pPr>
            <a:r>
              <a:rPr lang="en-US" dirty="0" smtClean="0"/>
              <a:t>Limited resources:</a:t>
            </a:r>
          </a:p>
          <a:p>
            <a:pPr marL="0" indent="0">
              <a:buNone/>
            </a:pPr>
            <a:r>
              <a:rPr lang="en-US" dirty="0" smtClean="0"/>
              <a:t>Noise: sensing, communication, (ants are small) sampling.</a:t>
            </a:r>
          </a:p>
          <a:p>
            <a:pPr marL="0" indent="0">
              <a:buNone/>
            </a:pPr>
            <a:r>
              <a:rPr lang="en-US" dirty="0" smtClean="0"/>
              <a:t>Resources: Limited vocabulary, limited memory (social interactions), noisy communication.</a:t>
            </a:r>
          </a:p>
          <a:p>
            <a:pPr marL="0" indent="0">
              <a:buNone/>
            </a:pPr>
            <a:r>
              <a:rPr lang="en-US" dirty="0" smtClean="0"/>
              <a:t>Single ant behavioral rules that comply with the constraints and lead a reasonable collective reaction to environmental cues.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23528" y="1340768"/>
            <a:ext cx="8229600" cy="2085330"/>
            <a:chOff x="323528" y="1340768"/>
            <a:chExt cx="8229600" cy="2085330"/>
          </a:xfrm>
        </p:grpSpPr>
        <p:pic>
          <p:nvPicPr>
            <p:cNvPr id="4" name="Picture 2" descr="http://ak0.picdn.net/shutterstock/videos/1826030/preview/stock-footage-cartoon-of-ant-colony-under-magnifying-glas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3528" y="1340768"/>
              <a:ext cx="1008111" cy="77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23728" y="1392348"/>
              <a:ext cx="48522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 smtClean="0"/>
                <a:t>Ants</a:t>
              </a:r>
              <a:r>
                <a:rPr lang="en-US" sz="2400" dirty="0" smtClean="0"/>
                <a:t> are small and biological </a:t>
              </a:r>
            </a:p>
            <a:p>
              <a:pPr algn="l" rtl="0"/>
              <a:r>
                <a:rPr lang="en-US" sz="2400" dirty="0"/>
                <a:t> </a:t>
              </a:r>
              <a:r>
                <a:rPr lang="en-US" sz="2400" dirty="0" smtClean="0"/>
                <a:t>           and therefore inherently noisy.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2348880"/>
              <a:ext cx="639354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4000" dirty="0" smtClean="0"/>
                <a:t>Ant colonies </a:t>
              </a:r>
              <a:r>
                <a:rPr lang="en-US" sz="2400" dirty="0" smtClean="0"/>
                <a:t>show </a:t>
              </a:r>
            </a:p>
            <a:p>
              <a:pPr algn="l" rtl="0"/>
              <a:r>
                <a:rPr lang="en-US" sz="2400" dirty="0"/>
                <a:t> </a:t>
              </a:r>
              <a:r>
                <a:rPr lang="en-US" sz="2400" dirty="0" smtClean="0"/>
                <a:t>        robust reactions to a changing environment. </a:t>
              </a:r>
              <a:endParaRPr lang="en-US" sz="2400" dirty="0"/>
            </a:p>
          </p:txBody>
        </p:sp>
        <p:pic>
          <p:nvPicPr>
            <p:cNvPr id="13" name="Picture 4" descr="http://1.bp.blogspot.com/-tFcQ25lkjYM/T-sgMgK-s2I/AAAAAAAAAEs/47wiY6VPtY8/s1600/9029920-the-date-of-a-wedding-is-circled-on-a-white-calendar-with-a-magenta-colored-marker-surrounded-by-a-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988840"/>
              <a:ext cx="1316832" cy="1316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30832" y="3688432"/>
            <a:ext cx="82296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The problems ants face are somewhat different than what was addressed in the 50’s:</a:t>
            </a:r>
          </a:p>
          <a:p>
            <a:pPr marL="285750" indent="-285750"/>
            <a:r>
              <a:rPr lang="en-US" sz="2000" dirty="0" smtClean="0"/>
              <a:t>Ants may have limitations but they are not logic gates</a:t>
            </a:r>
          </a:p>
          <a:p>
            <a:pPr marL="285750" indent="-285750"/>
            <a:r>
              <a:rPr lang="en-US" sz="2000" dirty="0" smtClean="0"/>
              <a:t>Ants do not function within a well structured network.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4597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O</a:t>
            </a:r>
            <a:r>
              <a:rPr lang="en-US" sz="2400" dirty="0" smtClean="0">
                <a:solidFill>
                  <a:srgbClr val="C00000"/>
                </a:solidFill>
              </a:rPr>
              <a:t>bserve how real ants deal with the reliability problem.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Longer term goal lies in drawing connections similar to those obtained in Computer Science.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01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13241</TotalTime>
  <Words>3218</Words>
  <Application>Microsoft Macintosh PowerPoint</Application>
  <PresentationFormat>On-screen Show (4:3)</PresentationFormat>
  <Paragraphs>484</Paragraphs>
  <Slides>39</Slides>
  <Notes>21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Fighting noise  with limited resources:  an ant colony perspective</vt:lpstr>
      <vt:lpstr>The nuptial flight</vt:lpstr>
      <vt:lpstr>The nuptial flight</vt:lpstr>
      <vt:lpstr>Timing the nuptial flight</vt:lpstr>
      <vt:lpstr>Timing the nuptial flight</vt:lpstr>
      <vt:lpstr>Timing the nuptial flight</vt:lpstr>
      <vt:lpstr>PowerPoint Presentation</vt:lpstr>
      <vt:lpstr>PowerPoint Presentation</vt:lpstr>
      <vt:lpstr>Introduction -biology</vt:lpstr>
      <vt:lpstr>PowerPoint Presentation</vt:lpstr>
      <vt:lpstr>Observe: Desert ant recruitment</vt:lpstr>
      <vt:lpstr>Collective performance</vt:lpstr>
      <vt:lpstr>Reverse engineering:  Propose a model and an algorithm: </vt:lpstr>
      <vt:lpstr>Quantifying communication</vt:lpstr>
      <vt:lpstr>Quantifying communication</vt:lpstr>
      <vt:lpstr>Quantifying communication</vt:lpstr>
      <vt:lpstr>Quantifying communication</vt:lpstr>
      <vt:lpstr>Quantifying communication</vt:lpstr>
      <vt:lpstr>Information in interactions</vt:lpstr>
      <vt:lpstr>Information in interactions</vt:lpstr>
      <vt:lpstr>Collective reliability</vt:lpstr>
      <vt:lpstr>From communication control  to reliable group function</vt:lpstr>
      <vt:lpstr>The mechanism at work</vt:lpstr>
      <vt:lpstr>Another way to look at it: Group level feedbacks</vt:lpstr>
      <vt:lpstr>Consistency of new model</vt:lpstr>
      <vt:lpstr>Density effects</vt:lpstr>
      <vt:lpstr>Recruitment Summary</vt:lpstr>
      <vt:lpstr>Collective load carrying</vt:lpstr>
      <vt:lpstr>Experimental setup</vt:lpstr>
      <vt:lpstr>Cheerio Trajectories</vt:lpstr>
      <vt:lpstr>Navigational trouble</vt:lpstr>
      <vt:lpstr>Navigational trouble</vt:lpstr>
      <vt:lpstr>Prominence of the updated</vt:lpstr>
      <vt:lpstr>Prominence of the updated</vt:lpstr>
      <vt:lpstr>There is more to this story…</vt:lpstr>
      <vt:lpstr>Collective Carrying Summary</vt:lpstr>
      <vt:lpstr>Recruitment Summary</vt:lpstr>
      <vt:lpstr>Ants and distributed computing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Fighting noise with limited resources: an ant colony perspective</dc:title>
  <dc:creator>feiner</dc:creator>
  <cp:lastModifiedBy>Saket Navlakha</cp:lastModifiedBy>
  <cp:revision>210</cp:revision>
  <dcterms:created xsi:type="dcterms:W3CDTF">2013-05-05T13:38:05Z</dcterms:created>
  <dcterms:modified xsi:type="dcterms:W3CDTF">2013-11-24T15:13:06Z</dcterms:modified>
</cp:coreProperties>
</file>