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6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8" r:id="rId20"/>
    <p:sldId id="287" r:id="rId21"/>
    <p:sldId id="289" r:id="rId22"/>
    <p:sldId id="290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CCCEB-0E46-429F-8FDA-A21D058D4AC8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C1C8F-C57C-41F1-BA9F-03487B99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10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14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15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16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18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19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20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4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5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6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8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9</a:t>
            </a:fld>
            <a:endParaRPr lang="de-D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5E64D-D793-4661-8797-F639B57F896A}" type="datetimeFigureOut">
              <a:rPr lang="de-CH" smtClean="0"/>
              <a:pPr/>
              <a:t>01.10.2013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E66E0-EB7D-4424-BA5B-3E9010A3A620}" type="slidenum">
              <a:rPr lang="de-CH" smtClean="0"/>
              <a:pPr/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539552" y="44624"/>
            <a:ext cx="7920880" cy="1752625"/>
          </a:xfrm>
        </p:spPr>
        <p:txBody>
          <a:bodyPr>
            <a:normAutofit/>
          </a:bodyPr>
          <a:lstStyle/>
          <a:p>
            <a:r>
              <a:rPr lang="en-US" b="1" smtClean="0"/>
              <a:t>The Power of Pheromones</a:t>
            </a:r>
            <a:br>
              <a:rPr lang="en-US" b="1" smtClean="0"/>
            </a:br>
            <a:r>
              <a:rPr lang="en-US" b="1" smtClean="0"/>
              <a:t>in Ant Foraging</a:t>
            </a:r>
            <a:endParaRPr lang="en-US" altLang="de-DE" b="1" i="1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5311" name="Rectangle 1039"/>
          <p:cNvSpPr>
            <a:spLocks noGrp="1" noChangeArrowheads="1"/>
          </p:cNvSpPr>
          <p:nvPr>
            <p:ph type="subTitle" idx="1"/>
          </p:nvPr>
        </p:nvSpPr>
        <p:spPr>
          <a:xfrm>
            <a:off x="2771800" y="5517232"/>
            <a:ext cx="3384376" cy="12241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smtClean="0">
                <a:solidFill>
                  <a:schemeClr val="tx1"/>
                </a:solidFill>
                <a:latin typeface="Calibri" pitchFamily="34" charset="0"/>
              </a:rPr>
              <a:t>Christoph Lenzen</a:t>
            </a:r>
          </a:p>
          <a:p>
            <a:pPr>
              <a:lnSpc>
                <a:spcPct val="100000"/>
              </a:lnSpc>
            </a:pPr>
            <a:r>
              <a:rPr lang="en-US" sz="2800" smtClean="0">
                <a:solidFill>
                  <a:schemeClr val="tx1"/>
                </a:solidFill>
                <a:latin typeface="Calibri" pitchFamily="34" charset="0"/>
              </a:rPr>
              <a:t>Tsvetormira Radeva</a:t>
            </a:r>
          </a:p>
        </p:txBody>
      </p:sp>
      <p:pic>
        <p:nvPicPr>
          <p:cNvPr id="26630" name="Picture 6" descr="http://www.sophisticatededge.com/assets/images/Home-and-Garden/Pests/are-ants-bli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8" y="1772816"/>
            <a:ext cx="5400598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How It May Look Like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843808" y="2492896"/>
            <a:ext cx="0" cy="576064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827584" y="2276872"/>
            <a:ext cx="4032448" cy="3888432"/>
            <a:chOff x="827584" y="1988840"/>
            <a:chExt cx="4032448" cy="3888432"/>
          </a:xfrm>
        </p:grpSpPr>
        <p:grpSp>
          <p:nvGrpSpPr>
            <p:cNvPr id="45" name="Group 28"/>
            <p:cNvGrpSpPr/>
            <p:nvPr/>
          </p:nvGrpSpPr>
          <p:grpSpPr>
            <a:xfrm>
              <a:off x="1115616" y="1988840"/>
              <a:ext cx="3456384" cy="3888432"/>
              <a:chOff x="2483768" y="2348880"/>
              <a:chExt cx="3456384" cy="3384376"/>
            </a:xfrm>
          </p:grpSpPr>
          <p:cxnSp>
            <p:nvCxnSpPr>
              <p:cNvPr id="55" name="Straight Connector 4"/>
              <p:cNvCxnSpPr/>
              <p:nvPr/>
            </p:nvCxnSpPr>
            <p:spPr>
              <a:xfrm>
                <a:off x="248376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05983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3635896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4211960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788024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536408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594015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29"/>
            <p:cNvGrpSpPr/>
            <p:nvPr/>
          </p:nvGrpSpPr>
          <p:grpSpPr>
            <a:xfrm>
              <a:off x="827584" y="2204864"/>
              <a:ext cx="4032448" cy="3456384"/>
              <a:chOff x="2483768" y="2348880"/>
              <a:chExt cx="4032448" cy="3456384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2483768" y="234888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483768" y="292494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483768" y="3501008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483768" y="4077072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483768" y="4653136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483768" y="522920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483768" y="580526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2" name="Oval 61"/>
          <p:cNvSpPr/>
          <p:nvPr/>
        </p:nvSpPr>
        <p:spPr>
          <a:xfrm>
            <a:off x="2771800" y="4149080"/>
            <a:ext cx="144016" cy="1440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2843808" y="3068960"/>
            <a:ext cx="0" cy="576064"/>
          </a:xfrm>
          <a:prstGeom prst="line">
            <a:avLst/>
          </a:prstGeom>
          <a:ln w="4445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2267744" y="3645024"/>
            <a:ext cx="1152128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419872" y="3645024"/>
            <a:ext cx="0" cy="1152128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267744" y="3645024"/>
            <a:ext cx="0" cy="1152128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2267744" y="4797152"/>
            <a:ext cx="1152128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843808" y="3645024"/>
            <a:ext cx="0" cy="576064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843808" y="3068960"/>
            <a:ext cx="1152128" cy="0"/>
          </a:xfrm>
          <a:prstGeom prst="line">
            <a:avLst/>
          </a:prstGeom>
          <a:ln w="4445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>
            <a:off x="2843808" y="2492896"/>
            <a:ext cx="1728192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4572000" y="2492896"/>
            <a:ext cx="0" cy="1152128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380162"/>
            <a:ext cx="504056" cy="6249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cxnSp>
        <p:nvCxnSpPr>
          <p:cNvPr id="111" name="Straight Connector 110"/>
          <p:cNvCxnSpPr/>
          <p:nvPr/>
        </p:nvCxnSpPr>
        <p:spPr>
          <a:xfrm>
            <a:off x="3995936" y="3068960"/>
            <a:ext cx="0" cy="576064"/>
          </a:xfrm>
          <a:prstGeom prst="line">
            <a:avLst/>
          </a:prstGeom>
          <a:ln w="4445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380162"/>
            <a:ext cx="504056" cy="62490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12" name="Rectangle 111"/>
          <p:cNvSpPr/>
          <p:nvPr/>
        </p:nvSpPr>
        <p:spPr>
          <a:xfrm>
            <a:off x="5627274" y="3861048"/>
            <a:ext cx="26105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smtClean="0"/>
              <a:t>Works</a:t>
            </a:r>
          </a:p>
          <a:p>
            <a:pPr algn="ctr"/>
            <a:r>
              <a:rPr lang="en-US" sz="2800" smtClean="0"/>
              <a:t>asynchronously?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Analysis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215899" y="4221088"/>
            <a:ext cx="8676581" cy="219624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i="1" smtClean="0"/>
              <a:t>Proof:</a:t>
            </a:r>
            <a:r>
              <a:rPr lang="de-CH" sz="2800" smtClean="0"/>
              <a:t> 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smtClean="0"/>
              <a:t>Suppose (x,y) is marked, but clock(x,y) not.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kern="0" smtClean="0">
                <a:latin typeface="Calibri" pitchFamily="34" charset="0"/>
                <a:cs typeface="Times New Roman"/>
              </a:rPr>
              <a:t>→</a:t>
            </a:r>
            <a:r>
              <a:rPr lang="de-CH" sz="2800" kern="0" smtClean="0">
                <a:latin typeface="Calibri" pitchFamily="34" charset="0"/>
              </a:rPr>
              <a:t> Some ant moved to (x,y) at some point, marking it.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kern="0" smtClean="0">
                <a:latin typeface="Calibri" pitchFamily="34" charset="0"/>
                <a:cs typeface="Times New Roman"/>
              </a:rPr>
              <a:t>→ </a:t>
            </a:r>
            <a:r>
              <a:rPr lang="de-CH" sz="2800" kern="0" smtClean="0">
                <a:latin typeface="Calibri" pitchFamily="34" charset="0"/>
              </a:rPr>
              <a:t>It must still be there, as it would move to clock(x,y) and mark it upon leaving.</a:t>
            </a:r>
            <a:endParaRPr lang="en-US" sz="2800" kern="0" smtClean="0">
              <a:latin typeface="Calibri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115616" y="2348880"/>
            <a:ext cx="6840760" cy="136815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Lemma 1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Suppose (x,y) is marked, but clock(x,y) is not.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Then there is an ant on (x,y).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Analysis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115616" y="2348880"/>
            <a:ext cx="6840760" cy="136815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Lemma 1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Suppose (x,y) is marked, but clock(x,y) is not.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Then there is an ant on (x,y).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71600" y="4149080"/>
            <a:ext cx="7128792" cy="194421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Corollary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If an ant reaches distance D from the nest,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8D asynchronous rounds later all grid points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in distance at most D from the nest are visited.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Analysis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215899" y="4221088"/>
            <a:ext cx="8676581" cy="219624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i="1" smtClean="0"/>
              <a:t>Proof:</a:t>
            </a:r>
            <a:r>
              <a:rPr lang="de-CH" sz="2800" smtClean="0"/>
              <a:t> 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smtClean="0"/>
              <a:t>There are 4D(D+1) unmarked grid points within distance D.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kern="0" smtClean="0">
                <a:latin typeface="Calibri" pitchFamily="34" charset="0"/>
              </a:rPr>
              <a:t>Each move marks a grid point or leads away from the nest.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kern="0" smtClean="0">
                <a:latin typeface="Calibri" pitchFamily="34" charset="0"/>
                <a:cs typeface="Times New Roman"/>
              </a:rPr>
              <a:t>→ </a:t>
            </a:r>
            <a:r>
              <a:rPr lang="de-CH" sz="2800" kern="0" smtClean="0">
                <a:latin typeface="Calibri" pitchFamily="34" charset="0"/>
              </a:rPr>
              <a:t>Within D+</a:t>
            </a:r>
            <a:r>
              <a:rPr lang="de-CH" sz="2800" smtClean="0"/>
              <a:t>4D(D+1)/k rounds, an ant reaches distance D.</a:t>
            </a:r>
            <a:endParaRPr lang="en-US" sz="2800" kern="0" smtClean="0">
              <a:latin typeface="Calibri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115616" y="2348880"/>
            <a:ext cx="6840760" cy="136815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Lemma 2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Within D+4D(D+1)/k asynchronous rounds,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an ant reaches distance D from the nest.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Analysis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215899" y="4221088"/>
            <a:ext cx="8676581" cy="219624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800" smtClean="0"/>
              <a:t>- if ants move counterclockwise if the clockwise direction is explored, this improves to factor 3.5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proof goes by showing an </a:t>
            </a:r>
            <a:r>
              <a:rPr lang="en-US" sz="2800" kern="0" smtClean="0">
                <a:latin typeface="Calibri" pitchFamily="34" charset="0"/>
              </a:rPr>
              <a:t>analog </a:t>
            </a:r>
            <a:r>
              <a:rPr lang="en-US" sz="2800" kern="0" smtClean="0">
                <a:latin typeface="Calibri" pitchFamily="34" charset="0"/>
              </a:rPr>
              <a:t>to Lemma 1 for the counterclockwise direction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2123728" y="2492896"/>
            <a:ext cx="5112568" cy="10081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Theorem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</a:rPr>
              <a:t>The algorithm is 5.5-competitive.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Summary of Results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2257636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+ asymptotically </a:t>
            </a:r>
            <a:r>
              <a:rPr lang="en-US" sz="2800" smtClean="0"/>
              <a:t>optimal algorithm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very simple (no memory, no counting, deterministic)</a:t>
            </a: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asynchronous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</a:t>
            </a:r>
            <a:r>
              <a:rPr lang="en-US" sz="2800" kern="0" smtClean="0">
                <a:latin typeface="Calibri" pitchFamily="34" charset="0"/>
              </a:rPr>
              <a:t>no </a:t>
            </a:r>
            <a:r>
              <a:rPr lang="en-US" sz="2800" kern="0" smtClean="0">
                <a:latin typeface="Calibri" pitchFamily="34" charset="0"/>
              </a:rPr>
              <a:t>fault-tolerance/robustness</a:t>
            </a: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requires repelling pheromone</a:t>
            </a:r>
            <a:endParaRPr lang="en-US" sz="2800" kern="0" smtClean="0">
              <a:latin typeface="Calibri" pitchFamily="34" charset="0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5220072" y="3429000"/>
            <a:ext cx="3024336" cy="2808312"/>
            <a:chOff x="827584" y="2276872"/>
            <a:chExt cx="4032448" cy="3888432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2843808" y="2492896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" name="Group 98"/>
            <p:cNvGrpSpPr/>
            <p:nvPr/>
          </p:nvGrpSpPr>
          <p:grpSpPr>
            <a:xfrm>
              <a:off x="827584" y="2276872"/>
              <a:ext cx="4032448" cy="3888432"/>
              <a:chOff x="827584" y="1988840"/>
              <a:chExt cx="4032448" cy="3888432"/>
            </a:xfrm>
          </p:grpSpPr>
          <p:grpSp>
            <p:nvGrpSpPr>
              <p:cNvPr id="100" name="Group 28"/>
              <p:cNvGrpSpPr/>
              <p:nvPr/>
            </p:nvGrpSpPr>
            <p:grpSpPr>
              <a:xfrm>
                <a:off x="1115616" y="1988840"/>
                <a:ext cx="3456384" cy="3888432"/>
                <a:chOff x="2483768" y="2348880"/>
                <a:chExt cx="3456384" cy="3384376"/>
              </a:xfrm>
            </p:grpSpPr>
            <p:cxnSp>
              <p:nvCxnSpPr>
                <p:cNvPr id="109" name="Straight Connector 4"/>
                <p:cNvCxnSpPr/>
                <p:nvPr/>
              </p:nvCxnSpPr>
              <p:spPr>
                <a:xfrm>
                  <a:off x="248376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305983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3635896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211960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4788024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536408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594015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1" name="Group 29"/>
              <p:cNvGrpSpPr/>
              <p:nvPr/>
            </p:nvGrpSpPr>
            <p:grpSpPr>
              <a:xfrm>
                <a:off x="827584" y="2204864"/>
                <a:ext cx="4032448" cy="3456384"/>
                <a:chOff x="2483768" y="2348880"/>
                <a:chExt cx="4032448" cy="3456384"/>
              </a:xfrm>
            </p:grpSpPr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483768" y="234888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483768" y="292494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483768" y="3501008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483768" y="4077072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483768" y="4653136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483768" y="522920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483768" y="580526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6" name="Oval 115"/>
            <p:cNvSpPr/>
            <p:nvPr/>
          </p:nvSpPr>
          <p:spPr>
            <a:xfrm>
              <a:off x="2771800" y="4149080"/>
              <a:ext cx="144016" cy="1440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2843808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2267744" y="3645024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419872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2267744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2267744" y="4797152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2843808" y="3645024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2843808" y="3068960"/>
              <a:ext cx="1152128" cy="0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2843808" y="2492896"/>
              <a:ext cx="1728192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4572000" y="2492896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6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55976" y="3380162"/>
              <a:ext cx="504056" cy="624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cxnSp>
          <p:nvCxnSpPr>
            <p:cNvPr id="127" name="Straight Connector 126"/>
            <p:cNvCxnSpPr/>
            <p:nvPr/>
          </p:nvCxnSpPr>
          <p:spPr>
            <a:xfrm>
              <a:off x="3995936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8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79912" y="3380162"/>
              <a:ext cx="504056" cy="62490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Summary of Results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2257636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+ asymptotically </a:t>
            </a:r>
            <a:r>
              <a:rPr lang="en-US" sz="2800" smtClean="0"/>
              <a:t>optimal algorithm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very simple (no memory, no counting, deterministic)</a:t>
            </a: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asynchronous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- </a:t>
            </a: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no </a:t>
            </a: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fault-tolerance/robustness</a:t>
            </a:r>
            <a:endParaRPr lang="en-US" sz="2800" kern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requires repelling pheromone</a:t>
            </a:r>
            <a:endParaRPr lang="en-US" sz="2800" kern="0" smtClean="0">
              <a:latin typeface="Calibri" pitchFamily="34" charset="0"/>
            </a:endParaRPr>
          </a:p>
        </p:txBody>
      </p:sp>
      <p:grpSp>
        <p:nvGrpSpPr>
          <p:cNvPr id="2" name="Group 128"/>
          <p:cNvGrpSpPr/>
          <p:nvPr/>
        </p:nvGrpSpPr>
        <p:grpSpPr>
          <a:xfrm>
            <a:off x="5220072" y="3429000"/>
            <a:ext cx="3024336" cy="2808312"/>
            <a:chOff x="827584" y="2276872"/>
            <a:chExt cx="4032448" cy="3888432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2843808" y="2492896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8"/>
            <p:cNvGrpSpPr/>
            <p:nvPr/>
          </p:nvGrpSpPr>
          <p:grpSpPr>
            <a:xfrm>
              <a:off x="827584" y="2276872"/>
              <a:ext cx="4032448" cy="3888432"/>
              <a:chOff x="827584" y="1988840"/>
              <a:chExt cx="4032448" cy="3888432"/>
            </a:xfrm>
          </p:grpSpPr>
          <p:grpSp>
            <p:nvGrpSpPr>
              <p:cNvPr id="4" name="Group 28"/>
              <p:cNvGrpSpPr/>
              <p:nvPr/>
            </p:nvGrpSpPr>
            <p:grpSpPr>
              <a:xfrm>
                <a:off x="1115616" y="1988840"/>
                <a:ext cx="3456384" cy="3888432"/>
                <a:chOff x="2483768" y="2348880"/>
                <a:chExt cx="3456384" cy="3384376"/>
              </a:xfrm>
            </p:grpSpPr>
            <p:cxnSp>
              <p:nvCxnSpPr>
                <p:cNvPr id="109" name="Straight Connector 4"/>
                <p:cNvCxnSpPr/>
                <p:nvPr/>
              </p:nvCxnSpPr>
              <p:spPr>
                <a:xfrm>
                  <a:off x="248376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305983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3635896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211960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4788024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536408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594015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Group 29"/>
              <p:cNvGrpSpPr/>
              <p:nvPr/>
            </p:nvGrpSpPr>
            <p:grpSpPr>
              <a:xfrm>
                <a:off x="827584" y="2204864"/>
                <a:ext cx="4032448" cy="3456384"/>
                <a:chOff x="2483768" y="2348880"/>
                <a:chExt cx="4032448" cy="3456384"/>
              </a:xfrm>
            </p:grpSpPr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483768" y="234888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483768" y="292494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483768" y="3501008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483768" y="4077072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483768" y="4653136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483768" y="522920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483768" y="580526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6" name="Oval 115"/>
            <p:cNvSpPr/>
            <p:nvPr/>
          </p:nvSpPr>
          <p:spPr>
            <a:xfrm>
              <a:off x="2771800" y="4149080"/>
              <a:ext cx="144016" cy="1440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2843808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2267744" y="3645024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419872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2267744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2267744" y="4797152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2843808" y="3645024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2843808" y="3068960"/>
              <a:ext cx="1152128" cy="0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2843808" y="2492896"/>
              <a:ext cx="1728192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4572000" y="2492896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6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55976" y="3380162"/>
              <a:ext cx="504056" cy="624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cxnSp>
          <p:nvCxnSpPr>
            <p:cNvPr id="127" name="Straight Connector 126"/>
            <p:cNvCxnSpPr/>
            <p:nvPr/>
          </p:nvCxnSpPr>
          <p:spPr>
            <a:xfrm>
              <a:off x="3995936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8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79912" y="3380162"/>
              <a:ext cx="504056" cy="62490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Robustness Issues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393540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obstacles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dying/disappearing ants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self-stabilization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continuously appearing targets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…</a:t>
            </a:r>
          </a:p>
        </p:txBody>
      </p:sp>
      <p:grpSp>
        <p:nvGrpSpPr>
          <p:cNvPr id="2" name="Group 128"/>
          <p:cNvGrpSpPr/>
          <p:nvPr/>
        </p:nvGrpSpPr>
        <p:grpSpPr>
          <a:xfrm>
            <a:off x="5220072" y="3429000"/>
            <a:ext cx="3024336" cy="2808312"/>
            <a:chOff x="827584" y="2276872"/>
            <a:chExt cx="4032448" cy="3888432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2843808" y="2492896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8"/>
            <p:cNvGrpSpPr/>
            <p:nvPr/>
          </p:nvGrpSpPr>
          <p:grpSpPr>
            <a:xfrm>
              <a:off x="827584" y="2276872"/>
              <a:ext cx="4032448" cy="3888432"/>
              <a:chOff x="827584" y="1988840"/>
              <a:chExt cx="4032448" cy="3888432"/>
            </a:xfrm>
          </p:grpSpPr>
          <p:grpSp>
            <p:nvGrpSpPr>
              <p:cNvPr id="4" name="Group 28"/>
              <p:cNvGrpSpPr/>
              <p:nvPr/>
            </p:nvGrpSpPr>
            <p:grpSpPr>
              <a:xfrm>
                <a:off x="1115616" y="1988840"/>
                <a:ext cx="3456384" cy="3888432"/>
                <a:chOff x="2483768" y="2348880"/>
                <a:chExt cx="3456384" cy="3384376"/>
              </a:xfrm>
            </p:grpSpPr>
            <p:cxnSp>
              <p:nvCxnSpPr>
                <p:cNvPr id="109" name="Straight Connector 4"/>
                <p:cNvCxnSpPr/>
                <p:nvPr/>
              </p:nvCxnSpPr>
              <p:spPr>
                <a:xfrm>
                  <a:off x="248376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305983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3635896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211960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4788024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536408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594015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Group 29"/>
              <p:cNvGrpSpPr/>
              <p:nvPr/>
            </p:nvGrpSpPr>
            <p:grpSpPr>
              <a:xfrm>
                <a:off x="827584" y="2204864"/>
                <a:ext cx="4032448" cy="3456384"/>
                <a:chOff x="2483768" y="2348880"/>
                <a:chExt cx="4032448" cy="3456384"/>
              </a:xfrm>
            </p:grpSpPr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483768" y="234888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483768" y="292494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483768" y="3501008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483768" y="4077072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483768" y="4653136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483768" y="522920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483768" y="580526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6" name="Oval 115"/>
            <p:cNvSpPr/>
            <p:nvPr/>
          </p:nvSpPr>
          <p:spPr>
            <a:xfrm>
              <a:off x="2771800" y="4149080"/>
              <a:ext cx="144016" cy="1440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2843808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2267744" y="3645024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419872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2267744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2267744" y="4797152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2843808" y="3645024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2843808" y="3068960"/>
              <a:ext cx="1152128" cy="0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2843808" y="2492896"/>
              <a:ext cx="1728192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4572000" y="2492896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6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55976" y="3380162"/>
              <a:ext cx="504056" cy="624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cxnSp>
          <p:nvCxnSpPr>
            <p:cNvPr id="127" name="Straight Connector 126"/>
            <p:cNvCxnSpPr/>
            <p:nvPr/>
          </p:nvCxnSpPr>
          <p:spPr>
            <a:xfrm>
              <a:off x="3995936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8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79912" y="3380162"/>
              <a:ext cx="504056" cy="62490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</p:pic>
      </p:grpSp>
      <p:pic>
        <p:nvPicPr>
          <p:cNvPr id="2050" name="Picture 2" descr="http://www.careerealism.com/home/jtodonnell/careerealism.com/wp-content/uploads/2012/01/biggest-secret-obstacle-care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5157192"/>
            <a:ext cx="971284" cy="648072"/>
          </a:xfrm>
          <a:prstGeom prst="rect">
            <a:avLst/>
          </a:prstGeom>
          <a:noFill/>
        </p:spPr>
      </p:pic>
      <p:pic>
        <p:nvPicPr>
          <p:cNvPr id="2052" name="Picture 4" descr="http://www.dortmund.de/media/p/zoo_7/zoo/Ameisenbaer_DetailGros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5445224"/>
            <a:ext cx="971600" cy="509829"/>
          </a:xfrm>
          <a:prstGeom prst="rect">
            <a:avLst/>
          </a:prstGeom>
          <a:noFill/>
        </p:spPr>
      </p:pic>
      <p:pic>
        <p:nvPicPr>
          <p:cNvPr id="39" name="Picture 8" descr="http://www.ltlprints.com/images/0045/7608/457608N01S001_bthumb.png?133891678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4581128"/>
            <a:ext cx="576064" cy="511045"/>
          </a:xfrm>
          <a:prstGeom prst="rect">
            <a:avLst/>
          </a:prstGeom>
          <a:noFill/>
        </p:spPr>
      </p:pic>
      <p:pic>
        <p:nvPicPr>
          <p:cNvPr id="41" name="Picture 8" descr="http://www.ltlprints.com/images/0045/7608/457608N01S001_bthumb.png?133891678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782051"/>
            <a:ext cx="576064" cy="5110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Robustness Issues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393540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obstacles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- dying/disappearing ants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self-stabilization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continuously appearing targets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…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    deals locally with one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 </a:t>
            </a:r>
            <a:r>
              <a:rPr lang="en-US" sz="2800" kern="0" smtClean="0">
                <a:latin typeface="Calibri" pitchFamily="34" charset="0"/>
              </a:rPr>
              <a:t>   dying ant (maybe two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 </a:t>
            </a:r>
            <a:r>
              <a:rPr lang="en-US" sz="2800" kern="0" smtClean="0">
                <a:latin typeface="Calibri" pitchFamily="34" charset="0"/>
              </a:rPr>
              <a:t>   with modification)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5148064" y="3573016"/>
            <a:ext cx="3024336" cy="2808312"/>
            <a:chOff x="899592" y="3717032"/>
            <a:chExt cx="3024336" cy="2808312"/>
          </a:xfrm>
        </p:grpSpPr>
        <p:grpSp>
          <p:nvGrpSpPr>
            <p:cNvPr id="42" name="Group 128"/>
            <p:cNvGrpSpPr/>
            <p:nvPr/>
          </p:nvGrpSpPr>
          <p:grpSpPr>
            <a:xfrm>
              <a:off x="899592" y="3717032"/>
              <a:ext cx="3024336" cy="2808312"/>
              <a:chOff x="827584" y="2276872"/>
              <a:chExt cx="4032448" cy="3888432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2843808" y="2492896"/>
                <a:ext cx="0" cy="576064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98"/>
              <p:cNvGrpSpPr/>
              <p:nvPr/>
            </p:nvGrpSpPr>
            <p:grpSpPr>
              <a:xfrm>
                <a:off x="827584" y="2276872"/>
                <a:ext cx="4032448" cy="3888432"/>
                <a:chOff x="827584" y="1988840"/>
                <a:chExt cx="4032448" cy="3888432"/>
              </a:xfrm>
            </p:grpSpPr>
            <p:grpSp>
              <p:nvGrpSpPr>
                <p:cNvPr id="58" name="Group 28"/>
                <p:cNvGrpSpPr/>
                <p:nvPr/>
              </p:nvGrpSpPr>
              <p:grpSpPr>
                <a:xfrm>
                  <a:off x="1115616" y="1988840"/>
                  <a:ext cx="3456384" cy="3888432"/>
                  <a:chOff x="2483768" y="2348880"/>
                  <a:chExt cx="3456384" cy="3384376"/>
                </a:xfrm>
              </p:grpSpPr>
              <p:cxnSp>
                <p:nvCxnSpPr>
                  <p:cNvPr id="67" name="Straight Connector 4"/>
                  <p:cNvCxnSpPr/>
                  <p:nvPr/>
                </p:nvCxnSpPr>
                <p:spPr>
                  <a:xfrm>
                    <a:off x="2483768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3059832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>
                    <a:off x="3635896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4211960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4788024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>
                    <a:off x="5364088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5940152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Group 29"/>
                <p:cNvGrpSpPr/>
                <p:nvPr/>
              </p:nvGrpSpPr>
              <p:grpSpPr>
                <a:xfrm>
                  <a:off x="827584" y="2204864"/>
                  <a:ext cx="4032448" cy="3456384"/>
                  <a:chOff x="2483768" y="2348880"/>
                  <a:chExt cx="4032448" cy="3456384"/>
                </a:xfrm>
              </p:grpSpPr>
              <p:cxnSp>
                <p:nvCxnSpPr>
                  <p:cNvPr id="60" name="Straight Connector 59"/>
                  <p:cNvCxnSpPr/>
                  <p:nvPr/>
                </p:nvCxnSpPr>
                <p:spPr>
                  <a:xfrm>
                    <a:off x="2483768" y="2348880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>
                    <a:off x="2483768" y="2924944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>
                    <a:off x="2483768" y="3501008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2483768" y="4077072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2483768" y="4653136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2483768" y="5229200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2483768" y="5805264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5" name="Oval 44"/>
              <p:cNvSpPr/>
              <p:nvPr/>
            </p:nvSpPr>
            <p:spPr>
              <a:xfrm>
                <a:off x="2771800" y="414908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2843808" y="3068960"/>
                <a:ext cx="0" cy="576064"/>
              </a:xfrm>
              <a:prstGeom prst="line">
                <a:avLst/>
              </a:prstGeom>
              <a:ln w="444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>
                <a:off x="2267744" y="3645024"/>
                <a:ext cx="1152128" cy="0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419872" y="3645024"/>
                <a:ext cx="0" cy="1152128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267744" y="3645024"/>
                <a:ext cx="0" cy="1152128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2267744" y="4797152"/>
                <a:ext cx="1152128" cy="0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843808" y="3645024"/>
                <a:ext cx="0" cy="576064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843808" y="3068960"/>
                <a:ext cx="1152128" cy="0"/>
              </a:xfrm>
              <a:prstGeom prst="line">
                <a:avLst/>
              </a:prstGeom>
              <a:ln w="444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>
                <a:off x="2843808" y="2492896"/>
                <a:ext cx="1728192" cy="0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4572000" y="2492896"/>
                <a:ext cx="0" cy="1678341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995936" y="3068960"/>
                <a:ext cx="0" cy="576064"/>
              </a:xfrm>
              <a:prstGeom prst="line">
                <a:avLst/>
              </a:prstGeom>
              <a:ln w="444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0178" name="Picture 2" descr="http://3.bp.blogspot.com/-RKaqMANayfY/URyELU_n-2I/AAAAAAAAAsU/Sdvm0I9a594/s1600/image-graphic-dead-ant-curled-lifeless-royalty-fre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1840" y="4509120"/>
              <a:ext cx="360040" cy="36004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</p:pic>
        <p:pic>
          <p:nvPicPr>
            <p:cNvPr id="77" name="Picture 2" descr="http://3.bp.blogspot.com/-RKaqMANayfY/URyELU_n-2I/AAAAAAAAAsU/Sdvm0I9a594/s1600/image-graphic-dead-ant-curled-lifeless-royalty-fre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63888" y="4941168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cxnSp>
          <p:nvCxnSpPr>
            <p:cNvPr id="80" name="Straight Connector 79"/>
            <p:cNvCxnSpPr/>
            <p:nvPr/>
          </p:nvCxnSpPr>
          <p:spPr>
            <a:xfrm flipH="1">
              <a:off x="3275856" y="5526000"/>
              <a:ext cx="648072" cy="0"/>
            </a:xfrm>
            <a:prstGeom prst="line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8" name="Picture 2" descr="http://3.bp.blogspot.com/-RKaqMANayfY/URyELU_n-2I/AAAAAAAAAsU/Sdvm0I9a594/s1600/image-graphic-dead-ant-curled-lifeless-royalty-fre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1840" y="5373216"/>
              <a:ext cx="360040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</p:pic>
        <p:cxnSp>
          <p:nvCxnSpPr>
            <p:cNvPr id="83" name="Straight Connector 82"/>
            <p:cNvCxnSpPr/>
            <p:nvPr/>
          </p:nvCxnSpPr>
          <p:spPr>
            <a:xfrm>
              <a:off x="2411760" y="3717032"/>
              <a:ext cx="0" cy="144016"/>
            </a:xfrm>
            <a:prstGeom prst="line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feld 3"/>
          <p:cNvSpPr txBox="1"/>
          <p:nvPr/>
        </p:nvSpPr>
        <p:spPr>
          <a:xfrm>
            <a:off x="4860032" y="1487686"/>
            <a:ext cx="3456384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kern="0" smtClean="0">
                <a:latin typeface="+mj-lt"/>
              </a:rPr>
              <a:t>Also move towards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kern="0" smtClean="0">
                <a:latin typeface="+mj-lt"/>
              </a:rPr>
              <a:t>nest if unexplored!</a:t>
            </a:r>
            <a:endParaRPr lang="en-US" sz="3200" kern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Robustness Issues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393540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obstacles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- dying/disappearing ants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self-stabilization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continuously appearing targets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…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    requires some degree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 </a:t>
            </a:r>
            <a:r>
              <a:rPr lang="en-US" sz="2800" kern="0" smtClean="0">
                <a:latin typeface="Calibri" pitchFamily="34" charset="0"/>
              </a:rPr>
              <a:t>   of synchrony (analysis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 </a:t>
            </a:r>
            <a:r>
              <a:rPr lang="en-US" sz="2800" kern="0" smtClean="0">
                <a:latin typeface="Calibri" pitchFamily="34" charset="0"/>
              </a:rPr>
              <a:t>   becomes challenging)</a:t>
            </a:r>
          </a:p>
        </p:txBody>
      </p:sp>
      <p:sp>
        <p:nvSpPr>
          <p:cNvPr id="86" name="Textfeld 3"/>
          <p:cNvSpPr txBox="1"/>
          <p:nvPr/>
        </p:nvSpPr>
        <p:spPr>
          <a:xfrm>
            <a:off x="4860032" y="1487686"/>
            <a:ext cx="3456384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kern="0" smtClean="0">
                <a:latin typeface="+mj-lt"/>
              </a:rPr>
              <a:t>Also move towards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kern="0" smtClean="0">
                <a:latin typeface="+mj-lt"/>
              </a:rPr>
              <a:t>nest if unexplored!</a:t>
            </a:r>
            <a:endParaRPr lang="en-US" sz="3200" kern="0" smtClean="0">
              <a:latin typeface="+mj-lt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148064" y="3573016"/>
            <a:ext cx="3024336" cy="2808312"/>
            <a:chOff x="5148064" y="3573016"/>
            <a:chExt cx="3024336" cy="2808312"/>
          </a:xfrm>
        </p:grpSpPr>
        <p:grpSp>
          <p:nvGrpSpPr>
            <p:cNvPr id="3" name="Group 128"/>
            <p:cNvGrpSpPr/>
            <p:nvPr/>
          </p:nvGrpSpPr>
          <p:grpSpPr>
            <a:xfrm>
              <a:off x="5148064" y="3573016"/>
              <a:ext cx="3024336" cy="2808312"/>
              <a:chOff x="827584" y="2276872"/>
              <a:chExt cx="4032448" cy="3888432"/>
            </a:xfrm>
          </p:grpSpPr>
          <p:grpSp>
            <p:nvGrpSpPr>
              <p:cNvPr id="4" name="Group 98"/>
              <p:cNvGrpSpPr/>
              <p:nvPr/>
            </p:nvGrpSpPr>
            <p:grpSpPr>
              <a:xfrm>
                <a:off x="827584" y="2276872"/>
                <a:ext cx="4032448" cy="3888432"/>
                <a:chOff x="827584" y="1988840"/>
                <a:chExt cx="4032448" cy="3888432"/>
              </a:xfrm>
            </p:grpSpPr>
            <p:grpSp>
              <p:nvGrpSpPr>
                <p:cNvPr id="5" name="Group 28"/>
                <p:cNvGrpSpPr/>
                <p:nvPr/>
              </p:nvGrpSpPr>
              <p:grpSpPr>
                <a:xfrm>
                  <a:off x="1115616" y="1988840"/>
                  <a:ext cx="3456384" cy="3888432"/>
                  <a:chOff x="2483768" y="2348880"/>
                  <a:chExt cx="3456384" cy="3384376"/>
                </a:xfrm>
              </p:grpSpPr>
              <p:cxnSp>
                <p:nvCxnSpPr>
                  <p:cNvPr id="67" name="Straight Connector 4"/>
                  <p:cNvCxnSpPr/>
                  <p:nvPr/>
                </p:nvCxnSpPr>
                <p:spPr>
                  <a:xfrm>
                    <a:off x="2483768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3059832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>
                    <a:off x="3635896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4788024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>
                    <a:off x="5364088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5940152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4211960" y="2348880"/>
                    <a:ext cx="0" cy="338437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" name="Group 29"/>
                <p:cNvGrpSpPr/>
                <p:nvPr/>
              </p:nvGrpSpPr>
              <p:grpSpPr>
                <a:xfrm>
                  <a:off x="827584" y="2204864"/>
                  <a:ext cx="4032448" cy="3456384"/>
                  <a:chOff x="2483768" y="2348880"/>
                  <a:chExt cx="4032448" cy="3456384"/>
                </a:xfrm>
              </p:grpSpPr>
              <p:cxnSp>
                <p:nvCxnSpPr>
                  <p:cNvPr id="60" name="Straight Connector 59"/>
                  <p:cNvCxnSpPr/>
                  <p:nvPr/>
                </p:nvCxnSpPr>
                <p:spPr>
                  <a:xfrm>
                    <a:off x="2483768" y="2348880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>
                    <a:off x="2483768" y="2924944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>
                    <a:off x="2483768" y="3501008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2483768" y="4077072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2483768" y="4653136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2483768" y="5229200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2483768" y="5805264"/>
                    <a:ext cx="403244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51" name="Straight Connector 50"/>
              <p:cNvCxnSpPr/>
              <p:nvPr/>
            </p:nvCxnSpPr>
            <p:spPr>
              <a:xfrm>
                <a:off x="2843808" y="4171236"/>
                <a:ext cx="0" cy="675767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>
                <a:off x="2843808" y="4243281"/>
                <a:ext cx="576064" cy="0"/>
              </a:xfrm>
              <a:prstGeom prst="line">
                <a:avLst/>
              </a:prstGeom>
              <a:ln w="444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3995936" y="2492896"/>
                <a:ext cx="0" cy="1678341"/>
              </a:xfrm>
              <a:prstGeom prst="line">
                <a:avLst/>
              </a:prstGeom>
              <a:ln w="4445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2843808" y="3645127"/>
                <a:ext cx="672075" cy="0"/>
              </a:xfrm>
              <a:prstGeom prst="line">
                <a:avLst/>
              </a:prstGeom>
              <a:ln w="444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2843808" y="3573016"/>
                <a:ext cx="0" cy="675767"/>
              </a:xfrm>
              <a:prstGeom prst="line">
                <a:avLst/>
              </a:prstGeom>
              <a:ln w="444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2843808" y="2492896"/>
                <a:ext cx="0" cy="576064"/>
              </a:xfrm>
              <a:prstGeom prst="line">
                <a:avLst/>
              </a:prstGeom>
              <a:ln w="4445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Straight Connector 79"/>
            <p:cNvCxnSpPr/>
            <p:nvPr/>
          </p:nvCxnSpPr>
          <p:spPr>
            <a:xfrm flipH="1">
              <a:off x="6660232" y="4149080"/>
              <a:ext cx="432048" cy="0"/>
            </a:xfrm>
            <a:prstGeom prst="line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6660232" y="4149080"/>
              <a:ext cx="0" cy="432048"/>
            </a:xfrm>
            <a:prstGeom prst="line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30262" y="4820400"/>
              <a:ext cx="378042" cy="4513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109" name="Oval 108"/>
            <p:cNvSpPr/>
            <p:nvPr/>
          </p:nvSpPr>
          <p:spPr>
            <a:xfrm>
              <a:off x="6606226" y="5737256"/>
              <a:ext cx="108012" cy="10401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Connector 109"/>
            <p:cNvCxnSpPr/>
            <p:nvPr/>
          </p:nvCxnSpPr>
          <p:spPr>
            <a:xfrm flipH="1">
              <a:off x="6228184" y="5373216"/>
              <a:ext cx="864096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7092280" y="5373216"/>
              <a:ext cx="0" cy="832092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6228184" y="5373216"/>
              <a:ext cx="0" cy="832092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>
              <a:off x="6228184" y="6205308"/>
              <a:ext cx="864096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660232" y="5373216"/>
              <a:ext cx="0" cy="416046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2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30262" y="4348800"/>
              <a:ext cx="378042" cy="45131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</p:pic>
        <p:pic>
          <p:nvPicPr>
            <p:cNvPr id="128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30262" y="3877200"/>
              <a:ext cx="378042" cy="45131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</p:pic>
        <p:cxnSp>
          <p:nvCxnSpPr>
            <p:cNvPr id="129" name="Straight Connector 128"/>
            <p:cNvCxnSpPr/>
            <p:nvPr/>
          </p:nvCxnSpPr>
          <p:spPr>
            <a:xfrm>
              <a:off x="6660232" y="3717032"/>
              <a:ext cx="864096" cy="0"/>
            </a:xfrm>
            <a:prstGeom prst="line">
              <a:avLst/>
            </a:prstGeom>
            <a:ln w="4445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2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62310" y="4820400"/>
              <a:ext cx="378042" cy="45131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Background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28552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i="1" kern="0" smtClean="0">
                <a:latin typeface="Calibri" pitchFamily="34" charset="0"/>
              </a:rPr>
              <a:t>Feinerman and Korman, DISC ’12: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Memory Lower Bounds for Randomized Collaborative Search and Implications to Biology</a:t>
            </a:r>
            <a:r>
              <a:rPr lang="en-US" sz="2800" kern="0" smtClean="0">
                <a:latin typeface="Calibri" pitchFamily="34" charset="0"/>
              </a:rPr>
              <a:t> 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i="1" kern="0" smtClean="0">
                <a:latin typeface="Calibri" pitchFamily="34" charset="0"/>
              </a:rPr>
              <a:t>Feinerman et al., PODC ’12: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Collaborative Search on the Plane without Communication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ants search for a food item on 2-dimensional grid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ants know their position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no communication (after leaving the nest)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oracle provides B bits (before the search)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minimize T(k,D): time for k ants to find food in distance 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Robustness Issues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393540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obstacles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dying/disappearing ants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- self-stabilization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continuously appearing targets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…</a:t>
            </a:r>
          </a:p>
        </p:txBody>
      </p:sp>
      <p:sp>
        <p:nvSpPr>
          <p:cNvPr id="40" name="Textfeld 3"/>
          <p:cNvSpPr txBox="1"/>
          <p:nvPr/>
        </p:nvSpPr>
        <p:spPr>
          <a:xfrm>
            <a:off x="4644008" y="1813349"/>
            <a:ext cx="4032448" cy="5355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kern="0" smtClean="0">
                <a:latin typeface="+mj-lt"/>
              </a:rPr>
              <a:t>Multiple pheromones?</a:t>
            </a:r>
            <a:endParaRPr lang="en-US" sz="3200" kern="0" smtClean="0">
              <a:latin typeface="+mj-lt"/>
            </a:endParaRPr>
          </a:p>
        </p:txBody>
      </p:sp>
      <p:grpSp>
        <p:nvGrpSpPr>
          <p:cNvPr id="237" name="Group 236"/>
          <p:cNvGrpSpPr/>
          <p:nvPr/>
        </p:nvGrpSpPr>
        <p:grpSpPr>
          <a:xfrm>
            <a:off x="432048" y="3789040"/>
            <a:ext cx="8388424" cy="2808312"/>
            <a:chOff x="432048" y="3789040"/>
            <a:chExt cx="8388424" cy="2808312"/>
          </a:xfrm>
        </p:grpSpPr>
        <p:sp>
          <p:nvSpPr>
            <p:cNvPr id="166" name="Textfeld 3"/>
            <p:cNvSpPr txBox="1"/>
            <p:nvPr/>
          </p:nvSpPr>
          <p:spPr>
            <a:xfrm>
              <a:off x="432048" y="6061821"/>
              <a:ext cx="8388424" cy="5355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342900" lvl="0" indent="-342900" algn="ctr">
                <a:lnSpc>
                  <a:spcPct val="90000"/>
                </a:lnSpc>
                <a:spcBef>
                  <a:spcPct val="20000"/>
                </a:spcBef>
                <a:buClr>
                  <a:schemeClr val="tx1"/>
                </a:buClr>
                <a:defRPr/>
              </a:pPr>
              <a:r>
                <a:rPr lang="en-US" sz="3200" kern="0" smtClean="0">
                  <a:latin typeface="+mj-lt"/>
                </a:rPr>
                <a:t>repeat search with different pheromones</a:t>
              </a:r>
              <a:endParaRPr lang="en-US" sz="3200" kern="0" smtClean="0">
                <a:latin typeface="+mj-lt"/>
              </a:endParaRPr>
            </a:p>
          </p:txBody>
        </p:sp>
        <p:grpSp>
          <p:nvGrpSpPr>
            <p:cNvPr id="168" name="Group 167"/>
            <p:cNvGrpSpPr/>
            <p:nvPr/>
          </p:nvGrpSpPr>
          <p:grpSpPr>
            <a:xfrm>
              <a:off x="719064" y="3789040"/>
              <a:ext cx="2448272" cy="2160591"/>
              <a:chOff x="864000" y="3717032"/>
              <a:chExt cx="2448272" cy="2160591"/>
            </a:xfrm>
          </p:grpSpPr>
          <p:grpSp>
            <p:nvGrpSpPr>
              <p:cNvPr id="42" name="Group 128"/>
              <p:cNvGrpSpPr/>
              <p:nvPr/>
            </p:nvGrpSpPr>
            <p:grpSpPr>
              <a:xfrm>
                <a:off x="971600" y="3789040"/>
                <a:ext cx="2232248" cy="2016224"/>
                <a:chOff x="827584" y="2276872"/>
                <a:chExt cx="4032448" cy="3888432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>
                  <a:off x="2843808" y="2492896"/>
                  <a:ext cx="0" cy="57606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" name="Group 98"/>
                <p:cNvGrpSpPr/>
                <p:nvPr/>
              </p:nvGrpSpPr>
              <p:grpSpPr>
                <a:xfrm>
                  <a:off x="827584" y="2276872"/>
                  <a:ext cx="4032448" cy="3888432"/>
                  <a:chOff x="827584" y="1988840"/>
                  <a:chExt cx="4032448" cy="3888432"/>
                </a:xfrm>
              </p:grpSpPr>
              <p:grpSp>
                <p:nvGrpSpPr>
                  <p:cNvPr id="58" name="Group 28"/>
                  <p:cNvGrpSpPr/>
                  <p:nvPr/>
                </p:nvGrpSpPr>
                <p:grpSpPr>
                  <a:xfrm>
                    <a:off x="1115616" y="1988840"/>
                    <a:ext cx="3456384" cy="3888432"/>
                    <a:chOff x="2483768" y="2348880"/>
                    <a:chExt cx="3456384" cy="3384376"/>
                  </a:xfrm>
                </p:grpSpPr>
                <p:cxnSp>
                  <p:nvCxnSpPr>
                    <p:cNvPr id="67" name="Straight Connector 4"/>
                    <p:cNvCxnSpPr/>
                    <p:nvPr/>
                  </p:nvCxnSpPr>
                  <p:spPr>
                    <a:xfrm>
                      <a:off x="2483768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Connector 67"/>
                    <p:cNvCxnSpPr/>
                    <p:nvPr/>
                  </p:nvCxnSpPr>
                  <p:spPr>
                    <a:xfrm>
                      <a:off x="3059832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/>
                    <p:cNvCxnSpPr/>
                    <p:nvPr/>
                  </p:nvCxnSpPr>
                  <p:spPr>
                    <a:xfrm>
                      <a:off x="3635896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Straight Connector 69"/>
                    <p:cNvCxnSpPr/>
                    <p:nvPr/>
                  </p:nvCxnSpPr>
                  <p:spPr>
                    <a:xfrm>
                      <a:off x="4211960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" name="Straight Connector 70"/>
                    <p:cNvCxnSpPr/>
                    <p:nvPr/>
                  </p:nvCxnSpPr>
                  <p:spPr>
                    <a:xfrm>
                      <a:off x="4788024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Straight Connector 71"/>
                    <p:cNvCxnSpPr/>
                    <p:nvPr/>
                  </p:nvCxnSpPr>
                  <p:spPr>
                    <a:xfrm>
                      <a:off x="5364088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Straight Connector 72"/>
                    <p:cNvCxnSpPr/>
                    <p:nvPr/>
                  </p:nvCxnSpPr>
                  <p:spPr>
                    <a:xfrm>
                      <a:off x="5940152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9" name="Group 29"/>
                  <p:cNvGrpSpPr/>
                  <p:nvPr/>
                </p:nvGrpSpPr>
                <p:grpSpPr>
                  <a:xfrm>
                    <a:off x="827584" y="2204864"/>
                    <a:ext cx="4032448" cy="3456384"/>
                    <a:chOff x="2483768" y="2348880"/>
                    <a:chExt cx="4032448" cy="3456384"/>
                  </a:xfrm>
                </p:grpSpPr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>
                      <a:off x="2483768" y="2348880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Straight Connector 60"/>
                    <p:cNvCxnSpPr/>
                    <p:nvPr/>
                  </p:nvCxnSpPr>
                  <p:spPr>
                    <a:xfrm>
                      <a:off x="2483768" y="2924944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Connector 61"/>
                    <p:cNvCxnSpPr/>
                    <p:nvPr/>
                  </p:nvCxnSpPr>
                  <p:spPr>
                    <a:xfrm>
                      <a:off x="2483768" y="3501008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/>
                    <p:nvPr/>
                  </p:nvCxnSpPr>
                  <p:spPr>
                    <a:xfrm>
                      <a:off x="2483768" y="4077072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>
                      <a:off x="2483768" y="4653136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/>
                    <p:nvPr/>
                  </p:nvCxnSpPr>
                  <p:spPr>
                    <a:xfrm>
                      <a:off x="2483768" y="5229200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>
                      <a:off x="2483768" y="5805264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45" name="Oval 44"/>
                <p:cNvSpPr/>
                <p:nvPr/>
              </p:nvSpPr>
              <p:spPr>
                <a:xfrm>
                  <a:off x="2771800" y="4149080"/>
                  <a:ext cx="144016" cy="1440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mtClean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843808" y="3068960"/>
                  <a:ext cx="0" cy="576064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flipH="1">
                  <a:off x="2267744" y="3645024"/>
                  <a:ext cx="1152128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3419872" y="3645024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267744" y="3645024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flipH="1">
                  <a:off x="2267744" y="4797152"/>
                  <a:ext cx="1152128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2843808" y="3645024"/>
                  <a:ext cx="0" cy="57606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843808" y="3068960"/>
                  <a:ext cx="1152128" cy="0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flipH="1">
                  <a:off x="2843808" y="2492896"/>
                  <a:ext cx="1728192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flipV="1">
                  <a:off x="4572000" y="2492896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55" name="Picture 6" descr="http://www.pageresource.com/clipart/clipart/animals/insects/ants/ant-3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355976" y="3380162"/>
                  <a:ext cx="504056" cy="62490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</p:pic>
            <p:cxnSp>
              <p:nvCxnSpPr>
                <p:cNvPr id="56" name="Straight Connector 55"/>
                <p:cNvCxnSpPr/>
                <p:nvPr/>
              </p:nvCxnSpPr>
              <p:spPr>
                <a:xfrm>
                  <a:off x="3995936" y="3068960"/>
                  <a:ext cx="0" cy="576064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57" name="Picture 6" descr="http://www.pageresource.com/clipart/clipart/animals/insects/ants/ant-3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779912" y="3380162"/>
                  <a:ext cx="504056" cy="624902"/>
                </a:xfrm>
                <a:prstGeom prst="rect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</p:pic>
          </p:grpSp>
          <p:sp>
            <p:nvSpPr>
              <p:cNvPr id="167" name="Textfeld 3"/>
              <p:cNvSpPr txBox="1"/>
              <p:nvPr/>
            </p:nvSpPr>
            <p:spPr>
              <a:xfrm>
                <a:off x="864000" y="3717032"/>
                <a:ext cx="2448272" cy="216059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3455368" y="3789040"/>
              <a:ext cx="2448272" cy="2160591"/>
              <a:chOff x="864000" y="3717032"/>
              <a:chExt cx="2448272" cy="2160591"/>
            </a:xfrm>
          </p:grpSpPr>
          <p:grpSp>
            <p:nvGrpSpPr>
              <p:cNvPr id="170" name="Group 128"/>
              <p:cNvGrpSpPr/>
              <p:nvPr/>
            </p:nvGrpSpPr>
            <p:grpSpPr>
              <a:xfrm>
                <a:off x="971600" y="3789040"/>
                <a:ext cx="2232248" cy="2016224"/>
                <a:chOff x="827584" y="2276872"/>
                <a:chExt cx="4032448" cy="3888432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2843808" y="2492896"/>
                  <a:ext cx="0" cy="57606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3" name="Group 98"/>
                <p:cNvGrpSpPr/>
                <p:nvPr/>
              </p:nvGrpSpPr>
              <p:grpSpPr>
                <a:xfrm>
                  <a:off x="827584" y="2276872"/>
                  <a:ext cx="4032448" cy="3888432"/>
                  <a:chOff x="827584" y="1988840"/>
                  <a:chExt cx="4032448" cy="3888432"/>
                </a:xfrm>
              </p:grpSpPr>
              <p:grpSp>
                <p:nvGrpSpPr>
                  <p:cNvPr id="187" name="Group 28"/>
                  <p:cNvGrpSpPr/>
                  <p:nvPr/>
                </p:nvGrpSpPr>
                <p:grpSpPr>
                  <a:xfrm>
                    <a:off x="1115616" y="1988840"/>
                    <a:ext cx="3456384" cy="3888432"/>
                    <a:chOff x="2483768" y="2348880"/>
                    <a:chExt cx="3456384" cy="3384376"/>
                  </a:xfrm>
                </p:grpSpPr>
                <p:cxnSp>
                  <p:nvCxnSpPr>
                    <p:cNvPr id="196" name="Straight Connector 4"/>
                    <p:cNvCxnSpPr/>
                    <p:nvPr/>
                  </p:nvCxnSpPr>
                  <p:spPr>
                    <a:xfrm>
                      <a:off x="2483768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>
                      <a:off x="3059832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>
                      <a:off x="3635896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>
                      <a:off x="4211960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>
                      <a:off x="4788024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>
                      <a:off x="5364088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>
                      <a:off x="5940152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8" name="Group 29"/>
                  <p:cNvGrpSpPr/>
                  <p:nvPr/>
                </p:nvGrpSpPr>
                <p:grpSpPr>
                  <a:xfrm>
                    <a:off x="827584" y="2204864"/>
                    <a:ext cx="4032448" cy="3456384"/>
                    <a:chOff x="2483768" y="2348880"/>
                    <a:chExt cx="4032448" cy="3456384"/>
                  </a:xfrm>
                </p:grpSpPr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>
                      <a:off x="2483768" y="2348880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Connector 189"/>
                    <p:cNvCxnSpPr/>
                    <p:nvPr/>
                  </p:nvCxnSpPr>
                  <p:spPr>
                    <a:xfrm>
                      <a:off x="2483768" y="2924944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Straight Connector 190"/>
                    <p:cNvCxnSpPr/>
                    <p:nvPr/>
                  </p:nvCxnSpPr>
                  <p:spPr>
                    <a:xfrm>
                      <a:off x="2483768" y="3501008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2" name="Straight Connector 191"/>
                    <p:cNvCxnSpPr/>
                    <p:nvPr/>
                  </p:nvCxnSpPr>
                  <p:spPr>
                    <a:xfrm>
                      <a:off x="2483768" y="4077072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Straight Connector 192"/>
                    <p:cNvCxnSpPr/>
                    <p:nvPr/>
                  </p:nvCxnSpPr>
                  <p:spPr>
                    <a:xfrm>
                      <a:off x="2483768" y="4653136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Straight Connector 193"/>
                    <p:cNvCxnSpPr/>
                    <p:nvPr/>
                  </p:nvCxnSpPr>
                  <p:spPr>
                    <a:xfrm>
                      <a:off x="2483768" y="5229200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Straight Connector 194"/>
                    <p:cNvCxnSpPr/>
                    <p:nvPr/>
                  </p:nvCxnSpPr>
                  <p:spPr>
                    <a:xfrm>
                      <a:off x="2483768" y="5805264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74" name="Oval 173"/>
                <p:cNvSpPr/>
                <p:nvPr/>
              </p:nvSpPr>
              <p:spPr>
                <a:xfrm>
                  <a:off x="2771800" y="4149080"/>
                  <a:ext cx="144016" cy="1440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mtClean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2843808" y="3068960"/>
                  <a:ext cx="0" cy="576064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flipH="1">
                  <a:off x="2267744" y="3645024"/>
                  <a:ext cx="1152128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3419872" y="3645024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267744" y="3645024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flipH="1">
                  <a:off x="2267744" y="4797152"/>
                  <a:ext cx="1152128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2843808" y="3645024"/>
                  <a:ext cx="0" cy="57606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>
                  <a:off x="2843808" y="3068960"/>
                  <a:ext cx="1152128" cy="0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 flipH="1">
                  <a:off x="2843808" y="2492896"/>
                  <a:ext cx="1728192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 flipV="1">
                  <a:off x="4572000" y="2492896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84" name="Picture 6" descr="http://www.pageresource.com/clipart/clipart/animals/insects/ants/ant-3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355976" y="3380162"/>
                  <a:ext cx="504056" cy="62490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</p:pic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3995936" y="3068960"/>
                  <a:ext cx="0" cy="576064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86" name="Picture 6" descr="http://www.pageresource.com/clipart/clipart/animals/insects/ants/ant-3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779912" y="3380162"/>
                  <a:ext cx="504056" cy="624902"/>
                </a:xfrm>
                <a:prstGeom prst="rect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</p:pic>
          </p:grpSp>
          <p:sp>
            <p:nvSpPr>
              <p:cNvPr id="171" name="Textfeld 3"/>
              <p:cNvSpPr txBox="1"/>
              <p:nvPr/>
            </p:nvSpPr>
            <p:spPr>
              <a:xfrm>
                <a:off x="864000" y="3717032"/>
                <a:ext cx="2448272" cy="216059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6191672" y="3789040"/>
              <a:ext cx="2448272" cy="2160591"/>
              <a:chOff x="864000" y="3717032"/>
              <a:chExt cx="2448272" cy="2160591"/>
            </a:xfrm>
          </p:grpSpPr>
          <p:grpSp>
            <p:nvGrpSpPr>
              <p:cNvPr id="204" name="Group 128"/>
              <p:cNvGrpSpPr/>
              <p:nvPr/>
            </p:nvGrpSpPr>
            <p:grpSpPr>
              <a:xfrm>
                <a:off x="971600" y="3789040"/>
                <a:ext cx="2232248" cy="2016224"/>
                <a:chOff x="827584" y="2276872"/>
                <a:chExt cx="4032448" cy="3888432"/>
              </a:xfrm>
            </p:grpSpPr>
            <p:cxnSp>
              <p:nvCxnSpPr>
                <p:cNvPr id="206" name="Straight Connector 205"/>
                <p:cNvCxnSpPr/>
                <p:nvPr/>
              </p:nvCxnSpPr>
              <p:spPr>
                <a:xfrm>
                  <a:off x="2843808" y="2492896"/>
                  <a:ext cx="0" cy="57606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7" name="Group 98"/>
                <p:cNvGrpSpPr/>
                <p:nvPr/>
              </p:nvGrpSpPr>
              <p:grpSpPr>
                <a:xfrm>
                  <a:off x="827584" y="2276872"/>
                  <a:ext cx="4032448" cy="3888432"/>
                  <a:chOff x="827584" y="1988840"/>
                  <a:chExt cx="4032448" cy="3888432"/>
                </a:xfrm>
              </p:grpSpPr>
              <p:grpSp>
                <p:nvGrpSpPr>
                  <p:cNvPr id="221" name="Group 28"/>
                  <p:cNvGrpSpPr/>
                  <p:nvPr/>
                </p:nvGrpSpPr>
                <p:grpSpPr>
                  <a:xfrm>
                    <a:off x="1115616" y="1988840"/>
                    <a:ext cx="3456384" cy="3888432"/>
                    <a:chOff x="2483768" y="2348880"/>
                    <a:chExt cx="3456384" cy="3384376"/>
                  </a:xfrm>
                </p:grpSpPr>
                <p:cxnSp>
                  <p:nvCxnSpPr>
                    <p:cNvPr id="230" name="Straight Connector 4"/>
                    <p:cNvCxnSpPr/>
                    <p:nvPr/>
                  </p:nvCxnSpPr>
                  <p:spPr>
                    <a:xfrm>
                      <a:off x="2483768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1" name="Straight Connector 230"/>
                    <p:cNvCxnSpPr/>
                    <p:nvPr/>
                  </p:nvCxnSpPr>
                  <p:spPr>
                    <a:xfrm>
                      <a:off x="3059832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2" name="Straight Connector 231"/>
                    <p:cNvCxnSpPr/>
                    <p:nvPr/>
                  </p:nvCxnSpPr>
                  <p:spPr>
                    <a:xfrm>
                      <a:off x="3635896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Straight Connector 232"/>
                    <p:cNvCxnSpPr/>
                    <p:nvPr/>
                  </p:nvCxnSpPr>
                  <p:spPr>
                    <a:xfrm>
                      <a:off x="4211960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Straight Connector 233"/>
                    <p:cNvCxnSpPr/>
                    <p:nvPr/>
                  </p:nvCxnSpPr>
                  <p:spPr>
                    <a:xfrm>
                      <a:off x="4788024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Straight Connector 234"/>
                    <p:cNvCxnSpPr/>
                    <p:nvPr/>
                  </p:nvCxnSpPr>
                  <p:spPr>
                    <a:xfrm>
                      <a:off x="5364088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Straight Connector 235"/>
                    <p:cNvCxnSpPr/>
                    <p:nvPr/>
                  </p:nvCxnSpPr>
                  <p:spPr>
                    <a:xfrm>
                      <a:off x="5940152" y="2348880"/>
                      <a:ext cx="0" cy="33843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2" name="Group 29"/>
                  <p:cNvGrpSpPr/>
                  <p:nvPr/>
                </p:nvGrpSpPr>
                <p:grpSpPr>
                  <a:xfrm>
                    <a:off x="827584" y="2204864"/>
                    <a:ext cx="4032448" cy="3456384"/>
                    <a:chOff x="2483768" y="2348880"/>
                    <a:chExt cx="4032448" cy="3456384"/>
                  </a:xfrm>
                </p:grpSpPr>
                <p:cxnSp>
                  <p:nvCxnSpPr>
                    <p:cNvPr id="223" name="Straight Connector 222"/>
                    <p:cNvCxnSpPr/>
                    <p:nvPr/>
                  </p:nvCxnSpPr>
                  <p:spPr>
                    <a:xfrm>
                      <a:off x="2483768" y="2348880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Straight Connector 223"/>
                    <p:cNvCxnSpPr/>
                    <p:nvPr/>
                  </p:nvCxnSpPr>
                  <p:spPr>
                    <a:xfrm>
                      <a:off x="2483768" y="2924944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5" name="Straight Connector 224"/>
                    <p:cNvCxnSpPr/>
                    <p:nvPr/>
                  </p:nvCxnSpPr>
                  <p:spPr>
                    <a:xfrm>
                      <a:off x="2483768" y="3501008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6" name="Straight Connector 225"/>
                    <p:cNvCxnSpPr/>
                    <p:nvPr/>
                  </p:nvCxnSpPr>
                  <p:spPr>
                    <a:xfrm>
                      <a:off x="2483768" y="4077072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7" name="Straight Connector 226"/>
                    <p:cNvCxnSpPr/>
                    <p:nvPr/>
                  </p:nvCxnSpPr>
                  <p:spPr>
                    <a:xfrm>
                      <a:off x="2483768" y="4653136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8" name="Straight Connector 227"/>
                    <p:cNvCxnSpPr/>
                    <p:nvPr/>
                  </p:nvCxnSpPr>
                  <p:spPr>
                    <a:xfrm>
                      <a:off x="2483768" y="5229200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9" name="Straight Connector 228"/>
                    <p:cNvCxnSpPr/>
                    <p:nvPr/>
                  </p:nvCxnSpPr>
                  <p:spPr>
                    <a:xfrm>
                      <a:off x="2483768" y="5805264"/>
                      <a:ext cx="403244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08" name="Oval 207"/>
                <p:cNvSpPr/>
                <p:nvPr/>
              </p:nvSpPr>
              <p:spPr>
                <a:xfrm>
                  <a:off x="2771800" y="4149080"/>
                  <a:ext cx="144016" cy="1440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mtClean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09" name="Straight Connector 208"/>
                <p:cNvCxnSpPr/>
                <p:nvPr/>
              </p:nvCxnSpPr>
              <p:spPr>
                <a:xfrm>
                  <a:off x="2843808" y="3068960"/>
                  <a:ext cx="0" cy="576064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flipH="1">
                  <a:off x="2267744" y="3645024"/>
                  <a:ext cx="1152128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>
                  <a:off x="3419872" y="3645024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>
                  <a:off x="2267744" y="3645024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H="1">
                  <a:off x="2267744" y="4797152"/>
                  <a:ext cx="1152128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2843808" y="3645024"/>
                  <a:ext cx="0" cy="57606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>
                  <a:off x="2843808" y="3068960"/>
                  <a:ext cx="1152128" cy="0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 flipH="1">
                  <a:off x="2843808" y="2492896"/>
                  <a:ext cx="1728192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 flipV="1">
                  <a:off x="4572000" y="2492896"/>
                  <a:ext cx="0" cy="115212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18" name="Picture 6" descr="http://www.pageresource.com/clipart/clipart/animals/insects/ants/ant-3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355976" y="3380162"/>
                  <a:ext cx="504056" cy="62490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</p:pic>
            <p:cxnSp>
              <p:nvCxnSpPr>
                <p:cNvPr id="219" name="Straight Connector 218"/>
                <p:cNvCxnSpPr/>
                <p:nvPr/>
              </p:nvCxnSpPr>
              <p:spPr>
                <a:xfrm>
                  <a:off x="3995936" y="3068960"/>
                  <a:ext cx="0" cy="576064"/>
                </a:xfrm>
                <a:prstGeom prst="line">
                  <a:avLst/>
                </a:prstGeom>
                <a:ln w="44450">
                  <a:solidFill>
                    <a:srgbClr val="0070C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20" name="Picture 6" descr="http://www.pageresource.com/clipart/clipart/animals/insects/ants/ant-3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779912" y="3380162"/>
                  <a:ext cx="504056" cy="624902"/>
                </a:xfrm>
                <a:prstGeom prst="rect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</p:pic>
          </p:grpSp>
          <p:sp>
            <p:nvSpPr>
              <p:cNvPr id="205" name="Textfeld 3"/>
              <p:cNvSpPr txBox="1"/>
              <p:nvPr/>
            </p:nvSpPr>
            <p:spPr>
              <a:xfrm>
                <a:off x="864000" y="3717032"/>
                <a:ext cx="2448272" cy="2160591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  <a:p>
                <a:pPr marL="342900" lvl="0" indent="-342900"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endParaRPr lang="en-US" sz="3200" kern="0" smtClean="0">
                  <a:latin typeface="+mj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Summary of Results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2257636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+ asymptotically </a:t>
            </a:r>
            <a:r>
              <a:rPr lang="en-US" sz="2800" smtClean="0"/>
              <a:t>optimal algorithm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very simple (no memory, no counting, deterministic)</a:t>
            </a: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asynchronous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</a:t>
            </a:r>
            <a:r>
              <a:rPr lang="en-US" sz="2800" kern="0" smtClean="0">
                <a:latin typeface="Calibri" pitchFamily="34" charset="0"/>
              </a:rPr>
              <a:t>no </a:t>
            </a:r>
            <a:r>
              <a:rPr lang="en-US" sz="2800" kern="0" smtClean="0">
                <a:latin typeface="Calibri" pitchFamily="34" charset="0"/>
              </a:rPr>
              <a:t>fault-tolerance/robustness</a:t>
            </a: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- requires repelling pheromone</a:t>
            </a:r>
            <a:endParaRPr lang="en-US" sz="2800" kern="0" smtClean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2" name="Group 128"/>
          <p:cNvGrpSpPr/>
          <p:nvPr/>
        </p:nvGrpSpPr>
        <p:grpSpPr>
          <a:xfrm>
            <a:off x="5220072" y="3429000"/>
            <a:ext cx="3024336" cy="2808312"/>
            <a:chOff x="827584" y="2276872"/>
            <a:chExt cx="4032448" cy="3888432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2843808" y="2492896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8"/>
            <p:cNvGrpSpPr/>
            <p:nvPr/>
          </p:nvGrpSpPr>
          <p:grpSpPr>
            <a:xfrm>
              <a:off x="827584" y="2276872"/>
              <a:ext cx="4032448" cy="3888432"/>
              <a:chOff x="827584" y="1988840"/>
              <a:chExt cx="4032448" cy="3888432"/>
            </a:xfrm>
          </p:grpSpPr>
          <p:grpSp>
            <p:nvGrpSpPr>
              <p:cNvPr id="4" name="Group 28"/>
              <p:cNvGrpSpPr/>
              <p:nvPr/>
            </p:nvGrpSpPr>
            <p:grpSpPr>
              <a:xfrm>
                <a:off x="1115616" y="1988840"/>
                <a:ext cx="3456384" cy="3888432"/>
                <a:chOff x="2483768" y="2348880"/>
                <a:chExt cx="3456384" cy="3384376"/>
              </a:xfrm>
            </p:grpSpPr>
            <p:cxnSp>
              <p:nvCxnSpPr>
                <p:cNvPr id="109" name="Straight Connector 4"/>
                <p:cNvCxnSpPr/>
                <p:nvPr/>
              </p:nvCxnSpPr>
              <p:spPr>
                <a:xfrm>
                  <a:off x="248376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305983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3635896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211960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4788024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5364088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5940152" y="2348880"/>
                  <a:ext cx="0" cy="3384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Group 29"/>
              <p:cNvGrpSpPr/>
              <p:nvPr/>
            </p:nvGrpSpPr>
            <p:grpSpPr>
              <a:xfrm>
                <a:off x="827584" y="2204864"/>
                <a:ext cx="4032448" cy="3456384"/>
                <a:chOff x="2483768" y="2348880"/>
                <a:chExt cx="4032448" cy="3456384"/>
              </a:xfrm>
            </p:grpSpPr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483768" y="234888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483768" y="292494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483768" y="3501008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483768" y="4077072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483768" y="4653136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483768" y="5229200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483768" y="5805264"/>
                  <a:ext cx="403244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6" name="Oval 115"/>
            <p:cNvSpPr/>
            <p:nvPr/>
          </p:nvSpPr>
          <p:spPr>
            <a:xfrm>
              <a:off x="2771800" y="4149080"/>
              <a:ext cx="144016" cy="1440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2843808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2267744" y="3645024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419872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2267744" y="3645024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2267744" y="4797152"/>
              <a:ext cx="1152128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2843808" y="3645024"/>
              <a:ext cx="0" cy="576064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2843808" y="3068960"/>
              <a:ext cx="1152128" cy="0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2843808" y="2492896"/>
              <a:ext cx="1728192" cy="0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4572000" y="2492896"/>
              <a:ext cx="0" cy="1152128"/>
            </a:xfrm>
            <a:prstGeom prst="line">
              <a:avLst/>
            </a:prstGeom>
            <a:ln w="444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6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55976" y="3380162"/>
              <a:ext cx="504056" cy="624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cxnSp>
          <p:nvCxnSpPr>
            <p:cNvPr id="127" name="Straight Connector 126"/>
            <p:cNvCxnSpPr/>
            <p:nvPr/>
          </p:nvCxnSpPr>
          <p:spPr>
            <a:xfrm>
              <a:off x="3995936" y="3068960"/>
              <a:ext cx="0" cy="576064"/>
            </a:xfrm>
            <a:prstGeom prst="line">
              <a:avLst/>
            </a:prstGeom>
            <a:ln w="444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8" name="Picture 6" descr="http://www.pageresource.com/clipart/clipart/animals/insects/ants/ant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79912" y="3380162"/>
              <a:ext cx="504056" cy="62490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Very Nice, but…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34076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i="1" smtClean="0"/>
              <a:t>…it turns out that ants don’t use pheromones that way!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possible reasons: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cost in producing pheromone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danger of alerting enemies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robust variants inefficient or complicated?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smtClean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Is the approach useful in other contexts?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other animals?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robots sweeping an area (if literal, marking is implicit)?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smtClean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/>
          <p:cNvCxnSpPr/>
          <p:nvPr/>
        </p:nvCxnSpPr>
        <p:spPr>
          <a:xfrm flipV="1">
            <a:off x="1115616" y="4149080"/>
            <a:ext cx="0" cy="648072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843808" y="3068960"/>
            <a:ext cx="504056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27584" y="2276872"/>
            <a:ext cx="4032448" cy="3888432"/>
            <a:chOff x="827584" y="1988840"/>
            <a:chExt cx="4032448" cy="3888432"/>
          </a:xfrm>
        </p:grpSpPr>
        <p:grpSp>
          <p:nvGrpSpPr>
            <p:cNvPr id="29" name="Group 28"/>
            <p:cNvGrpSpPr/>
            <p:nvPr/>
          </p:nvGrpSpPr>
          <p:grpSpPr>
            <a:xfrm>
              <a:off x="1115616" y="1988840"/>
              <a:ext cx="3456384" cy="3888432"/>
              <a:chOff x="2483768" y="2348880"/>
              <a:chExt cx="3456384" cy="3384376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2483768" y="2348880"/>
                <a:ext cx="0" cy="3384376"/>
              </a:xfrm>
              <a:prstGeom prst="line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305983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635896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211960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4788024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536408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940152" y="2348880"/>
                <a:ext cx="0" cy="3384376"/>
              </a:xfrm>
              <a:prstGeom prst="line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827584" y="2204864"/>
              <a:ext cx="4032448" cy="3456384"/>
              <a:chOff x="2483768" y="2348880"/>
              <a:chExt cx="4032448" cy="3456384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2483768" y="2348880"/>
                <a:ext cx="4032448" cy="0"/>
              </a:xfrm>
              <a:prstGeom prst="line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483768" y="292494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483768" y="3501008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483768" y="4077072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483768" y="4653136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2483768" y="522920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483768" y="5805264"/>
                <a:ext cx="4032448" cy="0"/>
              </a:xfrm>
              <a:prstGeom prst="line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Background: (Trivial) Lower Bound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28552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minimize T(k,D): time for k ants to find food in </a:t>
            </a: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distance D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100" kern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						  	 T(k,D) ≥ 2D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						     T(k,D) ≥ 4D(D+1)/k</a:t>
            </a:r>
          </a:p>
        </p:txBody>
      </p:sp>
      <p:sp>
        <p:nvSpPr>
          <p:cNvPr id="33" name="Oval 32"/>
          <p:cNvSpPr/>
          <p:nvPr/>
        </p:nvSpPr>
        <p:spPr>
          <a:xfrm>
            <a:off x="2771800" y="4149080"/>
            <a:ext cx="144016" cy="1440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41992" name="Picture 8" descr="http://www.ltlprints.com/images/0045/7608/457608N01S001_bthumb.png?13389167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3524" y="5661248"/>
            <a:ext cx="730524" cy="648072"/>
          </a:xfrm>
          <a:prstGeom prst="rect">
            <a:avLst/>
          </a:prstGeom>
          <a:noFill/>
        </p:spPr>
      </p:pic>
      <p:pic>
        <p:nvPicPr>
          <p:cNvPr id="35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933056"/>
            <a:ext cx="504056" cy="624902"/>
          </a:xfrm>
          <a:prstGeom prst="rect">
            <a:avLst/>
          </a:prstGeom>
          <a:noFill/>
        </p:spPr>
      </p:pic>
      <p:pic>
        <p:nvPicPr>
          <p:cNvPr id="41990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732090"/>
            <a:ext cx="504056" cy="624902"/>
          </a:xfrm>
          <a:prstGeom prst="rect">
            <a:avLst/>
          </a:prstGeom>
          <a:noFill/>
        </p:spPr>
      </p:pic>
      <p:cxnSp>
        <p:nvCxnSpPr>
          <p:cNvPr id="38" name="Straight Connector 37"/>
          <p:cNvCxnSpPr/>
          <p:nvPr/>
        </p:nvCxnSpPr>
        <p:spPr>
          <a:xfrm>
            <a:off x="2843808" y="3068960"/>
            <a:ext cx="0" cy="1728192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115616" y="4797152"/>
            <a:ext cx="1728192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Background: Oracle Size Lower Bound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28552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i="1" kern="0" smtClean="0">
                <a:latin typeface="Calibri" pitchFamily="34" charset="0"/>
              </a:rPr>
              <a:t>Feinerman and Korman, DISC ’12: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Memory Lower Bounds for Randomized Collaborative Search and Implications to Biology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i="1" kern="0" smtClean="0">
                <a:latin typeface="Calibri" pitchFamily="34" charset="0"/>
              </a:rPr>
              <a:t>Feinerman et al., PODC ’12: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Collaborative Search on the Plane without Communication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kern="0" smtClean="0"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…provides asymptotically matching bounds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691680" y="2924944"/>
            <a:ext cx="5112568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kern="0" smtClean="0">
                <a:latin typeface="+mj-lt"/>
              </a:rPr>
              <a:t>T(k,D) in </a:t>
            </a:r>
            <a:r>
              <a:rPr lang="en-US" sz="3200" smtClean="0">
                <a:latin typeface="+mj-lt"/>
              </a:rPr>
              <a:t>O((D+D</a:t>
            </a:r>
            <a:r>
              <a:rPr lang="en-US" sz="3200" baseline="30000" smtClean="0">
                <a:latin typeface="+mj-lt"/>
              </a:rPr>
              <a:t>2</a:t>
            </a:r>
            <a:r>
              <a:rPr lang="en-US" sz="3200" smtClean="0">
                <a:latin typeface="+mj-lt"/>
              </a:rPr>
              <a:t>/k) log</a:t>
            </a:r>
            <a:r>
              <a:rPr lang="en-US" sz="3200" baseline="30000" smtClean="0">
                <a:latin typeface="+mj-lt"/>
              </a:rPr>
              <a:t>1-</a:t>
            </a:r>
            <a:r>
              <a:rPr lang="en-US" sz="3200" baseline="30000" smtClean="0">
                <a:latin typeface="+mj-lt"/>
                <a:cs typeface="Times New Roman"/>
              </a:rPr>
              <a:t>ε</a:t>
            </a:r>
            <a:r>
              <a:rPr lang="en-US" sz="3200" smtClean="0">
                <a:latin typeface="+mj-lt"/>
              </a:rPr>
              <a:t> k)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smtClean="0">
                <a:latin typeface="+mj-lt"/>
                <a:cs typeface="Times New Roman"/>
              </a:rPr>
              <a:t>→</a:t>
            </a:r>
            <a:r>
              <a:rPr lang="en-US" sz="3200" smtClean="0">
                <a:latin typeface="+mj-lt"/>
              </a:rPr>
              <a:t> </a:t>
            </a:r>
            <a:r>
              <a:rPr lang="en-US" sz="3200" smtClean="0">
                <a:latin typeface="+mj-lt"/>
                <a:cs typeface="Times New Roman"/>
              </a:rPr>
              <a:t>Ω</a:t>
            </a:r>
            <a:r>
              <a:rPr lang="en-US" sz="3200" smtClean="0">
                <a:latin typeface="+mj-lt"/>
              </a:rPr>
              <a:t>(log log k) oracle bits</a:t>
            </a:r>
            <a:endParaRPr lang="en-US" sz="3200" kern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83"/>
          <p:cNvCxnSpPr/>
          <p:nvPr/>
        </p:nvCxnSpPr>
        <p:spPr>
          <a:xfrm flipV="1">
            <a:off x="6372200" y="4797152"/>
            <a:ext cx="0" cy="288032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148064" y="3861048"/>
            <a:ext cx="2448272" cy="2592288"/>
            <a:chOff x="827584" y="1988840"/>
            <a:chExt cx="4032448" cy="3888432"/>
          </a:xfrm>
        </p:grpSpPr>
        <p:grpSp>
          <p:nvGrpSpPr>
            <p:cNvPr id="48" name="Group 28"/>
            <p:cNvGrpSpPr/>
            <p:nvPr/>
          </p:nvGrpSpPr>
          <p:grpSpPr>
            <a:xfrm>
              <a:off x="1115616" y="1988840"/>
              <a:ext cx="3456384" cy="3888432"/>
              <a:chOff x="2483768" y="2348880"/>
              <a:chExt cx="3456384" cy="3384376"/>
            </a:xfrm>
          </p:grpSpPr>
          <p:cxnSp>
            <p:nvCxnSpPr>
              <p:cNvPr id="57" name="Straight Connector 4"/>
              <p:cNvCxnSpPr/>
              <p:nvPr/>
            </p:nvCxnSpPr>
            <p:spPr>
              <a:xfrm>
                <a:off x="248376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05983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635896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4211960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4788024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36408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94015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29"/>
            <p:cNvGrpSpPr/>
            <p:nvPr/>
          </p:nvGrpSpPr>
          <p:grpSpPr>
            <a:xfrm>
              <a:off x="827584" y="2204864"/>
              <a:ext cx="4032448" cy="3456384"/>
              <a:chOff x="2483768" y="2348880"/>
              <a:chExt cx="4032448" cy="3456384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2483768" y="234888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483768" y="292494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483768" y="3501008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483768" y="4077072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483768" y="4653136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2483768" y="522920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2483768" y="580526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Background: Algorithm by F. et al.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28552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1. use oracle bits to encode (approximation of) k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2. for C=1,…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		for c=1,…,C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			move to random grid point in distance ≤ 2</a:t>
            </a:r>
            <a:r>
              <a:rPr lang="en-US" sz="2800" kern="0" baseline="30000" smtClean="0">
                <a:latin typeface="Calibri" pitchFamily="34" charset="0"/>
              </a:rPr>
              <a:t>c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			spiral search 4∙2</a:t>
            </a:r>
            <a:r>
              <a:rPr lang="en-US" sz="2800" kern="0" baseline="30000" smtClean="0">
                <a:latin typeface="Calibri" pitchFamily="34" charset="0"/>
              </a:rPr>
              <a:t>2c</a:t>
            </a:r>
            <a:r>
              <a:rPr lang="en-US" sz="2800" kern="0" smtClean="0">
                <a:latin typeface="Calibri" pitchFamily="34" charset="0"/>
              </a:rPr>
              <a:t>/k grid points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			return to nest</a:t>
            </a:r>
          </a:p>
        </p:txBody>
      </p:sp>
      <p:sp>
        <p:nvSpPr>
          <p:cNvPr id="44" name="Oval 43"/>
          <p:cNvSpPr/>
          <p:nvPr/>
        </p:nvSpPr>
        <p:spPr>
          <a:xfrm>
            <a:off x="1547664" y="5733256"/>
            <a:ext cx="144016" cy="1440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6732240" y="4797152"/>
            <a:ext cx="0" cy="72008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372200" y="4797152"/>
            <a:ext cx="360040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941168"/>
            <a:ext cx="348497" cy="432048"/>
          </a:xfrm>
          <a:prstGeom prst="rect">
            <a:avLst/>
          </a:prstGeom>
          <a:noFill/>
        </p:spPr>
      </p:pic>
      <p:cxnSp>
        <p:nvCxnSpPr>
          <p:cNvPr id="72" name="Straight Connector 71"/>
          <p:cNvCxnSpPr/>
          <p:nvPr/>
        </p:nvCxnSpPr>
        <p:spPr>
          <a:xfrm flipH="1">
            <a:off x="6012160" y="5517232"/>
            <a:ext cx="720080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012160" y="4365104"/>
            <a:ext cx="0" cy="1152128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12160" y="4365104"/>
            <a:ext cx="1080120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092280" y="4365104"/>
            <a:ext cx="0" cy="792088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4" idx="6"/>
            <a:endCxn id="67" idx="1"/>
          </p:cNvCxnSpPr>
          <p:nvPr/>
        </p:nvCxnSpPr>
        <p:spPr>
          <a:xfrm flipV="1">
            <a:off x="1691680" y="5157192"/>
            <a:ext cx="4536504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83"/>
          <p:cNvCxnSpPr/>
          <p:nvPr/>
        </p:nvCxnSpPr>
        <p:spPr>
          <a:xfrm flipV="1">
            <a:off x="6372200" y="4797152"/>
            <a:ext cx="0" cy="288032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6"/>
          <p:cNvGrpSpPr/>
          <p:nvPr/>
        </p:nvGrpSpPr>
        <p:grpSpPr>
          <a:xfrm>
            <a:off x="5148064" y="3861048"/>
            <a:ext cx="2448272" cy="2592288"/>
            <a:chOff x="827584" y="1988840"/>
            <a:chExt cx="4032448" cy="3888432"/>
          </a:xfrm>
        </p:grpSpPr>
        <p:grpSp>
          <p:nvGrpSpPr>
            <p:cNvPr id="3" name="Group 28"/>
            <p:cNvGrpSpPr/>
            <p:nvPr/>
          </p:nvGrpSpPr>
          <p:grpSpPr>
            <a:xfrm>
              <a:off x="1115616" y="1988840"/>
              <a:ext cx="3456384" cy="3888432"/>
              <a:chOff x="2483768" y="2348880"/>
              <a:chExt cx="3456384" cy="3384376"/>
            </a:xfrm>
          </p:grpSpPr>
          <p:cxnSp>
            <p:nvCxnSpPr>
              <p:cNvPr id="57" name="Straight Connector 4"/>
              <p:cNvCxnSpPr/>
              <p:nvPr/>
            </p:nvCxnSpPr>
            <p:spPr>
              <a:xfrm>
                <a:off x="248376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05983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635896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4211960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4788024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36408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94015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29"/>
            <p:cNvGrpSpPr/>
            <p:nvPr/>
          </p:nvGrpSpPr>
          <p:grpSpPr>
            <a:xfrm>
              <a:off x="827584" y="2204864"/>
              <a:ext cx="4032448" cy="3456384"/>
              <a:chOff x="2483768" y="2348880"/>
              <a:chExt cx="4032448" cy="3456384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2483768" y="234888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483768" y="292494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483768" y="3501008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483768" y="4077072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483768" y="4653136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2483768" y="522920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2483768" y="580526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Background: Algorithm by F. et al.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28552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+ asymptotically optimal…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- …with constant approximation of k (log log k oracle bits)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highly fault-tolerant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asynchronous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</a:t>
            </a:r>
            <a:r>
              <a:rPr lang="el-GR" sz="2800" kern="0" smtClean="0">
                <a:latin typeface="Calibri" pitchFamily="34" charset="0"/>
              </a:rPr>
              <a:t>Ω</a:t>
            </a:r>
            <a:r>
              <a:rPr lang="en-US" sz="2800" kern="0" smtClean="0">
                <a:latin typeface="Calibri" pitchFamily="34" charset="0"/>
              </a:rPr>
              <a:t>(log D) state bits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- exact counting required</a:t>
            </a:r>
          </a:p>
        </p:txBody>
      </p:sp>
      <p:sp>
        <p:nvSpPr>
          <p:cNvPr id="44" name="Oval 43"/>
          <p:cNvSpPr/>
          <p:nvPr/>
        </p:nvSpPr>
        <p:spPr>
          <a:xfrm>
            <a:off x="1547664" y="5733256"/>
            <a:ext cx="144016" cy="1440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6732240" y="4797152"/>
            <a:ext cx="0" cy="72008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372200" y="4797152"/>
            <a:ext cx="360040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941168"/>
            <a:ext cx="348497" cy="432048"/>
          </a:xfrm>
          <a:prstGeom prst="rect">
            <a:avLst/>
          </a:prstGeom>
          <a:noFill/>
        </p:spPr>
      </p:pic>
      <p:cxnSp>
        <p:nvCxnSpPr>
          <p:cNvPr id="72" name="Straight Connector 71"/>
          <p:cNvCxnSpPr/>
          <p:nvPr/>
        </p:nvCxnSpPr>
        <p:spPr>
          <a:xfrm flipH="1">
            <a:off x="6012160" y="5517232"/>
            <a:ext cx="720080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012160" y="4365104"/>
            <a:ext cx="0" cy="1152128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12160" y="4365104"/>
            <a:ext cx="1080120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092280" y="4365104"/>
            <a:ext cx="0" cy="792088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4" idx="6"/>
            <a:endCxn id="67" idx="1"/>
          </p:cNvCxnSpPr>
          <p:nvPr/>
        </p:nvCxnSpPr>
        <p:spPr>
          <a:xfrm flipV="1">
            <a:off x="1691680" y="5157192"/>
            <a:ext cx="4536504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latin typeface="Calibri" pitchFamily="34" charset="0"/>
                <a:ea typeface="+mj-ea"/>
                <a:cs typeface="+mj-cs"/>
              </a:rPr>
              <a:t>Background: Algorithm by F. et al.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28552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+ asymptotically optimal…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>
                <a:solidFill>
                  <a:srgbClr val="FF0000"/>
                </a:solidFill>
              </a:rPr>
              <a:t>- …with constant approximation of k (log log k oracle bits)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highly fault-tolerant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latin typeface="Calibri" pitchFamily="34" charset="0"/>
              </a:rPr>
              <a:t>+ asynchronous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- </a:t>
            </a:r>
            <a:r>
              <a:rPr lang="el-GR" sz="2800" kern="0" smtClean="0">
                <a:solidFill>
                  <a:srgbClr val="FF0000"/>
                </a:solidFill>
                <a:latin typeface="Calibri" pitchFamily="34" charset="0"/>
              </a:rPr>
              <a:t>Ω</a:t>
            </a: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(log D) state bits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- exact counting required</a:t>
            </a:r>
          </a:p>
        </p:txBody>
      </p:sp>
      <p:sp>
        <p:nvSpPr>
          <p:cNvPr id="31" name="Textfeld 3"/>
          <p:cNvSpPr txBox="1"/>
          <p:nvPr/>
        </p:nvSpPr>
        <p:spPr>
          <a:xfrm>
            <a:off x="2123728" y="4656038"/>
            <a:ext cx="4464496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kern="0" smtClean="0">
                <a:latin typeface="+mj-lt"/>
              </a:rPr>
              <a:t>Can we avoid this with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i="1" kern="0" smtClean="0">
                <a:latin typeface="+mj-lt"/>
              </a:rPr>
              <a:t>indirect</a:t>
            </a:r>
            <a:r>
              <a:rPr lang="en-US" sz="3200" kern="0" smtClean="0">
                <a:latin typeface="+mj-lt"/>
              </a:rPr>
              <a:t> communication?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smtClean="0">
                <a:latin typeface="Calibri" pitchFamily="34" charset="0"/>
                <a:ea typeface="+mj-ea"/>
                <a:cs typeface="+mj-cs"/>
              </a:rPr>
              <a:t>New: Adding Pheromones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5899" y="1285528"/>
            <a:ext cx="8676581" cy="534782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Assumption: ants “mark” each visited grid point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smtClean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smtClean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						   - ants sense pheromones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						        on </a:t>
            </a:r>
            <a:r>
              <a:rPr lang="en-US" sz="2800" smtClean="0">
                <a:solidFill>
                  <a:srgbClr val="00B050"/>
                </a:solidFill>
              </a:rPr>
              <a:t>adjacent points</a:t>
            </a:r>
            <a:endParaRPr lang="en-US" sz="2800" smtClean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800" smtClean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						   - also: ants now know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						        direction of, but not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smtClean="0"/>
              <a:t>						        distance to nest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115616" y="4149080"/>
            <a:ext cx="0" cy="648072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843808" y="3068960"/>
            <a:ext cx="504056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827584" y="2276872"/>
            <a:ext cx="4032448" cy="3888432"/>
            <a:chOff x="827584" y="1988840"/>
            <a:chExt cx="4032448" cy="3888432"/>
          </a:xfrm>
        </p:grpSpPr>
        <p:grpSp>
          <p:nvGrpSpPr>
            <p:cNvPr id="10" name="Group 28"/>
            <p:cNvGrpSpPr/>
            <p:nvPr/>
          </p:nvGrpSpPr>
          <p:grpSpPr>
            <a:xfrm>
              <a:off x="1115616" y="1988840"/>
              <a:ext cx="3456384" cy="3888432"/>
              <a:chOff x="2483768" y="2348880"/>
              <a:chExt cx="3456384" cy="3384376"/>
            </a:xfrm>
          </p:grpSpPr>
          <p:cxnSp>
            <p:nvCxnSpPr>
              <p:cNvPr id="19" name="Straight Connector 4"/>
              <p:cNvCxnSpPr/>
              <p:nvPr/>
            </p:nvCxnSpPr>
            <p:spPr>
              <a:xfrm>
                <a:off x="248376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05983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635896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211960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788024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36408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594015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29"/>
            <p:cNvGrpSpPr/>
            <p:nvPr/>
          </p:nvGrpSpPr>
          <p:grpSpPr>
            <a:xfrm>
              <a:off x="827584" y="2204864"/>
              <a:ext cx="4032448" cy="3456384"/>
              <a:chOff x="2483768" y="2348880"/>
              <a:chExt cx="4032448" cy="345638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2483768" y="234888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483768" y="292494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483768" y="3501008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483768" y="4077072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483768" y="4653136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83768" y="522920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83768" y="580526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Oval 25"/>
          <p:cNvSpPr/>
          <p:nvPr/>
        </p:nvSpPr>
        <p:spPr>
          <a:xfrm>
            <a:off x="2771800" y="4149080"/>
            <a:ext cx="144016" cy="1440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28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933056"/>
            <a:ext cx="504056" cy="624902"/>
          </a:xfrm>
          <a:prstGeom prst="rect">
            <a:avLst/>
          </a:prstGeom>
          <a:noFill/>
        </p:spPr>
      </p:pic>
      <p:pic>
        <p:nvPicPr>
          <p:cNvPr id="29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732090"/>
            <a:ext cx="504056" cy="624902"/>
          </a:xfrm>
          <a:prstGeom prst="rect">
            <a:avLst/>
          </a:prstGeom>
          <a:noFill/>
        </p:spPr>
      </p:pic>
      <p:cxnSp>
        <p:nvCxnSpPr>
          <p:cNvPr id="30" name="Straight Connector 29"/>
          <p:cNvCxnSpPr/>
          <p:nvPr/>
        </p:nvCxnSpPr>
        <p:spPr>
          <a:xfrm>
            <a:off x="2843808" y="3068960"/>
            <a:ext cx="0" cy="1728192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15616" y="4797152"/>
            <a:ext cx="1728192" cy="0"/>
          </a:xfrm>
          <a:prstGeom prst="line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3347864" y="3573016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923928" y="2996952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347864" y="2420888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771800" y="2996952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1043608" y="4725144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1619672" y="4149080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1043608" y="3573016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771800" y="3573016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2771800" y="4725144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195736" y="4725144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619672" y="4725144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clenzen\Documents\presentations\ants\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8784976" cy="336757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smtClean="0">
                <a:latin typeface="Calibri" pitchFamily="34" charset="0"/>
                <a:ea typeface="+mj-ea"/>
                <a:cs typeface="+mj-cs"/>
              </a:rPr>
              <a:t>Algorithm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827584" y="2276872"/>
            <a:ext cx="4032448" cy="3888432"/>
            <a:chOff x="827584" y="1988840"/>
            <a:chExt cx="4032448" cy="3888432"/>
          </a:xfrm>
        </p:grpSpPr>
        <p:grpSp>
          <p:nvGrpSpPr>
            <p:cNvPr id="3" name="Group 28"/>
            <p:cNvGrpSpPr/>
            <p:nvPr/>
          </p:nvGrpSpPr>
          <p:grpSpPr>
            <a:xfrm>
              <a:off x="1115616" y="1988840"/>
              <a:ext cx="3456384" cy="3888432"/>
              <a:chOff x="2483768" y="2348880"/>
              <a:chExt cx="3456384" cy="3384376"/>
            </a:xfrm>
          </p:grpSpPr>
          <p:cxnSp>
            <p:nvCxnSpPr>
              <p:cNvPr id="19" name="Straight Connector 4"/>
              <p:cNvCxnSpPr/>
              <p:nvPr/>
            </p:nvCxnSpPr>
            <p:spPr>
              <a:xfrm>
                <a:off x="248376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05983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635896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211960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788024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364088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5940152" y="2348880"/>
                <a:ext cx="0" cy="338437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29"/>
            <p:cNvGrpSpPr/>
            <p:nvPr/>
          </p:nvGrpSpPr>
          <p:grpSpPr>
            <a:xfrm>
              <a:off x="827584" y="2204864"/>
              <a:ext cx="4032448" cy="3456384"/>
              <a:chOff x="2483768" y="2348880"/>
              <a:chExt cx="4032448" cy="345638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2483768" y="234888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483768" y="292494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483768" y="3501008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483768" y="4077072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483768" y="4653136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83768" y="5229200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83768" y="5805264"/>
                <a:ext cx="4032448" cy="0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Oval 25"/>
          <p:cNvSpPr/>
          <p:nvPr/>
        </p:nvSpPr>
        <p:spPr>
          <a:xfrm>
            <a:off x="2771800" y="4149080"/>
            <a:ext cx="144016" cy="14401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347864" y="2420888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4499992" y="5301208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1691680" y="3068960"/>
            <a:ext cx="0" cy="2304256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995936" y="3068960"/>
            <a:ext cx="0" cy="2304256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691680" y="5373216"/>
            <a:ext cx="2304256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691680" y="3068960"/>
            <a:ext cx="2304256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732090"/>
            <a:ext cx="504056" cy="624902"/>
          </a:xfrm>
          <a:prstGeom prst="rect">
            <a:avLst/>
          </a:prstGeom>
          <a:noFill/>
        </p:spPr>
      </p:pic>
      <p:pic>
        <p:nvPicPr>
          <p:cNvPr id="69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5085184"/>
            <a:ext cx="504056" cy="624902"/>
          </a:xfrm>
          <a:prstGeom prst="rect">
            <a:avLst/>
          </a:prstGeom>
          <a:noFill/>
        </p:spPr>
      </p:pic>
      <p:sp>
        <p:nvSpPr>
          <p:cNvPr id="77" name="Oval 76"/>
          <p:cNvSpPr/>
          <p:nvPr/>
        </p:nvSpPr>
        <p:spPr>
          <a:xfrm>
            <a:off x="6012160" y="3501008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6012160" y="4437112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3347864" y="5301208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923928" y="2996952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72200" y="3284984"/>
            <a:ext cx="923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/>
              <a:t>clock</a:t>
            </a:r>
            <a:endParaRPr lang="en-US" sz="2800"/>
          </a:p>
        </p:txBody>
      </p:sp>
      <p:sp>
        <p:nvSpPr>
          <p:cNvPr id="80" name="Rectangle 79"/>
          <p:cNvSpPr/>
          <p:nvPr/>
        </p:nvSpPr>
        <p:spPr>
          <a:xfrm>
            <a:off x="6372200" y="4221088"/>
            <a:ext cx="93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/>
              <a:t>away</a:t>
            </a:r>
            <a:endParaRPr lang="en-US" sz="2800"/>
          </a:p>
        </p:txBody>
      </p:sp>
      <p:pic>
        <p:nvPicPr>
          <p:cNvPr id="81" name="Picture 6" descr="http://www.pageresource.com/clipart/clipart/animals/insects/ants/ant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3933056"/>
            <a:ext cx="504056" cy="624902"/>
          </a:xfrm>
          <a:prstGeom prst="rect">
            <a:avLst/>
          </a:prstGeom>
          <a:noFill/>
        </p:spPr>
      </p:pic>
      <p:sp>
        <p:nvSpPr>
          <p:cNvPr id="82" name="Oval 81"/>
          <p:cNvSpPr/>
          <p:nvPr/>
        </p:nvSpPr>
        <p:spPr>
          <a:xfrm>
            <a:off x="2771800" y="3573016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2771800" y="4149080"/>
            <a:ext cx="144016" cy="144016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812</Words>
  <Application>Microsoft Office PowerPoint</Application>
  <PresentationFormat>On-screen Show (4:3)</PresentationFormat>
  <Paragraphs>198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The Power of Pheromones in Ant Foraging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clenzen</dc:creator>
  <cp:lastModifiedBy>clenzen</cp:lastModifiedBy>
  <cp:revision>82</cp:revision>
  <dcterms:created xsi:type="dcterms:W3CDTF">2013-09-26T09:09:35Z</dcterms:created>
  <dcterms:modified xsi:type="dcterms:W3CDTF">2013-10-01T21:21:27Z</dcterms:modified>
</cp:coreProperties>
</file>