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817" r:id="rId4"/>
    <p:sldMasterId id="2147483768" r:id="rId5"/>
    <p:sldMasterId id="2147483656" r:id="rId6"/>
    <p:sldMasterId id="2147483657" r:id="rId7"/>
    <p:sldMasterId id="2147483780" r:id="rId8"/>
    <p:sldMasterId id="2147483792" r:id="rId9"/>
    <p:sldMasterId id="2147483805" r:id="rId10"/>
    <p:sldMasterId id="2147483829" r:id="rId11"/>
    <p:sldMasterId id="2147483831" r:id="rId12"/>
  </p:sldMasterIdLst>
  <p:notesMasterIdLst>
    <p:notesMasterId r:id="rId146"/>
  </p:notesMasterIdLst>
  <p:sldIdLst>
    <p:sldId id="256" r:id="rId13"/>
    <p:sldId id="267" r:id="rId14"/>
    <p:sldId id="268" r:id="rId15"/>
    <p:sldId id="269" r:id="rId16"/>
    <p:sldId id="258" r:id="rId17"/>
    <p:sldId id="259" r:id="rId18"/>
    <p:sldId id="261" r:id="rId19"/>
    <p:sldId id="262" r:id="rId20"/>
    <p:sldId id="257" r:id="rId21"/>
    <p:sldId id="264" r:id="rId22"/>
    <p:sldId id="284" r:id="rId23"/>
    <p:sldId id="403" r:id="rId24"/>
    <p:sldId id="286" r:id="rId25"/>
    <p:sldId id="270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5" r:id="rId37"/>
    <p:sldId id="283" r:id="rId38"/>
    <p:sldId id="287" r:id="rId39"/>
    <p:sldId id="289" r:id="rId40"/>
    <p:sldId id="291" r:id="rId41"/>
    <p:sldId id="292" r:id="rId42"/>
    <p:sldId id="290" r:id="rId43"/>
    <p:sldId id="293" r:id="rId44"/>
    <p:sldId id="294" r:id="rId45"/>
    <p:sldId id="328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6" r:id="rId57"/>
    <p:sldId id="307" r:id="rId58"/>
    <p:sldId id="308" r:id="rId59"/>
    <p:sldId id="305" r:id="rId60"/>
    <p:sldId id="309" r:id="rId61"/>
    <p:sldId id="310" r:id="rId62"/>
    <p:sldId id="387" r:id="rId63"/>
    <p:sldId id="388" r:id="rId64"/>
    <p:sldId id="389" r:id="rId65"/>
    <p:sldId id="392" r:id="rId66"/>
    <p:sldId id="311" r:id="rId67"/>
    <p:sldId id="313" r:id="rId68"/>
    <p:sldId id="314" r:id="rId69"/>
    <p:sldId id="316" r:id="rId70"/>
    <p:sldId id="317" r:id="rId71"/>
    <p:sldId id="318" r:id="rId72"/>
    <p:sldId id="393" r:id="rId73"/>
    <p:sldId id="394" r:id="rId74"/>
    <p:sldId id="326" r:id="rId75"/>
    <p:sldId id="319" r:id="rId76"/>
    <p:sldId id="322" r:id="rId77"/>
    <p:sldId id="323" r:id="rId78"/>
    <p:sldId id="320" r:id="rId79"/>
    <p:sldId id="321" r:id="rId80"/>
    <p:sldId id="329" r:id="rId81"/>
    <p:sldId id="330" r:id="rId82"/>
    <p:sldId id="331" r:id="rId83"/>
    <p:sldId id="332" r:id="rId84"/>
    <p:sldId id="324" r:id="rId85"/>
    <p:sldId id="325" r:id="rId86"/>
    <p:sldId id="333" r:id="rId87"/>
    <p:sldId id="334" r:id="rId88"/>
    <p:sldId id="335" r:id="rId89"/>
    <p:sldId id="395" r:id="rId90"/>
    <p:sldId id="396" r:id="rId91"/>
    <p:sldId id="336" r:id="rId92"/>
    <p:sldId id="337" r:id="rId93"/>
    <p:sldId id="338" r:id="rId94"/>
    <p:sldId id="339" r:id="rId95"/>
    <p:sldId id="341" r:id="rId96"/>
    <p:sldId id="340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  <p:sldId id="349" r:id="rId105"/>
    <p:sldId id="350" r:id="rId106"/>
    <p:sldId id="351" r:id="rId107"/>
    <p:sldId id="352" r:id="rId108"/>
    <p:sldId id="353" r:id="rId109"/>
    <p:sldId id="397" r:id="rId110"/>
    <p:sldId id="354" r:id="rId111"/>
    <p:sldId id="355" r:id="rId112"/>
    <p:sldId id="356" r:id="rId113"/>
    <p:sldId id="357" r:id="rId114"/>
    <p:sldId id="358" r:id="rId115"/>
    <p:sldId id="359" r:id="rId116"/>
    <p:sldId id="360" r:id="rId117"/>
    <p:sldId id="361" r:id="rId118"/>
    <p:sldId id="362" r:id="rId119"/>
    <p:sldId id="363" r:id="rId120"/>
    <p:sldId id="366" r:id="rId121"/>
    <p:sldId id="398" r:id="rId122"/>
    <p:sldId id="399" r:id="rId123"/>
    <p:sldId id="367" r:id="rId124"/>
    <p:sldId id="368" r:id="rId125"/>
    <p:sldId id="369" r:id="rId126"/>
    <p:sldId id="365" r:id="rId127"/>
    <p:sldId id="370" r:id="rId128"/>
    <p:sldId id="400" r:id="rId129"/>
    <p:sldId id="401" r:id="rId130"/>
    <p:sldId id="371" r:id="rId131"/>
    <p:sldId id="402" r:id="rId132"/>
    <p:sldId id="372" r:id="rId133"/>
    <p:sldId id="373" r:id="rId134"/>
    <p:sldId id="374" r:id="rId135"/>
    <p:sldId id="375" r:id="rId136"/>
    <p:sldId id="377" r:id="rId137"/>
    <p:sldId id="378" r:id="rId138"/>
    <p:sldId id="382" r:id="rId139"/>
    <p:sldId id="380" r:id="rId140"/>
    <p:sldId id="381" r:id="rId141"/>
    <p:sldId id="383" r:id="rId142"/>
    <p:sldId id="384" r:id="rId143"/>
    <p:sldId id="385" r:id="rId144"/>
    <p:sldId id="386" r:id="rId14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6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6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6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6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11C9C2FA-3202-0045-9B46-99655571A68E}">
          <p14:sldIdLst>
            <p14:sldId id="256"/>
            <p14:sldId id="267"/>
            <p14:sldId id="268"/>
            <p14:sldId id="269"/>
            <p14:sldId id="258"/>
            <p14:sldId id="259"/>
            <p14:sldId id="261"/>
            <p14:sldId id="262"/>
            <p14:sldId id="257"/>
            <p14:sldId id="264"/>
            <p14:sldId id="284"/>
            <p14:sldId id="403"/>
            <p14:sldId id="286"/>
            <p14:sldId id="270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5"/>
          </p14:sldIdLst>
        </p14:section>
        <p14:section name="Fix-it-Felix" id="{E402F101-E921-9C45-A17A-FEA1465F7A46}">
          <p14:sldIdLst>
            <p14:sldId id="283"/>
            <p14:sldId id="287"/>
            <p14:sldId id="289"/>
            <p14:sldId id="291"/>
            <p14:sldId id="292"/>
            <p14:sldId id="290"/>
            <p14:sldId id="293"/>
            <p14:sldId id="294"/>
            <p14:sldId id="328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6"/>
            <p14:sldId id="307"/>
            <p14:sldId id="308"/>
            <p14:sldId id="305"/>
            <p14:sldId id="309"/>
            <p14:sldId id="310"/>
            <p14:sldId id="387"/>
            <p14:sldId id="388"/>
            <p14:sldId id="389"/>
            <p14:sldId id="392"/>
          </p14:sldIdLst>
        </p14:section>
        <p14:section name="Bob-the-Builder" id="{B91A39C9-1B3F-B54C-A4EB-9E93D10B87CC}">
          <p14:sldIdLst>
            <p14:sldId id="311"/>
            <p14:sldId id="313"/>
            <p14:sldId id="314"/>
            <p14:sldId id="316"/>
            <p14:sldId id="317"/>
            <p14:sldId id="318"/>
            <p14:sldId id="393"/>
            <p14:sldId id="394"/>
            <p14:sldId id="326"/>
            <p14:sldId id="319"/>
            <p14:sldId id="322"/>
            <p14:sldId id="323"/>
            <p14:sldId id="320"/>
            <p14:sldId id="321"/>
            <p14:sldId id="329"/>
            <p14:sldId id="330"/>
            <p14:sldId id="331"/>
            <p14:sldId id="332"/>
            <p14:sldId id="324"/>
            <p14:sldId id="325"/>
            <p14:sldId id="333"/>
            <p14:sldId id="334"/>
            <p14:sldId id="335"/>
            <p14:sldId id="395"/>
            <p14:sldId id="396"/>
          </p14:sldIdLst>
        </p14:section>
        <p14:section name="Here be dragons" id="{B0BF6053-9D9C-FD41-9C87-C813BD997753}">
          <p14:sldIdLst>
            <p14:sldId id="336"/>
            <p14:sldId id="337"/>
            <p14:sldId id="338"/>
            <p14:sldId id="339"/>
            <p14:sldId id="341"/>
            <p14:sldId id="340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97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6"/>
            <p14:sldId id="398"/>
            <p14:sldId id="399"/>
            <p14:sldId id="367"/>
            <p14:sldId id="368"/>
            <p14:sldId id="369"/>
            <p14:sldId id="365"/>
            <p14:sldId id="370"/>
            <p14:sldId id="400"/>
            <p14:sldId id="401"/>
            <p14:sldId id="371"/>
            <p14:sldId id="402"/>
            <p14:sldId id="372"/>
            <p14:sldId id="373"/>
            <p14:sldId id="374"/>
            <p14:sldId id="375"/>
          </p14:sldIdLst>
        </p14:section>
        <p14:section name="Conclusion" id="{EE518B72-43A5-3945-8AC2-FA8D35C6F2A6}">
          <p14:sldIdLst>
            <p14:sldId id="377"/>
            <p14:sldId id="378"/>
            <p14:sldId id="382"/>
            <p14:sldId id="380"/>
            <p14:sldId id="381"/>
            <p14:sldId id="383"/>
            <p14:sldId id="384"/>
            <p14:sldId id="385"/>
            <p14:sldId id="386"/>
          </p14:sldIdLst>
        </p14:section>
        <p14:section name="Ideas" id="{299E18A1-1FEA-8F49-BF2E-8056ECABF602}">
          <p14:sldIdLst/>
        </p14:section>
        <p14:section name="Wrap Up" id="{C8E3ACE1-D399-AE43-8EE0-B879B8708DE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D3FF"/>
    <a:srgbClr val="F2F2F2"/>
    <a:srgbClr val="E0E1A4"/>
    <a:srgbClr val="FF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6" d="100"/>
          <a:sy n="66" d="100"/>
        </p:scale>
        <p:origin x="-1816" y="-392"/>
      </p:cViewPr>
      <p:guideLst>
        <p:guide orient="horz" pos="6143"/>
        <p:guide pos="78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Relationship Id="rId66" Type="http://schemas.openxmlformats.org/officeDocument/2006/relationships/slide" Target="slides/slide54.xml"/><Relationship Id="rId67" Type="http://schemas.openxmlformats.org/officeDocument/2006/relationships/slide" Target="slides/slide55.xml"/><Relationship Id="rId68" Type="http://schemas.openxmlformats.org/officeDocument/2006/relationships/slide" Target="slides/slide56.xml"/><Relationship Id="rId69" Type="http://schemas.openxmlformats.org/officeDocument/2006/relationships/slide" Target="slides/slide57.xml"/><Relationship Id="rId120" Type="http://schemas.openxmlformats.org/officeDocument/2006/relationships/slide" Target="slides/slide108.xml"/><Relationship Id="rId121" Type="http://schemas.openxmlformats.org/officeDocument/2006/relationships/slide" Target="slides/slide109.xml"/><Relationship Id="rId122" Type="http://schemas.openxmlformats.org/officeDocument/2006/relationships/slide" Target="slides/slide110.xml"/><Relationship Id="rId123" Type="http://schemas.openxmlformats.org/officeDocument/2006/relationships/slide" Target="slides/slide111.xml"/><Relationship Id="rId124" Type="http://schemas.openxmlformats.org/officeDocument/2006/relationships/slide" Target="slides/slide112.xml"/><Relationship Id="rId125" Type="http://schemas.openxmlformats.org/officeDocument/2006/relationships/slide" Target="slides/slide113.xml"/><Relationship Id="rId126" Type="http://schemas.openxmlformats.org/officeDocument/2006/relationships/slide" Target="slides/slide114.xml"/><Relationship Id="rId127" Type="http://schemas.openxmlformats.org/officeDocument/2006/relationships/slide" Target="slides/slide115.xml"/><Relationship Id="rId128" Type="http://schemas.openxmlformats.org/officeDocument/2006/relationships/slide" Target="slides/slide116.xml"/><Relationship Id="rId129" Type="http://schemas.openxmlformats.org/officeDocument/2006/relationships/slide" Target="slides/slide11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90" Type="http://schemas.openxmlformats.org/officeDocument/2006/relationships/slide" Target="slides/slide78.xml"/><Relationship Id="rId91" Type="http://schemas.openxmlformats.org/officeDocument/2006/relationships/slide" Target="slides/slide79.xml"/><Relationship Id="rId92" Type="http://schemas.openxmlformats.org/officeDocument/2006/relationships/slide" Target="slides/slide80.xml"/><Relationship Id="rId93" Type="http://schemas.openxmlformats.org/officeDocument/2006/relationships/slide" Target="slides/slide81.xml"/><Relationship Id="rId94" Type="http://schemas.openxmlformats.org/officeDocument/2006/relationships/slide" Target="slides/slide82.xml"/><Relationship Id="rId95" Type="http://schemas.openxmlformats.org/officeDocument/2006/relationships/slide" Target="slides/slide83.xml"/><Relationship Id="rId96" Type="http://schemas.openxmlformats.org/officeDocument/2006/relationships/slide" Target="slides/slide84.xml"/><Relationship Id="rId101" Type="http://schemas.openxmlformats.org/officeDocument/2006/relationships/slide" Target="slides/slide89.xml"/><Relationship Id="rId102" Type="http://schemas.openxmlformats.org/officeDocument/2006/relationships/slide" Target="slides/slide90.xml"/><Relationship Id="rId103" Type="http://schemas.openxmlformats.org/officeDocument/2006/relationships/slide" Target="slides/slide91.xml"/><Relationship Id="rId104" Type="http://schemas.openxmlformats.org/officeDocument/2006/relationships/slide" Target="slides/slide92.xml"/><Relationship Id="rId105" Type="http://schemas.openxmlformats.org/officeDocument/2006/relationships/slide" Target="slides/slide93.xml"/><Relationship Id="rId106" Type="http://schemas.openxmlformats.org/officeDocument/2006/relationships/slide" Target="slides/slide94.xml"/><Relationship Id="rId107" Type="http://schemas.openxmlformats.org/officeDocument/2006/relationships/slide" Target="slides/slide95.xml"/><Relationship Id="rId108" Type="http://schemas.openxmlformats.org/officeDocument/2006/relationships/slide" Target="slides/slide96.xml"/><Relationship Id="rId109" Type="http://schemas.openxmlformats.org/officeDocument/2006/relationships/slide" Target="slides/slide97.xml"/><Relationship Id="rId97" Type="http://schemas.openxmlformats.org/officeDocument/2006/relationships/slide" Target="slides/slide85.xml"/><Relationship Id="rId98" Type="http://schemas.openxmlformats.org/officeDocument/2006/relationships/slide" Target="slides/slide86.xml"/><Relationship Id="rId99" Type="http://schemas.openxmlformats.org/officeDocument/2006/relationships/slide" Target="slides/slide87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00" Type="http://schemas.openxmlformats.org/officeDocument/2006/relationships/slide" Target="slides/slide88.xml"/><Relationship Id="rId150" Type="http://schemas.openxmlformats.org/officeDocument/2006/relationships/theme" Target="theme/theme1.xml"/><Relationship Id="rId151" Type="http://schemas.openxmlformats.org/officeDocument/2006/relationships/tableStyles" Target="tableStyle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70" Type="http://schemas.openxmlformats.org/officeDocument/2006/relationships/slide" Target="slides/slide58.xml"/><Relationship Id="rId71" Type="http://schemas.openxmlformats.org/officeDocument/2006/relationships/slide" Target="slides/slide59.xml"/><Relationship Id="rId72" Type="http://schemas.openxmlformats.org/officeDocument/2006/relationships/slide" Target="slides/slide60.xml"/><Relationship Id="rId73" Type="http://schemas.openxmlformats.org/officeDocument/2006/relationships/slide" Target="slides/slide61.xml"/><Relationship Id="rId74" Type="http://schemas.openxmlformats.org/officeDocument/2006/relationships/slide" Target="slides/slide62.xml"/><Relationship Id="rId75" Type="http://schemas.openxmlformats.org/officeDocument/2006/relationships/slide" Target="slides/slide63.xml"/><Relationship Id="rId76" Type="http://schemas.openxmlformats.org/officeDocument/2006/relationships/slide" Target="slides/slide64.xml"/><Relationship Id="rId77" Type="http://schemas.openxmlformats.org/officeDocument/2006/relationships/slide" Target="slides/slide65.xml"/><Relationship Id="rId78" Type="http://schemas.openxmlformats.org/officeDocument/2006/relationships/slide" Target="slides/slide66.xml"/><Relationship Id="rId79" Type="http://schemas.openxmlformats.org/officeDocument/2006/relationships/slide" Target="slides/slide67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30" Type="http://schemas.openxmlformats.org/officeDocument/2006/relationships/slide" Target="slides/slide118.xml"/><Relationship Id="rId131" Type="http://schemas.openxmlformats.org/officeDocument/2006/relationships/slide" Target="slides/slide119.xml"/><Relationship Id="rId132" Type="http://schemas.openxmlformats.org/officeDocument/2006/relationships/slide" Target="slides/slide120.xml"/><Relationship Id="rId133" Type="http://schemas.openxmlformats.org/officeDocument/2006/relationships/slide" Target="slides/slide121.xml"/><Relationship Id="rId134" Type="http://schemas.openxmlformats.org/officeDocument/2006/relationships/slide" Target="slides/slide122.xml"/><Relationship Id="rId135" Type="http://schemas.openxmlformats.org/officeDocument/2006/relationships/slide" Target="slides/slide123.xml"/><Relationship Id="rId136" Type="http://schemas.openxmlformats.org/officeDocument/2006/relationships/slide" Target="slides/slide124.xml"/><Relationship Id="rId137" Type="http://schemas.openxmlformats.org/officeDocument/2006/relationships/slide" Target="slides/slide125.xml"/><Relationship Id="rId138" Type="http://schemas.openxmlformats.org/officeDocument/2006/relationships/slide" Target="slides/slide126.xml"/><Relationship Id="rId139" Type="http://schemas.openxmlformats.org/officeDocument/2006/relationships/slide" Target="slides/slide1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110" Type="http://schemas.openxmlformats.org/officeDocument/2006/relationships/slide" Target="slides/slide98.xml"/><Relationship Id="rId111" Type="http://schemas.openxmlformats.org/officeDocument/2006/relationships/slide" Target="slides/slide99.xml"/><Relationship Id="rId112" Type="http://schemas.openxmlformats.org/officeDocument/2006/relationships/slide" Target="slides/slide100.xml"/><Relationship Id="rId113" Type="http://schemas.openxmlformats.org/officeDocument/2006/relationships/slide" Target="slides/slide101.xml"/><Relationship Id="rId114" Type="http://schemas.openxmlformats.org/officeDocument/2006/relationships/slide" Target="slides/slide102.xml"/><Relationship Id="rId115" Type="http://schemas.openxmlformats.org/officeDocument/2006/relationships/slide" Target="slides/slide103.xml"/><Relationship Id="rId116" Type="http://schemas.openxmlformats.org/officeDocument/2006/relationships/slide" Target="slides/slide104.xml"/><Relationship Id="rId117" Type="http://schemas.openxmlformats.org/officeDocument/2006/relationships/slide" Target="slides/slide105.xml"/><Relationship Id="rId118" Type="http://schemas.openxmlformats.org/officeDocument/2006/relationships/slide" Target="slides/slide106.xml"/><Relationship Id="rId119" Type="http://schemas.openxmlformats.org/officeDocument/2006/relationships/slide" Target="slides/slide10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80" Type="http://schemas.openxmlformats.org/officeDocument/2006/relationships/slide" Target="slides/slide68.xml"/><Relationship Id="rId81" Type="http://schemas.openxmlformats.org/officeDocument/2006/relationships/slide" Target="slides/slide69.xml"/><Relationship Id="rId82" Type="http://schemas.openxmlformats.org/officeDocument/2006/relationships/slide" Target="slides/slide70.xml"/><Relationship Id="rId83" Type="http://schemas.openxmlformats.org/officeDocument/2006/relationships/slide" Target="slides/slide71.xml"/><Relationship Id="rId84" Type="http://schemas.openxmlformats.org/officeDocument/2006/relationships/slide" Target="slides/slide72.xml"/><Relationship Id="rId85" Type="http://schemas.openxmlformats.org/officeDocument/2006/relationships/slide" Target="slides/slide73.xml"/><Relationship Id="rId86" Type="http://schemas.openxmlformats.org/officeDocument/2006/relationships/slide" Target="slides/slide74.xml"/><Relationship Id="rId87" Type="http://schemas.openxmlformats.org/officeDocument/2006/relationships/slide" Target="slides/slide75.xml"/><Relationship Id="rId88" Type="http://schemas.openxmlformats.org/officeDocument/2006/relationships/slide" Target="slides/slide76.xml"/><Relationship Id="rId89" Type="http://schemas.openxmlformats.org/officeDocument/2006/relationships/slide" Target="slides/slide77.xml"/><Relationship Id="rId140" Type="http://schemas.openxmlformats.org/officeDocument/2006/relationships/slide" Target="slides/slide128.xml"/><Relationship Id="rId141" Type="http://schemas.openxmlformats.org/officeDocument/2006/relationships/slide" Target="slides/slide129.xml"/><Relationship Id="rId142" Type="http://schemas.openxmlformats.org/officeDocument/2006/relationships/slide" Target="slides/slide130.xml"/><Relationship Id="rId143" Type="http://schemas.openxmlformats.org/officeDocument/2006/relationships/slide" Target="slides/slide131.xml"/><Relationship Id="rId144" Type="http://schemas.openxmlformats.org/officeDocument/2006/relationships/slide" Target="slides/slide132.xml"/><Relationship Id="rId145" Type="http://schemas.openxmlformats.org/officeDocument/2006/relationships/slide" Target="slides/slide133.xml"/><Relationship Id="rId146" Type="http://schemas.openxmlformats.org/officeDocument/2006/relationships/notesMaster" Target="notesMasters/notesMaster1.xml"/><Relationship Id="rId147" Type="http://schemas.openxmlformats.org/officeDocument/2006/relationships/printerSettings" Target="printerSettings/printerSettings1.bin"/><Relationship Id="rId148" Type="http://schemas.openxmlformats.org/officeDocument/2006/relationships/presProps" Target="presProps.xml"/><Relationship Id="rId1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3C147-A985-2E4D-BAB0-AC0FF757D332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610BC-1741-B440-A34F-6AE3DAF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3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10BC-1741-B440-A34F-6AE3DAF995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125,000 unique</a:t>
            </a:r>
            <a:r>
              <a:rPr lang="en-US" baseline="0" dirty="0" smtClean="0"/>
              <a:t> transactions per day</a:t>
            </a:r>
          </a:p>
          <a:p>
            <a:r>
              <a:rPr lang="en-US" baseline="0" dirty="0" smtClean="0"/>
              <a:t>60 million USD / day</a:t>
            </a:r>
          </a:p>
          <a:p>
            <a:r>
              <a:rPr lang="en-US" baseline="0" dirty="0" smtClean="0"/>
              <a:t>Compare to 70 million / day for </a:t>
            </a:r>
            <a:r>
              <a:rPr lang="en-US" baseline="0" dirty="0" err="1" smtClean="0"/>
              <a:t>Venmo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10BC-1741-B440-A34F-6AE3DAF995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6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sz="2200" dirty="0" smtClean="0">
                <a:latin typeface="Lucida Grande" charset="0"/>
                <a:cs typeface="Lucida Grande" charset="0"/>
                <a:sym typeface="Lucida Grande" charset="0"/>
              </a:rPr>
              <a:t>Also to mention: the new paper by Peter.</a:t>
            </a: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125,000 unique</a:t>
            </a:r>
            <a:r>
              <a:rPr lang="en-US" baseline="0" dirty="0" smtClean="0"/>
              <a:t> transactions per day</a:t>
            </a:r>
          </a:p>
          <a:p>
            <a:r>
              <a:rPr lang="en-US" baseline="0" dirty="0" smtClean="0"/>
              <a:t>60 million USD / day</a:t>
            </a:r>
          </a:p>
          <a:p>
            <a:r>
              <a:rPr lang="en-US" baseline="0" dirty="0" smtClean="0"/>
              <a:t>Compare to 70 million / day for </a:t>
            </a:r>
            <a:r>
              <a:rPr lang="en-US" baseline="0" dirty="0" err="1" smtClean="0"/>
              <a:t>Venmo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10BC-1741-B440-A34F-6AE3DAF99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6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125,000 unique</a:t>
            </a:r>
            <a:r>
              <a:rPr lang="en-US" baseline="0" dirty="0" smtClean="0"/>
              <a:t> transactions per day</a:t>
            </a:r>
          </a:p>
          <a:p>
            <a:r>
              <a:rPr lang="en-US" baseline="0" dirty="0" smtClean="0"/>
              <a:t>60 million USD / day</a:t>
            </a:r>
          </a:p>
          <a:p>
            <a:r>
              <a:rPr lang="en-US" baseline="0" dirty="0" smtClean="0"/>
              <a:t>Compare to 70 million / day for </a:t>
            </a:r>
            <a:r>
              <a:rPr lang="en-US" baseline="0" dirty="0" err="1" smtClean="0"/>
              <a:t>Venmo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10BC-1741-B440-A34F-6AE3DAF995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60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125,000 unique</a:t>
            </a:r>
            <a:r>
              <a:rPr lang="en-US" baseline="0" dirty="0" smtClean="0"/>
              <a:t> transactions per day</a:t>
            </a:r>
          </a:p>
          <a:p>
            <a:r>
              <a:rPr lang="en-US" baseline="0" dirty="0" smtClean="0"/>
              <a:t>60 million USD / day</a:t>
            </a:r>
          </a:p>
          <a:p>
            <a:r>
              <a:rPr lang="en-US" baseline="0" dirty="0" smtClean="0"/>
              <a:t>Compare to 70 million / day for </a:t>
            </a:r>
            <a:r>
              <a:rPr lang="en-US" baseline="0" dirty="0" err="1" smtClean="0"/>
              <a:t>Venmo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10BC-1741-B440-A34F-6AE3DAF995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60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120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4451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37564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0718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1553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7908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7108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526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0398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8442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51483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483131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6910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355600"/>
            <a:ext cx="2705100" cy="186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355600"/>
            <a:ext cx="7962900" cy="186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026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22790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58208" y="-35276"/>
            <a:ext cx="10829925" cy="811213"/>
          </a:xfrm>
          <a:prstGeom prst="rect">
            <a:avLst/>
          </a:prstGeom>
        </p:spPr>
        <p:txBody>
          <a:bodyPr vert="horz"/>
          <a:lstStyle>
            <a:lvl1pPr algn="r">
              <a:defRPr sz="5000"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70570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46138" y="2116138"/>
            <a:ext cx="4745037" cy="70373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Aft>
                <a:spcPts val="1000"/>
              </a:spcAft>
              <a:buFont typeface="Arial"/>
              <a:buNone/>
              <a:defRPr sz="3600">
                <a:solidFill>
                  <a:schemeClr val="bg2"/>
                </a:solidFill>
              </a:defRPr>
            </a:lvl1pPr>
            <a:lvl2pPr marL="441325" indent="-441325">
              <a:lnSpc>
                <a:spcPct val="110000"/>
              </a:lnSpc>
              <a:spcAft>
                <a:spcPts val="1000"/>
              </a:spcAft>
              <a:buClr>
                <a:schemeClr val="bg2"/>
              </a:buClr>
              <a:defRPr sz="3600">
                <a:solidFill>
                  <a:schemeClr val="bg2"/>
                </a:solidFill>
              </a:defRPr>
            </a:lvl2pPr>
            <a:lvl3pPr marL="442913" indent="-442913">
              <a:lnSpc>
                <a:spcPct val="110000"/>
              </a:lnSpc>
              <a:spcAft>
                <a:spcPts val="1000"/>
              </a:spcAft>
              <a:buClr>
                <a:schemeClr val="bg2"/>
              </a:buClr>
              <a:buFont typeface="Lucida Grande"/>
              <a:buChar char="•"/>
              <a:defRPr sz="3000">
                <a:solidFill>
                  <a:srgbClr val="000090"/>
                </a:solidFill>
              </a:defRPr>
            </a:lvl3pPr>
            <a:lvl4pPr marL="1077913" indent="-442913">
              <a:buFont typeface="Lucida Grande"/>
              <a:buChar char="-"/>
              <a:defRPr sz="2400"/>
            </a:lvl4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Next level</a:t>
            </a:r>
          </a:p>
          <a:p>
            <a:pPr lvl="3"/>
            <a:r>
              <a:rPr lang="en-US" dirty="0" smtClean="0"/>
              <a:t>Third level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58208" y="-35276"/>
            <a:ext cx="10829925" cy="811213"/>
          </a:xfrm>
          <a:prstGeom prst="rect">
            <a:avLst/>
          </a:prstGeom>
        </p:spPr>
        <p:txBody>
          <a:bodyPr vert="horz"/>
          <a:lstStyle>
            <a:lvl1pPr algn="r">
              <a:defRPr sz="5000"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8498" y="999003"/>
            <a:ext cx="10829925" cy="811213"/>
          </a:xfrm>
          <a:prstGeom prst="rect">
            <a:avLst/>
          </a:prstGeom>
        </p:spPr>
        <p:txBody>
          <a:bodyPr vert="horz"/>
          <a:lstStyle>
            <a:lvl1pPr algn="l">
              <a:defRPr sz="4500">
                <a:solidFill>
                  <a:srgbClr val="E0E1A4"/>
                </a:solidFill>
                <a:latin typeface="Palatino Bold"/>
                <a:cs typeface="Palatino 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22860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024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065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538057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021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295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4333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03782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03069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29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1316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853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0006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740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283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39266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8840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945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92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2726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5910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0536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921946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355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4250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792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273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6540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3795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0923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3122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1460500"/>
            <a:ext cx="5334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460500"/>
            <a:ext cx="5334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346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01615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40267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41730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6944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8480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3218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680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16964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798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0981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1374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8490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27938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00112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28648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620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416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541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7624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964829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113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0113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6734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20640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12251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16240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94161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2373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3705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770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6050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3704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4553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71915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3421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948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695832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08905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21989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060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6975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0148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5406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897617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310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2006600"/>
            <a:ext cx="5334000" cy="720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9700" y="2006600"/>
            <a:ext cx="5334000" cy="720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336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36547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017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43916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71167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910783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5229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21119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83368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001012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4711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7943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804385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0525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9490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52604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933812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584379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06092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0818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0.xml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theme" Target="../theme/theme11.xml"/><Relationship Id="rId3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theme" Target="../theme/theme12.xml"/><Relationship Id="rId3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355600"/>
            <a:ext cx="10820400" cy="1117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 Bold" charset="0"/>
              </a:rPr>
              <a:t>Click to edit Master title style</a:t>
            </a:r>
            <a:endParaRPr lang="en-US">
              <a:sym typeface="Palatino Bold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1460500"/>
            <a:ext cx="10820400" cy="7620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  <a:endParaRPr lang="en-US">
              <a:sym typeface="Palatino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xmlns:p14="http://schemas.microsoft.com/office/powerpoint/2010/main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190500" y="812800"/>
            <a:ext cx="12649200" cy="8813800"/>
          </a:xfrm>
          <a:prstGeom prst="roundRect">
            <a:avLst>
              <a:gd name="adj" fmla="val 2157"/>
            </a:avLst>
          </a:prstGeom>
          <a:gradFill rotWithShape="0">
            <a:gsLst>
              <a:gs pos="0">
                <a:srgbClr val="262630"/>
              </a:gs>
              <a:gs pos="100000">
                <a:srgbClr val="F2F2F2">
                  <a:alpha val="46999"/>
                </a:srgbClr>
              </a:gs>
            </a:gsLst>
            <a:lin ang="4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4098" name="AutoShape 2"/>
          <p:cNvSpPr>
            <a:spLocks/>
          </p:cNvSpPr>
          <p:nvPr/>
        </p:nvSpPr>
        <p:spPr bwMode="auto">
          <a:xfrm>
            <a:off x="635000" y="5753100"/>
            <a:ext cx="11760200" cy="3746500"/>
          </a:xfrm>
          <a:prstGeom prst="roundRect">
            <a:avLst>
              <a:gd name="adj" fmla="val 2032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660400" y="1917700"/>
            <a:ext cx="11760200" cy="3454400"/>
          </a:xfrm>
          <a:prstGeom prst="roundRect">
            <a:avLst>
              <a:gd name="adj" fmla="val 2204"/>
            </a:avLst>
          </a:prstGeom>
          <a:solidFill>
            <a:srgbClr val="FDFCFC">
              <a:alpha val="94360"/>
            </a:srgb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460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transition xmlns:p14="http://schemas.microsoft.com/office/powerpoint/2010/main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889000" indent="-444500" algn="l" rtl="0" fontAlgn="base">
        <a:lnSpc>
          <a:spcPct val="130000"/>
        </a:lnSpc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33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7780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22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6797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369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5941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513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190500" y="812800"/>
            <a:ext cx="12649200" cy="8813800"/>
          </a:xfrm>
          <a:prstGeom prst="roundRect">
            <a:avLst>
              <a:gd name="adj" fmla="val 2157"/>
            </a:avLst>
          </a:prstGeom>
          <a:gradFill rotWithShape="0">
            <a:gsLst>
              <a:gs pos="0">
                <a:srgbClr val="262630"/>
              </a:gs>
              <a:gs pos="100000">
                <a:srgbClr val="F2F2F2">
                  <a:alpha val="46999"/>
                </a:srgbClr>
              </a:gs>
            </a:gsLst>
            <a:lin ang="4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943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ransition xmlns:p14="http://schemas.microsoft.com/office/powerpoint/2010/main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889000" indent="-444500" algn="l" rtl="0" fontAlgn="base">
        <a:lnSpc>
          <a:spcPct val="130000"/>
        </a:lnSpc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33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7780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22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6797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369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5941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513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/>
          </p:cNvSpPr>
          <p:nvPr/>
        </p:nvSpPr>
        <p:spPr bwMode="auto">
          <a:xfrm>
            <a:off x="190500" y="812800"/>
            <a:ext cx="12649200" cy="8813800"/>
          </a:xfrm>
          <a:prstGeom prst="roundRect">
            <a:avLst>
              <a:gd name="adj" fmla="val 2157"/>
            </a:avLst>
          </a:prstGeom>
          <a:gradFill rotWithShape="0">
            <a:gsLst>
              <a:gs pos="0">
                <a:srgbClr val="262630"/>
              </a:gs>
              <a:gs pos="100000">
                <a:srgbClr val="F2F2F2">
                  <a:alpha val="46999"/>
                </a:srgbClr>
              </a:gs>
            </a:gsLst>
            <a:lin ang="4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3074" name="AutoShape 2"/>
          <p:cNvSpPr>
            <a:spLocks/>
          </p:cNvSpPr>
          <p:nvPr/>
        </p:nvSpPr>
        <p:spPr bwMode="auto">
          <a:xfrm>
            <a:off x="660400" y="1917700"/>
            <a:ext cx="5160670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661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ransition xmlns:p14="http://schemas.microsoft.com/office/powerpoint/2010/main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889000" indent="-444500" algn="l" rtl="0" fontAlgn="base">
        <a:lnSpc>
          <a:spcPct val="130000"/>
        </a:lnSpc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33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7780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22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6797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369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5941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513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/>
          </p:cNvSpPr>
          <p:nvPr/>
        </p:nvSpPr>
        <p:spPr bwMode="auto">
          <a:xfrm>
            <a:off x="190500" y="812800"/>
            <a:ext cx="12649200" cy="8813800"/>
          </a:xfrm>
          <a:prstGeom prst="roundRect">
            <a:avLst>
              <a:gd name="adj" fmla="val 2157"/>
            </a:avLst>
          </a:prstGeom>
          <a:gradFill rotWithShape="0">
            <a:gsLst>
              <a:gs pos="0">
                <a:srgbClr val="262630"/>
              </a:gs>
              <a:gs pos="100000">
                <a:srgbClr val="F2F2F2">
                  <a:alpha val="46999"/>
                </a:srgbClr>
              </a:gs>
            </a:gsLst>
            <a:lin ang="4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" name="AutoShape 2"/>
          <p:cNvSpPr>
            <a:spLocks/>
          </p:cNvSpPr>
          <p:nvPr/>
        </p:nvSpPr>
        <p:spPr bwMode="auto">
          <a:xfrm>
            <a:off x="660400" y="1917700"/>
            <a:ext cx="11760200" cy="345440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xmlns:p14="http://schemas.microsoft.com/office/powerpoint/2010/main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889000" indent="-444500" algn="l" rtl="0" fontAlgn="base">
        <a:lnSpc>
          <a:spcPct val="130000"/>
        </a:lnSpc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33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7780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22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6797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369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5941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513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190500" y="812800"/>
            <a:ext cx="12649200" cy="8813800"/>
          </a:xfrm>
          <a:prstGeom prst="roundRect">
            <a:avLst>
              <a:gd name="adj" fmla="val 2157"/>
            </a:avLst>
          </a:prstGeom>
          <a:gradFill rotWithShape="0">
            <a:gsLst>
              <a:gs pos="0">
                <a:srgbClr val="262630"/>
              </a:gs>
              <a:gs pos="100000">
                <a:srgbClr val="F2F2F2">
                  <a:alpha val="46999"/>
                </a:srgbClr>
              </a:gs>
            </a:gsLst>
            <a:lin ang="4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" name="AutoShape 2"/>
          <p:cNvSpPr>
            <a:spLocks/>
          </p:cNvSpPr>
          <p:nvPr/>
        </p:nvSpPr>
        <p:spPr bwMode="auto">
          <a:xfrm>
            <a:off x="635000" y="5753100"/>
            <a:ext cx="11760200" cy="3746500"/>
          </a:xfrm>
          <a:prstGeom prst="roundRect">
            <a:avLst>
              <a:gd name="adj" fmla="val 2032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660400" y="1917700"/>
            <a:ext cx="11760200" cy="3454400"/>
          </a:xfrm>
          <a:prstGeom prst="roundRect">
            <a:avLst>
              <a:gd name="adj" fmla="val 2204"/>
            </a:avLst>
          </a:prstGeom>
          <a:solidFill>
            <a:srgbClr val="FDFCFC">
              <a:alpha val="94360"/>
            </a:srgb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xmlns:p14="http://schemas.microsoft.com/office/powerpoint/2010/main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889000" indent="-444500" algn="l" rtl="0" fontAlgn="base">
        <a:lnSpc>
          <a:spcPct val="130000"/>
        </a:lnSpc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33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7780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22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6797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369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5941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513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190500" y="812800"/>
            <a:ext cx="12649200" cy="8813800"/>
          </a:xfrm>
          <a:prstGeom prst="roundRect">
            <a:avLst>
              <a:gd name="adj" fmla="val 2157"/>
            </a:avLst>
          </a:prstGeom>
          <a:gradFill rotWithShape="0">
            <a:gsLst>
              <a:gs pos="0">
                <a:srgbClr val="262630"/>
              </a:gs>
              <a:gs pos="100000">
                <a:srgbClr val="F2F2F2">
                  <a:alpha val="46999"/>
                </a:srgbClr>
              </a:gs>
            </a:gsLst>
            <a:lin ang="4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" name="AutoShape 2"/>
          <p:cNvSpPr>
            <a:spLocks/>
          </p:cNvSpPr>
          <p:nvPr/>
        </p:nvSpPr>
        <p:spPr bwMode="auto">
          <a:xfrm>
            <a:off x="635000" y="5753100"/>
            <a:ext cx="11760200" cy="3746500"/>
          </a:xfrm>
          <a:prstGeom prst="roundRect">
            <a:avLst>
              <a:gd name="adj" fmla="val 2032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660400" y="1917700"/>
            <a:ext cx="11760200" cy="3454400"/>
          </a:xfrm>
          <a:prstGeom prst="roundRect">
            <a:avLst>
              <a:gd name="adj" fmla="val 2204"/>
            </a:avLst>
          </a:prstGeom>
          <a:solidFill>
            <a:srgbClr val="FDFCFC">
              <a:alpha val="94360"/>
            </a:srgb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xmlns:p14="http://schemas.microsoft.com/office/powerpoint/2010/main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889000" indent="-444500" algn="l" rtl="0" fontAlgn="base">
        <a:lnSpc>
          <a:spcPct val="130000"/>
        </a:lnSpc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33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7780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22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6797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369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5941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513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190500" y="812800"/>
            <a:ext cx="12649200" cy="8813800"/>
          </a:xfrm>
          <a:prstGeom prst="roundRect">
            <a:avLst>
              <a:gd name="adj" fmla="val 2157"/>
            </a:avLst>
          </a:prstGeom>
          <a:gradFill rotWithShape="0">
            <a:gsLst>
              <a:gs pos="0">
                <a:srgbClr val="262630"/>
              </a:gs>
              <a:gs pos="100000">
                <a:srgbClr val="F2F2F2">
                  <a:alpha val="46999"/>
                </a:srgbClr>
              </a:gs>
            </a:gsLst>
            <a:lin ang="4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660400" y="1917700"/>
            <a:ext cx="11760200" cy="2959100"/>
          </a:xfrm>
          <a:prstGeom prst="roundRect">
            <a:avLst>
              <a:gd name="adj" fmla="val 2204"/>
            </a:avLst>
          </a:prstGeom>
          <a:solidFill>
            <a:srgbClr val="FDFCFC">
              <a:alpha val="94360"/>
            </a:srgb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889000" indent="-444500" algn="l" rtl="0" fontAlgn="base">
        <a:lnSpc>
          <a:spcPct val="130000"/>
        </a:lnSpc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33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7780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22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6797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369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5941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513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xmlns:p14="http://schemas.microsoft.com/office/powerpoint/2010/main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rgbClr val="7F7F7F"/>
          </a:solidFill>
          <a:latin typeface="+mj-lt"/>
          <a:ea typeface="+mj-ea"/>
          <a:cs typeface="+mj-cs"/>
          <a:sym typeface="Palatino Bold" charset="0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rgbClr val="7F7F7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rgbClr val="7F7F7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rgbClr val="7F7F7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rgbClr val="7F7F7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rgbClr val="7F7F7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rgbClr val="7F7F7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rgbClr val="7F7F7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rgbClr val="7F7F7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marL="444500" indent="-444500" algn="l" rtl="0" fontAlgn="base">
        <a:spcBef>
          <a:spcPts val="32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889000" indent="-444500" algn="l" rtl="0" fontAlgn="base">
        <a:spcBef>
          <a:spcPts val="32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33500" indent="-444500" algn="l" rtl="0" fontAlgn="base">
        <a:spcBef>
          <a:spcPts val="32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778000" indent="-444500" algn="l" rtl="0" fontAlgn="base">
        <a:spcBef>
          <a:spcPts val="32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22500" indent="-444500" algn="l" rtl="0" fontAlgn="base">
        <a:spcBef>
          <a:spcPts val="32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679700" indent="-444500" algn="l" rtl="0" fontAlgn="base">
        <a:spcBef>
          <a:spcPts val="32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36900" indent="-444500" algn="l" rtl="0" fontAlgn="base">
        <a:spcBef>
          <a:spcPts val="32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594100" indent="-444500" algn="l" rtl="0" fontAlgn="base">
        <a:spcBef>
          <a:spcPts val="32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51300" indent="-444500" algn="l" rtl="0" fontAlgn="base">
        <a:spcBef>
          <a:spcPts val="32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190500" y="812800"/>
            <a:ext cx="12649200" cy="8813800"/>
          </a:xfrm>
          <a:prstGeom prst="roundRect">
            <a:avLst>
              <a:gd name="adj" fmla="val 2157"/>
            </a:avLst>
          </a:prstGeom>
          <a:gradFill rotWithShape="0">
            <a:gsLst>
              <a:gs pos="0">
                <a:srgbClr val="262630"/>
              </a:gs>
              <a:gs pos="100000">
                <a:srgbClr val="F2F2F2">
                  <a:alpha val="46999"/>
                </a:srgbClr>
              </a:gs>
            </a:gsLst>
            <a:lin ang="4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660400" y="1917700"/>
            <a:ext cx="11760200" cy="2815084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889000" indent="-444500" algn="l" rtl="0" fontAlgn="base">
        <a:lnSpc>
          <a:spcPct val="130000"/>
        </a:lnSpc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33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7780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22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6797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369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5941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513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/>
          </p:cNvSpPr>
          <p:nvPr/>
        </p:nvSpPr>
        <p:spPr bwMode="auto">
          <a:xfrm>
            <a:off x="190500" y="812800"/>
            <a:ext cx="12649200" cy="8813800"/>
          </a:xfrm>
          <a:prstGeom prst="roundRect">
            <a:avLst>
              <a:gd name="adj" fmla="val 2157"/>
            </a:avLst>
          </a:prstGeom>
          <a:gradFill rotWithShape="0">
            <a:gsLst>
              <a:gs pos="0">
                <a:srgbClr val="262630"/>
              </a:gs>
              <a:gs pos="100000">
                <a:srgbClr val="F2F2F2">
                  <a:alpha val="46999"/>
                </a:srgbClr>
              </a:gs>
            </a:gsLst>
            <a:lin ang="4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2050" name="AutoShape 2"/>
          <p:cNvSpPr>
            <a:spLocks/>
          </p:cNvSpPr>
          <p:nvPr/>
        </p:nvSpPr>
        <p:spPr bwMode="auto">
          <a:xfrm>
            <a:off x="635000" y="1790700"/>
            <a:ext cx="11760200" cy="7569200"/>
          </a:xfrm>
          <a:prstGeom prst="roundRect">
            <a:avLst>
              <a:gd name="adj" fmla="val 1005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2006600"/>
            <a:ext cx="108204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75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3400">
          <a:solidFill>
            <a:srgbClr val="000080"/>
          </a:solidFill>
          <a:latin typeface="+mn-lt"/>
          <a:ea typeface="+mn-ea"/>
          <a:cs typeface="+mn-cs"/>
          <a:sym typeface="Palatino" charset="0"/>
        </a:defRPr>
      </a:lvl1pPr>
      <a:lvl2pPr marL="838200" indent="-444500" algn="l" rtl="0" fontAlgn="base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80000"/>
        <a:buFont typeface="Palatino" charset="0"/>
        <a:buChar char="•"/>
        <a:defRPr sz="3000">
          <a:solidFill>
            <a:srgbClr val="000080"/>
          </a:solidFill>
          <a:latin typeface="+mn-lt"/>
          <a:ea typeface="+mn-ea"/>
          <a:cs typeface="+mn-cs"/>
          <a:sym typeface="Palatino" charset="0"/>
        </a:defRPr>
      </a:lvl2pPr>
      <a:lvl3pPr marL="1282700" indent="-444500" algn="l" rtl="0" fontAlgn="base">
        <a:spcBef>
          <a:spcPct val="0"/>
        </a:spcBef>
        <a:spcAft>
          <a:spcPct val="0"/>
        </a:spcAft>
        <a:buClr>
          <a:srgbClr val="000000"/>
        </a:buClr>
        <a:buSzPct val="80000"/>
        <a:buFont typeface="Palatino" charset="0"/>
        <a:buChar char="•"/>
        <a:defRPr sz="2800">
          <a:solidFill>
            <a:srgbClr val="000080"/>
          </a:solidFill>
          <a:latin typeface="+mn-lt"/>
          <a:ea typeface="+mn-ea"/>
          <a:cs typeface="+mn-cs"/>
          <a:sym typeface="Palatino" charset="0"/>
        </a:defRPr>
      </a:lvl3pPr>
      <a:lvl4pPr marL="1727200" indent="-444500" algn="l" rtl="0" fontAlgn="base">
        <a:spcBef>
          <a:spcPct val="0"/>
        </a:spcBef>
        <a:spcAft>
          <a:spcPct val="0"/>
        </a:spcAft>
        <a:buClr>
          <a:srgbClr val="000000"/>
        </a:buClr>
        <a:buSzPct val="80000"/>
        <a:buFont typeface="Palatino" charset="0"/>
        <a:buChar char="•"/>
        <a:defRPr sz="2800">
          <a:solidFill>
            <a:srgbClr val="000080"/>
          </a:solidFill>
          <a:latin typeface="+mn-lt"/>
          <a:ea typeface="+mn-ea"/>
          <a:cs typeface="+mn-cs"/>
          <a:sym typeface="Palatino" charset="0"/>
        </a:defRPr>
      </a:lvl4pPr>
      <a:lvl5pPr marL="2171700" indent="-444500" algn="l" rtl="0" fontAlgn="base">
        <a:spcBef>
          <a:spcPct val="0"/>
        </a:spcBef>
        <a:spcAft>
          <a:spcPct val="0"/>
        </a:spcAft>
        <a:buClr>
          <a:srgbClr val="000000"/>
        </a:buClr>
        <a:buSzPct val="80000"/>
        <a:buFont typeface="Palatino" charset="0"/>
        <a:buChar char="•"/>
        <a:defRPr sz="2800">
          <a:solidFill>
            <a:srgbClr val="000080"/>
          </a:solidFill>
          <a:latin typeface="+mn-lt"/>
          <a:ea typeface="+mn-ea"/>
          <a:cs typeface="+mn-cs"/>
          <a:sym typeface="Palatino" charset="0"/>
        </a:defRPr>
      </a:lvl5pPr>
      <a:lvl6pPr marL="2628900" indent="-444500" algn="l" rtl="0" fontAlgn="base">
        <a:spcBef>
          <a:spcPct val="0"/>
        </a:spcBef>
        <a:spcAft>
          <a:spcPct val="0"/>
        </a:spcAft>
        <a:buClr>
          <a:srgbClr val="000000"/>
        </a:buClr>
        <a:buSzPct val="80000"/>
        <a:buFont typeface="Palatino" charset="0"/>
        <a:buChar char="•"/>
        <a:defRPr sz="2800">
          <a:solidFill>
            <a:srgbClr val="000080"/>
          </a:solidFill>
          <a:latin typeface="+mn-lt"/>
          <a:ea typeface="+mn-ea"/>
          <a:cs typeface="+mn-cs"/>
          <a:sym typeface="Palatino" charset="0"/>
        </a:defRPr>
      </a:lvl6pPr>
      <a:lvl7pPr marL="3086100" indent="-444500" algn="l" rtl="0" fontAlgn="base">
        <a:spcBef>
          <a:spcPct val="0"/>
        </a:spcBef>
        <a:spcAft>
          <a:spcPct val="0"/>
        </a:spcAft>
        <a:buClr>
          <a:srgbClr val="000000"/>
        </a:buClr>
        <a:buSzPct val="80000"/>
        <a:buFont typeface="Palatino" charset="0"/>
        <a:buChar char="•"/>
        <a:defRPr sz="2800">
          <a:solidFill>
            <a:srgbClr val="000080"/>
          </a:solidFill>
          <a:latin typeface="+mn-lt"/>
          <a:ea typeface="+mn-ea"/>
          <a:cs typeface="+mn-cs"/>
          <a:sym typeface="Palatino" charset="0"/>
        </a:defRPr>
      </a:lvl7pPr>
      <a:lvl8pPr marL="3543300" indent="-444500" algn="l" rtl="0" fontAlgn="base">
        <a:spcBef>
          <a:spcPct val="0"/>
        </a:spcBef>
        <a:spcAft>
          <a:spcPct val="0"/>
        </a:spcAft>
        <a:buClr>
          <a:srgbClr val="000000"/>
        </a:buClr>
        <a:buSzPct val="80000"/>
        <a:buFont typeface="Palatino" charset="0"/>
        <a:buChar char="•"/>
        <a:defRPr sz="2800">
          <a:solidFill>
            <a:srgbClr val="000080"/>
          </a:solidFill>
          <a:latin typeface="+mn-lt"/>
          <a:ea typeface="+mn-ea"/>
          <a:cs typeface="+mn-cs"/>
          <a:sym typeface="Palatino" charset="0"/>
        </a:defRPr>
      </a:lvl8pPr>
      <a:lvl9pPr marL="4000500" indent="-444500" algn="l" rtl="0" fontAlgn="base">
        <a:spcBef>
          <a:spcPct val="0"/>
        </a:spcBef>
        <a:spcAft>
          <a:spcPct val="0"/>
        </a:spcAft>
        <a:buClr>
          <a:srgbClr val="000000"/>
        </a:buClr>
        <a:buSzPct val="80000"/>
        <a:buFont typeface="Palatino" charset="0"/>
        <a:buChar char="•"/>
        <a:defRPr sz="2800">
          <a:solidFill>
            <a:srgbClr val="00008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/>
          </p:cNvSpPr>
          <p:nvPr/>
        </p:nvSpPr>
        <p:spPr bwMode="auto">
          <a:xfrm>
            <a:off x="190500" y="812800"/>
            <a:ext cx="12649200" cy="8813800"/>
          </a:xfrm>
          <a:prstGeom prst="roundRect">
            <a:avLst>
              <a:gd name="adj" fmla="val 2157"/>
            </a:avLst>
          </a:prstGeom>
          <a:gradFill rotWithShape="0">
            <a:gsLst>
              <a:gs pos="0">
                <a:srgbClr val="262630"/>
              </a:gs>
              <a:gs pos="100000">
                <a:srgbClr val="F2F2F2">
                  <a:alpha val="46999"/>
                </a:srgbClr>
              </a:gs>
            </a:gsLst>
            <a:lin ang="438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3074" name="AutoShape 2"/>
          <p:cNvSpPr>
            <a:spLocks/>
          </p:cNvSpPr>
          <p:nvPr/>
        </p:nvSpPr>
        <p:spPr bwMode="auto">
          <a:xfrm>
            <a:off x="660400" y="1917700"/>
            <a:ext cx="5160670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71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 xmlns:p14="http://schemas.microsoft.com/office/powerpoint/2010/main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Palatino Bold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Palatino Bold" charset="0"/>
          <a:ea typeface="ヒラギノ明朝 ProN W6" charset="0"/>
          <a:cs typeface="ヒラギノ明朝 ProN W6" charset="0"/>
          <a:sym typeface="Palatino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889000" indent="-444500" algn="l" rtl="0" fontAlgn="base">
        <a:lnSpc>
          <a:spcPct val="130000"/>
        </a:lnSpc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33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7780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225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6797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369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5941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51300" indent="-444500" algn="l" rtl="0" fontAlgn="base">
        <a:spcBef>
          <a:spcPct val="0"/>
        </a:spcBef>
        <a:spcAft>
          <a:spcPct val="0"/>
        </a:spcAft>
        <a:buClr>
          <a:srgbClr val="6D6D6D"/>
        </a:buClr>
        <a:buSzPct val="125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7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7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7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80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8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8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8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5.emf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4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5.em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5.emf"/><Relationship Id="rId3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image" Target="../media/image1.png"/><Relationship Id="rId7" Type="http://schemas.openxmlformats.org/officeDocument/2006/relationships/image" Target="../media/image14.png"/><Relationship Id="rId8" Type="http://schemas.microsoft.com/office/2007/relationships/hdphoto" Target="../media/hdphoto2.wdp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5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5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2296500" y="34796"/>
            <a:ext cx="8420499" cy="1107842"/>
          </a:xfrm>
          <a:prstGeom prst="round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601329" y="1496193"/>
            <a:ext cx="5806731" cy="580673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518770" y="1026460"/>
            <a:ext cx="3539941" cy="5306307"/>
            <a:chOff x="-2593804" y="1548397"/>
            <a:chExt cx="3810209" cy="5711433"/>
          </a:xfrm>
        </p:grpSpPr>
        <p:sp>
          <p:nvSpPr>
            <p:cNvPr id="9" name="32-Point Star 8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 descr="overla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09" y="1635380"/>
            <a:ext cx="5537969" cy="5537969"/>
          </a:xfrm>
          <a:prstGeom prst="ellipse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051787" y="1214585"/>
            <a:ext cx="3539941" cy="5306307"/>
            <a:chOff x="11234829" y="2223646"/>
            <a:chExt cx="3539941" cy="5306307"/>
          </a:xfrm>
        </p:grpSpPr>
        <p:sp>
          <p:nvSpPr>
            <p:cNvPr id="11" name="32-Point Star 10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1092200" y="-9758"/>
            <a:ext cx="10820400" cy="1117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+mj-lt"/>
                <a:ea typeface="+mj-ea"/>
                <a:cs typeface="+mj-cs"/>
                <a:sym typeface="Palatino Bold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9pPr>
          </a:lstStyle>
          <a:p>
            <a:r>
              <a:rPr lang="en-US" sz="4500" dirty="0" smtClean="0">
                <a:solidFill>
                  <a:srgbClr val="FF0000"/>
                </a:solidFill>
              </a:rPr>
              <a:t>Bob-the-Builder vs. Fix-it-Felix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105416" y="7606274"/>
            <a:ext cx="10820400" cy="1117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+mj-lt"/>
                <a:ea typeface="+mj-ea"/>
                <a:cs typeface="+mj-cs"/>
                <a:sym typeface="Palatino Bold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200">
                <a:solidFill>
                  <a:srgbClr val="FFFFFF"/>
                </a:solidFill>
                <a:latin typeface="Palatino Bold" charset="0"/>
                <a:ea typeface="ヒラギノ明朝 ProN W6" charset="0"/>
                <a:cs typeface="ヒラギノ明朝 ProN W6" charset="0"/>
                <a:sym typeface="Palatino Bold" charset="0"/>
              </a:defRPr>
            </a:lvl9pPr>
          </a:lstStyle>
          <a:p>
            <a:r>
              <a:rPr lang="en-US" sz="4500" dirty="0" smtClean="0"/>
              <a:t>Maintaining Overlays in Dynamic Graphs</a:t>
            </a:r>
            <a:endParaRPr lang="en-US" sz="45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26996" y="8586446"/>
            <a:ext cx="10820400" cy="7620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4572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9144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13716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18288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22860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7432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32004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36576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r>
              <a:rPr lang="en-US" smtClean="0"/>
              <a:t>Seth Gilbert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33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697" y="1737790"/>
            <a:ext cx="120440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I am not going to solve the </a:t>
            </a:r>
            <a:r>
              <a:rPr lang="en-US" sz="4200" dirty="0" err="1" smtClean="0">
                <a:solidFill>
                  <a:schemeClr val="bg1"/>
                </a:solidFill>
              </a:rPr>
              <a:t>Bitcoin</a:t>
            </a:r>
            <a:r>
              <a:rPr lang="en-US" sz="4200" dirty="0" smtClean="0">
                <a:solidFill>
                  <a:schemeClr val="bg1"/>
                </a:solidFill>
              </a:rPr>
              <a:t> problem today.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22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Divide-and-Conquer Algorithm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8318351" y="476653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963985" y="787562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1253193" y="531495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136568" y="649677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9951996" y="622011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351220" y="78756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020327" y="76928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3080081" y="4107021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385693" y="4949341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385693" y="720801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193974" y="585451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488501" y="585451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3" name="Straight Connector 2"/>
          <p:cNvCxnSpPr>
            <a:stCxn id="66" idx="7"/>
            <a:endCxn id="62" idx="4"/>
          </p:cNvCxnSpPr>
          <p:nvPr/>
        </p:nvCxnSpPr>
        <p:spPr bwMode="auto">
          <a:xfrm flipV="1">
            <a:off x="2800568" y="4472630"/>
            <a:ext cx="462318" cy="14354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66" idx="1"/>
            <a:endCxn id="63" idx="6"/>
          </p:cNvCxnSpPr>
          <p:nvPr/>
        </p:nvCxnSpPr>
        <p:spPr bwMode="auto">
          <a:xfrm flipH="1" flipV="1">
            <a:off x="1751302" y="5132146"/>
            <a:ext cx="790741" cy="77590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66" idx="2"/>
            <a:endCxn id="64" idx="7"/>
          </p:cNvCxnSpPr>
          <p:nvPr/>
        </p:nvCxnSpPr>
        <p:spPr bwMode="auto">
          <a:xfrm flipH="1">
            <a:off x="1697760" y="6037315"/>
            <a:ext cx="790741" cy="122424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66" idx="5"/>
            <a:endCxn id="61" idx="1"/>
          </p:cNvCxnSpPr>
          <p:nvPr/>
        </p:nvCxnSpPr>
        <p:spPr bwMode="auto">
          <a:xfrm>
            <a:off x="2800568" y="6166577"/>
            <a:ext cx="273301" cy="15797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6" idx="6"/>
            <a:endCxn id="65" idx="2"/>
          </p:cNvCxnSpPr>
          <p:nvPr/>
        </p:nvCxnSpPr>
        <p:spPr bwMode="auto">
          <a:xfrm>
            <a:off x="2854110" y="6037315"/>
            <a:ext cx="1339864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58" idx="0"/>
            <a:endCxn id="65" idx="4"/>
          </p:cNvCxnSpPr>
          <p:nvPr/>
        </p:nvCxnSpPr>
        <p:spPr bwMode="auto">
          <a:xfrm flipH="1" flipV="1">
            <a:off x="4376779" y="6220119"/>
            <a:ext cx="157246" cy="16555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4" idx="2"/>
            <a:endCxn id="65" idx="6"/>
          </p:cNvCxnSpPr>
          <p:nvPr/>
        </p:nvCxnSpPr>
        <p:spPr bwMode="auto">
          <a:xfrm flipH="1" flipV="1">
            <a:off x="4559583" y="6037315"/>
            <a:ext cx="2576985" cy="64226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59" idx="1"/>
            <a:endCxn id="58" idx="6"/>
          </p:cNvCxnSpPr>
          <p:nvPr/>
        </p:nvCxnSpPr>
        <p:spPr bwMode="auto">
          <a:xfrm flipH="1" flipV="1">
            <a:off x="4716829" y="8058435"/>
            <a:ext cx="2789996" cy="66850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52" idx="2"/>
            <a:endCxn id="59" idx="6"/>
          </p:cNvCxnSpPr>
          <p:nvPr/>
        </p:nvCxnSpPr>
        <p:spPr bwMode="auto">
          <a:xfrm flipH="1" flipV="1">
            <a:off x="7818892" y="8856207"/>
            <a:ext cx="682264" cy="1292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52" idx="0"/>
            <a:endCxn id="55" idx="4"/>
          </p:cNvCxnSpPr>
          <p:nvPr/>
        </p:nvCxnSpPr>
        <p:spPr bwMode="auto">
          <a:xfrm flipV="1">
            <a:off x="8683961" y="7390822"/>
            <a:ext cx="67258" cy="141184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55" idx="2"/>
            <a:endCxn id="54" idx="6"/>
          </p:cNvCxnSpPr>
          <p:nvPr/>
        </p:nvCxnSpPr>
        <p:spPr bwMode="auto">
          <a:xfrm flipH="1" flipV="1">
            <a:off x="7502177" y="6679580"/>
            <a:ext cx="1066237" cy="52843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55" idx="0"/>
            <a:endCxn id="50" idx="4"/>
          </p:cNvCxnSpPr>
          <p:nvPr/>
        </p:nvCxnSpPr>
        <p:spPr bwMode="auto">
          <a:xfrm flipH="1" flipV="1">
            <a:off x="8501156" y="5132145"/>
            <a:ext cx="250063" cy="18930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55" idx="6"/>
            <a:endCxn id="56" idx="3"/>
          </p:cNvCxnSpPr>
          <p:nvPr/>
        </p:nvCxnSpPr>
        <p:spPr bwMode="auto">
          <a:xfrm flipV="1">
            <a:off x="8934023" y="6532186"/>
            <a:ext cx="1071515" cy="67583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56" idx="7"/>
            <a:endCxn id="53" idx="3"/>
          </p:cNvCxnSpPr>
          <p:nvPr/>
        </p:nvCxnSpPr>
        <p:spPr bwMode="auto">
          <a:xfrm flipV="1">
            <a:off x="10264063" y="5627017"/>
            <a:ext cx="1042672" cy="64664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55" idx="5"/>
            <a:endCxn id="51" idx="0"/>
          </p:cNvCxnSpPr>
          <p:nvPr/>
        </p:nvCxnSpPr>
        <p:spPr bwMode="auto">
          <a:xfrm>
            <a:off x="8880481" y="7337280"/>
            <a:ext cx="2266309" cy="53834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59" idx="7"/>
            <a:endCxn id="55" idx="3"/>
          </p:cNvCxnSpPr>
          <p:nvPr/>
        </p:nvCxnSpPr>
        <p:spPr bwMode="auto">
          <a:xfrm flipV="1">
            <a:off x="7765350" y="7337280"/>
            <a:ext cx="856606" cy="138966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6" name="Rectangle 3"/>
          <p:cNvSpPr>
            <a:spLocks/>
          </p:cNvSpPr>
          <p:nvPr/>
        </p:nvSpPr>
        <p:spPr bwMode="auto">
          <a:xfrm>
            <a:off x="949430" y="2135717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 smtClean="0">
                <a:solidFill>
                  <a:schemeClr val="bg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Initially: connected graph</a:t>
            </a:r>
          </a:p>
        </p:txBody>
      </p:sp>
    </p:spTree>
    <p:extLst>
      <p:ext uri="{BB962C8B-B14F-4D97-AF65-F5344CB8AC3E}">
        <p14:creationId xmlns:p14="http://schemas.microsoft.com/office/powerpoint/2010/main" val="2082445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Divide-and-Conquer Algorithm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8318351" y="476653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963985" y="787562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1253193" y="531495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136568" y="649677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9951996" y="622011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351220" y="78756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020327" y="76928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3080081" y="4107021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385693" y="4949341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385693" y="720801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193974" y="585451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488501" y="585451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3" name="Straight Connector 2"/>
          <p:cNvCxnSpPr>
            <a:stCxn id="63" idx="7"/>
            <a:endCxn id="62" idx="4"/>
          </p:cNvCxnSpPr>
          <p:nvPr/>
        </p:nvCxnSpPr>
        <p:spPr bwMode="auto">
          <a:xfrm flipV="1">
            <a:off x="1697760" y="4472630"/>
            <a:ext cx="1565126" cy="53025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61" idx="1"/>
            <a:endCxn id="64" idx="6"/>
          </p:cNvCxnSpPr>
          <p:nvPr/>
        </p:nvCxnSpPr>
        <p:spPr bwMode="auto">
          <a:xfrm flipH="1" flipV="1">
            <a:off x="1751302" y="7390822"/>
            <a:ext cx="1322567" cy="35554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63" idx="4"/>
            <a:endCxn id="64" idx="0"/>
          </p:cNvCxnSpPr>
          <p:nvPr/>
        </p:nvCxnSpPr>
        <p:spPr bwMode="auto">
          <a:xfrm>
            <a:off x="1568498" y="5314950"/>
            <a:ext cx="0" cy="189306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66" idx="5"/>
            <a:endCxn id="61" idx="1"/>
          </p:cNvCxnSpPr>
          <p:nvPr/>
        </p:nvCxnSpPr>
        <p:spPr bwMode="auto">
          <a:xfrm>
            <a:off x="2800568" y="6166577"/>
            <a:ext cx="273301" cy="15797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6" idx="6"/>
            <a:endCxn id="65" idx="2"/>
          </p:cNvCxnSpPr>
          <p:nvPr/>
        </p:nvCxnSpPr>
        <p:spPr bwMode="auto">
          <a:xfrm>
            <a:off x="2854110" y="6037315"/>
            <a:ext cx="1339864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58" idx="0"/>
            <a:endCxn id="65" idx="4"/>
          </p:cNvCxnSpPr>
          <p:nvPr/>
        </p:nvCxnSpPr>
        <p:spPr bwMode="auto">
          <a:xfrm flipH="1" flipV="1">
            <a:off x="4376779" y="6220119"/>
            <a:ext cx="157246" cy="16555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0" idx="2"/>
            <a:endCxn id="65" idx="6"/>
          </p:cNvCxnSpPr>
          <p:nvPr/>
        </p:nvCxnSpPr>
        <p:spPr bwMode="auto">
          <a:xfrm flipH="1">
            <a:off x="4559583" y="4949341"/>
            <a:ext cx="3758768" cy="108797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59" idx="1"/>
            <a:endCxn id="58" idx="6"/>
          </p:cNvCxnSpPr>
          <p:nvPr/>
        </p:nvCxnSpPr>
        <p:spPr bwMode="auto">
          <a:xfrm flipH="1" flipV="1">
            <a:off x="4716829" y="8058435"/>
            <a:ext cx="2789996" cy="66850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52" idx="2"/>
            <a:endCxn id="59" idx="6"/>
          </p:cNvCxnSpPr>
          <p:nvPr/>
        </p:nvCxnSpPr>
        <p:spPr bwMode="auto">
          <a:xfrm flipH="1" flipV="1">
            <a:off x="7818892" y="8856207"/>
            <a:ext cx="682264" cy="1292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55" idx="2"/>
            <a:endCxn id="54" idx="6"/>
          </p:cNvCxnSpPr>
          <p:nvPr/>
        </p:nvCxnSpPr>
        <p:spPr bwMode="auto">
          <a:xfrm flipH="1" flipV="1">
            <a:off x="7502177" y="6679580"/>
            <a:ext cx="1066237" cy="52843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56" idx="1"/>
            <a:endCxn id="50" idx="4"/>
          </p:cNvCxnSpPr>
          <p:nvPr/>
        </p:nvCxnSpPr>
        <p:spPr bwMode="auto">
          <a:xfrm flipH="1" flipV="1">
            <a:off x="8501156" y="5132145"/>
            <a:ext cx="1504382" cy="114151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52" idx="6"/>
            <a:endCxn id="51" idx="3"/>
          </p:cNvCxnSpPr>
          <p:nvPr/>
        </p:nvCxnSpPr>
        <p:spPr bwMode="auto">
          <a:xfrm flipV="1">
            <a:off x="8866765" y="8187696"/>
            <a:ext cx="2150762" cy="79777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56" idx="7"/>
            <a:endCxn id="53" idx="3"/>
          </p:cNvCxnSpPr>
          <p:nvPr/>
        </p:nvCxnSpPr>
        <p:spPr bwMode="auto">
          <a:xfrm flipV="1">
            <a:off x="10264063" y="5627017"/>
            <a:ext cx="1042672" cy="64664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56" idx="4"/>
            <a:endCxn id="51" idx="0"/>
          </p:cNvCxnSpPr>
          <p:nvPr/>
        </p:nvCxnSpPr>
        <p:spPr bwMode="auto">
          <a:xfrm>
            <a:off x="10134801" y="6585728"/>
            <a:ext cx="1011989" cy="12899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59" idx="7"/>
            <a:endCxn id="55" idx="3"/>
          </p:cNvCxnSpPr>
          <p:nvPr/>
        </p:nvCxnSpPr>
        <p:spPr bwMode="auto">
          <a:xfrm flipV="1">
            <a:off x="7765350" y="7337280"/>
            <a:ext cx="856606" cy="138966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Rectangle 3"/>
          <p:cNvSpPr>
            <a:spLocks/>
          </p:cNvSpPr>
          <p:nvPr/>
        </p:nvSpPr>
        <p:spPr bwMode="auto">
          <a:xfrm>
            <a:off x="949430" y="2135717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 err="1" smtClean="0">
                <a:solidFill>
                  <a:schemeClr val="bg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Sparsify</a:t>
            </a:r>
            <a:r>
              <a:rPr lang="en-US" dirty="0" smtClean="0">
                <a:solidFill>
                  <a:schemeClr val="bg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reduce the degree</a:t>
            </a:r>
          </a:p>
        </p:txBody>
      </p:sp>
    </p:spTree>
    <p:extLst>
      <p:ext uri="{BB962C8B-B14F-4D97-AF65-F5344CB8AC3E}">
        <p14:creationId xmlns:p14="http://schemas.microsoft.com/office/powerpoint/2010/main" val="474341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 rot="974532">
            <a:off x="1073216" y="7098609"/>
            <a:ext cx="1594574" cy="74827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 rot="150967">
            <a:off x="3009852" y="5663179"/>
            <a:ext cx="1594574" cy="74827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 rot="2945345">
            <a:off x="7864278" y="4799425"/>
            <a:ext cx="1594574" cy="74827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 rot="2145140">
            <a:off x="7538141" y="6627032"/>
            <a:ext cx="1594574" cy="74827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 rot="918899">
            <a:off x="7166141" y="8550938"/>
            <a:ext cx="1594574" cy="74827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 rot="20001143">
            <a:off x="1519362" y="4239026"/>
            <a:ext cx="1594574" cy="74827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Divide-and-Conquer Algorithm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8318351" y="476653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963985" y="787562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166098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1253193" y="531495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765350" y="667958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751218" y="531495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351220" y="78756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951040" y="738075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434959" y="42898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768235" y="467248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385693" y="720801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035764" y="585451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3284367" y="585451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3" name="Straight Connector 2"/>
          <p:cNvCxnSpPr>
            <a:stCxn id="63" idx="7"/>
            <a:endCxn id="62" idx="4"/>
          </p:cNvCxnSpPr>
          <p:nvPr/>
        </p:nvCxnSpPr>
        <p:spPr bwMode="auto">
          <a:xfrm flipV="1">
            <a:off x="2080302" y="4655434"/>
            <a:ext cx="537462" cy="7059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61" idx="1"/>
            <a:endCxn id="64" idx="6"/>
          </p:cNvCxnSpPr>
          <p:nvPr/>
        </p:nvCxnSpPr>
        <p:spPr bwMode="auto">
          <a:xfrm flipH="1" flipV="1">
            <a:off x="1751302" y="7390822"/>
            <a:ext cx="253280" cy="4347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63" idx="4"/>
            <a:endCxn id="64" idx="0"/>
          </p:cNvCxnSpPr>
          <p:nvPr/>
        </p:nvCxnSpPr>
        <p:spPr bwMode="auto">
          <a:xfrm flipH="1">
            <a:off x="1568498" y="5038095"/>
            <a:ext cx="382542" cy="21699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66" idx="5"/>
            <a:endCxn id="61" idx="1"/>
          </p:cNvCxnSpPr>
          <p:nvPr/>
        </p:nvCxnSpPr>
        <p:spPr bwMode="auto">
          <a:xfrm flipH="1">
            <a:off x="2004582" y="6166577"/>
            <a:ext cx="1591852" cy="126772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6" idx="6"/>
            <a:endCxn id="65" idx="2"/>
          </p:cNvCxnSpPr>
          <p:nvPr/>
        </p:nvCxnSpPr>
        <p:spPr bwMode="auto">
          <a:xfrm>
            <a:off x="3649976" y="6037315"/>
            <a:ext cx="38578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58" idx="0"/>
            <a:endCxn id="65" idx="4"/>
          </p:cNvCxnSpPr>
          <p:nvPr/>
        </p:nvCxnSpPr>
        <p:spPr bwMode="auto">
          <a:xfrm flipH="1" flipV="1">
            <a:off x="4218569" y="6220119"/>
            <a:ext cx="315456" cy="16555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0" idx="2"/>
            <a:endCxn id="65" idx="6"/>
          </p:cNvCxnSpPr>
          <p:nvPr/>
        </p:nvCxnSpPr>
        <p:spPr bwMode="auto">
          <a:xfrm flipH="1">
            <a:off x="4401373" y="4949341"/>
            <a:ext cx="3916978" cy="108797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59" idx="1"/>
            <a:endCxn id="58" idx="6"/>
          </p:cNvCxnSpPr>
          <p:nvPr/>
        </p:nvCxnSpPr>
        <p:spPr bwMode="auto">
          <a:xfrm flipH="1" flipV="1">
            <a:off x="4716829" y="8058435"/>
            <a:ext cx="2789996" cy="66850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52" idx="2"/>
            <a:endCxn id="59" idx="6"/>
          </p:cNvCxnSpPr>
          <p:nvPr/>
        </p:nvCxnSpPr>
        <p:spPr bwMode="auto">
          <a:xfrm flipH="1" flipV="1">
            <a:off x="7818892" y="8856207"/>
            <a:ext cx="347206" cy="1292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55" idx="2"/>
            <a:endCxn id="54" idx="6"/>
          </p:cNvCxnSpPr>
          <p:nvPr/>
        </p:nvCxnSpPr>
        <p:spPr bwMode="auto">
          <a:xfrm flipH="1" flipV="1">
            <a:off x="8130959" y="6862385"/>
            <a:ext cx="437455" cy="3456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56" idx="1"/>
            <a:endCxn id="50" idx="4"/>
          </p:cNvCxnSpPr>
          <p:nvPr/>
        </p:nvCxnSpPr>
        <p:spPr bwMode="auto">
          <a:xfrm flipH="1" flipV="1">
            <a:off x="8501156" y="5132145"/>
            <a:ext cx="303604" cy="23634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52" idx="6"/>
            <a:endCxn id="51" idx="3"/>
          </p:cNvCxnSpPr>
          <p:nvPr/>
        </p:nvCxnSpPr>
        <p:spPr bwMode="auto">
          <a:xfrm flipV="1">
            <a:off x="8531707" y="8187696"/>
            <a:ext cx="2485820" cy="79777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56" idx="7"/>
            <a:endCxn id="53" idx="3"/>
          </p:cNvCxnSpPr>
          <p:nvPr/>
        </p:nvCxnSpPr>
        <p:spPr bwMode="auto">
          <a:xfrm>
            <a:off x="9063285" y="5368492"/>
            <a:ext cx="2243450" cy="2585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56" idx="4"/>
            <a:endCxn id="51" idx="0"/>
          </p:cNvCxnSpPr>
          <p:nvPr/>
        </p:nvCxnSpPr>
        <p:spPr bwMode="auto">
          <a:xfrm>
            <a:off x="8934023" y="5680559"/>
            <a:ext cx="2212767" cy="21950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59" idx="7"/>
            <a:endCxn id="55" idx="3"/>
          </p:cNvCxnSpPr>
          <p:nvPr/>
        </p:nvCxnSpPr>
        <p:spPr bwMode="auto">
          <a:xfrm flipV="1">
            <a:off x="7765350" y="7337280"/>
            <a:ext cx="856606" cy="138966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" name="Rectangle 3"/>
          <p:cNvSpPr>
            <a:spLocks/>
          </p:cNvSpPr>
          <p:nvPr/>
        </p:nvSpPr>
        <p:spPr bwMode="auto">
          <a:xfrm>
            <a:off x="949430" y="2135717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 smtClean="0">
                <a:solidFill>
                  <a:schemeClr val="bg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Repeat: match and merge</a:t>
            </a:r>
          </a:p>
        </p:txBody>
      </p:sp>
    </p:spTree>
    <p:extLst>
      <p:ext uri="{BB962C8B-B14F-4D97-AF65-F5344CB8AC3E}">
        <p14:creationId xmlns:p14="http://schemas.microsoft.com/office/powerpoint/2010/main" val="2667041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 rot="21038476">
            <a:off x="1131284" y="5326313"/>
            <a:ext cx="1594574" cy="254480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 rot="150967">
            <a:off x="3644541" y="6553905"/>
            <a:ext cx="1594574" cy="170915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 rot="2945345">
            <a:off x="8258398" y="3936385"/>
            <a:ext cx="1594574" cy="179129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 rot="918899">
            <a:off x="7326438" y="7358695"/>
            <a:ext cx="1594574" cy="196206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Divide-and-Conquer Algorithm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8318351" y="476653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963985" y="787562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166098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9466441" y="476653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802385" y="754866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605449" y="789429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751218" y="531495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351220" y="78756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951040" y="738075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80406" y="55733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213682" y="5955991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385693" y="720801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691545" y="674570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3940148" y="674570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3" name="Straight Connector 2"/>
          <p:cNvCxnSpPr>
            <a:stCxn id="63" idx="7"/>
            <a:endCxn id="62" idx="4"/>
          </p:cNvCxnSpPr>
          <p:nvPr/>
        </p:nvCxnSpPr>
        <p:spPr bwMode="auto">
          <a:xfrm flipV="1">
            <a:off x="1525749" y="5938939"/>
            <a:ext cx="537462" cy="7059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61" idx="1"/>
            <a:endCxn id="64" idx="6"/>
          </p:cNvCxnSpPr>
          <p:nvPr/>
        </p:nvCxnSpPr>
        <p:spPr bwMode="auto">
          <a:xfrm flipH="1" flipV="1">
            <a:off x="1751302" y="7390822"/>
            <a:ext cx="253280" cy="4347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63" idx="4"/>
            <a:endCxn id="64" idx="0"/>
          </p:cNvCxnSpPr>
          <p:nvPr/>
        </p:nvCxnSpPr>
        <p:spPr bwMode="auto">
          <a:xfrm>
            <a:off x="1396487" y="6321600"/>
            <a:ext cx="172011" cy="88641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66" idx="5"/>
            <a:endCxn id="61" idx="1"/>
          </p:cNvCxnSpPr>
          <p:nvPr/>
        </p:nvCxnSpPr>
        <p:spPr bwMode="auto">
          <a:xfrm flipH="1">
            <a:off x="2004582" y="7057767"/>
            <a:ext cx="2247633" cy="3765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6" idx="6"/>
            <a:endCxn id="65" idx="2"/>
          </p:cNvCxnSpPr>
          <p:nvPr/>
        </p:nvCxnSpPr>
        <p:spPr bwMode="auto">
          <a:xfrm>
            <a:off x="4305757" y="6928505"/>
            <a:ext cx="38578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58" idx="0"/>
            <a:endCxn id="65" idx="4"/>
          </p:cNvCxnSpPr>
          <p:nvPr/>
        </p:nvCxnSpPr>
        <p:spPr bwMode="auto">
          <a:xfrm flipV="1">
            <a:off x="4534025" y="7111309"/>
            <a:ext cx="340325" cy="7643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0" idx="2"/>
            <a:endCxn id="65" idx="6"/>
          </p:cNvCxnSpPr>
          <p:nvPr/>
        </p:nvCxnSpPr>
        <p:spPr bwMode="auto">
          <a:xfrm flipH="1">
            <a:off x="5057154" y="4949341"/>
            <a:ext cx="3261197" cy="197916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59" idx="1"/>
            <a:endCxn id="58" idx="6"/>
          </p:cNvCxnSpPr>
          <p:nvPr/>
        </p:nvCxnSpPr>
        <p:spPr bwMode="auto">
          <a:xfrm flipH="1" flipV="1">
            <a:off x="4716829" y="8058435"/>
            <a:ext cx="2789996" cy="66850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52" idx="2"/>
            <a:endCxn id="59" idx="6"/>
          </p:cNvCxnSpPr>
          <p:nvPr/>
        </p:nvCxnSpPr>
        <p:spPr bwMode="auto">
          <a:xfrm flipH="1" flipV="1">
            <a:off x="7818892" y="8856207"/>
            <a:ext cx="347206" cy="1292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55" idx="2"/>
            <a:endCxn id="54" idx="6"/>
          </p:cNvCxnSpPr>
          <p:nvPr/>
        </p:nvCxnSpPr>
        <p:spPr bwMode="auto">
          <a:xfrm flipH="1" flipV="1">
            <a:off x="8167994" y="7731468"/>
            <a:ext cx="437455" cy="3456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56" idx="1"/>
            <a:endCxn id="50" idx="4"/>
          </p:cNvCxnSpPr>
          <p:nvPr/>
        </p:nvCxnSpPr>
        <p:spPr bwMode="auto">
          <a:xfrm flipH="1" flipV="1">
            <a:off x="8501156" y="5132145"/>
            <a:ext cx="303604" cy="23634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52" idx="6"/>
            <a:endCxn id="51" idx="3"/>
          </p:cNvCxnSpPr>
          <p:nvPr/>
        </p:nvCxnSpPr>
        <p:spPr bwMode="auto">
          <a:xfrm flipV="1">
            <a:off x="8531707" y="8187696"/>
            <a:ext cx="2485820" cy="79777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56" idx="7"/>
            <a:endCxn id="53" idx="3"/>
          </p:cNvCxnSpPr>
          <p:nvPr/>
        </p:nvCxnSpPr>
        <p:spPr bwMode="auto">
          <a:xfrm flipV="1">
            <a:off x="9063285" y="5078603"/>
            <a:ext cx="456698" cy="28988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56" idx="4"/>
            <a:endCxn id="51" idx="0"/>
          </p:cNvCxnSpPr>
          <p:nvPr/>
        </p:nvCxnSpPr>
        <p:spPr bwMode="auto">
          <a:xfrm>
            <a:off x="8934023" y="5680559"/>
            <a:ext cx="2212767" cy="21950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59" idx="7"/>
            <a:endCxn id="55" idx="3"/>
          </p:cNvCxnSpPr>
          <p:nvPr/>
        </p:nvCxnSpPr>
        <p:spPr bwMode="auto">
          <a:xfrm flipV="1">
            <a:off x="7765350" y="8206363"/>
            <a:ext cx="893641" cy="5205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Rectangle 3"/>
          <p:cNvSpPr>
            <a:spLocks/>
          </p:cNvSpPr>
          <p:nvPr/>
        </p:nvSpPr>
        <p:spPr bwMode="auto">
          <a:xfrm>
            <a:off x="949430" y="2135717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 smtClean="0">
                <a:solidFill>
                  <a:schemeClr val="bg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Repeat: match and merge</a:t>
            </a:r>
          </a:p>
        </p:txBody>
      </p:sp>
    </p:spTree>
    <p:extLst>
      <p:ext uri="{BB962C8B-B14F-4D97-AF65-F5344CB8AC3E}">
        <p14:creationId xmlns:p14="http://schemas.microsoft.com/office/powerpoint/2010/main" val="2583291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 rot="21038476">
            <a:off x="1200821" y="5184220"/>
            <a:ext cx="3260985" cy="353644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 rot="2945345">
            <a:off x="8266885" y="3917801"/>
            <a:ext cx="1594574" cy="181375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 rot="918899">
            <a:off x="7303508" y="7529236"/>
            <a:ext cx="2885942" cy="196206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Divide-and-Conquer Algorithm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8318351" y="476653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9519983" y="840409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166098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9466441" y="476653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802385" y="754866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605449" y="789429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751218" y="531495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673900" y="78756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951040" y="738075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80406" y="55733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213682" y="5955991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385693" y="720801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014225" y="674570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3262828" y="674570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3" name="Straight Connector 2"/>
          <p:cNvCxnSpPr>
            <a:stCxn id="63" idx="7"/>
            <a:endCxn id="62" idx="4"/>
          </p:cNvCxnSpPr>
          <p:nvPr/>
        </p:nvCxnSpPr>
        <p:spPr bwMode="auto">
          <a:xfrm flipV="1">
            <a:off x="1525749" y="5938939"/>
            <a:ext cx="537462" cy="7059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61" idx="1"/>
            <a:endCxn id="64" idx="6"/>
          </p:cNvCxnSpPr>
          <p:nvPr/>
        </p:nvCxnSpPr>
        <p:spPr bwMode="auto">
          <a:xfrm flipH="1" flipV="1">
            <a:off x="1751302" y="7390822"/>
            <a:ext cx="253280" cy="4347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63" idx="4"/>
            <a:endCxn id="64" idx="0"/>
          </p:cNvCxnSpPr>
          <p:nvPr/>
        </p:nvCxnSpPr>
        <p:spPr bwMode="auto">
          <a:xfrm>
            <a:off x="1396487" y="6321600"/>
            <a:ext cx="172011" cy="88641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66" idx="5"/>
            <a:endCxn id="61" idx="1"/>
          </p:cNvCxnSpPr>
          <p:nvPr/>
        </p:nvCxnSpPr>
        <p:spPr bwMode="auto">
          <a:xfrm flipH="1">
            <a:off x="2004582" y="7057767"/>
            <a:ext cx="1570313" cy="3765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6" idx="6"/>
            <a:endCxn id="65" idx="2"/>
          </p:cNvCxnSpPr>
          <p:nvPr/>
        </p:nvCxnSpPr>
        <p:spPr bwMode="auto">
          <a:xfrm>
            <a:off x="3628437" y="6928505"/>
            <a:ext cx="38578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58" idx="0"/>
            <a:endCxn id="65" idx="4"/>
          </p:cNvCxnSpPr>
          <p:nvPr/>
        </p:nvCxnSpPr>
        <p:spPr bwMode="auto">
          <a:xfrm flipV="1">
            <a:off x="3856705" y="7111309"/>
            <a:ext cx="340325" cy="7643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0" idx="2"/>
            <a:endCxn id="65" idx="6"/>
          </p:cNvCxnSpPr>
          <p:nvPr/>
        </p:nvCxnSpPr>
        <p:spPr bwMode="auto">
          <a:xfrm flipH="1">
            <a:off x="4379834" y="4949341"/>
            <a:ext cx="3938517" cy="197916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59" idx="1"/>
            <a:endCxn id="58" idx="6"/>
          </p:cNvCxnSpPr>
          <p:nvPr/>
        </p:nvCxnSpPr>
        <p:spPr bwMode="auto">
          <a:xfrm flipH="1" flipV="1">
            <a:off x="4039509" y="8058435"/>
            <a:ext cx="3467316" cy="66850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52" idx="2"/>
            <a:endCxn id="59" idx="6"/>
          </p:cNvCxnSpPr>
          <p:nvPr/>
        </p:nvCxnSpPr>
        <p:spPr bwMode="auto">
          <a:xfrm flipH="1" flipV="1">
            <a:off x="7818892" y="8856207"/>
            <a:ext cx="347206" cy="1292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55" idx="2"/>
            <a:endCxn id="54" idx="6"/>
          </p:cNvCxnSpPr>
          <p:nvPr/>
        </p:nvCxnSpPr>
        <p:spPr bwMode="auto">
          <a:xfrm flipH="1" flipV="1">
            <a:off x="8167994" y="7731468"/>
            <a:ext cx="437455" cy="3456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56" idx="1"/>
            <a:endCxn id="50" idx="4"/>
          </p:cNvCxnSpPr>
          <p:nvPr/>
        </p:nvCxnSpPr>
        <p:spPr bwMode="auto">
          <a:xfrm flipH="1" flipV="1">
            <a:off x="8501156" y="5132145"/>
            <a:ext cx="303604" cy="23634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52" idx="6"/>
            <a:endCxn id="51" idx="3"/>
          </p:cNvCxnSpPr>
          <p:nvPr/>
        </p:nvCxnSpPr>
        <p:spPr bwMode="auto">
          <a:xfrm flipV="1">
            <a:off x="8531707" y="8716165"/>
            <a:ext cx="1041818" cy="26930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56" idx="7"/>
            <a:endCxn id="53" idx="3"/>
          </p:cNvCxnSpPr>
          <p:nvPr/>
        </p:nvCxnSpPr>
        <p:spPr bwMode="auto">
          <a:xfrm flipV="1">
            <a:off x="9063285" y="5078603"/>
            <a:ext cx="456698" cy="28988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56" idx="4"/>
            <a:endCxn id="51" idx="0"/>
          </p:cNvCxnSpPr>
          <p:nvPr/>
        </p:nvCxnSpPr>
        <p:spPr bwMode="auto">
          <a:xfrm>
            <a:off x="8934023" y="5680559"/>
            <a:ext cx="768765" cy="272353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59" idx="7"/>
            <a:endCxn id="55" idx="3"/>
          </p:cNvCxnSpPr>
          <p:nvPr/>
        </p:nvCxnSpPr>
        <p:spPr bwMode="auto">
          <a:xfrm flipV="1">
            <a:off x="7765350" y="8206363"/>
            <a:ext cx="893641" cy="5205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Rectangle 3"/>
          <p:cNvSpPr>
            <a:spLocks/>
          </p:cNvSpPr>
          <p:nvPr/>
        </p:nvSpPr>
        <p:spPr bwMode="auto">
          <a:xfrm>
            <a:off x="949430" y="2135717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 smtClean="0">
                <a:solidFill>
                  <a:schemeClr val="bg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Repeat: match and merge</a:t>
            </a:r>
          </a:p>
        </p:txBody>
      </p:sp>
    </p:spTree>
    <p:extLst>
      <p:ext uri="{BB962C8B-B14F-4D97-AF65-F5344CB8AC3E}">
        <p14:creationId xmlns:p14="http://schemas.microsoft.com/office/powerpoint/2010/main" val="2061418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 rot="21038476">
            <a:off x="1200821" y="5184220"/>
            <a:ext cx="3260985" cy="353644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 rot="918899">
            <a:off x="7655790" y="4311310"/>
            <a:ext cx="2885942" cy="39123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Divide-and-Conquer Algorithm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8318351" y="476653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9614703" y="710184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260818" y="75004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9466441" y="476653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897105" y="6246411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700169" y="6592044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751218" y="531495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673900" y="78756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548003" y="737115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951040" y="738075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80406" y="55733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213682" y="5955991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385693" y="720801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014225" y="674570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3262828" y="674570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3" name="Straight Connector 2"/>
          <p:cNvCxnSpPr>
            <a:stCxn id="63" idx="7"/>
            <a:endCxn id="62" idx="4"/>
          </p:cNvCxnSpPr>
          <p:nvPr/>
        </p:nvCxnSpPr>
        <p:spPr bwMode="auto">
          <a:xfrm flipV="1">
            <a:off x="1525749" y="5938939"/>
            <a:ext cx="537462" cy="7059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61" idx="1"/>
            <a:endCxn id="64" idx="6"/>
          </p:cNvCxnSpPr>
          <p:nvPr/>
        </p:nvCxnSpPr>
        <p:spPr bwMode="auto">
          <a:xfrm flipH="1" flipV="1">
            <a:off x="1751302" y="7390822"/>
            <a:ext cx="253280" cy="4347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63" idx="4"/>
            <a:endCxn id="64" idx="0"/>
          </p:cNvCxnSpPr>
          <p:nvPr/>
        </p:nvCxnSpPr>
        <p:spPr bwMode="auto">
          <a:xfrm>
            <a:off x="1396487" y="6321600"/>
            <a:ext cx="172011" cy="88641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66" idx="5"/>
            <a:endCxn id="61" idx="1"/>
          </p:cNvCxnSpPr>
          <p:nvPr/>
        </p:nvCxnSpPr>
        <p:spPr bwMode="auto">
          <a:xfrm flipH="1">
            <a:off x="2004582" y="7057767"/>
            <a:ext cx="1570313" cy="3765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6" idx="6"/>
            <a:endCxn id="65" idx="2"/>
          </p:cNvCxnSpPr>
          <p:nvPr/>
        </p:nvCxnSpPr>
        <p:spPr bwMode="auto">
          <a:xfrm>
            <a:off x="3628437" y="6928505"/>
            <a:ext cx="38578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58" idx="0"/>
            <a:endCxn id="65" idx="4"/>
          </p:cNvCxnSpPr>
          <p:nvPr/>
        </p:nvCxnSpPr>
        <p:spPr bwMode="auto">
          <a:xfrm flipV="1">
            <a:off x="3856705" y="7111309"/>
            <a:ext cx="340325" cy="7643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0" idx="2"/>
            <a:endCxn id="65" idx="6"/>
          </p:cNvCxnSpPr>
          <p:nvPr/>
        </p:nvCxnSpPr>
        <p:spPr bwMode="auto">
          <a:xfrm flipH="1">
            <a:off x="4379834" y="4949341"/>
            <a:ext cx="3938517" cy="197916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59" idx="1"/>
            <a:endCxn id="58" idx="6"/>
          </p:cNvCxnSpPr>
          <p:nvPr/>
        </p:nvCxnSpPr>
        <p:spPr bwMode="auto">
          <a:xfrm flipH="1">
            <a:off x="4039509" y="7424692"/>
            <a:ext cx="3562036" cy="63374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52" idx="2"/>
            <a:endCxn id="59" idx="6"/>
          </p:cNvCxnSpPr>
          <p:nvPr/>
        </p:nvCxnSpPr>
        <p:spPr bwMode="auto">
          <a:xfrm flipH="1" flipV="1">
            <a:off x="7913612" y="7553955"/>
            <a:ext cx="347206" cy="1292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55" idx="2"/>
            <a:endCxn id="54" idx="6"/>
          </p:cNvCxnSpPr>
          <p:nvPr/>
        </p:nvCxnSpPr>
        <p:spPr bwMode="auto">
          <a:xfrm flipH="1" flipV="1">
            <a:off x="8262714" y="6429216"/>
            <a:ext cx="437455" cy="3456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56" idx="1"/>
            <a:endCxn id="50" idx="4"/>
          </p:cNvCxnSpPr>
          <p:nvPr/>
        </p:nvCxnSpPr>
        <p:spPr bwMode="auto">
          <a:xfrm flipH="1" flipV="1">
            <a:off x="8501156" y="5132145"/>
            <a:ext cx="303604" cy="23634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52" idx="6"/>
            <a:endCxn id="51" idx="3"/>
          </p:cNvCxnSpPr>
          <p:nvPr/>
        </p:nvCxnSpPr>
        <p:spPr bwMode="auto">
          <a:xfrm flipV="1">
            <a:off x="8626427" y="7413913"/>
            <a:ext cx="1041818" cy="26930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56" idx="7"/>
            <a:endCxn id="53" idx="3"/>
          </p:cNvCxnSpPr>
          <p:nvPr/>
        </p:nvCxnSpPr>
        <p:spPr bwMode="auto">
          <a:xfrm flipV="1">
            <a:off x="9063285" y="5078603"/>
            <a:ext cx="456698" cy="28988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56" idx="4"/>
            <a:endCxn id="51" idx="0"/>
          </p:cNvCxnSpPr>
          <p:nvPr/>
        </p:nvCxnSpPr>
        <p:spPr bwMode="auto">
          <a:xfrm>
            <a:off x="8934023" y="5680559"/>
            <a:ext cx="863485" cy="142128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59" idx="7"/>
            <a:endCxn id="55" idx="3"/>
          </p:cNvCxnSpPr>
          <p:nvPr/>
        </p:nvCxnSpPr>
        <p:spPr bwMode="auto">
          <a:xfrm flipV="1">
            <a:off x="7860070" y="6904111"/>
            <a:ext cx="893641" cy="5205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Rectangle 3"/>
          <p:cNvSpPr>
            <a:spLocks/>
          </p:cNvSpPr>
          <p:nvPr/>
        </p:nvSpPr>
        <p:spPr bwMode="auto">
          <a:xfrm>
            <a:off x="949430" y="2135717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 smtClean="0">
                <a:solidFill>
                  <a:schemeClr val="bg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Repeat: match and merge</a:t>
            </a:r>
          </a:p>
        </p:txBody>
      </p:sp>
    </p:spTree>
    <p:extLst>
      <p:ext uri="{BB962C8B-B14F-4D97-AF65-F5344CB8AC3E}">
        <p14:creationId xmlns:p14="http://schemas.microsoft.com/office/powerpoint/2010/main" val="3102939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 rot="21038476">
            <a:off x="1190407" y="4823931"/>
            <a:ext cx="7673099" cy="376951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Divide-and-Conquer Algorithm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6336877" y="509108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633229" y="742639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279344" y="782496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484967" y="509108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915631" y="657096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718695" y="691659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769744" y="563949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673900" y="78756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566529" y="769569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951040" y="738075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80406" y="55733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213682" y="5955991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385693" y="720801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014225" y="674570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3262828" y="674570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3" name="Straight Connector 2"/>
          <p:cNvCxnSpPr>
            <a:stCxn id="63" idx="7"/>
            <a:endCxn id="62" idx="4"/>
          </p:cNvCxnSpPr>
          <p:nvPr/>
        </p:nvCxnSpPr>
        <p:spPr bwMode="auto">
          <a:xfrm flipV="1">
            <a:off x="1525749" y="5938939"/>
            <a:ext cx="537462" cy="7059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61" idx="1"/>
            <a:endCxn id="64" idx="6"/>
          </p:cNvCxnSpPr>
          <p:nvPr/>
        </p:nvCxnSpPr>
        <p:spPr bwMode="auto">
          <a:xfrm flipH="1" flipV="1">
            <a:off x="1751302" y="7390822"/>
            <a:ext cx="253280" cy="4347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63" idx="4"/>
            <a:endCxn id="64" idx="0"/>
          </p:cNvCxnSpPr>
          <p:nvPr/>
        </p:nvCxnSpPr>
        <p:spPr bwMode="auto">
          <a:xfrm>
            <a:off x="1396487" y="6321600"/>
            <a:ext cx="172011" cy="88641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66" idx="5"/>
            <a:endCxn id="61" idx="1"/>
          </p:cNvCxnSpPr>
          <p:nvPr/>
        </p:nvCxnSpPr>
        <p:spPr bwMode="auto">
          <a:xfrm flipH="1">
            <a:off x="2004582" y="7057767"/>
            <a:ext cx="1570313" cy="3765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6" idx="6"/>
            <a:endCxn id="65" idx="2"/>
          </p:cNvCxnSpPr>
          <p:nvPr/>
        </p:nvCxnSpPr>
        <p:spPr bwMode="auto">
          <a:xfrm>
            <a:off x="3628437" y="6928505"/>
            <a:ext cx="38578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58" idx="0"/>
            <a:endCxn id="65" idx="4"/>
          </p:cNvCxnSpPr>
          <p:nvPr/>
        </p:nvCxnSpPr>
        <p:spPr bwMode="auto">
          <a:xfrm flipV="1">
            <a:off x="3856705" y="7111309"/>
            <a:ext cx="340325" cy="7643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0" idx="2"/>
            <a:endCxn id="65" idx="6"/>
          </p:cNvCxnSpPr>
          <p:nvPr/>
        </p:nvCxnSpPr>
        <p:spPr bwMode="auto">
          <a:xfrm flipH="1">
            <a:off x="4379834" y="5273890"/>
            <a:ext cx="1957043" cy="165461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59" idx="1"/>
            <a:endCxn id="58" idx="6"/>
          </p:cNvCxnSpPr>
          <p:nvPr/>
        </p:nvCxnSpPr>
        <p:spPr bwMode="auto">
          <a:xfrm flipH="1">
            <a:off x="4039509" y="7749241"/>
            <a:ext cx="1580562" cy="30919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52" idx="2"/>
            <a:endCxn id="59" idx="6"/>
          </p:cNvCxnSpPr>
          <p:nvPr/>
        </p:nvCxnSpPr>
        <p:spPr bwMode="auto">
          <a:xfrm flipH="1" flipV="1">
            <a:off x="5932138" y="7878504"/>
            <a:ext cx="347206" cy="1292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55" idx="2"/>
            <a:endCxn id="54" idx="6"/>
          </p:cNvCxnSpPr>
          <p:nvPr/>
        </p:nvCxnSpPr>
        <p:spPr bwMode="auto">
          <a:xfrm flipH="1" flipV="1">
            <a:off x="6281240" y="6753765"/>
            <a:ext cx="437455" cy="3456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56" idx="1"/>
            <a:endCxn id="50" idx="4"/>
          </p:cNvCxnSpPr>
          <p:nvPr/>
        </p:nvCxnSpPr>
        <p:spPr bwMode="auto">
          <a:xfrm flipH="1" flipV="1">
            <a:off x="6519682" y="5456694"/>
            <a:ext cx="303604" cy="23634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52" idx="6"/>
            <a:endCxn id="51" idx="3"/>
          </p:cNvCxnSpPr>
          <p:nvPr/>
        </p:nvCxnSpPr>
        <p:spPr bwMode="auto">
          <a:xfrm flipV="1">
            <a:off x="6644953" y="7738462"/>
            <a:ext cx="1041818" cy="26930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56" idx="7"/>
            <a:endCxn id="53" idx="3"/>
          </p:cNvCxnSpPr>
          <p:nvPr/>
        </p:nvCxnSpPr>
        <p:spPr bwMode="auto">
          <a:xfrm flipV="1">
            <a:off x="7081811" y="5403152"/>
            <a:ext cx="456698" cy="28988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56" idx="4"/>
            <a:endCxn id="51" idx="0"/>
          </p:cNvCxnSpPr>
          <p:nvPr/>
        </p:nvCxnSpPr>
        <p:spPr bwMode="auto">
          <a:xfrm>
            <a:off x="6952549" y="6005108"/>
            <a:ext cx="863485" cy="142128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59" idx="7"/>
            <a:endCxn id="55" idx="3"/>
          </p:cNvCxnSpPr>
          <p:nvPr/>
        </p:nvCxnSpPr>
        <p:spPr bwMode="auto">
          <a:xfrm flipV="1">
            <a:off x="5878596" y="7228660"/>
            <a:ext cx="893641" cy="5205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ectangle 3"/>
          <p:cNvSpPr>
            <a:spLocks/>
          </p:cNvSpPr>
          <p:nvPr/>
        </p:nvSpPr>
        <p:spPr bwMode="auto">
          <a:xfrm>
            <a:off x="949430" y="2135717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 smtClean="0">
                <a:solidFill>
                  <a:schemeClr val="bg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Repeat: match and merge</a:t>
            </a:r>
          </a:p>
        </p:txBody>
      </p:sp>
    </p:spTree>
    <p:extLst>
      <p:ext uri="{BB962C8B-B14F-4D97-AF65-F5344CB8AC3E}">
        <p14:creationId xmlns:p14="http://schemas.microsoft.com/office/powerpoint/2010/main" val="339026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/>
          </p:cNvSpPr>
          <p:nvPr/>
        </p:nvSpPr>
        <p:spPr bwMode="auto">
          <a:xfrm>
            <a:off x="842434" y="5865284"/>
            <a:ext cx="1165436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Divide-and-Conquer: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Collection has small diameter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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O(log n)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cost to coordinate.</a:t>
            </a: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Collection merging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O(</a:t>
            </a:r>
            <a:r>
              <a:rPr lang="en-US" sz="2800" dirty="0" err="1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polylog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n)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cost per merge step.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Number of iterations: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O(log n) </a:t>
            </a:r>
            <a:r>
              <a:rPr lang="en-US" sz="2800" dirty="0" err="1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matchings</a:t>
            </a: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Overall: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</a:t>
            </a:r>
            <a:r>
              <a:rPr lang="en-US" sz="2800" dirty="0" err="1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polylog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n)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time to form overlay.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Efficiency Analysis</a:t>
            </a: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42434" y="2089150"/>
            <a:ext cx="1165436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Merging: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Random walks: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O(log n)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cost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Bridge doubling: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O(log n)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iterations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Overall: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</a:t>
            </a:r>
            <a:r>
              <a:rPr lang="en-US" sz="2800" dirty="0" err="1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polylog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n)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time to merge topologies.</a:t>
            </a:r>
          </a:p>
          <a:p>
            <a:pPr marL="444500" lvl="1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18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Overview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Plan: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Virtual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Define good topologies.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Map virtual nodes to real servers.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Merging two good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Start with two good overlays, connected by one link.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Build new good overlay.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Construction algorithm: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Divide-and-conquer.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Merge and collapse components.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Robustness: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Self-stabilization.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Churn.</a:t>
            </a:r>
            <a:endParaRPr lang="en-US" sz="2800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9221">
            <a:off x="9643802" y="1787792"/>
            <a:ext cx="2576105" cy="25761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32780" y="7595771"/>
            <a:ext cx="1107367" cy="1659924"/>
            <a:chOff x="11234829" y="2223646"/>
            <a:chExt cx="3539941" cy="5306307"/>
          </a:xfrm>
        </p:grpSpPr>
        <p:sp>
          <p:nvSpPr>
            <p:cNvPr id="7" name="32-Point Star 6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68142" y="7267234"/>
            <a:ext cx="1226762" cy="1838895"/>
            <a:chOff x="-2593804" y="1548397"/>
            <a:chExt cx="3810209" cy="5711433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40496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Self-Stabilization</a:t>
            </a:r>
          </a:p>
          <a:p>
            <a:endParaRPr lang="en-US" dirty="0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US" sz="5000" dirty="0" smtClean="0">
              <a:solidFill>
                <a:srgbClr val="FFFFFF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23972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Detecting Trouble</a:t>
            </a:r>
          </a:p>
        </p:txBody>
      </p:sp>
    </p:spTree>
    <p:extLst>
      <p:ext uri="{BB962C8B-B14F-4D97-AF65-F5344CB8AC3E}">
        <p14:creationId xmlns:p14="http://schemas.microsoft.com/office/powerpoint/2010/main" val="888086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9854" y="358750"/>
            <a:ext cx="78037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i="1" dirty="0" smtClean="0">
                <a:solidFill>
                  <a:srgbClr val="FFFFFF"/>
                </a:solidFill>
              </a:rPr>
              <a:t>A few existing overlay networks…</a:t>
            </a:r>
            <a:endParaRPr lang="en-US" sz="4200" i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895" y="2835041"/>
            <a:ext cx="148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9275" y="3158206"/>
            <a:ext cx="216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Kademlia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9128" y="514862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Pastry  Tapestry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6715" y="2682641"/>
            <a:ext cx="137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Skip+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24655" y="3481372"/>
            <a:ext cx="1759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HSkip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3605" y="4326831"/>
            <a:ext cx="282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Patricia Tries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23470" y="6846073"/>
            <a:ext cx="1001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2773" y="7169238"/>
            <a:ext cx="146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XHeal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60804" y="8650907"/>
            <a:ext cx="315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Forgiving Tree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69775" y="5383504"/>
            <a:ext cx="1414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PGrid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80375" y="2188710"/>
            <a:ext cx="173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Skipnet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94669" y="6522907"/>
            <a:ext cx="269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 Protocol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0708" y="7535353"/>
            <a:ext cx="4403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dHamiltonianCycles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94002" y="6522907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Avatar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3628" y="3975303"/>
            <a:ext cx="2884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</a:t>
            </a:r>
            <a:r>
              <a:rPr lang="en-US" dirty="0" smtClean="0"/>
              <a:t>-Re-Chord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8995" y="8341497"/>
            <a:ext cx="2784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HyperCubes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44036" y="7532416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HyperRing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552504" y="5471786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Chameleon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7820" y="3920982"/>
            <a:ext cx="217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Re-Chord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51354" y="5398235"/>
            <a:ext cx="1220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Tiara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59252" y="6358825"/>
            <a:ext cx="168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Self-Stabilization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23972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Detecting Trouble</a:t>
            </a: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42434" y="2089150"/>
            <a:ext cx="1165436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Local detection: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If the topology is bad, some node can detect it.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Virtual topology is deterministic.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Can verify assignment of virtual nodes to real nodes, since each real node is assigned 1 or 2 virtual nodes.</a:t>
            </a:r>
          </a:p>
          <a:p>
            <a:pPr marL="444500" lvl="1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7965" y="876300"/>
            <a:ext cx="1922125" cy="2881232"/>
            <a:chOff x="-2593804" y="1548397"/>
            <a:chExt cx="3810209" cy="5711433"/>
          </a:xfrm>
        </p:grpSpPr>
        <p:sp>
          <p:nvSpPr>
            <p:cNvPr id="7" name="32-Point Star 6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41278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/>
          </p:cNvSpPr>
          <p:nvPr/>
        </p:nvSpPr>
        <p:spPr bwMode="auto">
          <a:xfrm>
            <a:off x="842434" y="5865284"/>
            <a:ext cx="1107863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Detection diameter: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Assume there is a topology problem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.</a:t>
            </a: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Detection diameter = max distance of any node from a node that can detect the problem.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In any expander, detection diameter is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O(log n)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, even if real graph diameter is much larger!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Self-Stabilization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23972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Detecting Trouble</a:t>
            </a: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42434" y="2089150"/>
            <a:ext cx="1165436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Local detection: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If the topology is bad, some node can detect it.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Virtual topology is deterministic.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Can verify assignment of virtual nodes to real nodes, since each real node is assigned 1 or 2 virtual nodes.</a:t>
            </a:r>
          </a:p>
          <a:p>
            <a:pPr marL="444500" lvl="1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7965" y="876300"/>
            <a:ext cx="1922125" cy="2881232"/>
            <a:chOff x="-2593804" y="1548397"/>
            <a:chExt cx="3810209" cy="5711433"/>
          </a:xfrm>
        </p:grpSpPr>
        <p:sp>
          <p:nvSpPr>
            <p:cNvPr id="7" name="32-Point Star 6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7"/>
          <p:cNvSpPr>
            <a:spLocks/>
          </p:cNvSpPr>
          <p:nvPr/>
        </p:nvSpPr>
        <p:spPr bwMode="auto">
          <a:xfrm>
            <a:off x="5938781" y="5827613"/>
            <a:ext cx="6433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[Defined by </a:t>
            </a:r>
            <a:r>
              <a:rPr lang="en-US" sz="2400" dirty="0">
                <a:solidFill>
                  <a:srgbClr val="800000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400" dirty="0" err="1">
                <a:solidFill>
                  <a:srgbClr val="800000"/>
                </a:solidFill>
                <a:ea typeface="ＭＳ Ｐゴシック" charset="0"/>
                <a:cs typeface="Palatino" charset="0"/>
              </a:rPr>
              <a:t>Berns</a:t>
            </a:r>
            <a:r>
              <a:rPr lang="en-US" sz="2400" dirty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ea typeface="ＭＳ Ｐゴシック" charset="0"/>
                <a:cs typeface="Palatino" charset="0"/>
              </a:rPr>
              <a:t>Ghosh</a:t>
            </a:r>
            <a:r>
              <a:rPr lang="en-US" sz="2400" dirty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4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Pemmaraju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: SSS’11]</a:t>
            </a:r>
            <a:endParaRPr lang="en-US" sz="24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4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/>
          </p:cNvSpPr>
          <p:nvPr/>
        </p:nvSpPr>
        <p:spPr bwMode="auto">
          <a:xfrm>
            <a:off x="842434" y="5865284"/>
            <a:ext cx="1107863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Detection diameter: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Assume there is a topology problem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.</a:t>
            </a: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Detection diameter = max distance of any node from a node that can detect the problem.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In any expander, detection diameter is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O(log n)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, even if real graph diameter is much larger!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Self-Stabilization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23972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Detecting Trouble</a:t>
            </a: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42434" y="2089150"/>
            <a:ext cx="1165436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Local detection: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If the topology is bad, some node can detect it.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Virtual topology is deterministic.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Can verify assignment of virtual nodes to real nodes, since each real node is assigned 1 or 2 virtual nodes.</a:t>
            </a:r>
          </a:p>
          <a:p>
            <a:pPr marL="444500" lvl="1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7965" y="876300"/>
            <a:ext cx="1922125" cy="2881232"/>
            <a:chOff x="-2593804" y="1548397"/>
            <a:chExt cx="3810209" cy="5711433"/>
          </a:xfrm>
        </p:grpSpPr>
        <p:sp>
          <p:nvSpPr>
            <p:cNvPr id="7" name="32-Point Star 6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ounded Rectangle 1"/>
          <p:cNvSpPr/>
          <p:nvPr/>
        </p:nvSpPr>
        <p:spPr bwMode="auto">
          <a:xfrm>
            <a:off x="1964267" y="3757532"/>
            <a:ext cx="8382000" cy="3591535"/>
          </a:xfrm>
          <a:prstGeom prst="roundRect">
            <a:avLst/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Conclusion: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1"/>
                </a:solidFill>
              </a:rPr>
              <a:t>Within </a:t>
            </a:r>
            <a:r>
              <a:rPr lang="en-US" dirty="0" smtClean="0">
                <a:solidFill>
                  <a:srgbClr val="FF0000"/>
                </a:solidFill>
              </a:rPr>
              <a:t>O(log n) </a:t>
            </a:r>
            <a:r>
              <a:rPr lang="en-US" dirty="0" smtClean="0">
                <a:solidFill>
                  <a:schemeClr val="accent1"/>
                </a:solidFill>
              </a:rPr>
              <a:t>time, every node learns of a topology error.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48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Self-</a:t>
            </a:r>
            <a:r>
              <a:rPr lang="en-US" sz="5000" dirty="0" err="1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stabilizatino</a:t>
            </a:r>
            <a:endParaRPr lang="en-US" sz="5000" dirty="0" smtClean="0">
              <a:solidFill>
                <a:srgbClr val="FFFFFF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Basic idea: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If a node detects an error: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Flood notification to everyone.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Time: </a:t>
            </a:r>
            <a:r>
              <a:rPr lang="en-US" sz="28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O(log n)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On notification of error: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Restart overlay construction from scratch.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Within </a:t>
            </a:r>
            <a:r>
              <a:rPr lang="en-US" sz="28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O(</a:t>
            </a:r>
            <a:r>
              <a:rPr lang="en-US" sz="2800" kern="0" dirty="0" err="1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polylog</a:t>
            </a:r>
            <a:r>
              <a:rPr lang="en-US" sz="28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 n)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time, new overlay.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75332" y="1509900"/>
            <a:ext cx="2173867" cy="3258589"/>
            <a:chOff x="-2593804" y="1548397"/>
            <a:chExt cx="3810209" cy="5711433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11595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Self-</a:t>
            </a:r>
            <a:r>
              <a:rPr lang="en-US" sz="5000" dirty="0" err="1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stabilizatino</a:t>
            </a:r>
            <a:endParaRPr lang="en-US" sz="5000" dirty="0" smtClean="0">
              <a:solidFill>
                <a:srgbClr val="FFFFFF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Basic idea: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If a node detects an error: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Flood notification to everyone.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Time: </a:t>
            </a:r>
            <a:r>
              <a:rPr lang="en-US" sz="28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O(log n)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On notification of error: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Restart overlay construction from scratch.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Within </a:t>
            </a:r>
            <a:r>
              <a:rPr lang="en-US" sz="28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O(</a:t>
            </a:r>
            <a:r>
              <a:rPr lang="en-US" sz="2800" kern="0" dirty="0" err="1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polylog</a:t>
            </a:r>
            <a:r>
              <a:rPr lang="en-US" sz="28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 n)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time, new overlay.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Remaining issue: synchronization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Different nodes begin rebuilds at different times.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Components synchronize as they merge.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75332" y="1509900"/>
            <a:ext cx="2173867" cy="3258589"/>
            <a:chOff x="-2593804" y="1548397"/>
            <a:chExt cx="3810209" cy="5711433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8924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Overview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Plan: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Virtual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Define good topologies.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Map virtual nodes to real servers.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Merging two good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Start with two good overlays, connected by one link.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Build new good overlay.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Construction algorithm: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Divide-and-conquer.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Merge and collapse components.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Robustness: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Self-stabilization.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Churn.</a:t>
            </a:r>
            <a:endParaRPr lang="en-US" sz="2800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9221">
            <a:off x="9643802" y="1787792"/>
            <a:ext cx="2576105" cy="25761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32780" y="7595771"/>
            <a:ext cx="1107367" cy="1659924"/>
            <a:chOff x="11234829" y="2223646"/>
            <a:chExt cx="3539941" cy="5306307"/>
          </a:xfrm>
        </p:grpSpPr>
        <p:sp>
          <p:nvSpPr>
            <p:cNvPr id="7" name="32-Point Star 6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68142" y="7267234"/>
            <a:ext cx="1226762" cy="1838895"/>
            <a:chOff x="-2593804" y="1548397"/>
            <a:chExt cx="3810209" cy="5711433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48189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Departures and Failures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192713" y="3644303"/>
            <a:ext cx="2422621" cy="3304257"/>
            <a:chOff x="11234829" y="2223646"/>
            <a:chExt cx="3539941" cy="5306307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9221">
            <a:off x="10414042" y="970430"/>
            <a:ext cx="2576105" cy="2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9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Departures and Failures</a:t>
            </a: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42435" y="2038351"/>
            <a:ext cx="10435166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What types of failures?</a:t>
            </a:r>
            <a:endParaRPr lang="en-US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Graceful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execute an exit protocol.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Oblivious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adversary decides failures in advance. 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Random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adversary fails nodes at random.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Adaptive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adversary chooses failure on-line.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Connected: adversary never disconnects graph.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192713" y="3644303"/>
            <a:ext cx="2422621" cy="3304257"/>
            <a:chOff x="11234829" y="2223646"/>
            <a:chExt cx="3539941" cy="5306307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9221">
            <a:off x="10414042" y="970430"/>
            <a:ext cx="2576105" cy="257610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1117600" y="4639732"/>
            <a:ext cx="7840133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9757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/>
          </p:cNvSpPr>
          <p:nvPr/>
        </p:nvSpPr>
        <p:spPr bwMode="auto">
          <a:xfrm>
            <a:off x="842434" y="5865284"/>
            <a:ext cx="1107863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Overlay tolerates failures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Expanders are highly fault-tolerant.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 “good” target topologies, overlay maintains good properties, even if nodes fail. 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As long as not too many nodes fail, all is good.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Departures and Failures</a:t>
            </a: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42435" y="2038351"/>
            <a:ext cx="10435166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What types of failures?</a:t>
            </a:r>
            <a:endParaRPr lang="en-US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Graceful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execute an exit protocol.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Oblivious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adversary decides failures in advance. 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Random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adversary fails nodes at random.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Adaptive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adversary chooses failure on-line.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Connected: adversary never disconnects graph.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192713" y="3644303"/>
            <a:ext cx="2422621" cy="3304257"/>
            <a:chOff x="11234829" y="2223646"/>
            <a:chExt cx="3539941" cy="5306307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9221">
            <a:off x="10414042" y="970430"/>
            <a:ext cx="2576105" cy="257610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1117600" y="4639732"/>
            <a:ext cx="7840133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5919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Repairing failures</a:t>
            </a: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42434" y="2089150"/>
            <a:ext cx="1165436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Option 1. </a:t>
            </a:r>
            <a:r>
              <a:rPr lang="en-US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Local repair 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If a node leaves gracefully, hand-off virtual nodes.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If a node crashes, neighbors regenerate virtual nodes.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Rebalance (via random walks).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4445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r>
              <a:rPr lang="en-US" sz="32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Conjecture: tolerates small changes.</a:t>
            </a:r>
          </a:p>
          <a:p>
            <a:pPr marL="444500" lvl="1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82179" y="5026942"/>
            <a:ext cx="2422621" cy="3304257"/>
            <a:chOff x="11234829" y="2223646"/>
            <a:chExt cx="3539941" cy="5306307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9221">
            <a:off x="10414042" y="970430"/>
            <a:ext cx="2576105" cy="2576105"/>
          </a:xfrm>
          <a:prstGeom prst="rect">
            <a:avLst/>
          </a:prstGeom>
        </p:spPr>
      </p:pic>
      <p:sp>
        <p:nvSpPr>
          <p:cNvPr id="14" name="Rectangle 7"/>
          <p:cNvSpPr>
            <a:spLocks/>
          </p:cNvSpPr>
          <p:nvPr/>
        </p:nvSpPr>
        <p:spPr bwMode="auto">
          <a:xfrm>
            <a:off x="6872609" y="3930449"/>
            <a:ext cx="55395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[as in Kuhn,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Schmid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Wattenhofer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IPTPS’05]</a:t>
            </a:r>
            <a:endParaRPr lang="en-US" sz="22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93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003300" y="2039124"/>
            <a:ext cx="10820400" cy="7200900"/>
          </a:xfrm>
          <a:ln/>
        </p:spPr>
        <p:txBody>
          <a:bodyPr/>
          <a:lstStyle/>
          <a:p>
            <a:r>
              <a:rPr lang="en-US" sz="3600" dirty="0" smtClean="0"/>
              <a:t>What do we know?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	Discussion of existing approaches.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Is the problem solved?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	Are the existing solutions practical?</a:t>
            </a:r>
            <a:endParaRPr lang="en-US" sz="2800" dirty="0" smtClean="0"/>
          </a:p>
          <a:p>
            <a:endParaRPr lang="en-US" sz="3600" dirty="0" smtClean="0"/>
          </a:p>
          <a:p>
            <a:r>
              <a:rPr lang="en-US" sz="3600" dirty="0" smtClean="0"/>
              <a:t>Ongoing work</a:t>
            </a:r>
          </a:p>
          <a:p>
            <a:pPr lvl="0"/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Some ideas that we are thinking about.</a:t>
            </a:r>
            <a:endParaRPr lang="en-US" sz="3600" dirty="0" smtClean="0"/>
          </a:p>
          <a:p>
            <a:pPr lvl="1" indent="0">
              <a:buNone/>
            </a:pPr>
            <a:endParaRPr lang="en-US" sz="3200" dirty="0" smtClean="0"/>
          </a:p>
          <a:p>
            <a:r>
              <a:rPr lang="en-US" sz="3600" dirty="0" smtClean="0"/>
              <a:t>Challenge for us to work on</a:t>
            </a:r>
          </a:p>
          <a:p>
            <a:pPr lvl="0"/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To work on after the workshop is over.</a:t>
            </a:r>
            <a:endParaRPr lang="en-US" sz="2800" dirty="0"/>
          </a:p>
          <a:p>
            <a:endParaRPr lang="en-US" sz="3600" dirty="0"/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Today’s Goals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682134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 Workshop Talk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8252" y="8409027"/>
            <a:ext cx="8138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Collaborators: </a:t>
            </a:r>
          </a:p>
          <a:p>
            <a:r>
              <a:rPr lang="en-US" sz="2400" dirty="0" err="1" smtClean="0"/>
              <a:t>Gopal</a:t>
            </a:r>
            <a:r>
              <a:rPr lang="en-US" sz="2400" dirty="0" smtClean="0"/>
              <a:t> </a:t>
            </a:r>
            <a:r>
              <a:rPr lang="en-US" sz="2400" dirty="0" err="1" smtClean="0"/>
              <a:t>Pandurangan</a:t>
            </a:r>
            <a:r>
              <a:rPr lang="en-US" sz="2400" dirty="0" smtClean="0"/>
              <a:t>, Peter Robinson, and Amitabh Trahan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830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/>
          </p:cNvSpPr>
          <p:nvPr/>
        </p:nvSpPr>
        <p:spPr bwMode="auto">
          <a:xfrm>
            <a:off x="842434" y="5865284"/>
            <a:ext cx="1107863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Option 2. </a:t>
            </a:r>
            <a:r>
              <a:rPr lang="en-US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Periodic Rebuild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Every so often, initiate a complete rebuild.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Assume failures oblivious or random (in some sense).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As long as:</a:t>
            </a:r>
          </a:p>
          <a:p>
            <a:pPr marL="444500" lvl="1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		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“half-life” &gt; “rebuild time”</a:t>
            </a:r>
          </a:p>
          <a:p>
            <a:pPr marL="444500" lvl="1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	then everything continues to work.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Repairing failures</a:t>
            </a: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42434" y="2089150"/>
            <a:ext cx="1165436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Option 1. </a:t>
            </a:r>
            <a:r>
              <a:rPr lang="en-US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Local repair 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If a node leaves gracefully, hand-off virtual nodes.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If a node crashes, neighbors regenerate virtual nodes.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Rebalance (via random walks).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4445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r>
              <a:rPr lang="en-US" sz="32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Conjecture: tolerates small changes.</a:t>
            </a:r>
          </a:p>
          <a:p>
            <a:pPr marL="444500" lvl="1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82179" y="5026942"/>
            <a:ext cx="2422621" cy="3304257"/>
            <a:chOff x="11234829" y="2223646"/>
            <a:chExt cx="3539941" cy="5306307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9221">
            <a:off x="10414042" y="970430"/>
            <a:ext cx="2576105" cy="2576105"/>
          </a:xfrm>
          <a:prstGeom prst="rect">
            <a:avLst/>
          </a:prstGeom>
        </p:spPr>
      </p:pic>
      <p:sp>
        <p:nvSpPr>
          <p:cNvPr id="14" name="Rectangle 7"/>
          <p:cNvSpPr>
            <a:spLocks/>
          </p:cNvSpPr>
          <p:nvPr/>
        </p:nvSpPr>
        <p:spPr bwMode="auto">
          <a:xfrm>
            <a:off x="6872609" y="3930449"/>
            <a:ext cx="55395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[as in Kuhn,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Schmid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Wattenhofer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IPTPS’05]</a:t>
            </a:r>
            <a:endParaRPr lang="en-US" sz="22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78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Key Question: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Does the construction procedure work when there are ongoing failures?</a:t>
            </a:r>
            <a:endParaRPr lang="en-US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kern="0" dirty="0" smtClean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1. Merging fails if links connecting collections fail: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Random/oblivious failures 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  <a:sym typeface="Wingdings"/>
              </a:rPr>
              <a:t> not too many links fail / iteration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2. Collection coordination is more difficult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Can no longer rely on a leader or an aggregation tree in the collection.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Matching is still doable.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err="1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Sparsification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is harder.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9221">
            <a:off x="8657413" y="6368663"/>
            <a:ext cx="2576105" cy="2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6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/>
          </p:cNvSpPr>
          <p:nvPr/>
        </p:nvSpPr>
        <p:spPr bwMode="auto">
          <a:xfrm>
            <a:off x="842434" y="5865284"/>
            <a:ext cx="1107863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Joining is easy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Find an extra virtual node.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Route virtual node to new entrant.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Or wait until the next rebuild.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Joining nodes</a:t>
            </a: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42435" y="2089150"/>
            <a:ext cx="10435166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How do nodes join?</a:t>
            </a:r>
            <a:endParaRPr lang="en-US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Random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introduced to a random node.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Oblivious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introduced to a node chosen by the adversary in advance.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Limited adversarial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: introduced to a node, but adversary cannot introduce more than one at each location.</a:t>
            </a: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90784" y="5219101"/>
            <a:ext cx="2422621" cy="3304257"/>
            <a:chOff x="11234829" y="2223646"/>
            <a:chExt cx="3539941" cy="5306307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9221">
            <a:off x="10414042" y="970430"/>
            <a:ext cx="2576105" cy="2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67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Overview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Plan: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Virtual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Define good topologies.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Map virtual nodes to real servers.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Merging two good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Start with two good overlays, connected by one link.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Build new good overlay.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Construction algorithm: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Divide-and-conquer.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Merge and collapse components.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Robustness: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Self-stabilization.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Churn.</a:t>
            </a:r>
            <a:endParaRPr lang="en-US" sz="2800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9221">
            <a:off x="9643802" y="1787792"/>
            <a:ext cx="2576105" cy="25761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345313" y="6893906"/>
            <a:ext cx="1458154" cy="2185748"/>
            <a:chOff x="11234829" y="2223646"/>
            <a:chExt cx="3539941" cy="5306307"/>
          </a:xfrm>
        </p:grpSpPr>
        <p:sp>
          <p:nvSpPr>
            <p:cNvPr id="7" name="32-Point Star 6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408141" y="5050877"/>
            <a:ext cx="1937171" cy="2903786"/>
            <a:chOff x="-2593804" y="1548397"/>
            <a:chExt cx="3810209" cy="5711433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01" y="1515533"/>
            <a:ext cx="1227588" cy="1405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8" y="3427009"/>
            <a:ext cx="1227588" cy="1405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8" y="5137275"/>
            <a:ext cx="1227588" cy="1405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981" y="7697369"/>
            <a:ext cx="530748" cy="552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885" y="8249692"/>
            <a:ext cx="474114" cy="6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05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2239" y="358750"/>
            <a:ext cx="50389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i="1" dirty="0" smtClean="0">
                <a:solidFill>
                  <a:srgbClr val="FFFFFF"/>
                </a:solidFill>
              </a:rPr>
              <a:t>Overlays</a:t>
            </a:r>
          </a:p>
          <a:p>
            <a:r>
              <a:rPr lang="en-US" sz="4200" i="1" dirty="0" smtClean="0">
                <a:solidFill>
                  <a:srgbClr val="FFFFFF"/>
                </a:solidFill>
              </a:rPr>
              <a:t>A Play in Three Acts</a:t>
            </a:r>
            <a:endParaRPr lang="en-US" sz="4200" i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92691" y="2155178"/>
            <a:ext cx="11698787" cy="7023554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  <a:effectLst/>
          <a:extLst/>
        </p:spPr>
        <p:txBody>
          <a:bodyPr vert="horz" wrap="square" lIns="360000" tIns="360000" rIns="360000" bIns="36000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400" dirty="0" smtClean="0">
                <a:solidFill>
                  <a:srgbClr val="FFFFFF"/>
                </a:solidFill>
              </a:rPr>
              <a:t>Act I : Fix-it-Felix and the Half-Life-Hobgoblin</a:t>
            </a:r>
          </a:p>
          <a:p>
            <a:pPr algn="l"/>
            <a:endParaRPr lang="en-US" sz="3400" dirty="0">
              <a:solidFill>
                <a:srgbClr val="FFFFFF"/>
              </a:solidFill>
            </a:endParaRPr>
          </a:p>
          <a:p>
            <a:pPr marL="711200" algn="l"/>
            <a:r>
              <a:rPr lang="en-US" sz="2200" dirty="0" smtClean="0">
                <a:solidFill>
                  <a:srgbClr val="FF0000"/>
                </a:solidFill>
              </a:rPr>
              <a:t>Wherein we meet our hero Felix, as he races to keep up with the Half-Life-Hobgoblin, fixing the overlay as fast as it is being </a:t>
            </a:r>
            <a:r>
              <a:rPr lang="en-US" sz="2200" dirty="0" err="1" smtClean="0">
                <a:solidFill>
                  <a:srgbClr val="FF0000"/>
                </a:solidFill>
              </a:rPr>
              <a:t>destoryed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sz="3400" dirty="0" smtClean="0">
              <a:solidFill>
                <a:srgbClr val="FFFFFF"/>
              </a:solidFill>
            </a:endParaRPr>
          </a:p>
          <a:p>
            <a:pPr algn="l"/>
            <a:r>
              <a:rPr lang="en-US" sz="3400" dirty="0" smtClean="0">
                <a:solidFill>
                  <a:srgbClr val="FFFFFF"/>
                </a:solidFill>
              </a:rPr>
              <a:t>Act II : Bob-the-Builder and the Destabilizing-Demon</a:t>
            </a:r>
          </a:p>
          <a:p>
            <a:pPr algn="l"/>
            <a:endParaRPr lang="en-US" sz="3400" dirty="0" smtClean="0">
              <a:solidFill>
                <a:srgbClr val="FFFFFF"/>
              </a:solidFill>
            </a:endParaRPr>
          </a:p>
          <a:p>
            <a:pPr marL="711200" algn="l"/>
            <a:r>
              <a:rPr lang="en-US" sz="2200" dirty="0">
                <a:solidFill>
                  <a:srgbClr val="FF0000"/>
                </a:solidFill>
              </a:rPr>
              <a:t>Wherein we meet our hero </a:t>
            </a:r>
            <a:r>
              <a:rPr lang="en-US" sz="2200" dirty="0" smtClean="0">
                <a:solidFill>
                  <a:srgbClr val="FF0000"/>
                </a:solidFill>
              </a:rPr>
              <a:t>Bob, </a:t>
            </a:r>
            <a:r>
              <a:rPr lang="en-US" sz="2200" dirty="0">
                <a:solidFill>
                  <a:srgbClr val="FF0000"/>
                </a:solidFill>
              </a:rPr>
              <a:t>as he </a:t>
            </a:r>
            <a:r>
              <a:rPr lang="en-US" sz="2200" dirty="0" smtClean="0">
                <a:solidFill>
                  <a:srgbClr val="FF0000"/>
                </a:solidFill>
              </a:rPr>
              <a:t>counters the Destabilizing-Demon, rebuilding the overlay no matter how badly damaged.</a:t>
            </a:r>
          </a:p>
          <a:p>
            <a:pPr algn="l"/>
            <a:endParaRPr lang="en-US" sz="3400" dirty="0" smtClean="0">
              <a:solidFill>
                <a:srgbClr val="FFFFFF"/>
              </a:solidFill>
            </a:endParaRPr>
          </a:p>
          <a:p>
            <a:pPr algn="l"/>
            <a:r>
              <a:rPr lang="en-US" sz="3400" dirty="0" smtClean="0">
                <a:solidFill>
                  <a:srgbClr val="FFFFFF"/>
                </a:solidFill>
              </a:rPr>
              <a:t>Act III : Here Be Dragons</a:t>
            </a:r>
          </a:p>
          <a:p>
            <a:pPr marL="711200" algn="l"/>
            <a:endParaRPr lang="en-US" sz="2200" dirty="0" smtClean="0">
              <a:solidFill>
                <a:srgbClr val="FF0000"/>
              </a:solidFill>
            </a:endParaRPr>
          </a:p>
          <a:p>
            <a:pPr marL="711200" algn="l"/>
            <a:r>
              <a:rPr lang="en-US" sz="2200" dirty="0" smtClean="0">
                <a:solidFill>
                  <a:srgbClr val="FF0000"/>
                </a:solidFill>
              </a:rPr>
              <a:t>Wherein </a:t>
            </a:r>
            <a:r>
              <a:rPr lang="en-US" sz="2200" dirty="0">
                <a:solidFill>
                  <a:srgbClr val="FF0000"/>
                </a:solidFill>
              </a:rPr>
              <a:t>we </a:t>
            </a:r>
            <a:r>
              <a:rPr lang="en-US" sz="2200" dirty="0" smtClean="0">
                <a:solidFill>
                  <a:srgbClr val="FF0000"/>
                </a:solidFill>
              </a:rPr>
              <a:t>explore the dangerous and unknown path forward and away from the hobgoblins and demons of our despair.</a:t>
            </a:r>
            <a:endParaRPr lang="en-US" sz="2200" dirty="0">
              <a:solidFill>
                <a:srgbClr val="FF0000"/>
              </a:solidFill>
            </a:endParaRPr>
          </a:p>
          <a:p>
            <a:pPr algn="l"/>
            <a:endParaRPr lang="en-US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9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Wrap-up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27100" y="2089149"/>
            <a:ext cx="4806845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Many approaches: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One zillion different base topologies.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Many different repair techniques.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Real-world implementations.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Algorithms and theory.</a:t>
            </a:r>
          </a:p>
          <a:p>
            <a:pPr algn="l">
              <a:lnSpc>
                <a:spcPct val="110000"/>
              </a:lnSpc>
            </a:pPr>
            <a:endParaRPr lang="en-US" sz="3100" dirty="0" smtClean="0">
              <a:solidFill>
                <a:srgbClr val="00009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88456" y="2505145"/>
            <a:ext cx="6206744" cy="620674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overl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35" y="2653920"/>
            <a:ext cx="5919468" cy="59194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4206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9854" y="358750"/>
            <a:ext cx="78037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i="1" dirty="0" smtClean="0">
                <a:solidFill>
                  <a:srgbClr val="FFFFFF"/>
                </a:solidFill>
              </a:rPr>
              <a:t>A few existing overlay networks…</a:t>
            </a:r>
            <a:endParaRPr lang="en-US" sz="4200" i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895" y="2835041"/>
            <a:ext cx="148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9275" y="3158206"/>
            <a:ext cx="216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Kademlia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9128" y="514862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Pastry  Tapestry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6715" y="2682641"/>
            <a:ext cx="137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Skip+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24655" y="3481372"/>
            <a:ext cx="1759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HSkip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3605" y="4326831"/>
            <a:ext cx="282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Patricia Tries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23470" y="6846073"/>
            <a:ext cx="1001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2773" y="7169238"/>
            <a:ext cx="146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XHeal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60804" y="8650907"/>
            <a:ext cx="315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Forgiving Tree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69775" y="5383504"/>
            <a:ext cx="1414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PGrid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80375" y="2188710"/>
            <a:ext cx="173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Skipnet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94669" y="6522907"/>
            <a:ext cx="269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 Protocol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0708" y="7535353"/>
            <a:ext cx="4403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dHamiltonianCycles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94002" y="6522907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Avatar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3628" y="3975303"/>
            <a:ext cx="2884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</a:t>
            </a:r>
            <a:r>
              <a:rPr lang="en-US" dirty="0" smtClean="0"/>
              <a:t>-Re-Chord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8995" y="8341497"/>
            <a:ext cx="2784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HyperCubes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44036" y="7532416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HyperRing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552504" y="5471786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Chameleon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7820" y="3920982"/>
            <a:ext cx="217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Re-Chord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51354" y="5398235"/>
            <a:ext cx="1220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Tiara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59252" y="6358825"/>
            <a:ext cx="168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30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Wrap-up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 few things I have learned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850136" y="2089149"/>
            <a:ext cx="4806845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Churn analysis is hard: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Relatively few papers really allow failures to happen </a:t>
            </a:r>
            <a:r>
              <a:rPr lang="en-US" sz="31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at any time</a:t>
            </a: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Analysis is </a:t>
            </a:r>
            <a:r>
              <a:rPr lang="en-US" sz="3100" dirty="0" err="1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handwavy</a:t>
            </a: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, and sometimes wrong (see, e.g., Chord).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Can we do a better job of understanding / proving results regarding churn?</a:t>
            </a:r>
          </a:p>
          <a:p>
            <a:pPr algn="l">
              <a:lnSpc>
                <a:spcPct val="110000"/>
              </a:lnSpc>
            </a:pPr>
            <a:endParaRPr lang="en-US" sz="3100" dirty="0" smtClean="0">
              <a:solidFill>
                <a:srgbClr val="000090"/>
              </a:solidFill>
              <a:ea typeface="ＭＳ Ｐゴシック" charset="0"/>
              <a:cs typeface="Palatino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08456" y="2754003"/>
            <a:ext cx="3539941" cy="5306307"/>
            <a:chOff x="11234829" y="2223646"/>
            <a:chExt cx="3539941" cy="5306307"/>
          </a:xfrm>
        </p:grpSpPr>
        <p:sp>
          <p:nvSpPr>
            <p:cNvPr id="8" name="32-Point Star 7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12" name="Rounded Rectangular Callout 11"/>
          <p:cNvSpPr/>
          <p:nvPr/>
        </p:nvSpPr>
        <p:spPr bwMode="auto">
          <a:xfrm>
            <a:off x="8350298" y="2600672"/>
            <a:ext cx="2914266" cy="800310"/>
          </a:xfrm>
          <a:prstGeom prst="wedgeRoundRectCallout">
            <a:avLst>
              <a:gd name="adj1" fmla="val -34987"/>
              <a:gd name="adj2" fmla="val 102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 can fix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Wrap-up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 few things I have learned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27100" y="2089149"/>
            <a:ext cx="4806845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Self-stabilization is  also hard: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System can start in any state!  Easy to ignore corner cases.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Still, easier because there are no ongoing failures.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Tends to be expensive, due to lots of local checking and rebuilding.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55095" y="2726576"/>
            <a:ext cx="3539941" cy="5306307"/>
            <a:chOff x="-2593804" y="1548397"/>
            <a:chExt cx="3810209" cy="5711433"/>
          </a:xfrm>
        </p:grpSpPr>
        <p:sp>
          <p:nvSpPr>
            <p:cNvPr id="8" name="32-Point Star 7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ounded Rectangular Callout 11"/>
          <p:cNvSpPr/>
          <p:nvPr/>
        </p:nvSpPr>
        <p:spPr bwMode="auto">
          <a:xfrm>
            <a:off x="8922068" y="2726575"/>
            <a:ext cx="3974334" cy="1412301"/>
          </a:xfrm>
          <a:prstGeom prst="wedgeRoundRectCallout">
            <a:avLst>
              <a:gd name="adj1" fmla="val -55443"/>
              <a:gd name="adj2" fmla="val 7994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Can we build it?</a:t>
            </a:r>
          </a:p>
          <a:p>
            <a:r>
              <a:rPr lang="en-US" dirty="0" smtClean="0"/>
              <a:t>Yes we can!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84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Wrap-up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 few things I have learned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27100" y="2089149"/>
            <a:ext cx="4806845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Integrating both churn and self-stabilization: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Hard to stabilize if failures are ongoing!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Competing demands:</a:t>
            </a:r>
          </a:p>
          <a:p>
            <a:pPr marL="1358900" lvl="2" indent="-4572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Wingdings" charset="2"/>
              <a:buChar char="Ø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Self-stabilization treats every failures as a disaster!</a:t>
            </a:r>
          </a:p>
          <a:p>
            <a:pPr marL="1358900" lvl="2" indent="-4572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Wingdings" charset="2"/>
              <a:buChar char="Ø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Churn-tolerance tries to ignore/repair small failures.</a:t>
            </a:r>
            <a:endParaRPr lang="en-US" sz="31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55095" y="1733550"/>
            <a:ext cx="3539941" cy="5306307"/>
            <a:chOff x="-2593804" y="1548397"/>
            <a:chExt cx="3810209" cy="5711433"/>
          </a:xfrm>
        </p:grpSpPr>
        <p:sp>
          <p:nvSpPr>
            <p:cNvPr id="8" name="32-Point Star 7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8855259" y="3177340"/>
            <a:ext cx="3539941" cy="5306307"/>
            <a:chOff x="11234829" y="2223646"/>
            <a:chExt cx="3539941" cy="5306307"/>
          </a:xfrm>
        </p:grpSpPr>
        <p:sp>
          <p:nvSpPr>
            <p:cNvPr id="13" name="32-Point Star 12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474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Overlay Networks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517029" y="2505145"/>
            <a:ext cx="6206744" cy="620674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overl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8" y="2653920"/>
            <a:ext cx="5919468" cy="59194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9314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Wrap-up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 few things I have learned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27100" y="2089149"/>
            <a:ext cx="4806845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Communication costs: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Many existing solutions rely on “</a:t>
            </a:r>
            <a:r>
              <a:rPr lang="en-US" sz="30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graph squaring</a:t>
            </a:r>
            <a:r>
              <a:rPr lang="en-US" sz="30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” to handle worst-case.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Churn-tolerance is relatively cheap (when it works).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Self-stabilization tends to be much more (communication) expensive.</a:t>
            </a:r>
            <a:endParaRPr lang="en-US" sz="30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55095" y="1733550"/>
            <a:ext cx="3539941" cy="5306307"/>
            <a:chOff x="-2593804" y="1548397"/>
            <a:chExt cx="3810209" cy="5711433"/>
          </a:xfrm>
        </p:grpSpPr>
        <p:sp>
          <p:nvSpPr>
            <p:cNvPr id="8" name="32-Point Star 7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8855259" y="3177340"/>
            <a:ext cx="3539941" cy="5306307"/>
            <a:chOff x="11234829" y="2223646"/>
            <a:chExt cx="3539941" cy="5306307"/>
          </a:xfrm>
        </p:grpSpPr>
        <p:sp>
          <p:nvSpPr>
            <p:cNvPr id="13" name="32-Point Star 12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30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Wrap-up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 few things I have learned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27100" y="2089149"/>
            <a:ext cx="4806845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No one has </a:t>
            </a:r>
            <a:r>
              <a:rPr lang="en-US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any idea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how to deal with Byzantine/malicious or greedy participants in a </a:t>
            </a:r>
            <a:r>
              <a:rPr lang="en-US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dynamic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overlay network!</a:t>
            </a:r>
            <a:endParaRPr lang="en-US" sz="30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55095" y="1733550"/>
            <a:ext cx="3539941" cy="5306307"/>
            <a:chOff x="-2593804" y="1548397"/>
            <a:chExt cx="3810209" cy="5711433"/>
          </a:xfrm>
        </p:grpSpPr>
        <p:sp>
          <p:nvSpPr>
            <p:cNvPr id="8" name="32-Point Star 7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8855259" y="3177340"/>
            <a:ext cx="3539941" cy="5306307"/>
            <a:chOff x="11234829" y="2223646"/>
            <a:chExt cx="3539941" cy="5306307"/>
          </a:xfrm>
        </p:grpSpPr>
        <p:sp>
          <p:nvSpPr>
            <p:cNvPr id="13" name="32-Point Star 12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15" name="Rectangle 7"/>
          <p:cNvSpPr>
            <a:spLocks/>
          </p:cNvSpPr>
          <p:nvPr/>
        </p:nvSpPr>
        <p:spPr bwMode="auto">
          <a:xfrm>
            <a:off x="1188872" y="7701512"/>
            <a:ext cx="10532464" cy="88407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xtLst/>
        </p:spPr>
        <p:txBody>
          <a:bodyPr wrap="none" lIns="72000" tIns="72000" rIns="72000" bIns="72000" anchor="ctr">
            <a:spAutoFit/>
          </a:bodyPr>
          <a:lstStyle/>
          <a:p>
            <a:pPr algn="l"/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Exception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: see “Brahms: Byzantine resilient random membership sampling” 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by </a:t>
            </a:r>
            <a:r>
              <a:rPr lang="en-US" sz="24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Bortnikov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4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Gurevitch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4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Keidar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4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Kliot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4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Shraer</a:t>
            </a:r>
            <a:endParaRPr lang="en-US" sz="24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1341272" y="8683631"/>
            <a:ext cx="10202447" cy="88407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xtLst/>
        </p:spPr>
        <p:txBody>
          <a:bodyPr wrap="none" lIns="72000" tIns="72000" rIns="72000" bIns="72000" anchor="ctr">
            <a:spAutoFit/>
          </a:bodyPr>
          <a:lstStyle/>
          <a:p>
            <a:pPr algn="l"/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Exception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: see “Self-stabilizing and Byzantine-Tolerant Overlay Network” 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by </a:t>
            </a:r>
            <a:r>
              <a:rPr lang="en-US" sz="24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Dolev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Hoch, and van </a:t>
            </a:r>
            <a:r>
              <a:rPr lang="en-US" sz="24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Renesse</a:t>
            </a:r>
            <a:endParaRPr lang="en-US" sz="24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73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Wrap-up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 few things I have learned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27100" y="2089149"/>
            <a:ext cx="4806845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sz="4500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Many interesting ideas.</a:t>
            </a:r>
          </a:p>
          <a:p>
            <a:pPr algn="l">
              <a:lnSpc>
                <a:spcPct val="110000"/>
              </a:lnSpc>
              <a:spcAft>
                <a:spcPts val="1000"/>
              </a:spcAft>
            </a:pPr>
            <a:endParaRPr lang="en-US" sz="45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sz="4500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Many interesting techniques.</a:t>
            </a:r>
          </a:p>
          <a:p>
            <a:pPr algn="l">
              <a:lnSpc>
                <a:spcPct val="110000"/>
              </a:lnSpc>
              <a:spcAft>
                <a:spcPts val="1000"/>
              </a:spcAft>
            </a:pPr>
            <a:endParaRPr lang="en-US" sz="45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sz="45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No one “right” solution yet.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55095" y="1733550"/>
            <a:ext cx="3539941" cy="5306307"/>
            <a:chOff x="-2593804" y="1548397"/>
            <a:chExt cx="3810209" cy="5711433"/>
          </a:xfrm>
        </p:grpSpPr>
        <p:sp>
          <p:nvSpPr>
            <p:cNvPr id="8" name="32-Point Star 7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8855259" y="3177340"/>
            <a:ext cx="3539941" cy="5306307"/>
            <a:chOff x="11234829" y="2223646"/>
            <a:chExt cx="3539941" cy="5306307"/>
          </a:xfrm>
        </p:grpSpPr>
        <p:sp>
          <p:nvSpPr>
            <p:cNvPr id="13" name="32-Point Star 12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776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auto">
          <a:xfrm>
            <a:off x="3601329" y="3294679"/>
            <a:ext cx="5806731" cy="580673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3468" y="1214585"/>
            <a:ext cx="3539941" cy="5306307"/>
            <a:chOff x="-2593804" y="1548397"/>
            <a:chExt cx="3810209" cy="5711433"/>
          </a:xfrm>
        </p:grpSpPr>
        <p:sp>
          <p:nvSpPr>
            <p:cNvPr id="9" name="32-Point Star 8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 descr="overl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09" y="3433866"/>
            <a:ext cx="5537969" cy="5537969"/>
          </a:xfrm>
          <a:prstGeom prst="ellipse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271378" y="1387769"/>
            <a:ext cx="3539941" cy="5306307"/>
            <a:chOff x="11234829" y="2223646"/>
            <a:chExt cx="3539941" cy="5306307"/>
          </a:xfrm>
        </p:grpSpPr>
        <p:sp>
          <p:nvSpPr>
            <p:cNvPr id="11" name="32-Point Star 10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17" name="Rounded Rectangular Callout 16"/>
          <p:cNvSpPr/>
          <p:nvPr/>
        </p:nvSpPr>
        <p:spPr bwMode="auto">
          <a:xfrm>
            <a:off x="3215895" y="1214585"/>
            <a:ext cx="3974334" cy="1412301"/>
          </a:xfrm>
          <a:prstGeom prst="wedgeRoundRectCallout">
            <a:avLst>
              <a:gd name="adj1" fmla="val -55443"/>
              <a:gd name="adj2" fmla="val 7994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Can we build it?</a:t>
            </a:r>
          </a:p>
          <a:p>
            <a:r>
              <a:rPr lang="en-US" dirty="0" smtClean="0"/>
              <a:t>Yes we can!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7950927" y="590288"/>
            <a:ext cx="2914266" cy="800310"/>
          </a:xfrm>
          <a:prstGeom prst="wedgeRoundRectCallout">
            <a:avLst>
              <a:gd name="adj1" fmla="val 56128"/>
              <a:gd name="adj2" fmla="val 16474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 can fix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02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Ground Rules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Underlying network: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Collection of nodes.</a:t>
            </a: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</a:rPr>
              <a:t>Nodes arrive (join).  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ea typeface="ＭＳ Ｐゴシック" charset="0"/>
                <a:cs typeface="Palatino" charset="0"/>
                <a:sym typeface="Wingdings"/>
              </a:rPr>
              <a:t> Joining node is connected to </a:t>
            </a: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  <a:ea typeface="ＭＳ Ｐゴシック" charset="0"/>
                <a:cs typeface="Palatino" charset="0"/>
                <a:sym typeface="Wingdings"/>
              </a:rPr>
              <a:t>someone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ea typeface="ＭＳ Ｐゴシック" charset="0"/>
                <a:cs typeface="Palatino" charset="0"/>
                <a:sym typeface="Wingdings"/>
              </a:rPr>
              <a:t>.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</a:rPr>
              <a:t>Nodes leave (fail).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</a:rPr>
              <a:t>Precise model TBA.</a:t>
            </a: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98" y="6598344"/>
            <a:ext cx="799127" cy="12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31" y="6177633"/>
            <a:ext cx="799127" cy="1268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73" y="6019194"/>
            <a:ext cx="799127" cy="12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5" y="7750270"/>
            <a:ext cx="799127" cy="12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66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Ground Rules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Communication: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Every node has an address.</a:t>
            </a: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</a:rPr>
              <a:t>Every node has an address book.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</a:rPr>
              <a:t>A node can send a message to every node in the address book.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</a:rPr>
              <a:t>A node can send an address to another node.</a:t>
            </a: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6177633"/>
            <a:ext cx="799127" cy="12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31" y="6177633"/>
            <a:ext cx="799127" cy="12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951" y="7767950"/>
            <a:ext cx="799127" cy="12689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7000" y="5854467"/>
            <a:ext cx="824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141444" y="8696051"/>
            <a:ext cx="92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862455" y="7732590"/>
            <a:ext cx="1292588" cy="159211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28575" cmpd="sng"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Joe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800000"/>
                </a:solidFill>
              </a:rPr>
              <a:t>Sue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sym typeface="Palatino" charset="0"/>
            </a:endParaRPr>
          </a:p>
        </p:txBody>
      </p:sp>
      <p:cxnSp>
        <p:nvCxnSpPr>
          <p:cNvPr id="5" name="Straight Arrow Connector 4"/>
          <p:cNvCxnSpPr>
            <a:stCxn id="16" idx="3"/>
            <a:endCxn id="19" idx="1"/>
          </p:cNvCxnSpPr>
          <p:nvPr/>
        </p:nvCxnSpPr>
        <p:spPr bwMode="auto">
          <a:xfrm>
            <a:off x="1777027" y="6812107"/>
            <a:ext cx="5561104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 bwMode="auto">
          <a:xfrm>
            <a:off x="1777027" y="6812107"/>
            <a:ext cx="8382924" cy="159031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155043" y="6165776"/>
            <a:ext cx="18019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800000"/>
                </a:solidFill>
              </a:rPr>
              <a:t>&lt; Sue &gt;</a:t>
            </a:r>
            <a:endParaRPr lang="en-US" sz="3800" dirty="0">
              <a:solidFill>
                <a:srgbClr val="800000"/>
              </a:solidFill>
            </a:endParaRPr>
          </a:p>
        </p:txBody>
      </p:sp>
      <p:cxnSp>
        <p:nvCxnSpPr>
          <p:cNvPr id="17" name="Straight Arrow Connector 16"/>
          <p:cNvCxnSpPr>
            <a:stCxn id="19" idx="3"/>
            <a:endCxn id="21" idx="0"/>
          </p:cNvCxnSpPr>
          <p:nvPr/>
        </p:nvCxnSpPr>
        <p:spPr bwMode="auto">
          <a:xfrm>
            <a:off x="8137258" y="6812107"/>
            <a:ext cx="2422257" cy="95584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8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14135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15 -0.00195 " pathEditMode="relative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Goals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Overlay network: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Low degree </a:t>
            </a: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</a:t>
            </a: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constant or logarithmic.</a:t>
            </a: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</a:rPr>
              <a:t>Low diameter </a:t>
            </a: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  <a:sym typeface="Wingdings"/>
              </a:rPr>
              <a:t> logarithmic or </a:t>
            </a:r>
            <a:r>
              <a:rPr lang="en-US" sz="2800" dirty="0" err="1" smtClean="0">
                <a:solidFill>
                  <a:schemeClr val="accent2"/>
                </a:solidFill>
                <a:ea typeface="ＭＳ Ｐゴシック" charset="0"/>
                <a:cs typeface="Palatino" charset="0"/>
                <a:sym typeface="Wingdings"/>
              </a:rPr>
              <a:t>polylogarithmic</a:t>
            </a: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2800" dirty="0">
              <a:solidFill>
                <a:schemeClr val="tx2"/>
              </a:solidFill>
              <a:ea typeface="ＭＳ Ｐゴシック" charset="0"/>
              <a:cs typeface="Palatino" charset="0"/>
            </a:endParaRPr>
          </a:p>
          <a:p>
            <a:pPr lvl="0" algn="l">
              <a:lnSpc>
                <a:spcPct val="110000"/>
              </a:lnSpc>
            </a:pPr>
            <a:r>
              <a:rPr lang="en-US" sz="2800" dirty="0">
                <a:solidFill>
                  <a:srgbClr val="800000"/>
                </a:solidFill>
                <a:ea typeface="ＭＳ Ｐゴシック" charset="0"/>
                <a:cs typeface="Palatino" charset="0"/>
              </a:rPr>
              <a:t>Note: every existing solution guarantees these properties.</a:t>
            </a: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98" y="6733045"/>
            <a:ext cx="799127" cy="12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31" y="5831259"/>
            <a:ext cx="799127" cy="1268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73" y="6019194"/>
            <a:ext cx="799127" cy="12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5" y="7750270"/>
            <a:ext cx="799127" cy="126894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6" idx="3"/>
            <a:endCxn id="18" idx="1"/>
          </p:cNvCxnSpPr>
          <p:nvPr/>
        </p:nvCxnSpPr>
        <p:spPr bwMode="auto">
          <a:xfrm>
            <a:off x="1608107" y="6598345"/>
            <a:ext cx="3414091" cy="7691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8" idx="1"/>
            <a:endCxn id="17" idx="3"/>
          </p:cNvCxnSpPr>
          <p:nvPr/>
        </p:nvCxnSpPr>
        <p:spPr bwMode="auto">
          <a:xfrm flipH="1">
            <a:off x="3120575" y="7367519"/>
            <a:ext cx="1901623" cy="117410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7" idx="1"/>
          </p:cNvCxnSpPr>
          <p:nvPr/>
        </p:nvCxnSpPr>
        <p:spPr bwMode="auto">
          <a:xfrm flipH="1" flipV="1">
            <a:off x="1327659" y="7232818"/>
            <a:ext cx="993789" cy="130880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120575" y="8351296"/>
            <a:ext cx="5914630" cy="34272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1" idx="3"/>
            <a:endCxn id="20" idx="1"/>
          </p:cNvCxnSpPr>
          <p:nvPr/>
        </p:nvCxnSpPr>
        <p:spPr bwMode="auto">
          <a:xfrm flipV="1">
            <a:off x="9834332" y="6653668"/>
            <a:ext cx="1164841" cy="173107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0" idx="1"/>
            <a:endCxn id="19" idx="3"/>
          </p:cNvCxnSpPr>
          <p:nvPr/>
        </p:nvCxnSpPr>
        <p:spPr bwMode="auto">
          <a:xfrm flipH="1" flipV="1">
            <a:off x="8137258" y="6465733"/>
            <a:ext cx="2861915" cy="1879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9" idx="1"/>
            <a:endCxn id="16" idx="3"/>
          </p:cNvCxnSpPr>
          <p:nvPr/>
        </p:nvCxnSpPr>
        <p:spPr bwMode="auto">
          <a:xfrm flipH="1">
            <a:off x="1608107" y="6465733"/>
            <a:ext cx="5730024" cy="13261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5821325" y="7519919"/>
            <a:ext cx="3213880" cy="83137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18" idx="3"/>
            <a:endCxn id="20" idx="1"/>
          </p:cNvCxnSpPr>
          <p:nvPr/>
        </p:nvCxnSpPr>
        <p:spPr bwMode="auto">
          <a:xfrm flipV="1">
            <a:off x="5821325" y="6653668"/>
            <a:ext cx="5177848" cy="71385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1399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Goals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Routable: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There exist short paths…</a:t>
            </a: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</a:rPr>
              <a:t>… and we can find short paths.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r>
              <a:rPr lang="en-US" sz="28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Note: random graphs may not be good!</a:t>
            </a: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98" y="6733045"/>
            <a:ext cx="799127" cy="12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31" y="5831259"/>
            <a:ext cx="799127" cy="1268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73" y="6019194"/>
            <a:ext cx="799127" cy="12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5" y="7750270"/>
            <a:ext cx="799127" cy="126894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6" idx="3"/>
            <a:endCxn id="18" idx="1"/>
          </p:cNvCxnSpPr>
          <p:nvPr/>
        </p:nvCxnSpPr>
        <p:spPr bwMode="auto">
          <a:xfrm>
            <a:off x="1608107" y="6598345"/>
            <a:ext cx="3414091" cy="7691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8" idx="1"/>
            <a:endCxn id="17" idx="3"/>
          </p:cNvCxnSpPr>
          <p:nvPr/>
        </p:nvCxnSpPr>
        <p:spPr bwMode="auto">
          <a:xfrm flipH="1">
            <a:off x="3120575" y="7367519"/>
            <a:ext cx="1901623" cy="117410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7" idx="1"/>
          </p:cNvCxnSpPr>
          <p:nvPr/>
        </p:nvCxnSpPr>
        <p:spPr bwMode="auto">
          <a:xfrm flipH="1" flipV="1">
            <a:off x="1327659" y="7232818"/>
            <a:ext cx="993789" cy="130880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120575" y="8351296"/>
            <a:ext cx="5914630" cy="34272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1" idx="3"/>
            <a:endCxn id="20" idx="1"/>
          </p:cNvCxnSpPr>
          <p:nvPr/>
        </p:nvCxnSpPr>
        <p:spPr bwMode="auto">
          <a:xfrm flipV="1">
            <a:off x="9834332" y="6653668"/>
            <a:ext cx="1164841" cy="173107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0" idx="1"/>
            <a:endCxn id="19" idx="3"/>
          </p:cNvCxnSpPr>
          <p:nvPr/>
        </p:nvCxnSpPr>
        <p:spPr bwMode="auto">
          <a:xfrm flipH="1" flipV="1">
            <a:off x="8137258" y="6465733"/>
            <a:ext cx="2861915" cy="1879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9" idx="1"/>
            <a:endCxn id="16" idx="3"/>
          </p:cNvCxnSpPr>
          <p:nvPr/>
        </p:nvCxnSpPr>
        <p:spPr bwMode="auto">
          <a:xfrm flipH="1">
            <a:off x="1608107" y="6465733"/>
            <a:ext cx="5730024" cy="13261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5821325" y="7519919"/>
            <a:ext cx="3213880" cy="83137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18" idx="3"/>
            <a:endCxn id="20" idx="1"/>
          </p:cNvCxnSpPr>
          <p:nvPr/>
        </p:nvCxnSpPr>
        <p:spPr bwMode="auto">
          <a:xfrm flipV="1">
            <a:off x="5821325" y="6653668"/>
            <a:ext cx="5177848" cy="71385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813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Goals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Other properties: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Good expansion</a:t>
            </a: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</a:rPr>
              <a:t>Good conductance</a:t>
            </a: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98" y="6733045"/>
            <a:ext cx="799127" cy="12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31" y="5831259"/>
            <a:ext cx="799127" cy="1268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73" y="6019194"/>
            <a:ext cx="799127" cy="12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5" y="7750270"/>
            <a:ext cx="799127" cy="126894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6" idx="3"/>
            <a:endCxn id="18" idx="1"/>
          </p:cNvCxnSpPr>
          <p:nvPr/>
        </p:nvCxnSpPr>
        <p:spPr bwMode="auto">
          <a:xfrm>
            <a:off x="1608107" y="6598345"/>
            <a:ext cx="3414091" cy="7691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8" idx="1"/>
            <a:endCxn id="17" idx="3"/>
          </p:cNvCxnSpPr>
          <p:nvPr/>
        </p:nvCxnSpPr>
        <p:spPr bwMode="auto">
          <a:xfrm flipH="1">
            <a:off x="3120575" y="7367519"/>
            <a:ext cx="1901623" cy="117410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7" idx="1"/>
          </p:cNvCxnSpPr>
          <p:nvPr/>
        </p:nvCxnSpPr>
        <p:spPr bwMode="auto">
          <a:xfrm flipH="1" flipV="1">
            <a:off x="1327659" y="7232818"/>
            <a:ext cx="993789" cy="130880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120575" y="8351296"/>
            <a:ext cx="5914630" cy="34272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1" idx="3"/>
            <a:endCxn id="20" idx="1"/>
          </p:cNvCxnSpPr>
          <p:nvPr/>
        </p:nvCxnSpPr>
        <p:spPr bwMode="auto">
          <a:xfrm flipV="1">
            <a:off x="9834332" y="6653668"/>
            <a:ext cx="1164841" cy="173107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0" idx="1"/>
            <a:endCxn id="19" idx="3"/>
          </p:cNvCxnSpPr>
          <p:nvPr/>
        </p:nvCxnSpPr>
        <p:spPr bwMode="auto">
          <a:xfrm flipH="1" flipV="1">
            <a:off x="8137258" y="6465733"/>
            <a:ext cx="2861915" cy="1879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9" idx="1"/>
            <a:endCxn id="16" idx="3"/>
          </p:cNvCxnSpPr>
          <p:nvPr/>
        </p:nvCxnSpPr>
        <p:spPr bwMode="auto">
          <a:xfrm flipH="1">
            <a:off x="1608107" y="6465733"/>
            <a:ext cx="5730024" cy="13261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5821325" y="7519919"/>
            <a:ext cx="3213880" cy="83137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18" idx="3"/>
            <a:endCxn id="20" idx="1"/>
          </p:cNvCxnSpPr>
          <p:nvPr/>
        </p:nvCxnSpPr>
        <p:spPr bwMode="auto">
          <a:xfrm flipV="1">
            <a:off x="5821325" y="6653668"/>
            <a:ext cx="5177848" cy="71385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452999" y="4075685"/>
            <a:ext cx="57859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Random walks converge quickly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52999" y="4660461"/>
            <a:ext cx="33645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Diameter is 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76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Issues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Churn: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Nodes arrive.</a:t>
            </a: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  <a:cs typeface="Palatino" charset="0"/>
              </a:rPr>
              <a:t>Nodes leave.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marL="444500" lvl="1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r>
              <a:rPr lang="en-US" sz="28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Note: Not considering Byzantine/malicious failures today!</a:t>
            </a:r>
          </a:p>
          <a:p>
            <a:pPr marL="444500" lvl="1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98" y="6733045"/>
            <a:ext cx="799127" cy="12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31" y="5831259"/>
            <a:ext cx="799127" cy="1268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73" y="6019194"/>
            <a:ext cx="799127" cy="12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5" y="7750270"/>
            <a:ext cx="799127" cy="126894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6" idx="3"/>
            <a:endCxn id="18" idx="1"/>
          </p:cNvCxnSpPr>
          <p:nvPr/>
        </p:nvCxnSpPr>
        <p:spPr bwMode="auto">
          <a:xfrm>
            <a:off x="1608107" y="6598345"/>
            <a:ext cx="3414091" cy="7691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8" idx="1"/>
            <a:endCxn id="17" idx="3"/>
          </p:cNvCxnSpPr>
          <p:nvPr/>
        </p:nvCxnSpPr>
        <p:spPr bwMode="auto">
          <a:xfrm flipH="1">
            <a:off x="3120575" y="7367519"/>
            <a:ext cx="1901623" cy="117410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7" idx="1"/>
          </p:cNvCxnSpPr>
          <p:nvPr/>
        </p:nvCxnSpPr>
        <p:spPr bwMode="auto">
          <a:xfrm flipH="1" flipV="1">
            <a:off x="1327659" y="7232818"/>
            <a:ext cx="993789" cy="130880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120575" y="8351296"/>
            <a:ext cx="5914630" cy="34272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1" idx="3"/>
            <a:endCxn id="20" idx="1"/>
          </p:cNvCxnSpPr>
          <p:nvPr/>
        </p:nvCxnSpPr>
        <p:spPr bwMode="auto">
          <a:xfrm flipV="1">
            <a:off x="9834332" y="6653668"/>
            <a:ext cx="1164841" cy="173107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0" idx="1"/>
            <a:endCxn id="19" idx="3"/>
          </p:cNvCxnSpPr>
          <p:nvPr/>
        </p:nvCxnSpPr>
        <p:spPr bwMode="auto">
          <a:xfrm flipH="1" flipV="1">
            <a:off x="8137258" y="6465733"/>
            <a:ext cx="2861915" cy="1879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9" idx="1"/>
            <a:endCxn id="16" idx="3"/>
          </p:cNvCxnSpPr>
          <p:nvPr/>
        </p:nvCxnSpPr>
        <p:spPr bwMode="auto">
          <a:xfrm flipH="1">
            <a:off x="1608107" y="6465733"/>
            <a:ext cx="5730024" cy="13261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5821325" y="7519919"/>
            <a:ext cx="3213880" cy="83137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18" idx="3"/>
            <a:endCxn id="20" idx="1"/>
          </p:cNvCxnSpPr>
          <p:nvPr/>
        </p:nvCxnSpPr>
        <p:spPr bwMode="auto">
          <a:xfrm flipV="1">
            <a:off x="5821325" y="6653668"/>
            <a:ext cx="5177848" cy="71385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Cross 2"/>
          <p:cNvSpPr/>
          <p:nvPr/>
        </p:nvSpPr>
        <p:spPr bwMode="auto">
          <a:xfrm rot="2679592">
            <a:off x="6811464" y="5653577"/>
            <a:ext cx="1866419" cy="1866419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7" name="Cross 26"/>
          <p:cNvSpPr/>
          <p:nvPr/>
        </p:nvSpPr>
        <p:spPr bwMode="auto">
          <a:xfrm rot="2679592">
            <a:off x="4462480" y="6434309"/>
            <a:ext cx="1866419" cy="1866419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732" y="8059550"/>
            <a:ext cx="799127" cy="1268947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20" idx="2"/>
            <a:endCxn id="28" idx="0"/>
          </p:cNvCxnSpPr>
          <p:nvPr/>
        </p:nvCxnSpPr>
        <p:spPr bwMode="auto">
          <a:xfrm>
            <a:off x="11398737" y="7288141"/>
            <a:ext cx="152559" cy="7714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0675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What is an overlay?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27100" y="2089149"/>
            <a:ext cx="4633673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Given a collection of (changing) servers: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Choose a good subset of the edges.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188456" y="2505145"/>
            <a:ext cx="6206744" cy="620674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10" name="Picture 9" descr="overl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35" y="2653920"/>
            <a:ext cx="5919468" cy="5919468"/>
          </a:xfrm>
          <a:prstGeom prst="ellipse">
            <a:avLst/>
          </a:prstGeom>
        </p:spPr>
      </p:pic>
      <p:pic>
        <p:nvPicPr>
          <p:cNvPr id="11" name="Picture 10" descr="overlay-ba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35" y="2653920"/>
            <a:ext cx="5918400" cy="5918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1313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Issues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49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Synchrony vs. Asynchrony: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Synchronous: computation proceeds in rounds.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Asynchronous: arbitrary message/computation delays</a:t>
            </a:r>
          </a:p>
          <a:p>
            <a:pPr marL="901700" lvl="2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>
              <a:solidFill>
                <a:schemeClr val="accent2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Today: assume computation proceeds in rounds.</a:t>
            </a: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98" y="6733045"/>
            <a:ext cx="799127" cy="12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31" y="5831259"/>
            <a:ext cx="799127" cy="1268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73" y="6019194"/>
            <a:ext cx="799127" cy="12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5" y="7750270"/>
            <a:ext cx="799127" cy="126894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6" idx="3"/>
            <a:endCxn id="18" idx="1"/>
          </p:cNvCxnSpPr>
          <p:nvPr/>
        </p:nvCxnSpPr>
        <p:spPr bwMode="auto">
          <a:xfrm>
            <a:off x="1608107" y="6598345"/>
            <a:ext cx="3414091" cy="7691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8" idx="1"/>
            <a:endCxn id="17" idx="3"/>
          </p:cNvCxnSpPr>
          <p:nvPr/>
        </p:nvCxnSpPr>
        <p:spPr bwMode="auto">
          <a:xfrm flipH="1">
            <a:off x="3120575" y="7367519"/>
            <a:ext cx="1901623" cy="117410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7" idx="1"/>
          </p:cNvCxnSpPr>
          <p:nvPr/>
        </p:nvCxnSpPr>
        <p:spPr bwMode="auto">
          <a:xfrm flipH="1" flipV="1">
            <a:off x="1327659" y="7232818"/>
            <a:ext cx="993789" cy="130880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120575" y="8351296"/>
            <a:ext cx="5914630" cy="34272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1" idx="3"/>
            <a:endCxn id="20" idx="1"/>
          </p:cNvCxnSpPr>
          <p:nvPr/>
        </p:nvCxnSpPr>
        <p:spPr bwMode="auto">
          <a:xfrm flipV="1">
            <a:off x="9834332" y="6653668"/>
            <a:ext cx="1164841" cy="173107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0" idx="1"/>
            <a:endCxn id="19" idx="3"/>
          </p:cNvCxnSpPr>
          <p:nvPr/>
        </p:nvCxnSpPr>
        <p:spPr bwMode="auto">
          <a:xfrm flipH="1" flipV="1">
            <a:off x="8137258" y="6465733"/>
            <a:ext cx="2861915" cy="1879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9" idx="1"/>
            <a:endCxn id="16" idx="3"/>
          </p:cNvCxnSpPr>
          <p:nvPr/>
        </p:nvCxnSpPr>
        <p:spPr bwMode="auto">
          <a:xfrm flipH="1">
            <a:off x="1608107" y="6465733"/>
            <a:ext cx="5730024" cy="13261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5821325" y="7519919"/>
            <a:ext cx="3213880" cy="83137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18" idx="3"/>
            <a:endCxn id="20" idx="1"/>
          </p:cNvCxnSpPr>
          <p:nvPr/>
        </p:nvCxnSpPr>
        <p:spPr bwMode="auto">
          <a:xfrm flipV="1">
            <a:off x="5821325" y="6653668"/>
            <a:ext cx="5177848" cy="71385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13552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Issues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Oblivious vs. Adaptive scheduler/adversary: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Oblivious: schedule/arrivals/failures fixed in advance.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Adaptive: schedule/arrivals/failures depends on execution.</a:t>
            </a:r>
            <a:endParaRPr lang="en-US" sz="2800" dirty="0">
              <a:solidFill>
                <a:schemeClr val="accent2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27100" y="59376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latin typeface="Palatino "/>
                <a:ea typeface="ＭＳ Ｐゴシック" charset="0"/>
                <a:cs typeface="Palatino "/>
                <a:sym typeface="Wingdings"/>
              </a:rPr>
              <a:t>Questions:</a:t>
            </a:r>
            <a:r>
              <a:rPr lang="en-US" sz="2800" dirty="0" smtClean="0">
                <a:solidFill>
                  <a:schemeClr val="tx2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 </a:t>
            </a:r>
            <a:endParaRPr lang="en-US" dirty="0">
              <a:solidFill>
                <a:schemeClr val="tx2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Do actions of the algorithm correlate with crashes?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Is there an attacker using knowledge of the system?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7629" y="8386026"/>
            <a:ext cx="59720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Attacker can crash critical nodes?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37629" y="7154502"/>
            <a:ext cx="77479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Sending many messages can overload a link?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31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Metrics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Rate of churn: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How fast can nodes join and leave?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What is the maximum rate that an algorithm can tolerate?</a:t>
            </a: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98" y="6733045"/>
            <a:ext cx="799127" cy="12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31" y="5831259"/>
            <a:ext cx="799127" cy="1268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73" y="6019194"/>
            <a:ext cx="799127" cy="12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5" y="7750270"/>
            <a:ext cx="799127" cy="126894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6" idx="3"/>
            <a:endCxn id="18" idx="1"/>
          </p:cNvCxnSpPr>
          <p:nvPr/>
        </p:nvCxnSpPr>
        <p:spPr bwMode="auto">
          <a:xfrm>
            <a:off x="1608107" y="6598345"/>
            <a:ext cx="3414091" cy="7691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8" idx="1"/>
            <a:endCxn id="17" idx="3"/>
          </p:cNvCxnSpPr>
          <p:nvPr/>
        </p:nvCxnSpPr>
        <p:spPr bwMode="auto">
          <a:xfrm flipH="1">
            <a:off x="3120575" y="7367519"/>
            <a:ext cx="1901623" cy="117410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7" idx="1"/>
          </p:cNvCxnSpPr>
          <p:nvPr/>
        </p:nvCxnSpPr>
        <p:spPr bwMode="auto">
          <a:xfrm flipH="1" flipV="1">
            <a:off x="1327659" y="7232818"/>
            <a:ext cx="993789" cy="130880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120575" y="8351296"/>
            <a:ext cx="5914630" cy="34272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1" idx="3"/>
            <a:endCxn id="20" idx="1"/>
          </p:cNvCxnSpPr>
          <p:nvPr/>
        </p:nvCxnSpPr>
        <p:spPr bwMode="auto">
          <a:xfrm flipV="1">
            <a:off x="9834332" y="6653668"/>
            <a:ext cx="1164841" cy="173107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0" idx="1"/>
            <a:endCxn id="19" idx="3"/>
          </p:cNvCxnSpPr>
          <p:nvPr/>
        </p:nvCxnSpPr>
        <p:spPr bwMode="auto">
          <a:xfrm flipH="1" flipV="1">
            <a:off x="8137258" y="6465733"/>
            <a:ext cx="2861915" cy="1879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9" idx="1"/>
            <a:endCxn id="16" idx="3"/>
          </p:cNvCxnSpPr>
          <p:nvPr/>
        </p:nvCxnSpPr>
        <p:spPr bwMode="auto">
          <a:xfrm flipH="1">
            <a:off x="1608107" y="6465733"/>
            <a:ext cx="5730024" cy="13261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5821325" y="7519919"/>
            <a:ext cx="3213880" cy="83137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18" idx="3"/>
            <a:endCxn id="20" idx="1"/>
          </p:cNvCxnSpPr>
          <p:nvPr/>
        </p:nvCxnSpPr>
        <p:spPr bwMode="auto">
          <a:xfrm flipV="1">
            <a:off x="5821325" y="6653668"/>
            <a:ext cx="5177848" cy="71385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85102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Metrics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Rate of recovery: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What happens when something goes wrong?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How fast does the algorithm reconstruct a good overlay?</a:t>
            </a: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31" y="5831259"/>
            <a:ext cx="799127" cy="1268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73" y="6019194"/>
            <a:ext cx="799127" cy="12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5" y="7750270"/>
            <a:ext cx="799127" cy="1268947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7" idx="1"/>
          </p:cNvCxnSpPr>
          <p:nvPr/>
        </p:nvCxnSpPr>
        <p:spPr bwMode="auto">
          <a:xfrm flipH="1" flipV="1">
            <a:off x="1327659" y="7232818"/>
            <a:ext cx="993789" cy="130880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120575" y="8351296"/>
            <a:ext cx="5914630" cy="34272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1" idx="3"/>
            <a:endCxn id="20" idx="1"/>
          </p:cNvCxnSpPr>
          <p:nvPr/>
        </p:nvCxnSpPr>
        <p:spPr bwMode="auto">
          <a:xfrm flipV="1">
            <a:off x="9834332" y="6653668"/>
            <a:ext cx="1164841" cy="173107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0" idx="1"/>
            <a:endCxn id="19" idx="3"/>
          </p:cNvCxnSpPr>
          <p:nvPr/>
        </p:nvCxnSpPr>
        <p:spPr bwMode="auto">
          <a:xfrm flipH="1" flipV="1">
            <a:off x="8137258" y="6465733"/>
            <a:ext cx="2861915" cy="1879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9333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Metrics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4681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  <a:ea typeface="ＭＳ Ｐゴシック" charset="0"/>
                <a:cs typeface="Palatino" charset="0"/>
              </a:rPr>
              <a:t>Costs: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Message complexity </a:t>
            </a: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 how many messages per round</a:t>
            </a: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?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Communication complexity </a:t>
            </a: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 how many bits of communication</a:t>
            </a: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?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Quiescent complexity </a:t>
            </a: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 what happens if changes stop?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Adaptive complexity  how do costs relate to the changes?</a:t>
            </a:r>
            <a:endParaRPr lang="en-US" sz="2800" dirty="0" smtClean="0">
              <a:solidFill>
                <a:schemeClr val="accent2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chemeClr val="tx2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98" y="6733045"/>
            <a:ext cx="799127" cy="12689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31" y="5831259"/>
            <a:ext cx="799127" cy="12689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73" y="6019194"/>
            <a:ext cx="799127" cy="12689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5" y="7750270"/>
            <a:ext cx="799127" cy="1268947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14" idx="3"/>
            <a:endCxn id="18" idx="1"/>
          </p:cNvCxnSpPr>
          <p:nvPr/>
        </p:nvCxnSpPr>
        <p:spPr bwMode="auto">
          <a:xfrm>
            <a:off x="1608107" y="6598345"/>
            <a:ext cx="3414091" cy="7691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18" idx="1"/>
            <a:endCxn id="15" idx="3"/>
          </p:cNvCxnSpPr>
          <p:nvPr/>
        </p:nvCxnSpPr>
        <p:spPr bwMode="auto">
          <a:xfrm flipH="1">
            <a:off x="3120575" y="7367519"/>
            <a:ext cx="1901623" cy="117410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15" idx="1"/>
          </p:cNvCxnSpPr>
          <p:nvPr/>
        </p:nvCxnSpPr>
        <p:spPr bwMode="auto">
          <a:xfrm flipH="1" flipV="1">
            <a:off x="1327659" y="7232818"/>
            <a:ext cx="993789" cy="130880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3120575" y="8351296"/>
            <a:ext cx="5914630" cy="34272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8" idx="3"/>
            <a:endCxn id="27" idx="1"/>
          </p:cNvCxnSpPr>
          <p:nvPr/>
        </p:nvCxnSpPr>
        <p:spPr bwMode="auto">
          <a:xfrm flipV="1">
            <a:off x="9834332" y="6653668"/>
            <a:ext cx="1164841" cy="173107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7" idx="1"/>
            <a:endCxn id="25" idx="3"/>
          </p:cNvCxnSpPr>
          <p:nvPr/>
        </p:nvCxnSpPr>
        <p:spPr bwMode="auto">
          <a:xfrm flipH="1" flipV="1">
            <a:off x="8137258" y="6465733"/>
            <a:ext cx="2861915" cy="1879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25" idx="1"/>
            <a:endCxn id="14" idx="3"/>
          </p:cNvCxnSpPr>
          <p:nvPr/>
        </p:nvCxnSpPr>
        <p:spPr bwMode="auto">
          <a:xfrm flipH="1">
            <a:off x="1608107" y="6465733"/>
            <a:ext cx="5730024" cy="13261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5821325" y="7519919"/>
            <a:ext cx="3213880" cy="83137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18" idx="3"/>
            <a:endCxn id="27" idx="1"/>
          </p:cNvCxnSpPr>
          <p:nvPr/>
        </p:nvCxnSpPr>
        <p:spPr bwMode="auto">
          <a:xfrm flipV="1">
            <a:off x="5821325" y="6653668"/>
            <a:ext cx="5177848" cy="71385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3419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27100" y="2089149"/>
            <a:ext cx="4633673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Given a collection of (changing) servers: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Choose a good subset of the edges.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err="1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Subgraph</a:t>
            </a: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 has low degree.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err="1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Subgraph</a:t>
            </a: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 has low diameter.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Maintain edges as servers come and go.</a:t>
            </a:r>
          </a:p>
          <a:p>
            <a:pPr algn="l">
              <a:lnSpc>
                <a:spcPct val="110000"/>
              </a:lnSpc>
            </a:pPr>
            <a:endParaRPr lang="en-US" sz="3100" dirty="0" smtClean="0">
              <a:solidFill>
                <a:srgbClr val="00009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88456" y="2505145"/>
            <a:ext cx="6206744" cy="620674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overl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35" y="2653920"/>
            <a:ext cx="5919468" cy="59194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1076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2239" y="358750"/>
            <a:ext cx="50389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i="1" dirty="0" smtClean="0">
                <a:solidFill>
                  <a:srgbClr val="FFFFFF"/>
                </a:solidFill>
              </a:rPr>
              <a:t>Overlays</a:t>
            </a:r>
          </a:p>
          <a:p>
            <a:r>
              <a:rPr lang="en-US" sz="4200" i="1" dirty="0" smtClean="0">
                <a:solidFill>
                  <a:srgbClr val="FFFFFF"/>
                </a:solidFill>
              </a:rPr>
              <a:t>A Play in Three Acts</a:t>
            </a:r>
            <a:endParaRPr lang="en-US" sz="4200" i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92691" y="2155178"/>
            <a:ext cx="11698787" cy="7023554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  <a:effectLst/>
          <a:extLst/>
        </p:spPr>
        <p:txBody>
          <a:bodyPr vert="horz" wrap="square" lIns="360000" tIns="360000" rIns="360000" bIns="360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sym typeface="Palatino" charset="0"/>
              </a:rPr>
              <a:t>Act I : Fix-it-Felix and</a:t>
            </a:r>
            <a:r>
              <a:rPr kumimoji="0" lang="en-US" sz="3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sym typeface="Palatino" charset="0"/>
              </a:rPr>
              <a:t> the Half-Life-Hobgoblin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400" baseline="0" dirty="0">
              <a:solidFill>
                <a:schemeClr val="bg1"/>
              </a:solidFill>
            </a:endParaRPr>
          </a:p>
          <a:p>
            <a:pPr marL="711200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sym typeface="Palatino" charset="0"/>
              </a:rPr>
              <a:t>Wherein we meet our hero Felix, as he races to keep up with the Half-Life-Hobgoblin, fixing the overlay as fast as it is being </a:t>
            </a:r>
            <a:r>
              <a:rPr kumimoji="0" lang="en-US" sz="2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sym typeface="Palatino" charset="0"/>
              </a:rPr>
              <a:t>destoryed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sym typeface="Palatino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sym typeface="Palatino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sym typeface="Palatino" charset="0"/>
              </a:rPr>
              <a:t>Act II : Bob-the-Builder and the Destabilizing-Demon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400" baseline="0" dirty="0" smtClean="0">
              <a:solidFill>
                <a:schemeClr val="bg1"/>
              </a:solidFill>
            </a:endParaRPr>
          </a:p>
          <a:p>
            <a:pPr marL="711200" lvl="0" algn="l"/>
            <a:r>
              <a:rPr lang="en-US" sz="2200" dirty="0">
                <a:solidFill>
                  <a:srgbClr val="FF0000"/>
                </a:solidFill>
              </a:rPr>
              <a:t>Wherein we meet our hero </a:t>
            </a:r>
            <a:r>
              <a:rPr lang="en-US" sz="2200" dirty="0" smtClean="0">
                <a:solidFill>
                  <a:srgbClr val="FF0000"/>
                </a:solidFill>
              </a:rPr>
              <a:t>Bob, </a:t>
            </a:r>
            <a:r>
              <a:rPr lang="en-US" sz="2200" dirty="0">
                <a:solidFill>
                  <a:srgbClr val="FF0000"/>
                </a:solidFill>
              </a:rPr>
              <a:t>as he </a:t>
            </a:r>
            <a:r>
              <a:rPr lang="en-US" sz="2200" dirty="0" smtClean="0">
                <a:solidFill>
                  <a:srgbClr val="FF0000"/>
                </a:solidFill>
              </a:rPr>
              <a:t>counters the Destabilizing-Demon, rebuilding the overlay no matter how badly damaged.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400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sym typeface="Palatino" charset="0"/>
              </a:rPr>
              <a:t>Act III : Here Be Dragons</a:t>
            </a:r>
          </a:p>
          <a:p>
            <a:pPr marL="711200" lvl="0" algn="l"/>
            <a:endParaRPr lang="en-US" sz="2200" dirty="0" smtClean="0">
              <a:solidFill>
                <a:srgbClr val="FF0000"/>
              </a:solidFill>
            </a:endParaRPr>
          </a:p>
          <a:p>
            <a:pPr marL="711200" lvl="0" algn="l"/>
            <a:r>
              <a:rPr lang="en-US" sz="2200" dirty="0" smtClean="0">
                <a:solidFill>
                  <a:srgbClr val="FF0000"/>
                </a:solidFill>
              </a:rPr>
              <a:t>Wherein </a:t>
            </a:r>
            <a:r>
              <a:rPr lang="en-US" sz="2200" dirty="0">
                <a:solidFill>
                  <a:srgbClr val="FF0000"/>
                </a:solidFill>
              </a:rPr>
              <a:t>we </a:t>
            </a:r>
            <a:r>
              <a:rPr lang="en-US" sz="2200" dirty="0" smtClean="0">
                <a:solidFill>
                  <a:srgbClr val="FF0000"/>
                </a:solidFill>
              </a:rPr>
              <a:t>explore the dangerous and unknown path forward and away from the hobgoblins and demons of our despair.</a:t>
            </a:r>
            <a:endParaRPr lang="en-US" sz="2200" dirty="0">
              <a:solidFill>
                <a:srgbClr val="FF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90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Basic Statistics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>
                <a:solidFill>
                  <a:srgbClr val="800000"/>
                </a:solidFill>
              </a:rPr>
              <a:t>Home</a:t>
            </a:r>
            <a:r>
              <a:rPr lang="en-US" sz="3000" dirty="0">
                <a:solidFill>
                  <a:srgbClr val="000090"/>
                </a:solidFill>
              </a:rPr>
              <a:t>: </a:t>
            </a:r>
            <a:r>
              <a:rPr lang="en-US" sz="3000" dirty="0" err="1" smtClean="0">
                <a:solidFill>
                  <a:srgbClr val="000090"/>
                </a:solidFill>
              </a:rPr>
              <a:t>Niceland</a:t>
            </a:r>
            <a:endParaRPr lang="en-US" sz="3000" dirty="0" smtClean="0">
              <a:solidFill>
                <a:srgbClr val="000090"/>
              </a:solidFill>
            </a:endParaRP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Role</a:t>
            </a:r>
            <a:r>
              <a:rPr lang="en-US" sz="3000" dirty="0" smtClean="0">
                <a:solidFill>
                  <a:srgbClr val="000090"/>
                </a:solidFill>
              </a:rPr>
              <a:t>: Good Guy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Antagonist</a:t>
            </a:r>
            <a:r>
              <a:rPr lang="en-US" sz="3000" dirty="0" smtClean="0">
                <a:solidFill>
                  <a:srgbClr val="000090"/>
                </a:solidFill>
              </a:rPr>
              <a:t>: Ralph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Tool</a:t>
            </a:r>
            <a:r>
              <a:rPr lang="en-US" sz="3000" dirty="0" smtClean="0">
                <a:solidFill>
                  <a:srgbClr val="000090"/>
                </a:solidFill>
              </a:rPr>
              <a:t>: magic hammer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Powers</a:t>
            </a:r>
            <a:r>
              <a:rPr lang="en-US" sz="3000" dirty="0" smtClean="0">
                <a:solidFill>
                  <a:srgbClr val="000090"/>
                </a:solidFill>
              </a:rPr>
              <a:t>: fixing anything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Fix-it-Felix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6737951" y="2751138"/>
            <a:ext cx="5573712" cy="5767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273689" y="2516293"/>
            <a:ext cx="4216362" cy="6320249"/>
            <a:chOff x="11234829" y="2223646"/>
            <a:chExt cx="3539941" cy="5306307"/>
          </a:xfrm>
        </p:grpSpPr>
        <p:sp>
          <p:nvSpPr>
            <p:cNvPr id="15" name="32-Point Star 14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17" name="Rounded Rectangular Callout 16"/>
          <p:cNvSpPr/>
          <p:nvPr/>
        </p:nvSpPr>
        <p:spPr bwMode="auto">
          <a:xfrm>
            <a:off x="9672993" y="1715983"/>
            <a:ext cx="2914266" cy="800310"/>
          </a:xfrm>
          <a:prstGeom prst="wedgeRoundRectCallout">
            <a:avLst>
              <a:gd name="adj1" fmla="val -49512"/>
              <a:gd name="adj2" fmla="val 21523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I can fix it!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93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5137946" cy="7037387"/>
          </a:xfrm>
        </p:spPr>
        <p:txBody>
          <a:bodyPr/>
          <a:lstStyle/>
          <a:p>
            <a:r>
              <a:rPr lang="en-US" dirty="0" smtClean="0"/>
              <a:t>Fix it: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On insert:</a:t>
            </a:r>
            <a:r>
              <a:rPr lang="en-US" sz="3000" dirty="0" smtClean="0">
                <a:solidFill>
                  <a:srgbClr val="000090"/>
                </a:solidFill>
              </a:rPr>
              <a:t> fix it!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On departure:</a:t>
            </a:r>
            <a:r>
              <a:rPr lang="en-US" sz="3000" dirty="0" smtClean="0">
                <a:solidFill>
                  <a:srgbClr val="000090"/>
                </a:solidFill>
              </a:rPr>
              <a:t> fix it!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On any change:</a:t>
            </a:r>
            <a:r>
              <a:rPr lang="en-US" sz="3000" dirty="0" smtClean="0">
                <a:solidFill>
                  <a:srgbClr val="000090"/>
                </a:solidFill>
              </a:rPr>
              <a:t> fix it!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endParaRPr lang="en-US" sz="3000" i="1" dirty="0" smtClean="0">
              <a:solidFill>
                <a:srgbClr val="800000"/>
              </a:solidFill>
            </a:endParaRPr>
          </a:p>
          <a:p>
            <a:pPr>
              <a:buClr>
                <a:schemeClr val="bg2"/>
              </a:buClr>
            </a:pPr>
            <a:r>
              <a:rPr lang="en-US" dirty="0" smtClean="0">
                <a:solidFill>
                  <a:srgbClr val="000000"/>
                </a:solidFill>
              </a:rPr>
              <a:t>Basic philosophy: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Fix changes as soon as they occur.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Fix it right then and there.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Fixes are local and immediate.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Fix-it-Felix Approach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to cope with changes?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6737951" y="2751138"/>
            <a:ext cx="5573712" cy="5767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273689" y="2516293"/>
            <a:ext cx="4216362" cy="6320249"/>
            <a:chOff x="11234829" y="2223646"/>
            <a:chExt cx="3539941" cy="5306307"/>
          </a:xfrm>
        </p:grpSpPr>
        <p:sp>
          <p:nvSpPr>
            <p:cNvPr id="15" name="32-Point Star 14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17" name="Rounded Rectangular Callout 16"/>
          <p:cNvSpPr/>
          <p:nvPr/>
        </p:nvSpPr>
        <p:spPr bwMode="auto">
          <a:xfrm>
            <a:off x="9672993" y="1715983"/>
            <a:ext cx="2914266" cy="800310"/>
          </a:xfrm>
          <a:prstGeom prst="wedgeRoundRectCallout">
            <a:avLst>
              <a:gd name="adj1" fmla="val -49512"/>
              <a:gd name="adj2" fmla="val 21523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I can fix it!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38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5137946" cy="7037387"/>
          </a:xfrm>
        </p:spPr>
        <p:txBody>
          <a:bodyPr/>
          <a:lstStyle/>
          <a:p>
            <a:r>
              <a:rPr lang="en-US" dirty="0" smtClean="0"/>
              <a:t>Approach: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Start with </a:t>
            </a:r>
            <a:r>
              <a:rPr lang="en-US" sz="3000" i="1" dirty="0" smtClean="0">
                <a:solidFill>
                  <a:srgbClr val="008000"/>
                </a:solidFill>
              </a:rPr>
              <a:t>good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overlay.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Bound </a:t>
            </a:r>
            <a:r>
              <a:rPr lang="en-US" sz="3000" i="1" dirty="0" smtClean="0">
                <a:solidFill>
                  <a:srgbClr val="800000"/>
                </a:solidFill>
              </a:rPr>
              <a:t>rate of churn</a:t>
            </a:r>
            <a:r>
              <a:rPr lang="en-US" sz="3000" dirty="0" smtClean="0">
                <a:solidFill>
                  <a:srgbClr val="000090"/>
                </a:solidFill>
              </a:rPr>
              <a:t>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Fix the overlay </a:t>
            </a:r>
            <a:r>
              <a:rPr lang="en-US" sz="3000" i="1" dirty="0" smtClean="0">
                <a:solidFill>
                  <a:srgbClr val="800000"/>
                </a:solidFill>
              </a:rPr>
              <a:t>faster</a:t>
            </a:r>
            <a:r>
              <a:rPr lang="en-US" sz="3000" dirty="0" smtClean="0">
                <a:solidFill>
                  <a:srgbClr val="000090"/>
                </a:solidFill>
              </a:rPr>
              <a:t> than the churn destroys it. 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Maintain good properties throughout.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Fix-it-Felix Approach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to cope with changes?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6737951" y="2751138"/>
            <a:ext cx="5573712" cy="5767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273689" y="2516293"/>
            <a:ext cx="4216362" cy="6320249"/>
            <a:chOff x="11234829" y="2223646"/>
            <a:chExt cx="3539941" cy="5306307"/>
          </a:xfrm>
        </p:grpSpPr>
        <p:sp>
          <p:nvSpPr>
            <p:cNvPr id="15" name="32-Point Star 14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17" name="Rounded Rectangular Callout 16"/>
          <p:cNvSpPr/>
          <p:nvPr/>
        </p:nvSpPr>
        <p:spPr bwMode="auto">
          <a:xfrm>
            <a:off x="9672993" y="1715983"/>
            <a:ext cx="2914266" cy="800310"/>
          </a:xfrm>
          <a:prstGeom prst="wedgeRoundRectCallout">
            <a:avLst>
              <a:gd name="adj1" fmla="val -49512"/>
              <a:gd name="adj2" fmla="val 21523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I can fix it!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27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What is an overlay?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27100" y="2089149"/>
            <a:ext cx="4633673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Given a collection of (changing) servers: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Choose a good subset of the edges.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err="1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Subgraph</a:t>
            </a: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 has low degree.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err="1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Subgraph</a:t>
            </a: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 has low diameter.</a:t>
            </a:r>
          </a:p>
          <a:p>
            <a:pPr algn="l">
              <a:lnSpc>
                <a:spcPct val="110000"/>
              </a:lnSpc>
            </a:pPr>
            <a:endParaRPr lang="en-US" sz="3100" dirty="0" smtClean="0">
              <a:solidFill>
                <a:srgbClr val="00009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88456" y="2505145"/>
            <a:ext cx="6206744" cy="620674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10" name="Picture 9" descr="overl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35" y="2653920"/>
            <a:ext cx="5919468" cy="5919468"/>
          </a:xfrm>
          <a:prstGeom prst="ellipse">
            <a:avLst/>
          </a:prstGeom>
        </p:spPr>
      </p:pic>
      <p:pic>
        <p:nvPicPr>
          <p:cNvPr id="2" name="Picture 1" descr="overlay-degre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35" y="2654988"/>
            <a:ext cx="5918400" cy="5918400"/>
          </a:xfrm>
          <a:prstGeom prst="ellipse">
            <a:avLst/>
          </a:prstGeom>
        </p:spPr>
      </p:pic>
      <p:pic>
        <p:nvPicPr>
          <p:cNvPr id="3" name="Picture 2" descr="overlay-diamet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35" y="2653920"/>
            <a:ext cx="5918400" cy="5918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31375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Measuring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Metric: per-period-churn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71619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 every round: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At most 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k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nodes join every 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rounds.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At most 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k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nodes leave every 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rounds.</a:t>
            </a:r>
            <a:endParaRPr lang="en-US" sz="2800" dirty="0" smtClean="0">
              <a:solidFill>
                <a:srgbClr val="333399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905185" y="4350889"/>
            <a:ext cx="11119631" cy="6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Ex: k=1, r=log n 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  <a:sym typeface="Wingdings"/>
              </a:rPr>
              <a:t> At most 1 node joins / leaves every log(n) rounds.</a:t>
            </a:r>
            <a:endParaRPr lang="en-US" sz="24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1694" y="8667314"/>
            <a:ext cx="25200000" cy="622548"/>
            <a:chOff x="881695" y="8081899"/>
            <a:chExt cx="11355853" cy="622548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881695" y="8216596"/>
              <a:ext cx="11355853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1096753" y="8081899"/>
              <a:ext cx="10836663" cy="288000"/>
              <a:chOff x="1096753" y="8081899"/>
              <a:chExt cx="10836663" cy="28800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786949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748467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767708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729226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690744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709985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671503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633021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652262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613780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575298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594539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1193341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>
                <a:off x="1154859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1174100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135618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097136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1116377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1077895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1039413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058654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321326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282844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302085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263603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225121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244362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205880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167398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186639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148157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09675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28916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554142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515660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534901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496419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457937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477178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438696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400214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419455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380973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42491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361732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1019765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981283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1000524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962042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923560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942801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904319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865837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885078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846596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808114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827355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11547923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55</a:t>
              </a:r>
              <a:endParaRPr lang="en-US" sz="15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585873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50</a:t>
              </a:r>
              <a:endParaRPr lang="en-US" sz="15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42210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25</a:t>
              </a:r>
              <a:endParaRPr lang="en-US" sz="15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780160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20</a:t>
              </a:r>
              <a:endParaRPr lang="en-US" sz="15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9669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15</a:t>
              </a:r>
              <a:endParaRPr lang="en-US" sz="15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83464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10</a:t>
              </a:r>
              <a:endParaRPr lang="en-US" sz="15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18380" y="8381282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5</a:t>
              </a:r>
              <a:endParaRPr lang="en-US" sz="15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56330" y="8381282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0</a:t>
              </a:r>
              <a:endParaRPr lang="en-US" sz="15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6861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35</a:t>
              </a:r>
              <a:endParaRPr lang="en-US" sz="15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70656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30</a:t>
              </a:r>
              <a:endParaRPr lang="en-US" sz="15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62068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45</a:t>
              </a:r>
              <a:endParaRPr lang="en-US" sz="15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65863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40</a:t>
              </a:r>
              <a:endParaRPr lang="en-US" sz="15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2052" y="6608349"/>
            <a:ext cx="992579" cy="1209884"/>
            <a:chOff x="1173823" y="6022934"/>
            <a:chExt cx="992579" cy="12098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483562" y="6608349"/>
            <a:ext cx="992579" cy="1209884"/>
            <a:chOff x="1173823" y="6022934"/>
            <a:chExt cx="992579" cy="120988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026364" y="6837721"/>
            <a:ext cx="992579" cy="1209884"/>
            <a:chOff x="1173823" y="6022934"/>
            <a:chExt cx="992579" cy="1209884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612357" y="6533135"/>
            <a:ext cx="807014" cy="1135329"/>
            <a:chOff x="1944883" y="6022934"/>
            <a:chExt cx="1082348" cy="1522671"/>
          </a:xfrm>
        </p:grpSpPr>
        <p:sp>
          <p:nvSpPr>
            <p:cNvPr id="120" name="Cross 119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9" name="Straight Arrow Connector 108"/>
          <p:cNvCxnSpPr>
            <a:stCxn id="16" idx="2"/>
          </p:cNvCxnSpPr>
          <p:nvPr/>
        </p:nvCxnSpPr>
        <p:spPr bwMode="auto">
          <a:xfrm>
            <a:off x="1044359" y="7818233"/>
            <a:ext cx="1591310" cy="8490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/>
          <p:cNvCxnSpPr/>
          <p:nvPr/>
        </p:nvCxnSpPr>
        <p:spPr bwMode="auto">
          <a:xfrm>
            <a:off x="2991269" y="7818233"/>
            <a:ext cx="960801" cy="8490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/>
          <p:cNvCxnSpPr>
            <a:stCxn id="117" idx="2"/>
          </p:cNvCxnSpPr>
          <p:nvPr/>
        </p:nvCxnSpPr>
        <p:spPr bwMode="auto">
          <a:xfrm>
            <a:off x="4508671" y="8047605"/>
            <a:ext cx="695859" cy="61970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/>
          <p:nvPr/>
        </p:nvCxnSpPr>
        <p:spPr bwMode="auto">
          <a:xfrm>
            <a:off x="6034551" y="7519615"/>
            <a:ext cx="446600" cy="114769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9" name="Group 148"/>
          <p:cNvGrpSpPr/>
          <p:nvPr/>
        </p:nvGrpSpPr>
        <p:grpSpPr>
          <a:xfrm>
            <a:off x="7219375" y="6309695"/>
            <a:ext cx="807014" cy="1135329"/>
            <a:chOff x="1944883" y="6022934"/>
            <a:chExt cx="1082348" cy="1522671"/>
          </a:xfrm>
        </p:grpSpPr>
        <p:sp>
          <p:nvSpPr>
            <p:cNvPr id="150" name="Cross 149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2" name="Straight Arrow Connector 151"/>
          <p:cNvCxnSpPr/>
          <p:nvPr/>
        </p:nvCxnSpPr>
        <p:spPr bwMode="auto">
          <a:xfrm>
            <a:off x="7703310" y="7387451"/>
            <a:ext cx="103034" cy="127986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7" name="Group 176"/>
          <p:cNvGrpSpPr/>
          <p:nvPr/>
        </p:nvGrpSpPr>
        <p:grpSpPr>
          <a:xfrm>
            <a:off x="8942917" y="6309695"/>
            <a:ext cx="807014" cy="1135329"/>
            <a:chOff x="1944883" y="6022934"/>
            <a:chExt cx="1082348" cy="1522671"/>
          </a:xfrm>
        </p:grpSpPr>
        <p:sp>
          <p:nvSpPr>
            <p:cNvPr id="178" name="Cross 177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0391703" y="6521754"/>
            <a:ext cx="807014" cy="1135329"/>
            <a:chOff x="1944883" y="6022934"/>
            <a:chExt cx="1082348" cy="1522671"/>
          </a:xfrm>
        </p:grpSpPr>
        <p:sp>
          <p:nvSpPr>
            <p:cNvPr id="181" name="Cross 180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83" name="Straight Arrow Connector 182"/>
          <p:cNvCxnSpPr/>
          <p:nvPr/>
        </p:nvCxnSpPr>
        <p:spPr bwMode="auto">
          <a:xfrm flipH="1">
            <a:off x="9087287" y="7519615"/>
            <a:ext cx="366644" cy="102453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/>
          <p:nvPr/>
        </p:nvCxnSpPr>
        <p:spPr bwMode="auto">
          <a:xfrm flipH="1">
            <a:off x="10368229" y="7581457"/>
            <a:ext cx="337871" cy="9626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89" name="Group 188"/>
          <p:cNvGrpSpPr/>
          <p:nvPr/>
        </p:nvGrpSpPr>
        <p:grpSpPr>
          <a:xfrm>
            <a:off x="11485490" y="6751126"/>
            <a:ext cx="807014" cy="1135329"/>
            <a:chOff x="1944883" y="6022934"/>
            <a:chExt cx="1082348" cy="1522671"/>
          </a:xfrm>
        </p:grpSpPr>
        <p:sp>
          <p:nvSpPr>
            <p:cNvPr id="190" name="Cross 189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2" name="Straight Arrow Connector 191"/>
          <p:cNvCxnSpPr/>
          <p:nvPr/>
        </p:nvCxnSpPr>
        <p:spPr bwMode="auto">
          <a:xfrm flipH="1">
            <a:off x="11656910" y="7791354"/>
            <a:ext cx="204890" cy="75279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6889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Measuring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Metric: per-round-churn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4883811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 every round: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At most 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k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nodes join.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At most 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k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nodes leave.</a:t>
            </a:r>
            <a:endParaRPr lang="en-US" sz="2800" dirty="0" smtClean="0">
              <a:solidFill>
                <a:srgbClr val="333399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905185" y="4686493"/>
            <a:ext cx="11119631" cy="6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Ex: k=log n 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  <a:sym typeface="Wingdings"/>
              </a:rPr>
              <a:t> At most log n nodes joins / leaves per round.</a:t>
            </a:r>
            <a:endParaRPr lang="en-US" sz="24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905185" y="4236589"/>
            <a:ext cx="11119631" cy="6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Ex: k=1 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  <a:sym typeface="Wingdings"/>
              </a:rPr>
              <a:t> At most 1 node joins / leaves per round.</a:t>
            </a:r>
            <a:endParaRPr lang="en-US" sz="24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1694" y="8667314"/>
            <a:ext cx="25200000" cy="622548"/>
            <a:chOff x="881695" y="8081899"/>
            <a:chExt cx="11355853" cy="622548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881695" y="8216596"/>
              <a:ext cx="11355853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1096753" y="8081899"/>
              <a:ext cx="10836663" cy="288000"/>
              <a:chOff x="1096753" y="8081899"/>
              <a:chExt cx="10836663" cy="28800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786949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748467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767708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729226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690744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709985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671503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633021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652262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613780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575298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594539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1193341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>
                <a:off x="1154859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1174100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135618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097136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1116377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1077895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1039413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058654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321326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282844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302085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263603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225121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244362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205880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167398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186639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148157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09675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28916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554142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515660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534901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496419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457937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477178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438696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400214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419455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380973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42491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361732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1019765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981283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1000524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962042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923560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942801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904319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865837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885078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846596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808114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827355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11547923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55</a:t>
              </a:r>
              <a:endParaRPr lang="en-US" sz="15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585873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50</a:t>
              </a:r>
              <a:endParaRPr lang="en-US" sz="15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42210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25</a:t>
              </a:r>
              <a:endParaRPr lang="en-US" sz="15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780160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20</a:t>
              </a:r>
              <a:endParaRPr lang="en-US" sz="15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9669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15</a:t>
              </a:r>
              <a:endParaRPr lang="en-US" sz="15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83464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10</a:t>
              </a:r>
              <a:endParaRPr lang="en-US" sz="15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18380" y="8381282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5</a:t>
              </a:r>
              <a:endParaRPr lang="en-US" sz="15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56330" y="8381282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0</a:t>
              </a:r>
              <a:endParaRPr lang="en-US" sz="15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6861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35</a:t>
              </a:r>
              <a:endParaRPr lang="en-US" sz="15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70656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30</a:t>
              </a:r>
              <a:endParaRPr lang="en-US" sz="15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62068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45</a:t>
              </a:r>
              <a:endParaRPr lang="en-US" sz="15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65863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40</a:t>
              </a:r>
              <a:endParaRPr lang="en-US" sz="15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0352" y="6608349"/>
            <a:ext cx="992579" cy="1209884"/>
            <a:chOff x="1173823" y="6022934"/>
            <a:chExt cx="992579" cy="12098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790955" y="6377449"/>
            <a:ext cx="807014" cy="1135329"/>
            <a:chOff x="1944883" y="6022934"/>
            <a:chExt cx="1082348" cy="1522671"/>
          </a:xfrm>
        </p:grpSpPr>
        <p:sp>
          <p:nvSpPr>
            <p:cNvPr id="110" name="Cross 109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496262" y="6608349"/>
            <a:ext cx="992579" cy="1209884"/>
            <a:chOff x="1173823" y="6022934"/>
            <a:chExt cx="992579" cy="120988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169633" y="6837721"/>
            <a:ext cx="992579" cy="1209884"/>
            <a:chOff x="1173823" y="6022934"/>
            <a:chExt cx="992579" cy="1209884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964770" y="6533135"/>
            <a:ext cx="807014" cy="1135329"/>
            <a:chOff x="1944883" y="6022934"/>
            <a:chExt cx="1082348" cy="1522671"/>
          </a:xfrm>
        </p:grpSpPr>
        <p:sp>
          <p:nvSpPr>
            <p:cNvPr id="120" name="Cross 119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755626" y="6952722"/>
            <a:ext cx="807014" cy="1135329"/>
            <a:chOff x="1944883" y="6022934"/>
            <a:chExt cx="1082348" cy="1522671"/>
          </a:xfrm>
        </p:grpSpPr>
        <p:sp>
          <p:nvSpPr>
            <p:cNvPr id="123" name="Cross 122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9" name="Straight Arrow Connector 108"/>
          <p:cNvCxnSpPr>
            <a:stCxn id="16" idx="2"/>
          </p:cNvCxnSpPr>
          <p:nvPr/>
        </p:nvCxnSpPr>
        <p:spPr bwMode="auto">
          <a:xfrm>
            <a:off x="1412659" y="7818233"/>
            <a:ext cx="1591310" cy="8490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/>
          <p:nvPr/>
        </p:nvCxnSpPr>
        <p:spPr bwMode="auto">
          <a:xfrm>
            <a:off x="2199226" y="7318791"/>
            <a:ext cx="1294611" cy="134852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/>
          <p:cNvCxnSpPr/>
          <p:nvPr/>
        </p:nvCxnSpPr>
        <p:spPr bwMode="auto">
          <a:xfrm>
            <a:off x="3003969" y="7818233"/>
            <a:ext cx="960801" cy="8490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/>
          <p:cNvCxnSpPr>
            <a:stCxn id="117" idx="2"/>
          </p:cNvCxnSpPr>
          <p:nvPr/>
        </p:nvCxnSpPr>
        <p:spPr bwMode="auto">
          <a:xfrm>
            <a:off x="3651940" y="8047605"/>
            <a:ext cx="695859" cy="61970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/>
          <p:nvPr/>
        </p:nvCxnSpPr>
        <p:spPr bwMode="auto">
          <a:xfrm>
            <a:off x="4386964" y="7519615"/>
            <a:ext cx="446600" cy="114769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" name="Straight Arrow Connector 138"/>
          <p:cNvCxnSpPr/>
          <p:nvPr/>
        </p:nvCxnSpPr>
        <p:spPr bwMode="auto">
          <a:xfrm>
            <a:off x="5201761" y="7992950"/>
            <a:ext cx="13768" cy="80906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2" name="Group 141"/>
          <p:cNvGrpSpPr/>
          <p:nvPr/>
        </p:nvGrpSpPr>
        <p:grpSpPr>
          <a:xfrm>
            <a:off x="5449104" y="6608349"/>
            <a:ext cx="992579" cy="1209884"/>
            <a:chOff x="1173823" y="6022934"/>
            <a:chExt cx="992579" cy="1209884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45" name="Straight Arrow Connector 144"/>
          <p:cNvCxnSpPr>
            <a:stCxn id="143" idx="2"/>
          </p:cNvCxnSpPr>
          <p:nvPr/>
        </p:nvCxnSpPr>
        <p:spPr bwMode="auto">
          <a:xfrm flipH="1">
            <a:off x="5628742" y="7818233"/>
            <a:ext cx="302669" cy="8490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9" name="Group 148"/>
          <p:cNvGrpSpPr/>
          <p:nvPr/>
        </p:nvGrpSpPr>
        <p:grpSpPr>
          <a:xfrm>
            <a:off x="6441683" y="6552139"/>
            <a:ext cx="807014" cy="1135329"/>
            <a:chOff x="1944883" y="6022934"/>
            <a:chExt cx="1082348" cy="1522671"/>
          </a:xfrm>
        </p:grpSpPr>
        <p:sp>
          <p:nvSpPr>
            <p:cNvPr id="150" name="Cross 149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2" name="Straight Arrow Connector 151"/>
          <p:cNvCxnSpPr/>
          <p:nvPr/>
        </p:nvCxnSpPr>
        <p:spPr bwMode="auto">
          <a:xfrm flipH="1">
            <a:off x="6055723" y="7592367"/>
            <a:ext cx="751477" cy="107494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1" name="Group 170"/>
          <p:cNvGrpSpPr/>
          <p:nvPr/>
        </p:nvGrpSpPr>
        <p:grpSpPr>
          <a:xfrm>
            <a:off x="7377231" y="6465072"/>
            <a:ext cx="992579" cy="1209884"/>
            <a:chOff x="1173823" y="6022934"/>
            <a:chExt cx="992579" cy="1209884"/>
          </a:xfrm>
        </p:grpSpPr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73" name="TextBox 172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74" name="Straight Arrow Connector 173"/>
          <p:cNvCxnSpPr>
            <a:stCxn id="172" idx="2"/>
          </p:cNvCxnSpPr>
          <p:nvPr/>
        </p:nvCxnSpPr>
        <p:spPr bwMode="auto">
          <a:xfrm flipH="1">
            <a:off x="6525402" y="7674956"/>
            <a:ext cx="1334136" cy="99235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7" name="Group 176"/>
          <p:cNvGrpSpPr/>
          <p:nvPr/>
        </p:nvGrpSpPr>
        <p:grpSpPr>
          <a:xfrm>
            <a:off x="8165225" y="6751126"/>
            <a:ext cx="807014" cy="1135329"/>
            <a:chOff x="1944883" y="6022934"/>
            <a:chExt cx="1082348" cy="1522671"/>
          </a:xfrm>
        </p:grpSpPr>
        <p:sp>
          <p:nvSpPr>
            <p:cNvPr id="178" name="Cross 177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8967141" y="7043226"/>
            <a:ext cx="807014" cy="1135329"/>
            <a:chOff x="1944883" y="6022934"/>
            <a:chExt cx="1082348" cy="1522671"/>
          </a:xfrm>
        </p:grpSpPr>
        <p:sp>
          <p:nvSpPr>
            <p:cNvPr id="181" name="Cross 180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83" name="Straight Arrow Connector 182"/>
          <p:cNvCxnSpPr/>
          <p:nvPr/>
        </p:nvCxnSpPr>
        <p:spPr bwMode="auto">
          <a:xfrm flipH="1">
            <a:off x="6952382" y="7823901"/>
            <a:ext cx="1594718" cy="84341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>
            <a:stCxn id="181" idx="2"/>
          </p:cNvCxnSpPr>
          <p:nvPr/>
        </p:nvCxnSpPr>
        <p:spPr bwMode="auto">
          <a:xfrm flipH="1">
            <a:off x="7379363" y="8083454"/>
            <a:ext cx="1759198" cy="58386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89" name="Group 188"/>
          <p:cNvGrpSpPr/>
          <p:nvPr/>
        </p:nvGrpSpPr>
        <p:grpSpPr>
          <a:xfrm>
            <a:off x="9837903" y="7272391"/>
            <a:ext cx="807014" cy="1135329"/>
            <a:chOff x="1944883" y="6022934"/>
            <a:chExt cx="1082348" cy="1522671"/>
          </a:xfrm>
        </p:grpSpPr>
        <p:sp>
          <p:nvSpPr>
            <p:cNvPr id="190" name="Cross 189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2" name="Straight Arrow Connector 191"/>
          <p:cNvCxnSpPr>
            <a:stCxn id="190" idx="2"/>
          </p:cNvCxnSpPr>
          <p:nvPr/>
        </p:nvCxnSpPr>
        <p:spPr bwMode="auto">
          <a:xfrm flipH="1">
            <a:off x="7806344" y="8312619"/>
            <a:ext cx="2202979" cy="35469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8954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Measuring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Half-life of a System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71619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Minimum time in which either: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Number of nodes doubles.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Number of nodes halves.</a:t>
            </a:r>
            <a:endParaRPr lang="en-US" sz="2800" dirty="0" smtClean="0">
              <a:solidFill>
                <a:srgbClr val="333399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905185" y="4350889"/>
            <a:ext cx="11119631" cy="6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If half life is H and there are n nodes at time t, then between [t, </a:t>
            </a:r>
            <a:r>
              <a:rPr lang="en-US" sz="24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t+H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], there are at least (n/2) and at most 2n nodes in the system.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81694" y="8087411"/>
            <a:ext cx="25200000" cy="622548"/>
            <a:chOff x="881695" y="8081899"/>
            <a:chExt cx="11355853" cy="622548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881695" y="8216596"/>
              <a:ext cx="11355853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1096753" y="8081899"/>
              <a:ext cx="10836663" cy="288000"/>
              <a:chOff x="1096753" y="8081899"/>
              <a:chExt cx="10836663" cy="28800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786949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748467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767708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729226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690744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709985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671503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633021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652262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613780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575298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594539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1193341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>
                <a:off x="1154859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1174100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135618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097136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1116377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1077895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1039413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0586546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321326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282844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302085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263603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225121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244362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205880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167398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186639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148157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09675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289163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554142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515660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534901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496419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457937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477178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438696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400214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419455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380973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42491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3617324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1019765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981283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1000524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962042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923560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942801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904319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865837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885078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846596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808114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8273555" y="8081899"/>
                <a:ext cx="0" cy="28800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11547923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55</a:t>
              </a:r>
              <a:endParaRPr lang="en-US" sz="15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585873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50</a:t>
              </a:r>
              <a:endParaRPr lang="en-US" sz="15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42210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25</a:t>
              </a:r>
              <a:endParaRPr lang="en-US" sz="15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780160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20</a:t>
              </a:r>
              <a:endParaRPr lang="en-US" sz="15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9669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15</a:t>
              </a:r>
              <a:endParaRPr lang="en-US" sz="15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83464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10</a:t>
              </a:r>
              <a:endParaRPr lang="en-US" sz="15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18380" y="8381282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5</a:t>
              </a:r>
              <a:endParaRPr lang="en-US" sz="15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56330" y="8381282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0</a:t>
              </a:r>
              <a:endParaRPr lang="en-US" sz="15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6861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35</a:t>
              </a:r>
              <a:endParaRPr lang="en-US" sz="15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70656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30</a:t>
              </a:r>
              <a:endParaRPr lang="en-US" sz="15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62068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45</a:t>
              </a:r>
              <a:endParaRPr lang="en-US" sz="15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658637" y="838128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40</a:t>
              </a:r>
              <a:endParaRPr lang="en-US" sz="15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930352" y="6028446"/>
            <a:ext cx="992579" cy="1209884"/>
            <a:chOff x="1173823" y="6022934"/>
            <a:chExt cx="992579" cy="1209884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988272" y="6028446"/>
            <a:ext cx="992579" cy="1209884"/>
            <a:chOff x="1173823" y="6022934"/>
            <a:chExt cx="992579" cy="1209884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972191" y="5972236"/>
            <a:ext cx="992579" cy="1209884"/>
            <a:chOff x="1173823" y="6022934"/>
            <a:chExt cx="992579" cy="1209884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40" name="Straight Arrow Connector 139"/>
          <p:cNvCxnSpPr>
            <a:stCxn id="111" idx="2"/>
          </p:cNvCxnSpPr>
          <p:nvPr/>
        </p:nvCxnSpPr>
        <p:spPr bwMode="auto">
          <a:xfrm>
            <a:off x="1412659" y="7238330"/>
            <a:ext cx="2009793" cy="8490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2" name="Straight Arrow Connector 141"/>
          <p:cNvCxnSpPr/>
          <p:nvPr/>
        </p:nvCxnSpPr>
        <p:spPr bwMode="auto">
          <a:xfrm>
            <a:off x="2495979" y="7238330"/>
            <a:ext cx="960801" cy="8490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29" idx="2"/>
          </p:cNvCxnSpPr>
          <p:nvPr/>
        </p:nvCxnSpPr>
        <p:spPr bwMode="auto">
          <a:xfrm>
            <a:off x="3454498" y="7182120"/>
            <a:ext cx="39339" cy="78213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6" name="Group 145"/>
          <p:cNvGrpSpPr/>
          <p:nvPr/>
        </p:nvGrpSpPr>
        <p:grpSpPr>
          <a:xfrm>
            <a:off x="4037248" y="5972236"/>
            <a:ext cx="992579" cy="1209884"/>
            <a:chOff x="1173823" y="6022934"/>
            <a:chExt cx="992579" cy="1209884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53" name="Straight Arrow Connector 152"/>
          <p:cNvCxnSpPr>
            <a:stCxn id="147" idx="2"/>
          </p:cNvCxnSpPr>
          <p:nvPr/>
        </p:nvCxnSpPr>
        <p:spPr bwMode="auto">
          <a:xfrm flipH="1">
            <a:off x="3683985" y="7182120"/>
            <a:ext cx="835570" cy="78213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54" name="Group 153"/>
          <p:cNvGrpSpPr/>
          <p:nvPr/>
        </p:nvGrpSpPr>
        <p:grpSpPr>
          <a:xfrm>
            <a:off x="6807201" y="6142916"/>
            <a:ext cx="807014" cy="1135329"/>
            <a:chOff x="1944883" y="6022934"/>
            <a:chExt cx="1082348" cy="1522671"/>
          </a:xfrm>
        </p:grpSpPr>
        <p:sp>
          <p:nvSpPr>
            <p:cNvPr id="155" name="Cross 154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7" name="Straight Arrow Connector 156"/>
          <p:cNvCxnSpPr/>
          <p:nvPr/>
        </p:nvCxnSpPr>
        <p:spPr bwMode="auto">
          <a:xfrm flipH="1">
            <a:off x="5215529" y="7238330"/>
            <a:ext cx="1964204" cy="8490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58" name="Group 157"/>
          <p:cNvGrpSpPr/>
          <p:nvPr/>
        </p:nvGrpSpPr>
        <p:grpSpPr>
          <a:xfrm>
            <a:off x="4959541" y="5935901"/>
            <a:ext cx="992579" cy="1209884"/>
            <a:chOff x="1173823" y="6022934"/>
            <a:chExt cx="992579" cy="1209884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60" name="TextBox 159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61" name="Straight Arrow Connector 160"/>
          <p:cNvCxnSpPr>
            <a:stCxn id="159" idx="2"/>
          </p:cNvCxnSpPr>
          <p:nvPr/>
        </p:nvCxnSpPr>
        <p:spPr bwMode="auto">
          <a:xfrm flipH="1">
            <a:off x="3493837" y="7145785"/>
            <a:ext cx="1948011" cy="94162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62" name="Group 161"/>
          <p:cNvGrpSpPr/>
          <p:nvPr/>
        </p:nvGrpSpPr>
        <p:grpSpPr>
          <a:xfrm>
            <a:off x="7761718" y="6259638"/>
            <a:ext cx="807014" cy="1135329"/>
            <a:chOff x="1944883" y="6022934"/>
            <a:chExt cx="1082348" cy="1522671"/>
          </a:xfrm>
        </p:grpSpPr>
        <p:sp>
          <p:nvSpPr>
            <p:cNvPr id="163" name="Cross 162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651015" y="6235746"/>
            <a:ext cx="807014" cy="1135329"/>
            <a:chOff x="1944883" y="6022934"/>
            <a:chExt cx="1082348" cy="1522671"/>
          </a:xfrm>
        </p:grpSpPr>
        <p:sp>
          <p:nvSpPr>
            <p:cNvPr id="166" name="Cross 165"/>
            <p:cNvSpPr/>
            <p:nvPr/>
          </p:nvSpPr>
          <p:spPr bwMode="auto">
            <a:xfrm rot="2679592">
              <a:off x="2043535" y="6662030"/>
              <a:ext cx="883568" cy="883575"/>
            </a:xfrm>
            <a:prstGeom prst="plus">
              <a:avLst>
                <a:gd name="adj" fmla="val 43557"/>
              </a:avLst>
            </a:prstGeom>
            <a:solidFill>
              <a:srgbClr val="FF000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944883" y="6022934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68" name="Straight Arrow Connector 167"/>
          <p:cNvCxnSpPr/>
          <p:nvPr/>
        </p:nvCxnSpPr>
        <p:spPr bwMode="auto">
          <a:xfrm flipH="1">
            <a:off x="5441848" y="7332413"/>
            <a:ext cx="2701745" cy="75499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" name="Straight Arrow Connector 168"/>
          <p:cNvCxnSpPr>
            <a:stCxn id="166" idx="2"/>
          </p:cNvCxnSpPr>
          <p:nvPr/>
        </p:nvCxnSpPr>
        <p:spPr bwMode="auto">
          <a:xfrm flipH="1">
            <a:off x="5671335" y="7275974"/>
            <a:ext cx="3151100" cy="81143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4" name="Group 173"/>
          <p:cNvGrpSpPr/>
          <p:nvPr/>
        </p:nvGrpSpPr>
        <p:grpSpPr>
          <a:xfrm>
            <a:off x="5935116" y="5848364"/>
            <a:ext cx="992579" cy="1209884"/>
            <a:chOff x="1173823" y="6022934"/>
            <a:chExt cx="992579" cy="1209884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42" y="6504004"/>
              <a:ext cx="458975" cy="728814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>
            <a:xfrm>
              <a:off x="1173823" y="6022934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arrive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84" name="Straight Arrow Connector 183"/>
          <p:cNvCxnSpPr>
            <a:stCxn id="175" idx="2"/>
          </p:cNvCxnSpPr>
          <p:nvPr/>
        </p:nvCxnSpPr>
        <p:spPr bwMode="auto">
          <a:xfrm flipH="1">
            <a:off x="3683985" y="7058248"/>
            <a:ext cx="2733438" cy="102916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Left Bracket 22"/>
          <p:cNvSpPr/>
          <p:nvPr/>
        </p:nvSpPr>
        <p:spPr bwMode="auto">
          <a:xfrm rot="16200000">
            <a:off x="4412601" y="7511268"/>
            <a:ext cx="240087" cy="2311247"/>
          </a:xfrm>
          <a:prstGeom prst="leftBracket">
            <a:avLst/>
          </a:prstGeom>
          <a:noFill/>
          <a:ln>
            <a:solidFill>
              <a:schemeClr val="bg2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4543" y="8771475"/>
            <a:ext cx="131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= 5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988662" y="8771475"/>
            <a:ext cx="1194783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 = 6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87" name="Straight Arrow Connector 186"/>
          <p:cNvCxnSpPr>
            <a:stCxn id="185" idx="0"/>
          </p:cNvCxnSpPr>
          <p:nvPr/>
        </p:nvCxnSpPr>
        <p:spPr bwMode="auto">
          <a:xfrm flipV="1">
            <a:off x="1586054" y="8386794"/>
            <a:ext cx="1790966" cy="3846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5025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Measuring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Half-life of a System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5995401"/>
            <a:ext cx="10425342" cy="318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Ideal Theorem:</a:t>
            </a:r>
          </a:p>
          <a:p>
            <a:pPr marL="444500" lvl="1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r>
              <a:rPr lang="en-US" sz="32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If the half-life of the system is at least </a:t>
            </a:r>
            <a:r>
              <a:rPr lang="en-US" sz="3200" dirty="0" err="1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θ</a:t>
            </a:r>
            <a:r>
              <a:rPr lang="en-US" sz="32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(log n), then the overlay is always </a:t>
            </a:r>
            <a:r>
              <a:rPr lang="en-US" sz="3200" i="1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good</a:t>
            </a:r>
            <a:r>
              <a:rPr lang="en-US" sz="32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.</a:t>
            </a:r>
            <a:endParaRPr lang="en-US" sz="3200" dirty="0" smtClean="0">
              <a:solidFill>
                <a:srgbClr val="333399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905185" y="4350889"/>
            <a:ext cx="11119631" cy="6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If half life is H and there are n nodes at time t, then between [t, </a:t>
            </a:r>
            <a:r>
              <a:rPr lang="en-US" sz="24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t+H</a:t>
            </a:r>
            <a:r>
              <a:rPr lang="en-US" sz="24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], there are at least (n/2) and at most 2n nodes in the system.</a:t>
            </a:r>
          </a:p>
        </p:txBody>
      </p:sp>
      <p:sp>
        <p:nvSpPr>
          <p:cNvPr id="118" name="Rectangle 4"/>
          <p:cNvSpPr>
            <a:spLocks/>
          </p:cNvSpPr>
          <p:nvPr/>
        </p:nvSpPr>
        <p:spPr bwMode="auto">
          <a:xfrm>
            <a:off x="927100" y="2089150"/>
            <a:ext cx="1042534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Minimum time in which either: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Number of nodes doubles.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Number of nodes halves.</a:t>
            </a:r>
            <a:endParaRPr lang="en-US" sz="2800" dirty="0" smtClean="0">
              <a:solidFill>
                <a:srgbClr val="333399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Chord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Advantages: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Tolerates high rate of churn.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has many good properties.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Simple to implement.</a:t>
            </a: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27100" y="59376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Palatino "/>
                <a:ea typeface="ＭＳ Ｐゴシック" charset="0"/>
                <a:cs typeface="Palatino "/>
                <a:sym typeface="Wingdings"/>
              </a:rPr>
              <a:t>Disadvantages:</a:t>
            </a:r>
            <a:r>
              <a:rPr lang="en-US" sz="2800" dirty="0" smtClean="0">
                <a:solidFill>
                  <a:srgbClr val="00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 </a:t>
            </a:r>
            <a:endParaRPr lang="en-US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Oblivious adversary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Fragile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Limitations on where nodes can join?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Only supports one topology.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9280" y="7212203"/>
            <a:ext cx="6409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Once the ring is disrupted, all is lost!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28715" y="6623703"/>
            <a:ext cx="7404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Easy to attack, at risk of correlated failures.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822101" y="1209177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73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Basic overlay:</a:t>
            </a:r>
          </a:p>
          <a:p>
            <a:pPr marL="1014413" lvl="2" indent="-571500">
              <a:buFont typeface="Arial"/>
              <a:buChar char="•"/>
            </a:pPr>
            <a:r>
              <a:rPr lang="en-US" dirty="0" smtClean="0"/>
              <a:t>Ring topology</a:t>
            </a:r>
          </a:p>
          <a:p>
            <a:pPr marL="1014413" lvl="2" indent="-571500">
              <a:buFont typeface="Arial"/>
              <a:buChar char="•"/>
            </a:pPr>
            <a:r>
              <a:rPr lang="en-US" dirty="0" smtClean="0"/>
              <a:t>Nodes distributed randomly on ring.</a:t>
            </a:r>
          </a:p>
          <a:p>
            <a:pPr marL="1014413" lvl="2" indent="-571500">
              <a:buFont typeface="Arial"/>
              <a:buChar char="•"/>
            </a:pPr>
            <a:r>
              <a:rPr lang="en-US" dirty="0" smtClean="0"/>
              <a:t>Edges:</a:t>
            </a:r>
          </a:p>
          <a:p>
            <a:pPr marL="1649413" lvl="3" indent="-571500"/>
            <a:r>
              <a:rPr lang="en-US" dirty="0"/>
              <a:t>s</a:t>
            </a:r>
            <a:r>
              <a:rPr lang="en-US" dirty="0" smtClean="0"/>
              <a:t>uccessor</a:t>
            </a:r>
          </a:p>
          <a:p>
            <a:pPr marL="1649413" lvl="3" indent="-571500"/>
            <a:r>
              <a:rPr lang="en-US" dirty="0" err="1" smtClean="0"/>
              <a:t>predecssor</a:t>
            </a:r>
            <a:endParaRPr lang="en-US" dirty="0" smtClean="0"/>
          </a:p>
          <a:p>
            <a:pPr marL="1649413" lvl="3" indent="-571500"/>
            <a:r>
              <a:rPr lang="en-US" dirty="0" smtClean="0"/>
              <a:t>“fingers”</a:t>
            </a:r>
          </a:p>
          <a:p>
            <a:pPr marL="1014413" lvl="2" indent="-571500">
              <a:buFont typeface="Arial"/>
              <a:buChar char="•"/>
            </a:pPr>
            <a:endParaRPr lang="en-US" dirty="0"/>
          </a:p>
          <a:p>
            <a:pPr marL="1014413" lvl="2" indent="-571500">
              <a:buFont typeface="Arial"/>
              <a:buChar char="•"/>
            </a:pPr>
            <a:r>
              <a:rPr lang="en-US" dirty="0" smtClean="0"/>
              <a:t>Approximates a hypercube.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822101" y="1305392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49948" y="2559268"/>
            <a:ext cx="5445660" cy="5445660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333399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088" y="2194861"/>
            <a:ext cx="458975" cy="728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48" y="3076075"/>
            <a:ext cx="458975" cy="72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148" y="4421518"/>
            <a:ext cx="458975" cy="728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725" y="5940144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48" y="6928585"/>
            <a:ext cx="458975" cy="728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530" y="7445392"/>
            <a:ext cx="458975" cy="728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83" y="7445392"/>
            <a:ext cx="458975" cy="728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87" y="6668958"/>
            <a:ext cx="458975" cy="728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460" y="4705199"/>
            <a:ext cx="458975" cy="728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69" y="3647530"/>
            <a:ext cx="458975" cy="728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195" y="2559268"/>
            <a:ext cx="458975" cy="72881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 flipV="1">
            <a:off x="8615658" y="3647530"/>
            <a:ext cx="2583790" cy="375024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7461444" y="4376344"/>
            <a:ext cx="1154214" cy="306904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927195" y="4705199"/>
            <a:ext cx="3731228" cy="196376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7927195" y="3288082"/>
            <a:ext cx="229488" cy="338087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289287" y="5150333"/>
            <a:ext cx="4369136" cy="102654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7289287" y="3647531"/>
            <a:ext cx="3697568" cy="150280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461444" y="4137162"/>
            <a:ext cx="3677811" cy="279142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7613844" y="3444428"/>
            <a:ext cx="3373011" cy="69273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8386170" y="3288082"/>
            <a:ext cx="1869360" cy="41096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8538570" y="3288082"/>
            <a:ext cx="3119853" cy="141711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8615658" y="3076075"/>
            <a:ext cx="793400" cy="413990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9561458" y="3076075"/>
            <a:ext cx="2343690" cy="286406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8156683" y="3804889"/>
            <a:ext cx="3042765" cy="271835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11351848" y="3957289"/>
            <a:ext cx="0" cy="29712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H="1">
            <a:off x="7461444" y="4705199"/>
            <a:ext cx="4196980" cy="44513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10448095" y="4857599"/>
            <a:ext cx="1362729" cy="23583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H="1" flipV="1">
            <a:off x="7613844" y="4137162"/>
            <a:ext cx="4044580" cy="180298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 flipH="1" flipV="1">
            <a:off x="8538570" y="3288082"/>
            <a:ext cx="2660878" cy="338087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flipH="1" flipV="1">
            <a:off x="9409058" y="3076075"/>
            <a:ext cx="1039038" cy="413990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52702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Maintenance: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Ignore “fingers.”</a:t>
            </a:r>
            <a:endParaRPr lang="en-US" dirty="0"/>
          </a:p>
          <a:p>
            <a:pPr marL="1649413" lvl="3" indent="-571500">
              <a:spcBef>
                <a:spcPts val="1000"/>
              </a:spcBef>
            </a:pPr>
            <a:r>
              <a:rPr lang="en-US" dirty="0" smtClean="0"/>
              <a:t>Only matters for routing/lookup.</a:t>
            </a:r>
            <a:endParaRPr lang="en-US" dirty="0"/>
          </a:p>
          <a:p>
            <a:pPr marL="1649413" lvl="3" indent="-571500"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Easy to rebuild.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Maintain successor/predecessor.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Ensures that ring remains a ring.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822101" y="1305392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49948" y="2559268"/>
            <a:ext cx="5445660" cy="5445660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333399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088" y="2194861"/>
            <a:ext cx="458975" cy="728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48" y="3076075"/>
            <a:ext cx="458975" cy="72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148" y="4421518"/>
            <a:ext cx="458975" cy="728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725" y="5940144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48" y="6928585"/>
            <a:ext cx="458975" cy="728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530" y="7445392"/>
            <a:ext cx="458975" cy="728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83" y="7445392"/>
            <a:ext cx="458975" cy="728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87" y="6668958"/>
            <a:ext cx="458975" cy="728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460" y="4705199"/>
            <a:ext cx="458975" cy="728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69" y="3647530"/>
            <a:ext cx="458975" cy="728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195" y="2559268"/>
            <a:ext cx="458975" cy="7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4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Assume adversary is </a:t>
            </a:r>
            <a:r>
              <a:rPr lang="en-US" dirty="0" smtClean="0">
                <a:solidFill>
                  <a:srgbClr val="FF0000"/>
                </a:solidFill>
              </a:rPr>
              <a:t>oblivious</a:t>
            </a:r>
            <a:r>
              <a:rPr lang="en-US" dirty="0" smtClean="0"/>
              <a:t>: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Adversary does not know where nodes live on the ring.</a:t>
            </a:r>
            <a:endParaRPr lang="en-US" dirty="0"/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New nodes are inserted “randomly.”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Nodes are deleted “randomly.”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822101" y="1305392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49948" y="2559268"/>
            <a:ext cx="5445660" cy="5445660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333399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088" y="2194861"/>
            <a:ext cx="458975" cy="728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48" y="3076075"/>
            <a:ext cx="458975" cy="72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148" y="4421518"/>
            <a:ext cx="458975" cy="728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725" y="5940144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48" y="6928585"/>
            <a:ext cx="458975" cy="728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530" y="7445392"/>
            <a:ext cx="458975" cy="728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83" y="7445392"/>
            <a:ext cx="458975" cy="728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87" y="6668958"/>
            <a:ext cx="458975" cy="728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460" y="4705199"/>
            <a:ext cx="458975" cy="728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69" y="3647530"/>
            <a:ext cx="458975" cy="728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195" y="2559268"/>
            <a:ext cx="458975" cy="7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69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887807" cy="703738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Think about </a:t>
            </a:r>
            <a:r>
              <a:rPr lang="en-US" dirty="0" smtClean="0">
                <a:solidFill>
                  <a:srgbClr val="FF0000"/>
                </a:solidFill>
              </a:rPr>
              <a:t>crashes</a:t>
            </a:r>
            <a:r>
              <a:rPr lang="en-US" dirty="0" smtClean="0"/>
              <a:t>: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Assume at most </a:t>
            </a:r>
            <a:r>
              <a:rPr lang="en-US" dirty="0" smtClean="0">
                <a:solidFill>
                  <a:srgbClr val="FF0000"/>
                </a:solidFill>
              </a:rPr>
              <a:t>n/2</a:t>
            </a:r>
            <a:r>
              <a:rPr lang="en-US" dirty="0" smtClean="0"/>
              <a:t> nodes crash.</a:t>
            </a:r>
            <a:endParaRPr lang="en-US" dirty="0"/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Ring is disconnected?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822101" y="1305392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49948" y="2559268"/>
            <a:ext cx="5445660" cy="5445660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333399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088" y="2194861"/>
            <a:ext cx="458975" cy="728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48" y="3076075"/>
            <a:ext cx="458975" cy="72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148" y="4421518"/>
            <a:ext cx="458975" cy="728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725" y="5940144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48" y="6928585"/>
            <a:ext cx="458975" cy="728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530" y="7445392"/>
            <a:ext cx="458975" cy="728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83" y="7445392"/>
            <a:ext cx="458975" cy="728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87" y="6668958"/>
            <a:ext cx="458975" cy="728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460" y="4705199"/>
            <a:ext cx="458975" cy="728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69" y="3647530"/>
            <a:ext cx="458975" cy="728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195" y="2559268"/>
            <a:ext cx="458975" cy="728814"/>
          </a:xfrm>
          <a:prstGeom prst="rect">
            <a:avLst/>
          </a:prstGeom>
        </p:spPr>
      </p:pic>
      <p:sp>
        <p:nvSpPr>
          <p:cNvPr id="26" name="Cross 25"/>
          <p:cNvSpPr/>
          <p:nvPr/>
        </p:nvSpPr>
        <p:spPr bwMode="auto">
          <a:xfrm rot="2679592">
            <a:off x="11109911" y="3060108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7" name="Cross 26"/>
          <p:cNvSpPr/>
          <p:nvPr/>
        </p:nvSpPr>
        <p:spPr bwMode="auto">
          <a:xfrm rot="2679592">
            <a:off x="11129488" y="6970050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8" name="Cross 27"/>
          <p:cNvSpPr/>
          <p:nvPr/>
        </p:nvSpPr>
        <p:spPr bwMode="auto">
          <a:xfrm rot="2679592">
            <a:off x="8056769" y="7435887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9" name="Cross 28"/>
          <p:cNvSpPr/>
          <p:nvPr/>
        </p:nvSpPr>
        <p:spPr bwMode="auto">
          <a:xfrm rot="2679592">
            <a:off x="7215871" y="6650150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0" name="Cross 29"/>
          <p:cNvSpPr/>
          <p:nvPr/>
        </p:nvSpPr>
        <p:spPr bwMode="auto">
          <a:xfrm rot="2679592">
            <a:off x="6880756" y="3620832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89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2" name="Arc 1"/>
          <p:cNvSpPr/>
          <p:nvPr/>
        </p:nvSpPr>
        <p:spPr bwMode="auto">
          <a:xfrm>
            <a:off x="4520790" y="2693966"/>
            <a:ext cx="7137633" cy="7966442"/>
          </a:xfrm>
          <a:prstGeom prst="arc">
            <a:avLst>
              <a:gd name="adj1" fmla="val 16200000"/>
              <a:gd name="adj2" fmla="val 2538195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887807" cy="703738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Think about </a:t>
            </a:r>
            <a:r>
              <a:rPr lang="en-US" dirty="0" smtClean="0">
                <a:solidFill>
                  <a:srgbClr val="FF0000"/>
                </a:solidFill>
              </a:rPr>
              <a:t>crashes</a:t>
            </a:r>
            <a:r>
              <a:rPr lang="en-US" dirty="0" smtClean="0"/>
              <a:t>: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Assume at most </a:t>
            </a:r>
            <a:r>
              <a:rPr lang="en-US" dirty="0" smtClean="0">
                <a:solidFill>
                  <a:srgbClr val="FF0000"/>
                </a:solidFill>
              </a:rPr>
              <a:t>n/2</a:t>
            </a:r>
            <a:r>
              <a:rPr lang="en-US" dirty="0" smtClean="0"/>
              <a:t> nodes crash.</a:t>
            </a:r>
            <a:endParaRPr lang="en-US" dirty="0"/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Maintain connection to </a:t>
            </a:r>
            <a:r>
              <a:rPr lang="en-US" dirty="0" smtClean="0">
                <a:solidFill>
                  <a:srgbClr val="FF0000"/>
                </a:solidFill>
              </a:rPr>
              <a:t>log(n)</a:t>
            </a:r>
            <a:r>
              <a:rPr lang="en-US" dirty="0" smtClean="0"/>
              <a:t> successors.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With high probability, at least   1 successor survives.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822101" y="1305392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46" y="2329559"/>
            <a:ext cx="458975" cy="728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802" y="4712225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811" y="6725725"/>
            <a:ext cx="458975" cy="728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960" y="8203966"/>
            <a:ext cx="458975" cy="728814"/>
          </a:xfrm>
          <a:prstGeom prst="rect">
            <a:avLst/>
          </a:prstGeom>
        </p:spPr>
      </p:pic>
      <p:sp>
        <p:nvSpPr>
          <p:cNvPr id="26" name="Cross 25"/>
          <p:cNvSpPr/>
          <p:nvPr/>
        </p:nvSpPr>
        <p:spPr bwMode="auto">
          <a:xfrm rot="2679592">
            <a:off x="11071548" y="4673407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7" name="Cross 26"/>
          <p:cNvSpPr/>
          <p:nvPr/>
        </p:nvSpPr>
        <p:spPr bwMode="auto">
          <a:xfrm rot="2679592">
            <a:off x="11071546" y="8282672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555" y="3058373"/>
            <a:ext cx="458975" cy="72881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 bwMode="auto">
          <a:xfrm>
            <a:off x="8406621" y="3058373"/>
            <a:ext cx="2563339" cy="194470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8406621" y="3058373"/>
            <a:ext cx="3001190" cy="404215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8196848" y="3058373"/>
            <a:ext cx="2773112" cy="514559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8406621" y="2886392"/>
            <a:ext cx="1389934" cy="57727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5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What is an overlay?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Networks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27100" y="2089149"/>
            <a:ext cx="4633673" cy="69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Given a collection of (changing) servers: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Choose a good subset of the edges.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err="1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Subgraph</a:t>
            </a: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 has low degree.</a:t>
            </a:r>
          </a:p>
          <a:p>
            <a:pPr marL="889000" lvl="1" indent="-444500" algn="l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err="1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Subgraph</a:t>
            </a: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 has low diameter.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100" dirty="0" smtClean="0">
                <a:solidFill>
                  <a:srgbClr val="000090"/>
                </a:solidFill>
                <a:ea typeface="ＭＳ Ｐゴシック" charset="0"/>
                <a:cs typeface="Palatino" charset="0"/>
              </a:rPr>
              <a:t>Maintain edges as servers come and go.</a:t>
            </a:r>
          </a:p>
          <a:p>
            <a:pPr algn="l">
              <a:lnSpc>
                <a:spcPct val="110000"/>
              </a:lnSpc>
            </a:pPr>
            <a:endParaRPr lang="en-US" sz="3100" dirty="0" smtClean="0">
              <a:solidFill>
                <a:srgbClr val="00009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230897" y="-63500"/>
            <a:ext cx="13950035" cy="10031174"/>
          </a:xfrm>
          <a:prstGeom prst="rect">
            <a:avLst/>
          </a:prstGeom>
          <a:solidFill>
            <a:schemeClr val="bg2">
              <a:alpha val="5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88456" y="2505145"/>
            <a:ext cx="6206744" cy="620674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10" name="Picture 9" descr="overl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35" y="2653920"/>
            <a:ext cx="5919468" cy="5919468"/>
          </a:xfrm>
          <a:prstGeom prst="ellipse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321249"/>
            <a:ext cx="3539941" cy="5306307"/>
            <a:chOff x="-2593804" y="1548397"/>
            <a:chExt cx="3810209" cy="5711433"/>
          </a:xfrm>
        </p:grpSpPr>
        <p:sp>
          <p:nvSpPr>
            <p:cNvPr id="8" name="32-Point Star 7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2648515" y="3966288"/>
            <a:ext cx="3539941" cy="5306307"/>
            <a:chOff x="11234829" y="2223646"/>
            <a:chExt cx="3539941" cy="5306307"/>
          </a:xfrm>
        </p:grpSpPr>
        <p:sp>
          <p:nvSpPr>
            <p:cNvPr id="13" name="32-Point Star 12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3" name="Rounded Rectangular Callout 2"/>
          <p:cNvSpPr/>
          <p:nvPr/>
        </p:nvSpPr>
        <p:spPr bwMode="auto">
          <a:xfrm>
            <a:off x="2866973" y="321248"/>
            <a:ext cx="3974334" cy="1412301"/>
          </a:xfrm>
          <a:prstGeom prst="wedgeRoundRectCallout">
            <a:avLst>
              <a:gd name="adj1" fmla="val -55443"/>
              <a:gd name="adj2" fmla="val 7994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Can we build it?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Yes we can!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290357" y="3812957"/>
            <a:ext cx="2914266" cy="800310"/>
          </a:xfrm>
          <a:prstGeom prst="wedgeRoundRectCallout">
            <a:avLst>
              <a:gd name="adj1" fmla="val -34987"/>
              <a:gd name="adj2" fmla="val 102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We can fix it!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50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2" name="Arc 1"/>
          <p:cNvSpPr/>
          <p:nvPr/>
        </p:nvSpPr>
        <p:spPr bwMode="auto">
          <a:xfrm>
            <a:off x="3117897" y="4445044"/>
            <a:ext cx="7137633" cy="7966442"/>
          </a:xfrm>
          <a:prstGeom prst="arc">
            <a:avLst>
              <a:gd name="adj1" fmla="val 16200000"/>
              <a:gd name="adj2" fmla="val 2538195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887807" cy="703738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Think about </a:t>
            </a:r>
            <a:r>
              <a:rPr lang="en-US" dirty="0" smtClean="0">
                <a:solidFill>
                  <a:srgbClr val="FF0000"/>
                </a:solidFill>
              </a:rPr>
              <a:t>joining</a:t>
            </a:r>
            <a:r>
              <a:rPr lang="en-US" dirty="0" smtClean="0"/>
              <a:t>: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Assume at most </a:t>
            </a:r>
            <a:r>
              <a:rPr lang="en-US" dirty="0" smtClean="0">
                <a:solidFill>
                  <a:srgbClr val="FF0000"/>
                </a:solidFill>
              </a:rPr>
              <a:t>n/2</a:t>
            </a:r>
            <a:r>
              <a:rPr lang="en-US" dirty="0" smtClean="0"/>
              <a:t> nodes join.</a:t>
            </a:r>
            <a:endParaRPr lang="en-US" dirty="0"/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Joining node is attached “randomly.”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Creates appendages hanging off ring.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At most </a:t>
            </a:r>
            <a:r>
              <a:rPr lang="en-US" dirty="0" smtClean="0">
                <a:solidFill>
                  <a:srgbClr val="FF0000"/>
                </a:solidFill>
              </a:rPr>
              <a:t>O(log n) </a:t>
            </a:r>
            <a:r>
              <a:rPr lang="en-US" dirty="0" smtClean="0"/>
              <a:t>joining nodes in one place.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822101" y="1305392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53" y="4080637"/>
            <a:ext cx="458975" cy="728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909" y="6463303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918" y="8476803"/>
            <a:ext cx="458975" cy="728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067" y="9955044"/>
            <a:ext cx="458975" cy="72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62" y="4809451"/>
            <a:ext cx="458975" cy="72881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 bwMode="auto">
          <a:xfrm>
            <a:off x="7003728" y="4809451"/>
            <a:ext cx="2563339" cy="194470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003728" y="4809451"/>
            <a:ext cx="3001190" cy="404215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793955" y="4809451"/>
            <a:ext cx="2773112" cy="514559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003728" y="4637470"/>
            <a:ext cx="1389934" cy="57727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036" y="4485935"/>
            <a:ext cx="458975" cy="728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794" y="2650523"/>
            <a:ext cx="458975" cy="728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942" y="4445044"/>
            <a:ext cx="458975" cy="72881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>
            <a:off x="9851611" y="5214749"/>
            <a:ext cx="0" cy="124855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10081884" y="5214749"/>
            <a:ext cx="744154" cy="124855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9279769" y="3379337"/>
            <a:ext cx="343140" cy="106570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7738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2" name="Arc 1"/>
          <p:cNvSpPr/>
          <p:nvPr/>
        </p:nvSpPr>
        <p:spPr bwMode="auto">
          <a:xfrm>
            <a:off x="3117897" y="2693966"/>
            <a:ext cx="7137633" cy="7966442"/>
          </a:xfrm>
          <a:prstGeom prst="arc">
            <a:avLst>
              <a:gd name="adj1" fmla="val 16200000"/>
              <a:gd name="adj2" fmla="val 2538195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887807" cy="703738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Repair mechanism: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Query successors for </a:t>
            </a:r>
            <a:r>
              <a:rPr lang="en-US" i="1" dirty="0" smtClean="0">
                <a:solidFill>
                  <a:srgbClr val="FF0000"/>
                </a:solidFill>
              </a:rPr>
              <a:t>their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successors.</a:t>
            </a:r>
            <a:endParaRPr lang="en-US" dirty="0"/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Query successors for </a:t>
            </a:r>
            <a:r>
              <a:rPr lang="en-US" i="1" dirty="0" smtClean="0">
                <a:solidFill>
                  <a:srgbClr val="FF0000"/>
                </a:solidFill>
              </a:rPr>
              <a:t>their</a:t>
            </a:r>
            <a:r>
              <a:rPr lang="en-US" dirty="0" smtClean="0"/>
              <a:t> predecessor.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Update local state.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Notify successors of changes.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sz="2800" dirty="0" smtClean="0">
              <a:solidFill>
                <a:srgbClr val="800000"/>
              </a:solidFill>
            </a:endParaRPr>
          </a:p>
          <a:p>
            <a:pPr marL="0" lvl="2" indent="0">
              <a:spcBef>
                <a:spcPts val="1000"/>
              </a:spcBef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Note:                                      I’m being a bit imprecise.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822101" y="1305392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53" y="2329559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918" y="6725725"/>
            <a:ext cx="458975" cy="728814"/>
          </a:xfrm>
          <a:prstGeom prst="rect">
            <a:avLst/>
          </a:prstGeom>
        </p:spPr>
      </p:pic>
      <p:sp>
        <p:nvSpPr>
          <p:cNvPr id="26" name="Cross 25"/>
          <p:cNvSpPr/>
          <p:nvPr/>
        </p:nvSpPr>
        <p:spPr bwMode="auto">
          <a:xfrm rot="2679592">
            <a:off x="9668655" y="4673407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7" name="Cross 26"/>
          <p:cNvSpPr/>
          <p:nvPr/>
        </p:nvSpPr>
        <p:spPr bwMode="auto">
          <a:xfrm rot="2679592">
            <a:off x="9668653" y="8282672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62" y="3058373"/>
            <a:ext cx="458975" cy="72881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 bwMode="auto">
          <a:xfrm>
            <a:off x="7003728" y="3058373"/>
            <a:ext cx="2563339" cy="194470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003728" y="3058373"/>
            <a:ext cx="3001190" cy="404215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793955" y="3058373"/>
            <a:ext cx="2773112" cy="514559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003728" y="2886392"/>
            <a:ext cx="1389934" cy="57727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865" y="4679564"/>
            <a:ext cx="458975" cy="728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623" y="2844152"/>
            <a:ext cx="458975" cy="728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771" y="4638673"/>
            <a:ext cx="458975" cy="72881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 flipH="1">
            <a:off x="10614598" y="5408378"/>
            <a:ext cx="571842" cy="124855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10880771" y="5408378"/>
            <a:ext cx="1280096" cy="131734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0614598" y="3572966"/>
            <a:ext cx="343140" cy="106570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12939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 smtClean="0"/>
          </a:p>
        </p:txBody>
      </p:sp>
      <p:sp>
        <p:nvSpPr>
          <p:cNvPr id="2" name="Arc 1"/>
          <p:cNvSpPr/>
          <p:nvPr/>
        </p:nvSpPr>
        <p:spPr bwMode="auto">
          <a:xfrm>
            <a:off x="3117897" y="2693966"/>
            <a:ext cx="7137633" cy="7966442"/>
          </a:xfrm>
          <a:prstGeom prst="arc">
            <a:avLst>
              <a:gd name="adj1" fmla="val 16200000"/>
              <a:gd name="adj2" fmla="val 2538195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887807" cy="703738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Repair mechanism: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Query successors for </a:t>
            </a:r>
            <a:r>
              <a:rPr lang="en-US" i="1" dirty="0" smtClean="0">
                <a:solidFill>
                  <a:srgbClr val="FF0000"/>
                </a:solidFill>
              </a:rPr>
              <a:t>their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successors.</a:t>
            </a:r>
            <a:endParaRPr lang="en-US" dirty="0"/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Query successors for </a:t>
            </a:r>
            <a:r>
              <a:rPr lang="en-US" i="1" dirty="0" smtClean="0">
                <a:solidFill>
                  <a:srgbClr val="FF0000"/>
                </a:solidFill>
              </a:rPr>
              <a:t>their</a:t>
            </a:r>
            <a:r>
              <a:rPr lang="en-US" dirty="0" smtClean="0"/>
              <a:t> predecessor.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Update local state.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Notify successors of changes.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sz="2800" dirty="0" smtClean="0">
              <a:solidFill>
                <a:srgbClr val="800000"/>
              </a:solidFill>
            </a:endParaRPr>
          </a:p>
          <a:p>
            <a:pPr marL="0" lvl="2" indent="0">
              <a:spcBef>
                <a:spcPts val="1000"/>
              </a:spcBef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Note:                                      I’m being a bit imprecise.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822101" y="1305392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53" y="2329559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918" y="6725725"/>
            <a:ext cx="458975" cy="72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62" y="3058373"/>
            <a:ext cx="458975" cy="728814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>
            <a:off x="7003728" y="3058373"/>
            <a:ext cx="3001190" cy="404215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003728" y="2886392"/>
            <a:ext cx="1389934" cy="57727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865" y="4679564"/>
            <a:ext cx="458975" cy="728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623" y="2844152"/>
            <a:ext cx="458975" cy="728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648" y="4638673"/>
            <a:ext cx="458975" cy="72881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flipH="1">
            <a:off x="10880771" y="5408378"/>
            <a:ext cx="1280096" cy="131734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10155624" y="3572966"/>
            <a:ext cx="308269" cy="106570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8527320" y="8645693"/>
            <a:ext cx="4401079" cy="1015663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800000"/>
                </a:solidFill>
              </a:rPr>
              <a:t>Beware: what if this node is deleted?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10463893" y="7620075"/>
            <a:ext cx="150705" cy="102561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9829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2" name="Arc 1"/>
          <p:cNvSpPr/>
          <p:nvPr/>
        </p:nvSpPr>
        <p:spPr bwMode="auto">
          <a:xfrm>
            <a:off x="3117897" y="2693966"/>
            <a:ext cx="7137633" cy="7966442"/>
          </a:xfrm>
          <a:prstGeom prst="arc">
            <a:avLst>
              <a:gd name="adj1" fmla="val 16200000"/>
              <a:gd name="adj2" fmla="val 2538195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887807" cy="703738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Time analysis: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Every </a:t>
            </a:r>
            <a:r>
              <a:rPr lang="en-US" dirty="0" smtClean="0">
                <a:solidFill>
                  <a:srgbClr val="FF0000"/>
                </a:solidFill>
              </a:rPr>
              <a:t>O(1)</a:t>
            </a:r>
            <a:r>
              <a:rPr lang="en-US" dirty="0" smtClean="0"/>
              <a:t> steps (in expectation), one insert/delete is resolved.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Within </a:t>
            </a:r>
            <a:r>
              <a:rPr lang="en-US" dirty="0" smtClean="0">
                <a:solidFill>
                  <a:srgbClr val="FF0000"/>
                </a:solidFill>
              </a:rPr>
              <a:t>O(log n) </a:t>
            </a:r>
            <a:r>
              <a:rPr lang="en-US" dirty="0" smtClean="0"/>
              <a:t>steps, with high probability, all inserts/deletes from the </a:t>
            </a:r>
            <a:r>
              <a:rPr lang="en-US" i="1" dirty="0" smtClean="0"/>
              <a:t>last half-life </a:t>
            </a:r>
            <a:r>
              <a:rPr lang="en-US" dirty="0" smtClean="0"/>
              <a:t>are resolved.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822101" y="1305392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53" y="2329559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918" y="6725725"/>
            <a:ext cx="458975" cy="72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62" y="3058373"/>
            <a:ext cx="458975" cy="728814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>
            <a:off x="7003728" y="3058373"/>
            <a:ext cx="3001190" cy="404215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003728" y="2886392"/>
            <a:ext cx="1389934" cy="57727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042" y="5660938"/>
            <a:ext cx="458975" cy="728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112" y="3649937"/>
            <a:ext cx="458975" cy="728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648" y="4638673"/>
            <a:ext cx="458975" cy="72881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>
            <a:off x="7003728" y="2886392"/>
            <a:ext cx="1848909" cy="123152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156128" y="3038792"/>
            <a:ext cx="2445959" cy="204125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156128" y="3191192"/>
            <a:ext cx="2695483" cy="287023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9544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2" name="Arc 1"/>
          <p:cNvSpPr/>
          <p:nvPr/>
        </p:nvSpPr>
        <p:spPr bwMode="auto">
          <a:xfrm>
            <a:off x="3117897" y="2693966"/>
            <a:ext cx="7137633" cy="7966442"/>
          </a:xfrm>
          <a:prstGeom prst="arc">
            <a:avLst>
              <a:gd name="adj1" fmla="val 16200000"/>
              <a:gd name="adj2" fmla="val 2538195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887807" cy="703738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Analysis ideas: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Define an </a:t>
            </a:r>
            <a:r>
              <a:rPr lang="en-US" i="1" dirty="0" smtClean="0">
                <a:solidFill>
                  <a:srgbClr val="FF0000"/>
                </a:solidFill>
              </a:rPr>
              <a:t>almost good</a:t>
            </a:r>
            <a:r>
              <a:rPr lang="en-US" dirty="0" smtClean="0"/>
              <a:t> state.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Show that in the almost good state, the overlay has </a:t>
            </a:r>
            <a:r>
              <a:rPr lang="en-US" i="1" dirty="0" smtClean="0">
                <a:solidFill>
                  <a:srgbClr val="FF0000"/>
                </a:solidFill>
              </a:rPr>
              <a:t>good properties</a:t>
            </a:r>
            <a:r>
              <a:rPr lang="en-US" dirty="0" smtClean="0"/>
              <a:t>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Show that if the half-life length </a:t>
            </a:r>
            <a:r>
              <a:rPr lang="en-US" dirty="0" err="1" smtClean="0"/>
              <a:t>Ω</a:t>
            </a:r>
            <a:r>
              <a:rPr lang="en-US" dirty="0" smtClean="0"/>
              <a:t>(log n), then the overlay is </a:t>
            </a:r>
            <a:r>
              <a:rPr lang="en-US" i="1" dirty="0" smtClean="0">
                <a:solidFill>
                  <a:srgbClr val="FF0000"/>
                </a:solidFill>
              </a:rPr>
              <a:t>always almost good</a:t>
            </a:r>
            <a:r>
              <a:rPr lang="en-US" dirty="0" smtClean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2822101" y="1305392"/>
            <a:ext cx="59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Liben-Nowell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Balakrishnan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Karger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, PODC</a:t>
            </a:r>
            <a:r>
              <a:rPr lang="ja-JP" altLang="en-US" sz="2200" dirty="0" smtClean="0">
                <a:solidFill>
                  <a:srgbClr val="E1DDA6"/>
                </a:solidFill>
                <a:latin typeface="Arial"/>
                <a:ea typeface="ＭＳ Ｐゴシック" charset="0"/>
                <a:cs typeface="Palatino" charset="0"/>
              </a:rPr>
              <a:t>‘</a:t>
            </a:r>
            <a:r>
              <a:rPr lang="en-US" sz="2200" dirty="0" smtClean="0">
                <a:solidFill>
                  <a:srgbClr val="E1DDA6"/>
                </a:solidFill>
                <a:ea typeface="ＭＳ Ｐゴシック" charset="0"/>
                <a:cs typeface="Palatino" charset="0"/>
              </a:rPr>
              <a:t>02]</a:t>
            </a:r>
            <a:endParaRPr lang="en-US" sz="2200" dirty="0">
              <a:solidFill>
                <a:srgbClr val="E1DDA6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53" y="2329559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918" y="6725725"/>
            <a:ext cx="458975" cy="72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62" y="3058373"/>
            <a:ext cx="458975" cy="728814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>
            <a:off x="7003728" y="3058373"/>
            <a:ext cx="3001190" cy="404215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003728" y="2886392"/>
            <a:ext cx="1389934" cy="57727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042" y="5660938"/>
            <a:ext cx="458975" cy="728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112" y="3649937"/>
            <a:ext cx="458975" cy="728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648" y="4638673"/>
            <a:ext cx="458975" cy="72881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>
            <a:off x="7003728" y="2886392"/>
            <a:ext cx="1848909" cy="123152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156128" y="3038792"/>
            <a:ext cx="2445959" cy="204125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156128" y="3191192"/>
            <a:ext cx="2695483" cy="287023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56282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Chord Summary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Advantages: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Tolerates high rate of churn.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has many good properties.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Simple to implement.</a:t>
            </a: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27100" y="59376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Palatino "/>
                <a:ea typeface="ＭＳ Ｐゴシック" charset="0"/>
                <a:cs typeface="Palatino "/>
                <a:sym typeface="Wingdings"/>
              </a:rPr>
              <a:t>Disadvantages:</a:t>
            </a:r>
            <a:r>
              <a:rPr lang="en-US" sz="2800" dirty="0" smtClean="0">
                <a:solidFill>
                  <a:srgbClr val="00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 </a:t>
            </a:r>
            <a:endParaRPr lang="en-US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Oblivious adversary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Fragile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Limitations on where nodes can join.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Only supports one topology.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9280" y="7212203"/>
            <a:ext cx="6409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Once the ring is disrupted, all is lost!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28715" y="6623703"/>
            <a:ext cx="7404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Easy to attack, at risk of correlated failures.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1526" y="9028825"/>
            <a:ext cx="5856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ym typeface="Wingdings"/>
              </a:rPr>
              <a:t>*Re-Chord (KKS11) yields O(n log n) stabilization.</a:t>
            </a:r>
            <a:endParaRPr lang="en-US" sz="2000" dirty="0"/>
          </a:p>
        </p:txBody>
      </p:sp>
      <p:cxnSp>
        <p:nvCxnSpPr>
          <p:cNvPr id="3" name="Straight Arrow Connector 2"/>
          <p:cNvCxnSpPr>
            <a:stCxn id="27" idx="3"/>
            <a:endCxn id="8" idx="0"/>
          </p:cNvCxnSpPr>
          <p:nvPr/>
        </p:nvCxnSpPr>
        <p:spPr bwMode="auto">
          <a:xfrm>
            <a:off x="9459258" y="7504591"/>
            <a:ext cx="90664" cy="152423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1362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6239201" y="1917700"/>
            <a:ext cx="6421658" cy="7394960"/>
          </a:xfrm>
          <a:prstGeom prst="roundRect">
            <a:avLst>
              <a:gd name="adj" fmla="val 2204"/>
            </a:avLst>
          </a:prstGeom>
          <a:solidFill>
            <a:schemeClr val="accent1">
              <a:alpha val="94360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887807" cy="703738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Think about </a:t>
            </a:r>
            <a:r>
              <a:rPr lang="en-US" dirty="0" smtClean="0">
                <a:solidFill>
                  <a:srgbClr val="FF0000"/>
                </a:solidFill>
              </a:rPr>
              <a:t>crashes</a:t>
            </a:r>
            <a:r>
              <a:rPr lang="en-US" dirty="0" smtClean="0"/>
              <a:t>: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Within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30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steps, </a:t>
            </a:r>
            <a:r>
              <a:rPr lang="en-US" dirty="0" smtClean="0">
                <a:solidFill>
                  <a:srgbClr val="FF0000"/>
                </a:solidFill>
              </a:rPr>
              <a:t>log(n) </a:t>
            </a:r>
            <a:r>
              <a:rPr lang="en-US" dirty="0" smtClean="0"/>
              <a:t>consecutive nodes crash.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If you wait long enough, bad events happen.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Then the ring is disconnected.</a:t>
            </a:r>
          </a:p>
          <a:p>
            <a:pPr marL="1014413" lvl="2" indent="-571500">
              <a:spcBef>
                <a:spcPts val="1000"/>
              </a:spcBef>
              <a:buFont typeface="Arial"/>
              <a:buChar char="•"/>
            </a:pPr>
            <a:r>
              <a:rPr lang="en-US" dirty="0" smtClean="0"/>
              <a:t>It will take a long time to fix!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Tolerating Churn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Chord is fragile?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6849948" y="2559268"/>
            <a:ext cx="5445660" cy="5445660"/>
          </a:xfrm>
          <a:prstGeom prst="ellipse">
            <a:avLst/>
          </a:prstGeom>
          <a:solidFill>
            <a:srgbClr val="F2F2F2"/>
          </a:solidFill>
          <a:ln w="76200" cmpd="sng">
            <a:solidFill>
              <a:srgbClr val="333399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088" y="2194861"/>
            <a:ext cx="458975" cy="728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48" y="3076075"/>
            <a:ext cx="458975" cy="72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148" y="4421518"/>
            <a:ext cx="458975" cy="728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725" y="5940144"/>
            <a:ext cx="458975" cy="728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48" y="6928585"/>
            <a:ext cx="458975" cy="728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530" y="7445392"/>
            <a:ext cx="458975" cy="728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83" y="7445392"/>
            <a:ext cx="458975" cy="728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87" y="6668958"/>
            <a:ext cx="458975" cy="728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460" y="4705199"/>
            <a:ext cx="458975" cy="728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69" y="3647530"/>
            <a:ext cx="458975" cy="728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195" y="2559268"/>
            <a:ext cx="458975" cy="728814"/>
          </a:xfrm>
          <a:prstGeom prst="rect">
            <a:avLst/>
          </a:prstGeom>
        </p:spPr>
      </p:pic>
      <p:sp>
        <p:nvSpPr>
          <p:cNvPr id="26" name="Cross 25"/>
          <p:cNvSpPr/>
          <p:nvPr/>
        </p:nvSpPr>
        <p:spPr bwMode="auto">
          <a:xfrm rot="2679592">
            <a:off x="7820420" y="2590540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Cross 27"/>
          <p:cNvSpPr/>
          <p:nvPr/>
        </p:nvSpPr>
        <p:spPr bwMode="auto">
          <a:xfrm rot="2679592">
            <a:off x="9081682" y="2252570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ross 28"/>
          <p:cNvSpPr/>
          <p:nvPr/>
        </p:nvSpPr>
        <p:spPr bwMode="auto">
          <a:xfrm rot="2679592">
            <a:off x="6494049" y="4638772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Cross 29"/>
          <p:cNvSpPr/>
          <p:nvPr/>
        </p:nvSpPr>
        <p:spPr bwMode="auto">
          <a:xfrm rot="2679592">
            <a:off x="6880756" y="3620832"/>
            <a:ext cx="658801" cy="658808"/>
          </a:xfrm>
          <a:prstGeom prst="plus">
            <a:avLst>
              <a:gd name="adj" fmla="val 43557"/>
            </a:avLst>
          </a:prstGeom>
          <a:solidFill>
            <a:srgbClr val="FF00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354649" y="2116138"/>
            <a:ext cx="4032759" cy="382400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14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926336" y="2039124"/>
            <a:ext cx="10820400" cy="7200900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Palatino Bold" charset="0"/>
                <a:cs typeface="Palatino Bold" charset="0"/>
                <a:sym typeface="Palatino Bold" charset="0"/>
              </a:rPr>
              <a:t>Recent work by </a:t>
            </a:r>
            <a:r>
              <a:rPr lang="en-US" dirty="0" smtClean="0">
                <a:solidFill>
                  <a:srgbClr val="800000"/>
                </a:solidFill>
                <a:latin typeface="Palatino Bold" charset="0"/>
                <a:cs typeface="Palatino Bold" charset="0"/>
                <a:sym typeface="Palatino Bold" charset="0"/>
              </a:rPr>
              <a:t>Pamela </a:t>
            </a:r>
            <a:r>
              <a:rPr lang="en-US" dirty="0" err="1" smtClean="0">
                <a:solidFill>
                  <a:srgbClr val="800000"/>
                </a:solidFill>
                <a:latin typeface="Palatino Bold" charset="0"/>
                <a:cs typeface="Palatino Bold" charset="0"/>
                <a:sym typeface="Palatino Bold" charset="0"/>
              </a:rPr>
              <a:t>Zave</a:t>
            </a:r>
            <a:r>
              <a:rPr lang="en-US" dirty="0" smtClean="0">
                <a:solidFill>
                  <a:srgbClr val="000090"/>
                </a:solidFill>
                <a:latin typeface="Palatino Bold" charset="0"/>
                <a:cs typeface="Palatino Bold" charset="0"/>
                <a:sym typeface="Palatino Bold" charset="0"/>
              </a:rPr>
              <a:t> has found bugs/imprecision in original Chord descriptions:</a:t>
            </a:r>
          </a:p>
          <a:p>
            <a:endParaRPr lang="en-US" dirty="0">
              <a:solidFill>
                <a:srgbClr val="000090"/>
              </a:solidFill>
              <a:latin typeface="Palatino Bold" charset="0"/>
              <a:cs typeface="Palatino Bold" charset="0"/>
              <a:sym typeface="Palatino Bold" charset="0"/>
            </a:endParaRPr>
          </a:p>
          <a:p>
            <a:pPr lvl="1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Using lightweight modeling to understand Chord</a:t>
            </a:r>
          </a:p>
          <a:p>
            <a:pPr lvl="1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Why the Chord Ring-Maintenance Protocol is not Correct How to make Chord correct</a:t>
            </a:r>
          </a:p>
          <a:p>
            <a:pPr lvl="1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0090"/>
                </a:solidFill>
                <a:latin typeface="Palatino Bold" charset="0"/>
                <a:cs typeface="Palatino Bold" charset="0"/>
                <a:sym typeface="Palatino Bold" charset="0"/>
              </a:rPr>
              <a:t>Conclusion: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 marL="457200" indent="-457200"/>
            <a:r>
              <a:rPr lang="en-US" dirty="0" smtClean="0">
                <a:solidFill>
                  <a:srgbClr val="000090"/>
                </a:solidFill>
              </a:rPr>
              <a:t>Chord works, but only if you really get it right.</a:t>
            </a: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Tolerating Churn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951508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Chord details are tricky</a:t>
            </a:r>
          </a:p>
        </p:txBody>
      </p:sp>
    </p:spTree>
    <p:extLst>
      <p:ext uri="{BB962C8B-B14F-4D97-AF65-F5344CB8AC3E}">
        <p14:creationId xmlns:p14="http://schemas.microsoft.com/office/powerpoint/2010/main" val="517844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5137946" cy="7037387"/>
          </a:xfrm>
        </p:spPr>
        <p:txBody>
          <a:bodyPr/>
          <a:lstStyle/>
          <a:p>
            <a:r>
              <a:rPr lang="en-US" dirty="0" smtClean="0"/>
              <a:t>Approach: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Start with </a:t>
            </a:r>
            <a:r>
              <a:rPr lang="en-US" sz="3000" i="1" dirty="0" smtClean="0">
                <a:solidFill>
                  <a:srgbClr val="008000"/>
                </a:solidFill>
              </a:rPr>
              <a:t>good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overlay.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Bound </a:t>
            </a:r>
            <a:r>
              <a:rPr lang="en-US" sz="3000" i="1" dirty="0" smtClean="0">
                <a:solidFill>
                  <a:srgbClr val="800000"/>
                </a:solidFill>
              </a:rPr>
              <a:t>rate of churn</a:t>
            </a:r>
            <a:r>
              <a:rPr lang="en-US" sz="3000" dirty="0" smtClean="0">
                <a:solidFill>
                  <a:srgbClr val="000090"/>
                </a:solidFill>
              </a:rPr>
              <a:t>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Fix the overlay </a:t>
            </a:r>
            <a:r>
              <a:rPr lang="en-US" sz="3000" i="1" dirty="0" smtClean="0">
                <a:solidFill>
                  <a:srgbClr val="800000"/>
                </a:solidFill>
              </a:rPr>
              <a:t>faster</a:t>
            </a:r>
            <a:r>
              <a:rPr lang="en-US" sz="3000" dirty="0" smtClean="0">
                <a:solidFill>
                  <a:srgbClr val="000090"/>
                </a:solidFill>
              </a:rPr>
              <a:t> than the churn destroys it. 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Maintain good properties throughout.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Fix-it-Felix Approach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Chord tolerates churn.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6737951" y="2751138"/>
            <a:ext cx="5573712" cy="5767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273689" y="2516293"/>
            <a:ext cx="4216362" cy="6320249"/>
            <a:chOff x="11234829" y="2223646"/>
            <a:chExt cx="3539941" cy="5306307"/>
          </a:xfrm>
        </p:grpSpPr>
        <p:sp>
          <p:nvSpPr>
            <p:cNvPr id="15" name="32-Point Star 14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17" name="Rounded Rectangular Callout 16"/>
          <p:cNvSpPr/>
          <p:nvPr/>
        </p:nvSpPr>
        <p:spPr bwMode="auto">
          <a:xfrm>
            <a:off x="9672993" y="1715983"/>
            <a:ext cx="2914266" cy="800310"/>
          </a:xfrm>
          <a:prstGeom prst="wedgeRoundRectCallout">
            <a:avLst>
              <a:gd name="adj1" fmla="val -49512"/>
              <a:gd name="adj2" fmla="val 21523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I can fix it!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0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Alternate Fix-it-Felix approach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Load-balanced hypercube: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At most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O(log n)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arrivals/departures per round.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Basic idea: map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O(log n)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nodes to each vertex of a hypercube.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Load-balance among hypercube vertices to cope with churn.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Grow/shrink hypercube as needed.</a:t>
            </a: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27100" y="59376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290284" y="5886724"/>
            <a:ext cx="808140" cy="80814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51656" y="5886724"/>
            <a:ext cx="808140" cy="80814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90284" y="7907198"/>
            <a:ext cx="808140" cy="80814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51656" y="7907198"/>
            <a:ext cx="808140" cy="80814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51102" y="6694864"/>
            <a:ext cx="808140" cy="80814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97025" y="6694864"/>
            <a:ext cx="808140" cy="80814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770343" y="8599880"/>
            <a:ext cx="808140" cy="80814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116266" y="8580637"/>
            <a:ext cx="808140" cy="80814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" name="Straight Connector 3"/>
          <p:cNvCxnSpPr>
            <a:stCxn id="2" idx="6"/>
            <a:endCxn id="9" idx="2"/>
          </p:cNvCxnSpPr>
          <p:nvPr/>
        </p:nvCxnSpPr>
        <p:spPr bwMode="auto">
          <a:xfrm>
            <a:off x="4098424" y="6290794"/>
            <a:ext cx="1653232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1" idx="0"/>
            <a:endCxn id="9" idx="4"/>
          </p:cNvCxnSpPr>
          <p:nvPr/>
        </p:nvCxnSpPr>
        <p:spPr bwMode="auto">
          <a:xfrm flipV="1">
            <a:off x="6155726" y="6694864"/>
            <a:ext cx="0" cy="121233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11" idx="2"/>
            <a:endCxn id="10" idx="6"/>
          </p:cNvCxnSpPr>
          <p:nvPr/>
        </p:nvCxnSpPr>
        <p:spPr bwMode="auto">
          <a:xfrm flipH="1">
            <a:off x="4098424" y="8311268"/>
            <a:ext cx="1653232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endCxn id="2" idx="4"/>
          </p:cNvCxnSpPr>
          <p:nvPr/>
        </p:nvCxnSpPr>
        <p:spPr bwMode="auto">
          <a:xfrm flipV="1">
            <a:off x="3694354" y="6694864"/>
            <a:ext cx="0" cy="121233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4" idx="0"/>
            <a:endCxn id="12" idx="4"/>
          </p:cNvCxnSpPr>
          <p:nvPr/>
        </p:nvCxnSpPr>
        <p:spPr bwMode="auto">
          <a:xfrm flipH="1" flipV="1">
            <a:off x="5155172" y="7503004"/>
            <a:ext cx="19241" cy="109687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endCxn id="13" idx="2"/>
          </p:cNvCxnSpPr>
          <p:nvPr/>
        </p:nvCxnSpPr>
        <p:spPr bwMode="auto">
          <a:xfrm>
            <a:off x="5559242" y="7098934"/>
            <a:ext cx="1537783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0"/>
            <a:endCxn id="13" idx="4"/>
          </p:cNvCxnSpPr>
          <p:nvPr/>
        </p:nvCxnSpPr>
        <p:spPr bwMode="auto">
          <a:xfrm flipH="1" flipV="1">
            <a:off x="7501095" y="7503004"/>
            <a:ext cx="19241" cy="10776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stCxn id="15" idx="2"/>
            <a:endCxn id="14" idx="6"/>
          </p:cNvCxnSpPr>
          <p:nvPr/>
        </p:nvCxnSpPr>
        <p:spPr bwMode="auto">
          <a:xfrm flipH="1">
            <a:off x="5578483" y="8984707"/>
            <a:ext cx="1537783" cy="1924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15" idx="1"/>
          </p:cNvCxnSpPr>
          <p:nvPr/>
        </p:nvCxnSpPr>
        <p:spPr bwMode="auto">
          <a:xfrm flipH="1" flipV="1">
            <a:off x="6559796" y="8311268"/>
            <a:ext cx="674819" cy="38771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stCxn id="13" idx="1"/>
            <a:endCxn id="9" idx="5"/>
          </p:cNvCxnSpPr>
          <p:nvPr/>
        </p:nvCxnSpPr>
        <p:spPr bwMode="auto">
          <a:xfrm flipH="1" flipV="1">
            <a:off x="6441447" y="6576515"/>
            <a:ext cx="773927" cy="23669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1"/>
            <a:endCxn id="2" idx="5"/>
          </p:cNvCxnSpPr>
          <p:nvPr/>
        </p:nvCxnSpPr>
        <p:spPr bwMode="auto">
          <a:xfrm flipH="1" flipV="1">
            <a:off x="3980075" y="6576515"/>
            <a:ext cx="889376" cy="23669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14" idx="2"/>
            <a:endCxn id="10" idx="5"/>
          </p:cNvCxnSpPr>
          <p:nvPr/>
        </p:nvCxnSpPr>
        <p:spPr bwMode="auto">
          <a:xfrm flipH="1" flipV="1">
            <a:off x="3980075" y="8596989"/>
            <a:ext cx="790268" cy="40696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423" name="Smiley Face 17422"/>
          <p:cNvSpPr/>
          <p:nvPr/>
        </p:nvSpPr>
        <p:spPr bwMode="auto">
          <a:xfrm>
            <a:off x="7501095" y="6774979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1" name="Smiley Face 80"/>
          <p:cNvSpPr/>
          <p:nvPr/>
        </p:nvSpPr>
        <p:spPr bwMode="auto">
          <a:xfrm>
            <a:off x="7580295" y="709893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2" name="Smiley Face 81"/>
          <p:cNvSpPr/>
          <p:nvPr/>
        </p:nvSpPr>
        <p:spPr bwMode="auto">
          <a:xfrm>
            <a:off x="7342695" y="6992735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3" name="Smiley Face 82"/>
          <p:cNvSpPr/>
          <p:nvPr/>
        </p:nvSpPr>
        <p:spPr bwMode="auto">
          <a:xfrm>
            <a:off x="6155726" y="621159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4" name="Smiley Face 83"/>
          <p:cNvSpPr/>
          <p:nvPr/>
        </p:nvSpPr>
        <p:spPr bwMode="auto">
          <a:xfrm>
            <a:off x="5997326" y="605319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5" name="Smiley Face 84"/>
          <p:cNvSpPr/>
          <p:nvPr/>
        </p:nvSpPr>
        <p:spPr bwMode="auto">
          <a:xfrm>
            <a:off x="5174413" y="6854179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6" name="Smiley Face 85"/>
          <p:cNvSpPr/>
          <p:nvPr/>
        </p:nvSpPr>
        <p:spPr bwMode="auto">
          <a:xfrm>
            <a:off x="4927531" y="694053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7" name="Smiley Face 86"/>
          <p:cNvSpPr/>
          <p:nvPr/>
        </p:nvSpPr>
        <p:spPr bwMode="auto">
          <a:xfrm>
            <a:off x="5155172" y="709893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8" name="Smiley Face 87"/>
          <p:cNvSpPr/>
          <p:nvPr/>
        </p:nvSpPr>
        <p:spPr bwMode="auto">
          <a:xfrm>
            <a:off x="5997326" y="798793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9" name="Smiley Face 88"/>
          <p:cNvSpPr/>
          <p:nvPr/>
        </p:nvSpPr>
        <p:spPr bwMode="auto">
          <a:xfrm>
            <a:off x="6314126" y="806713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0" name="Smiley Face 89"/>
          <p:cNvSpPr/>
          <p:nvPr/>
        </p:nvSpPr>
        <p:spPr bwMode="auto">
          <a:xfrm>
            <a:off x="6283047" y="837793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1" name="Smiley Face 90"/>
          <p:cNvSpPr/>
          <p:nvPr/>
        </p:nvSpPr>
        <p:spPr bwMode="auto">
          <a:xfrm>
            <a:off x="5997326" y="829873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2" name="Smiley Face 91"/>
          <p:cNvSpPr/>
          <p:nvPr/>
        </p:nvSpPr>
        <p:spPr bwMode="auto">
          <a:xfrm>
            <a:off x="7522964" y="8715338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3" name="Smiley Face 92"/>
          <p:cNvSpPr/>
          <p:nvPr/>
        </p:nvSpPr>
        <p:spPr bwMode="auto">
          <a:xfrm>
            <a:off x="7215374" y="8826307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4" name="Smiley Face 93"/>
          <p:cNvSpPr/>
          <p:nvPr/>
        </p:nvSpPr>
        <p:spPr bwMode="auto">
          <a:xfrm>
            <a:off x="5164759" y="8810969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5" name="Smiley Face 94"/>
          <p:cNvSpPr/>
          <p:nvPr/>
        </p:nvSpPr>
        <p:spPr bwMode="auto">
          <a:xfrm>
            <a:off x="4948651" y="8985951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6" name="Smiley Face 95"/>
          <p:cNvSpPr/>
          <p:nvPr/>
        </p:nvSpPr>
        <p:spPr bwMode="auto">
          <a:xfrm>
            <a:off x="5317159" y="8963369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7" name="Smiley Face 96"/>
          <p:cNvSpPr/>
          <p:nvPr/>
        </p:nvSpPr>
        <p:spPr bwMode="auto">
          <a:xfrm>
            <a:off x="3462754" y="822553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8" name="Smiley Face 97"/>
          <p:cNvSpPr/>
          <p:nvPr/>
        </p:nvSpPr>
        <p:spPr bwMode="auto">
          <a:xfrm>
            <a:off x="3900875" y="8152868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9" name="Smiley Face 98"/>
          <p:cNvSpPr/>
          <p:nvPr/>
        </p:nvSpPr>
        <p:spPr bwMode="auto">
          <a:xfrm>
            <a:off x="3634395" y="6014960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0" name="Smiley Face 99"/>
          <p:cNvSpPr/>
          <p:nvPr/>
        </p:nvSpPr>
        <p:spPr bwMode="auto">
          <a:xfrm>
            <a:off x="3466713" y="6259715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1" name="Smiley Face 100"/>
          <p:cNvSpPr/>
          <p:nvPr/>
        </p:nvSpPr>
        <p:spPr bwMode="auto">
          <a:xfrm>
            <a:off x="3792795" y="6369994"/>
            <a:ext cx="158400" cy="158400"/>
          </a:xfrm>
          <a:prstGeom prst="smileyFac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2" name="Rectangle 7"/>
          <p:cNvSpPr>
            <a:spLocks/>
          </p:cNvSpPr>
          <p:nvPr/>
        </p:nvSpPr>
        <p:spPr bwMode="auto">
          <a:xfrm>
            <a:off x="6550342" y="2248277"/>
            <a:ext cx="4891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[Kuhn,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Schmid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Wattenhofer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IPTPS’05]</a:t>
            </a:r>
            <a:endParaRPr lang="en-US" sz="22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87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543"/>
                    </a14:imgEffect>
                    <a14:imgEffect>
                      <a14:saturation sat="1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33400"/>
            <a:ext cx="13004800" cy="8669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328" y="6314085"/>
            <a:ext cx="127409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Bitcoin</a:t>
            </a:r>
            <a:r>
              <a:rPr lang="en-US" sz="1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broken</a:t>
            </a:r>
            <a:endParaRPr lang="en-US" sz="1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38876" cy="24291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1796" y="9263343"/>
            <a:ext cx="9684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(So why are you wasting your time here when you could be busy hacking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bitcoins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?)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181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Alternate Fix-it-Felix approach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Load-balanced hypercube: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At most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O(log n)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arrivals/departures per round.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Basic idea: map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O(log n)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nodes to each vertex of a hypercube.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Load-balance among hypercube vertices to cope with churn.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Grow/shrink hypercube as needed.</a:t>
            </a: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27100" y="59376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102" name="Rectangle 7"/>
          <p:cNvSpPr>
            <a:spLocks/>
          </p:cNvSpPr>
          <p:nvPr/>
        </p:nvSpPr>
        <p:spPr bwMode="auto">
          <a:xfrm>
            <a:off x="6550342" y="2248277"/>
            <a:ext cx="4891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[Kuhn,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Schmid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Wattenhofer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IPTPS’05]</a:t>
            </a:r>
            <a:endParaRPr lang="en-US" sz="22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>
            <a:off x="906331" y="5859155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Palatino "/>
                <a:ea typeface="ＭＳ Ｐゴシック" charset="0"/>
                <a:cs typeface="Palatino "/>
                <a:sym typeface="Wingdings"/>
              </a:rPr>
              <a:t>Interesting ideas:</a:t>
            </a:r>
            <a:r>
              <a:rPr lang="en-US" sz="2800" dirty="0" smtClean="0">
                <a:solidFill>
                  <a:srgbClr val="00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 </a:t>
            </a:r>
            <a:endParaRPr lang="en-US" sz="2800" dirty="0" smtClean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Map real nodes to a </a:t>
            </a:r>
            <a:r>
              <a:rPr lang="en-US" sz="2800" i="1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virtual topology</a:t>
            </a: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Use load balancing to keep real nodes well distributed.</a:t>
            </a:r>
            <a:endParaRPr lang="en-US" sz="2800" dirty="0">
              <a:solidFill>
                <a:schemeClr val="accent2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Tolerates adaptive (and omniscient) adversary.</a:t>
            </a:r>
            <a:endParaRPr lang="en-US" sz="2000" dirty="0">
              <a:solidFill>
                <a:schemeClr val="accent2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0" lvl="1" algn="l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</a:pPr>
            <a:endParaRPr lang="en-US" sz="1000" dirty="0" smtClean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0" lvl="1" algn="l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</a:pPr>
            <a:endParaRPr lang="en-US" sz="1000" dirty="0" smtClean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0" lvl="1" algn="l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</a:pPr>
            <a:r>
              <a:rPr lang="en-US" sz="26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Note: (unavoidable) weaker per-round adversarial limit</a:t>
            </a:r>
            <a:r>
              <a:rPr lang="en-US" sz="26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.</a:t>
            </a:r>
            <a:endParaRPr lang="en-US" sz="2600" dirty="0" smtClean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68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Alternate Fix-it-Felix approach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377795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Random (dynamic) graph: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Maintain a random constant-degree graph.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Up to </a:t>
            </a:r>
            <a:r>
              <a:rPr lang="en-US" sz="2800" dirty="0" err="1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θ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(n/log n)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churn per round.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Based on random walks.</a:t>
            </a: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27100" y="59376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102" name="Rectangle 7"/>
          <p:cNvSpPr>
            <a:spLocks/>
          </p:cNvSpPr>
          <p:nvPr/>
        </p:nvSpPr>
        <p:spPr bwMode="auto">
          <a:xfrm>
            <a:off x="4751260" y="1998118"/>
            <a:ext cx="76430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[Augustine,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Pandurangan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Robinson, Roche,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Upfal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FOCS’</a:t>
            </a:r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Palatino" charset="0"/>
              </a:rPr>
              <a:t>1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5]</a:t>
            </a:r>
            <a:endParaRPr lang="en-US" sz="22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>
            <a:off x="1079500" y="60900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Palatino "/>
                <a:ea typeface="ＭＳ Ｐゴシック" charset="0"/>
                <a:cs typeface="Palatino "/>
                <a:sym typeface="Wingdings"/>
              </a:rPr>
              <a:t>Disadvantages:</a:t>
            </a:r>
            <a:r>
              <a:rPr lang="en-US" sz="2800" dirty="0" smtClean="0">
                <a:solidFill>
                  <a:srgbClr val="00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 </a:t>
            </a:r>
            <a:endParaRPr lang="en-US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Not routable.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Oblivious adversary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Network size remains fixed.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Limitation on where new nodes can be attached.</a:t>
            </a:r>
          </a:p>
        </p:txBody>
      </p:sp>
    </p:spTree>
    <p:extLst>
      <p:ext uri="{BB962C8B-B14F-4D97-AF65-F5344CB8AC3E}">
        <p14:creationId xmlns:p14="http://schemas.microsoft.com/office/powerpoint/2010/main" val="1042945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Alternate Fix-it-Felix approach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35206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XHeal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Fixes any graph that has deletions (and insertions).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Carefully replaces missing nodes with small expanders.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Preserves good properties of original graph:</a:t>
            </a:r>
          </a:p>
          <a:p>
            <a:pPr marL="1358900" lvl="2" indent="-4572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Lucida Grande"/>
              <a:buChar char="-"/>
            </a:pPr>
            <a:r>
              <a:rPr lang="en-US" sz="24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Bounded stretch: </a:t>
            </a:r>
            <a:r>
              <a:rPr lang="en-US" sz="24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log(n)</a:t>
            </a:r>
          </a:p>
          <a:p>
            <a:pPr marL="1358900" lvl="2" indent="-4572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Lucida Grande"/>
              <a:buChar char="-"/>
            </a:pPr>
            <a:r>
              <a:rPr lang="en-US" sz="24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Bounded degree-growth</a:t>
            </a: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27100" y="59376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102" name="Rectangle 7"/>
          <p:cNvSpPr>
            <a:spLocks/>
          </p:cNvSpPr>
          <p:nvPr/>
        </p:nvSpPr>
        <p:spPr bwMode="auto">
          <a:xfrm>
            <a:off x="6446858" y="1998118"/>
            <a:ext cx="42519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 [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Pandurangan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Trehan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PODC’11]</a:t>
            </a:r>
            <a:endParaRPr lang="en-US" sz="22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1" y="5753542"/>
            <a:ext cx="11760200" cy="37138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5503047" y="7331435"/>
            <a:ext cx="1269935" cy="654249"/>
          </a:xfrm>
          <a:prstGeom prst="right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167468" y="7433731"/>
            <a:ext cx="279400" cy="279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05667" y="6934197"/>
            <a:ext cx="279400" cy="279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98599" y="7754766"/>
            <a:ext cx="279400" cy="279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645399" y="7663249"/>
            <a:ext cx="279400" cy="279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449733" y="7408330"/>
            <a:ext cx="279400" cy="279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67801" y="6777563"/>
            <a:ext cx="279400" cy="279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00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Tolerating Churn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Alternate Fix-it-Felix approach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35206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XHeal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Fixes any graph that has deletions (and insertions).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Carefully replaces missing nodes with small expanders.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Preserves good properties of original graph:</a:t>
            </a:r>
          </a:p>
          <a:p>
            <a:pPr marL="1358900" lvl="2" indent="-4572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Lucida Grande"/>
              <a:buChar char="-"/>
            </a:pPr>
            <a:r>
              <a:rPr lang="en-US" sz="24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Bounded stretch: </a:t>
            </a:r>
            <a:r>
              <a:rPr lang="en-US" sz="24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log(n)</a:t>
            </a:r>
          </a:p>
          <a:p>
            <a:pPr marL="1358900" lvl="2" indent="-4572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Lucida Grande"/>
              <a:buChar char="-"/>
            </a:pPr>
            <a:r>
              <a:rPr lang="en-US" sz="24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Bounded degree-growth</a:t>
            </a: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27100" y="59376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102" name="Rectangle 7"/>
          <p:cNvSpPr>
            <a:spLocks/>
          </p:cNvSpPr>
          <p:nvPr/>
        </p:nvSpPr>
        <p:spPr bwMode="auto">
          <a:xfrm>
            <a:off x="6446858" y="1998118"/>
            <a:ext cx="42519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 [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Pandurangan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Trehan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PODC’11]</a:t>
            </a:r>
            <a:endParaRPr lang="en-US" sz="22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>
            <a:off x="1079500" y="60900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Palatino "/>
                <a:ea typeface="ＭＳ Ｐゴシック" charset="0"/>
                <a:cs typeface="Palatino "/>
                <a:sym typeface="Wingdings"/>
              </a:rPr>
              <a:t>Interesting aspects:</a:t>
            </a:r>
            <a:r>
              <a:rPr lang="en-US" sz="2800" dirty="0" smtClean="0">
                <a:solidFill>
                  <a:srgbClr val="00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 </a:t>
            </a:r>
            <a:endParaRPr lang="en-US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One change at a time.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Local repair.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Works for any topology/graph.</a:t>
            </a:r>
          </a:p>
        </p:txBody>
      </p:sp>
    </p:spTree>
    <p:extLst>
      <p:ext uri="{BB962C8B-B14F-4D97-AF65-F5344CB8AC3E}">
        <p14:creationId xmlns:p14="http://schemas.microsoft.com/office/powerpoint/2010/main" val="3200062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Fix-it-Felix Approach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Moral of the </a:t>
            </a:r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story: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sz="3400" kern="0" dirty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General </a:t>
            </a:r>
            <a:r>
              <a:rPr lang="en-US" sz="3400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ideas:</a:t>
            </a:r>
            <a:endParaRPr lang="en-US" sz="3400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Local repair.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Simple updates.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Maintain approximate structure.</a:t>
            </a: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sz="3400" kern="0" dirty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Several existing solutions: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Oblivious adversary.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Varying rates of </a:t>
            </a: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churn.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Subtle dependence </a:t>
            </a:r>
            <a:r>
              <a:rPr lang="en-US" sz="3000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on the </a:t>
            </a: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joining model.</a:t>
            </a:r>
            <a:endParaRPr lang="en-US" sz="3000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sz="3400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Challenges:</a:t>
            </a:r>
            <a:endParaRPr lang="en-US" sz="34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Adaptive adversary 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Tricky analysis, </a:t>
            </a:r>
            <a:r>
              <a:rPr lang="en-US" sz="3000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since failures are ongoing</a:t>
            </a: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Hard to keep costs proportional to changes.</a:t>
            </a:r>
            <a:endParaRPr lang="en-US" sz="3000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45491" y="1733550"/>
            <a:ext cx="4216362" cy="6320249"/>
            <a:chOff x="11234829" y="2223646"/>
            <a:chExt cx="3539941" cy="5306307"/>
          </a:xfrm>
        </p:grpSpPr>
        <p:sp>
          <p:nvSpPr>
            <p:cNvPr id="6" name="32-Point Star 5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8" name="Rounded Rectangular Callout 7"/>
          <p:cNvSpPr/>
          <p:nvPr/>
        </p:nvSpPr>
        <p:spPr bwMode="auto">
          <a:xfrm>
            <a:off x="8069037" y="923592"/>
            <a:ext cx="2914266" cy="800310"/>
          </a:xfrm>
          <a:prstGeom prst="wedgeRoundRectCallout">
            <a:avLst>
              <a:gd name="adj1" fmla="val 36320"/>
              <a:gd name="adj2" fmla="val 15752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 can fix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93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2239" y="358750"/>
            <a:ext cx="50389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i="1" dirty="0" smtClean="0">
                <a:solidFill>
                  <a:srgbClr val="FFFFFF"/>
                </a:solidFill>
              </a:rPr>
              <a:t>Overlays</a:t>
            </a:r>
          </a:p>
          <a:p>
            <a:r>
              <a:rPr lang="en-US" sz="4200" i="1" dirty="0" smtClean="0">
                <a:solidFill>
                  <a:srgbClr val="FFFFFF"/>
                </a:solidFill>
              </a:rPr>
              <a:t>A Play in Three Acts</a:t>
            </a:r>
            <a:endParaRPr lang="en-US" sz="4200" i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92691" y="2155178"/>
            <a:ext cx="11698787" cy="7023554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  <a:effectLst/>
          <a:extLst/>
        </p:spPr>
        <p:txBody>
          <a:bodyPr vert="horz" wrap="square" lIns="360000" tIns="360000" rIns="360000" bIns="36000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400" dirty="0" smtClean="0">
                <a:solidFill>
                  <a:srgbClr val="FFFFFF"/>
                </a:solidFill>
              </a:rPr>
              <a:t>Act I : Fix-it-Felix and the Half-Life-Hobgoblin</a:t>
            </a:r>
          </a:p>
          <a:p>
            <a:pPr algn="l"/>
            <a:endParaRPr lang="en-US" sz="3400" dirty="0">
              <a:solidFill>
                <a:srgbClr val="FFFFFF"/>
              </a:solidFill>
            </a:endParaRPr>
          </a:p>
          <a:p>
            <a:pPr marL="711200" algn="l"/>
            <a:r>
              <a:rPr lang="en-US" sz="2200" dirty="0" smtClean="0">
                <a:solidFill>
                  <a:srgbClr val="FF0000"/>
                </a:solidFill>
              </a:rPr>
              <a:t>Wherein we meet our hero Felix, as he races to keep up with the Half-Life-Hobgoblin, fixing the overlay as fast as it is being </a:t>
            </a:r>
            <a:r>
              <a:rPr lang="en-US" sz="2200" dirty="0" err="1" smtClean="0">
                <a:solidFill>
                  <a:srgbClr val="FF0000"/>
                </a:solidFill>
              </a:rPr>
              <a:t>destoryed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sz="3400" dirty="0" smtClean="0">
              <a:solidFill>
                <a:srgbClr val="FFFFFF"/>
              </a:solidFill>
            </a:endParaRPr>
          </a:p>
          <a:p>
            <a:pPr algn="l"/>
            <a:r>
              <a:rPr lang="en-US" sz="3400" dirty="0" smtClean="0">
                <a:solidFill>
                  <a:srgbClr val="FFFFFF"/>
                </a:solidFill>
              </a:rPr>
              <a:t>Act II : Bob-the-Builder and the Destabilizing-Demon</a:t>
            </a:r>
          </a:p>
          <a:p>
            <a:pPr algn="l"/>
            <a:endParaRPr lang="en-US" sz="3400" dirty="0" smtClean="0">
              <a:solidFill>
                <a:srgbClr val="FFFFFF"/>
              </a:solidFill>
            </a:endParaRPr>
          </a:p>
          <a:p>
            <a:pPr marL="711200" algn="l"/>
            <a:r>
              <a:rPr lang="en-US" sz="2200" dirty="0">
                <a:solidFill>
                  <a:srgbClr val="FF0000"/>
                </a:solidFill>
              </a:rPr>
              <a:t>Wherein we meet our hero </a:t>
            </a:r>
            <a:r>
              <a:rPr lang="en-US" sz="2200" dirty="0" smtClean="0">
                <a:solidFill>
                  <a:srgbClr val="FF0000"/>
                </a:solidFill>
              </a:rPr>
              <a:t>Bob, </a:t>
            </a:r>
            <a:r>
              <a:rPr lang="en-US" sz="2200" dirty="0">
                <a:solidFill>
                  <a:srgbClr val="FF0000"/>
                </a:solidFill>
              </a:rPr>
              <a:t>as he </a:t>
            </a:r>
            <a:r>
              <a:rPr lang="en-US" sz="2200" dirty="0" smtClean="0">
                <a:solidFill>
                  <a:srgbClr val="FF0000"/>
                </a:solidFill>
              </a:rPr>
              <a:t>counters the Destabilizing-Demon, rebuilding the overlay no matter how badly damaged.</a:t>
            </a:r>
          </a:p>
          <a:p>
            <a:pPr algn="l"/>
            <a:endParaRPr lang="en-US" sz="3400" dirty="0" smtClean="0">
              <a:solidFill>
                <a:srgbClr val="FFFFFF"/>
              </a:solidFill>
            </a:endParaRPr>
          </a:p>
          <a:p>
            <a:pPr algn="l"/>
            <a:r>
              <a:rPr lang="en-US" sz="3400" dirty="0" smtClean="0">
                <a:solidFill>
                  <a:srgbClr val="FFFFFF"/>
                </a:solidFill>
              </a:rPr>
              <a:t>Act III : Here Be Dragons</a:t>
            </a:r>
          </a:p>
          <a:p>
            <a:pPr marL="711200" algn="l"/>
            <a:endParaRPr lang="en-US" sz="2200" dirty="0" smtClean="0">
              <a:solidFill>
                <a:srgbClr val="FF0000"/>
              </a:solidFill>
            </a:endParaRPr>
          </a:p>
          <a:p>
            <a:pPr marL="711200" algn="l"/>
            <a:r>
              <a:rPr lang="en-US" sz="2200" dirty="0" smtClean="0">
                <a:solidFill>
                  <a:srgbClr val="FF0000"/>
                </a:solidFill>
              </a:rPr>
              <a:t>Wherein </a:t>
            </a:r>
            <a:r>
              <a:rPr lang="en-US" sz="2200" dirty="0">
                <a:solidFill>
                  <a:srgbClr val="FF0000"/>
                </a:solidFill>
              </a:rPr>
              <a:t>we </a:t>
            </a:r>
            <a:r>
              <a:rPr lang="en-US" sz="2200" dirty="0" smtClean="0">
                <a:solidFill>
                  <a:srgbClr val="FF0000"/>
                </a:solidFill>
              </a:rPr>
              <a:t>explore the dangerous and unknown path forward and away from the hobgoblins and demons of our despair.</a:t>
            </a:r>
            <a:endParaRPr lang="en-US" sz="2200" dirty="0">
              <a:solidFill>
                <a:srgbClr val="FF0000"/>
              </a:solidFill>
            </a:endParaRPr>
          </a:p>
          <a:p>
            <a:pPr algn="l"/>
            <a:endParaRPr lang="en-US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9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964773" cy="7037387"/>
          </a:xfrm>
        </p:spPr>
        <p:txBody>
          <a:bodyPr/>
          <a:lstStyle/>
          <a:p>
            <a:r>
              <a:rPr lang="en-US" dirty="0" smtClean="0"/>
              <a:t>Basic Statistics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>
                <a:solidFill>
                  <a:srgbClr val="800000"/>
                </a:solidFill>
              </a:rPr>
              <a:t>Home</a:t>
            </a:r>
            <a:r>
              <a:rPr lang="en-US" sz="3000" dirty="0">
                <a:solidFill>
                  <a:srgbClr val="000090"/>
                </a:solidFill>
              </a:rPr>
              <a:t>: </a:t>
            </a:r>
            <a:r>
              <a:rPr lang="en-US" sz="3000" dirty="0" smtClean="0">
                <a:solidFill>
                  <a:srgbClr val="000090"/>
                </a:solidFill>
              </a:rPr>
              <a:t>Sunflower Valley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Role</a:t>
            </a:r>
            <a:r>
              <a:rPr lang="en-US" sz="3000" dirty="0" smtClean="0">
                <a:solidFill>
                  <a:srgbClr val="000090"/>
                </a:solidFill>
              </a:rPr>
              <a:t>: Building Contractor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Antagonist</a:t>
            </a:r>
            <a:r>
              <a:rPr lang="en-US" sz="3000" dirty="0" smtClean="0">
                <a:solidFill>
                  <a:srgbClr val="000090"/>
                </a:solidFill>
              </a:rPr>
              <a:t>: None. 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Tool</a:t>
            </a:r>
            <a:r>
              <a:rPr lang="en-US" sz="3000" dirty="0" smtClean="0">
                <a:solidFill>
                  <a:srgbClr val="000090"/>
                </a:solidFill>
              </a:rPr>
              <a:t>: Distributed team of building machinery.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Powers</a:t>
            </a:r>
            <a:r>
              <a:rPr lang="en-US" sz="3000" dirty="0" smtClean="0">
                <a:solidFill>
                  <a:srgbClr val="000090"/>
                </a:solidFill>
              </a:rPr>
              <a:t>: Teamwork.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Bob-the-Builder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6737951" y="2751138"/>
            <a:ext cx="5573712" cy="57673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89180" y="2116138"/>
            <a:ext cx="4424780" cy="6632665"/>
            <a:chOff x="-2593804" y="1548397"/>
            <a:chExt cx="3810209" cy="5711433"/>
          </a:xfrm>
        </p:grpSpPr>
        <p:sp>
          <p:nvSpPr>
            <p:cNvPr id="11" name="32-Point Star 10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ounded Rectangular Callout 16"/>
          <p:cNvSpPr/>
          <p:nvPr/>
        </p:nvSpPr>
        <p:spPr bwMode="auto">
          <a:xfrm>
            <a:off x="7346861" y="1190244"/>
            <a:ext cx="3967099" cy="1239943"/>
          </a:xfrm>
          <a:prstGeom prst="wedgeRoundRectCallout">
            <a:avLst>
              <a:gd name="adj1" fmla="val -13135"/>
              <a:gd name="adj2" fmla="val 10505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Can we build it?  Yes we can!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6434" y="7940613"/>
            <a:ext cx="1503977" cy="1483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0070" y="8257499"/>
            <a:ext cx="1518220" cy="1336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9842" y="8270782"/>
            <a:ext cx="2305516" cy="1222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6434" y="6770370"/>
            <a:ext cx="1942280" cy="1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3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5137946" cy="7037387"/>
          </a:xfrm>
        </p:spPr>
        <p:txBody>
          <a:bodyPr/>
          <a:lstStyle/>
          <a:p>
            <a:r>
              <a:rPr lang="en-US" dirty="0" smtClean="0"/>
              <a:t>Rebuild good overlay: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On insert:</a:t>
            </a:r>
            <a:r>
              <a:rPr lang="en-US" sz="3000" dirty="0" smtClean="0">
                <a:solidFill>
                  <a:srgbClr val="000090"/>
                </a:solidFill>
              </a:rPr>
              <a:t> rebuild!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On departure:</a:t>
            </a:r>
            <a:r>
              <a:rPr lang="en-US" sz="3000" dirty="0" smtClean="0">
                <a:solidFill>
                  <a:srgbClr val="000090"/>
                </a:solidFill>
              </a:rPr>
              <a:t> rebuild!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i="1" dirty="0" smtClean="0">
                <a:solidFill>
                  <a:srgbClr val="800000"/>
                </a:solidFill>
              </a:rPr>
              <a:t>On any change:</a:t>
            </a:r>
            <a:r>
              <a:rPr lang="en-US" sz="3000" dirty="0" smtClean="0">
                <a:solidFill>
                  <a:srgbClr val="000090"/>
                </a:solidFill>
              </a:rPr>
              <a:t> rebuild!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endParaRPr lang="en-US" sz="3000" i="1" dirty="0" smtClean="0">
              <a:solidFill>
                <a:srgbClr val="800000"/>
              </a:solidFill>
            </a:endParaRPr>
          </a:p>
          <a:p>
            <a:pPr>
              <a:buClr>
                <a:schemeClr val="bg2"/>
              </a:buClr>
            </a:pPr>
            <a:r>
              <a:rPr lang="en-US" dirty="0" smtClean="0">
                <a:solidFill>
                  <a:srgbClr val="000000"/>
                </a:solidFill>
              </a:rPr>
              <a:t>Basic philosophy: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Assume network is in some arbitrary topology.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Build a good overlay.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Build it.. </a:t>
            </a:r>
            <a:r>
              <a:rPr lang="en-US" sz="3000" dirty="0">
                <a:solidFill>
                  <a:srgbClr val="000090"/>
                </a:solidFill>
              </a:rPr>
              <a:t>f</a:t>
            </a:r>
            <a:r>
              <a:rPr lang="en-US" sz="3000" dirty="0" smtClean="0">
                <a:solidFill>
                  <a:srgbClr val="000090"/>
                </a:solidFill>
              </a:rPr>
              <a:t>ast!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Bob–the-Builder Approach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to cope with changes?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6737951" y="2751138"/>
            <a:ext cx="5573712" cy="5767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89180" y="2116138"/>
            <a:ext cx="4424780" cy="6632665"/>
            <a:chOff x="-2593804" y="1548397"/>
            <a:chExt cx="3810209" cy="5711433"/>
          </a:xfrm>
        </p:grpSpPr>
        <p:sp>
          <p:nvSpPr>
            <p:cNvPr id="11" name="32-Point Star 10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ounded Rectangular Callout 12"/>
          <p:cNvSpPr/>
          <p:nvPr/>
        </p:nvSpPr>
        <p:spPr bwMode="auto">
          <a:xfrm>
            <a:off x="8922884" y="1179513"/>
            <a:ext cx="3967099" cy="1239943"/>
          </a:xfrm>
          <a:prstGeom prst="wedgeRoundRectCallout">
            <a:avLst>
              <a:gd name="adj1" fmla="val -31566"/>
              <a:gd name="adj2" fmla="val 10970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Can we build it?  Yes we can!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17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676152" cy="7037387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From any initial state:</a:t>
            </a:r>
          </a:p>
          <a:p>
            <a:pPr marL="457200" lvl="0" indent="-457200">
              <a:buClr>
                <a:srgbClr val="000000"/>
              </a:buClr>
              <a:buFont typeface="Arial"/>
              <a:buChar char="•"/>
            </a:pPr>
            <a:r>
              <a:rPr lang="en-US" sz="3000" dirty="0">
                <a:solidFill>
                  <a:srgbClr val="000090"/>
                </a:solidFill>
              </a:rPr>
              <a:t>Build a good overlay.</a:t>
            </a:r>
          </a:p>
          <a:p>
            <a:pPr marL="457200" lvl="0" indent="-457200">
              <a:buClr>
                <a:srgbClr val="000000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Fast construction.</a:t>
            </a:r>
            <a:endParaRPr lang="en-US" sz="3000" dirty="0">
              <a:solidFill>
                <a:srgbClr val="000090"/>
              </a:solidFill>
            </a:endParaRPr>
          </a:p>
          <a:p>
            <a:pPr marL="457200" lvl="0" indent="-457200">
              <a:buClr>
                <a:srgbClr val="000000"/>
              </a:buClr>
              <a:buFont typeface="Arial"/>
              <a:buChar char="•"/>
            </a:pPr>
            <a:r>
              <a:rPr lang="en-US" sz="3000" dirty="0">
                <a:solidFill>
                  <a:srgbClr val="000090"/>
                </a:solidFill>
              </a:rPr>
              <a:t>No </a:t>
            </a:r>
            <a:r>
              <a:rPr lang="en-US" sz="3000" i="1" dirty="0">
                <a:solidFill>
                  <a:srgbClr val="000090"/>
                </a:solidFill>
              </a:rPr>
              <a:t>ongoing</a:t>
            </a:r>
            <a:r>
              <a:rPr lang="en-US" sz="3000" dirty="0">
                <a:solidFill>
                  <a:srgbClr val="000090"/>
                </a:solidFill>
              </a:rPr>
              <a:t> churn.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endParaRPr lang="en-US" sz="3000" i="1" dirty="0" smtClean="0">
              <a:solidFill>
                <a:srgbClr val="800000"/>
              </a:solidFill>
            </a:endParaRPr>
          </a:p>
          <a:p>
            <a:pPr>
              <a:buClr>
                <a:schemeClr val="bg2"/>
              </a:buClr>
            </a:pPr>
            <a:r>
              <a:rPr lang="en-US" dirty="0" smtClean="0">
                <a:solidFill>
                  <a:srgbClr val="000000"/>
                </a:solidFill>
              </a:rPr>
              <a:t>Self-stabilization: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Arbitrary initial state corruption.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Converges to a good state.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Bob–the-Builder Approach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to build an overlay?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6737951" y="2751138"/>
            <a:ext cx="5573712" cy="5767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89180" y="2116138"/>
            <a:ext cx="4424780" cy="6632665"/>
            <a:chOff x="-2593804" y="1548397"/>
            <a:chExt cx="3810209" cy="5711433"/>
          </a:xfrm>
        </p:grpSpPr>
        <p:sp>
          <p:nvSpPr>
            <p:cNvPr id="11" name="32-Point Star 10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ounded Rectangular Callout 12"/>
          <p:cNvSpPr/>
          <p:nvPr/>
        </p:nvSpPr>
        <p:spPr bwMode="auto">
          <a:xfrm>
            <a:off x="8922884" y="1179513"/>
            <a:ext cx="3967099" cy="1239943"/>
          </a:xfrm>
          <a:prstGeom prst="wedgeRoundRectCallout">
            <a:avLst>
              <a:gd name="adj1" fmla="val -31566"/>
              <a:gd name="adj2" fmla="val 10970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Can we build it?  Yes we can!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59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Dynamic Graph Model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Assume an arbitrary initial state: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365404" cy="2641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Initially: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Graph is given in an arbitrary </a:t>
            </a:r>
            <a:r>
              <a:rPr lang="en-US" sz="2800" b="1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connected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topology.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State of the nodes may be corrupted.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r>
              <a:rPr lang="en-US" sz="32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</a:t>
            </a:r>
          </a:p>
          <a:p>
            <a:pPr algn="l">
              <a:lnSpc>
                <a:spcPct val="110000"/>
              </a:lnSpc>
            </a:pPr>
            <a:endParaRPr lang="en-US" sz="32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69" y="5944121"/>
            <a:ext cx="458975" cy="72881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799" y="7936654"/>
            <a:ext cx="458975" cy="728814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48" y="7936654"/>
            <a:ext cx="458975" cy="728814"/>
          </a:xfrm>
          <a:prstGeom prst="rect">
            <a:avLst/>
          </a:prstGeom>
        </p:spPr>
      </p:pic>
      <p:cxnSp>
        <p:nvCxnSpPr>
          <p:cNvPr id="109" name="Straight Arrow Connector 108"/>
          <p:cNvCxnSpPr>
            <a:stCxn id="16" idx="2"/>
            <a:endCxn id="114" idx="0"/>
          </p:cNvCxnSpPr>
          <p:nvPr/>
        </p:nvCxnSpPr>
        <p:spPr bwMode="auto">
          <a:xfrm>
            <a:off x="1833257" y="6672935"/>
            <a:ext cx="564030" cy="126371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/>
          <p:cNvCxnSpPr>
            <a:stCxn id="114" idx="3"/>
            <a:endCxn id="153" idx="1"/>
          </p:cNvCxnSpPr>
          <p:nvPr/>
        </p:nvCxnSpPr>
        <p:spPr bwMode="auto">
          <a:xfrm flipV="1">
            <a:off x="2626774" y="6569026"/>
            <a:ext cx="1448340" cy="17320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/>
          <p:cNvCxnSpPr>
            <a:stCxn id="117" idx="3"/>
            <a:endCxn id="122" idx="1"/>
          </p:cNvCxnSpPr>
          <p:nvPr/>
        </p:nvCxnSpPr>
        <p:spPr bwMode="auto">
          <a:xfrm flipV="1">
            <a:off x="5667923" y="6569026"/>
            <a:ext cx="824171" cy="17320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>
            <a:stCxn id="122" idx="3"/>
            <a:endCxn id="123" idx="1"/>
          </p:cNvCxnSpPr>
          <p:nvPr/>
        </p:nvCxnSpPr>
        <p:spPr bwMode="auto">
          <a:xfrm>
            <a:off x="6951069" y="6569026"/>
            <a:ext cx="1677243" cy="1039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>
            <a:stCxn id="123" idx="2"/>
            <a:endCxn id="124" idx="0"/>
          </p:cNvCxnSpPr>
          <p:nvPr/>
        </p:nvCxnSpPr>
        <p:spPr bwMode="auto">
          <a:xfrm>
            <a:off x="8857800" y="7037342"/>
            <a:ext cx="1280942" cy="126371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3" name="Straight Arrow Connector 182"/>
          <p:cNvCxnSpPr>
            <a:stCxn id="125" idx="2"/>
            <a:endCxn id="124" idx="0"/>
          </p:cNvCxnSpPr>
          <p:nvPr/>
        </p:nvCxnSpPr>
        <p:spPr bwMode="auto">
          <a:xfrm>
            <a:off x="10138742" y="6954011"/>
            <a:ext cx="0" cy="134705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>
            <a:stCxn id="126" idx="2"/>
            <a:endCxn id="124" idx="0"/>
          </p:cNvCxnSpPr>
          <p:nvPr/>
        </p:nvCxnSpPr>
        <p:spPr bwMode="auto">
          <a:xfrm flipH="1">
            <a:off x="10138742" y="6954011"/>
            <a:ext cx="1288681" cy="134705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094" y="6204619"/>
            <a:ext cx="458975" cy="72881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312" y="6308528"/>
            <a:ext cx="458975" cy="728814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254" y="8301061"/>
            <a:ext cx="458975" cy="728814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254" y="6225197"/>
            <a:ext cx="458975" cy="728814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935" y="6225197"/>
            <a:ext cx="458975" cy="728814"/>
          </a:xfrm>
          <a:prstGeom prst="rect">
            <a:avLst/>
          </a:prstGeom>
        </p:spPr>
      </p:pic>
      <p:cxnSp>
        <p:nvCxnSpPr>
          <p:cNvPr id="134" name="Straight Arrow Connector 133"/>
          <p:cNvCxnSpPr>
            <a:stCxn id="135" idx="1"/>
            <a:endCxn id="124" idx="3"/>
          </p:cNvCxnSpPr>
          <p:nvPr/>
        </p:nvCxnSpPr>
        <p:spPr bwMode="auto">
          <a:xfrm flipH="1">
            <a:off x="10368229" y="7581457"/>
            <a:ext cx="1465300" cy="108401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529" y="7217050"/>
            <a:ext cx="458975" cy="728814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775" y="8665468"/>
            <a:ext cx="458975" cy="728814"/>
          </a:xfrm>
          <a:prstGeom prst="rect">
            <a:avLst/>
          </a:prstGeom>
        </p:spPr>
      </p:pic>
      <p:cxnSp>
        <p:nvCxnSpPr>
          <p:cNvPr id="139" name="Straight Arrow Connector 138"/>
          <p:cNvCxnSpPr>
            <a:stCxn id="137" idx="1"/>
            <a:endCxn id="124" idx="3"/>
          </p:cNvCxnSpPr>
          <p:nvPr/>
        </p:nvCxnSpPr>
        <p:spPr bwMode="auto">
          <a:xfrm flipH="1" flipV="1">
            <a:off x="10368229" y="8665468"/>
            <a:ext cx="1446546" cy="36440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2" name="Picture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578" y="7369450"/>
            <a:ext cx="458975" cy="728814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824" y="8817868"/>
            <a:ext cx="458975" cy="728814"/>
          </a:xfrm>
          <a:prstGeom prst="rect">
            <a:avLst/>
          </a:prstGeom>
        </p:spPr>
      </p:pic>
      <p:cxnSp>
        <p:nvCxnSpPr>
          <p:cNvPr id="144" name="Straight Arrow Connector 143"/>
          <p:cNvCxnSpPr>
            <a:stCxn id="142" idx="3"/>
            <a:endCxn id="124" idx="1"/>
          </p:cNvCxnSpPr>
          <p:nvPr/>
        </p:nvCxnSpPr>
        <p:spPr bwMode="auto">
          <a:xfrm>
            <a:off x="8876553" y="7733857"/>
            <a:ext cx="1032701" cy="93161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7" name="Straight Arrow Connector 146"/>
          <p:cNvCxnSpPr>
            <a:stCxn id="143" idx="3"/>
            <a:endCxn id="124" idx="1"/>
          </p:cNvCxnSpPr>
          <p:nvPr/>
        </p:nvCxnSpPr>
        <p:spPr bwMode="auto">
          <a:xfrm flipV="1">
            <a:off x="8857799" y="8665468"/>
            <a:ext cx="1051455" cy="51680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14" y="6204619"/>
            <a:ext cx="458975" cy="728814"/>
          </a:xfrm>
          <a:prstGeom prst="rect">
            <a:avLst/>
          </a:prstGeom>
        </p:spPr>
      </p:pic>
      <p:cxnSp>
        <p:nvCxnSpPr>
          <p:cNvPr id="156" name="Straight Arrow Connector 155"/>
          <p:cNvCxnSpPr>
            <a:stCxn id="153" idx="3"/>
            <a:endCxn id="117" idx="1"/>
          </p:cNvCxnSpPr>
          <p:nvPr/>
        </p:nvCxnSpPr>
        <p:spPr bwMode="auto">
          <a:xfrm>
            <a:off x="4534089" y="6569026"/>
            <a:ext cx="674859" cy="17320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0007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 trans="21000" scaling="33"/>
                    </a14:imgEffect>
                    <a14:imgEffect>
                      <a14:colorTemperature colorTemp="9543"/>
                    </a14:imgEffect>
                    <a14:imgEffect>
                      <a14:saturation sat="17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33400"/>
            <a:ext cx="13004800" cy="8669867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 bwMode="auto">
          <a:xfrm>
            <a:off x="504534" y="1616380"/>
            <a:ext cx="12064646" cy="3136546"/>
          </a:xfrm>
          <a:prstGeom prst="roundRect">
            <a:avLst/>
          </a:prstGeom>
          <a:solidFill>
            <a:schemeClr val="bg1">
              <a:alpha val="64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4534" y="4940955"/>
            <a:ext cx="12064646" cy="4591986"/>
          </a:xfrm>
          <a:prstGeom prst="roundRect">
            <a:avLst/>
          </a:prstGeom>
          <a:solidFill>
            <a:schemeClr val="bg1">
              <a:alpha val="64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808980" y="510634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What goes wrong?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88" y="6253724"/>
            <a:ext cx="799127" cy="12689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695" y="5360641"/>
            <a:ext cx="799127" cy="1268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0459" y="6253724"/>
            <a:ext cx="799127" cy="1268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791" y="7446580"/>
            <a:ext cx="799127" cy="1268947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2" idx="3"/>
            <a:endCxn id="13" idx="1"/>
          </p:cNvCxnSpPr>
          <p:nvPr/>
        </p:nvCxnSpPr>
        <p:spPr bwMode="auto">
          <a:xfrm>
            <a:off x="1608107" y="6598345"/>
            <a:ext cx="2201881" cy="289853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2" idx="2"/>
            <a:endCxn id="8" idx="1"/>
          </p:cNvCxnSpPr>
          <p:nvPr/>
        </p:nvCxnSpPr>
        <p:spPr bwMode="auto">
          <a:xfrm>
            <a:off x="1208544" y="7232818"/>
            <a:ext cx="1112904" cy="1308805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3" idx="2"/>
            <a:endCxn id="8" idx="3"/>
          </p:cNvCxnSpPr>
          <p:nvPr/>
        </p:nvCxnSpPr>
        <p:spPr bwMode="auto">
          <a:xfrm flipH="1">
            <a:off x="3120575" y="7522671"/>
            <a:ext cx="1088977" cy="1018952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3" idx="3"/>
            <a:endCxn id="14" idx="1"/>
          </p:cNvCxnSpPr>
          <p:nvPr/>
        </p:nvCxnSpPr>
        <p:spPr bwMode="auto">
          <a:xfrm flipV="1">
            <a:off x="4609115" y="5995115"/>
            <a:ext cx="3128580" cy="893083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8" idx="3"/>
            <a:endCxn id="16" idx="1"/>
          </p:cNvCxnSpPr>
          <p:nvPr/>
        </p:nvCxnSpPr>
        <p:spPr bwMode="auto">
          <a:xfrm flipV="1">
            <a:off x="3120575" y="8081054"/>
            <a:ext cx="5722216" cy="460569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3"/>
            <a:endCxn id="15" idx="1"/>
          </p:cNvCxnSpPr>
          <p:nvPr/>
        </p:nvCxnSpPr>
        <p:spPr bwMode="auto">
          <a:xfrm>
            <a:off x="8536822" y="5995115"/>
            <a:ext cx="2693637" cy="893083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16" idx="3"/>
            <a:endCxn id="15" idx="2"/>
          </p:cNvCxnSpPr>
          <p:nvPr/>
        </p:nvCxnSpPr>
        <p:spPr bwMode="auto">
          <a:xfrm flipV="1">
            <a:off x="9641918" y="7522671"/>
            <a:ext cx="1988105" cy="558383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Rectangle 1"/>
          <p:cNvSpPr txBox="1">
            <a:spLocks noChangeArrowheads="1"/>
          </p:cNvSpPr>
          <p:nvPr/>
        </p:nvSpPr>
        <p:spPr bwMode="auto">
          <a:xfrm>
            <a:off x="808980" y="1789563"/>
            <a:ext cx="11119108" cy="2501542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l"/>
            <a:r>
              <a:rPr lang="en-US" sz="4000" dirty="0" err="1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Bitcoin</a:t>
            </a:r>
            <a:r>
              <a:rPr lang="en-US" sz="4000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 is a peer-to-peer overlay network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Overlay is used for all communication.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Overlay is assumed to be reliable.</a:t>
            </a:r>
          </a:p>
          <a:p>
            <a:pPr lvl="1"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39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Dynamic Graph Model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Construct a good overlay: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365404" cy="2641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 every round: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Exchange messages with neighbors.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Adjust edges.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Improve the overlay.</a:t>
            </a:r>
            <a:endParaRPr lang="en-US" sz="3200" dirty="0" smtClean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r>
              <a:rPr lang="en-US" sz="32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No further joins/leaves allowed (until overlay is constructed).</a:t>
            </a:r>
            <a:endParaRPr lang="en-US" sz="32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algn="l">
              <a:lnSpc>
                <a:spcPct val="110000"/>
              </a:lnSpc>
            </a:pPr>
            <a:endParaRPr lang="en-US" sz="32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69" y="5944121"/>
            <a:ext cx="458975" cy="72881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799" y="7936654"/>
            <a:ext cx="458975" cy="728814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48" y="7936654"/>
            <a:ext cx="458975" cy="728814"/>
          </a:xfrm>
          <a:prstGeom prst="rect">
            <a:avLst/>
          </a:prstGeom>
        </p:spPr>
      </p:pic>
      <p:cxnSp>
        <p:nvCxnSpPr>
          <p:cNvPr id="109" name="Straight Arrow Connector 108"/>
          <p:cNvCxnSpPr>
            <a:stCxn id="16" idx="2"/>
            <a:endCxn id="114" idx="0"/>
          </p:cNvCxnSpPr>
          <p:nvPr/>
        </p:nvCxnSpPr>
        <p:spPr bwMode="auto">
          <a:xfrm>
            <a:off x="1833257" y="6672935"/>
            <a:ext cx="564030" cy="126371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/>
          <p:cNvCxnSpPr>
            <a:stCxn id="114" idx="3"/>
          </p:cNvCxnSpPr>
          <p:nvPr/>
        </p:nvCxnSpPr>
        <p:spPr bwMode="auto">
          <a:xfrm>
            <a:off x="2626774" y="8301061"/>
            <a:ext cx="2582174" cy="14644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/>
          <p:cNvCxnSpPr>
            <a:stCxn id="117" idx="3"/>
            <a:endCxn id="122" idx="1"/>
          </p:cNvCxnSpPr>
          <p:nvPr/>
        </p:nvCxnSpPr>
        <p:spPr bwMode="auto">
          <a:xfrm flipV="1">
            <a:off x="5667923" y="6569026"/>
            <a:ext cx="824171" cy="17320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>
            <a:stCxn id="122" idx="3"/>
            <a:endCxn id="123" idx="1"/>
          </p:cNvCxnSpPr>
          <p:nvPr/>
        </p:nvCxnSpPr>
        <p:spPr bwMode="auto">
          <a:xfrm>
            <a:off x="6951069" y="6569026"/>
            <a:ext cx="1677243" cy="1039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>
            <a:stCxn id="123" idx="2"/>
            <a:endCxn id="124" idx="0"/>
          </p:cNvCxnSpPr>
          <p:nvPr/>
        </p:nvCxnSpPr>
        <p:spPr bwMode="auto">
          <a:xfrm>
            <a:off x="8857800" y="7037342"/>
            <a:ext cx="1280942" cy="126371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3" name="Straight Arrow Connector 182"/>
          <p:cNvCxnSpPr>
            <a:endCxn id="123" idx="3"/>
          </p:cNvCxnSpPr>
          <p:nvPr/>
        </p:nvCxnSpPr>
        <p:spPr bwMode="auto">
          <a:xfrm flipH="1">
            <a:off x="9087287" y="6672935"/>
            <a:ext cx="821967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/>
          <p:nvPr/>
        </p:nvCxnSpPr>
        <p:spPr bwMode="auto">
          <a:xfrm flipH="1" flipV="1">
            <a:off x="10368229" y="6569027"/>
            <a:ext cx="829706" cy="10390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094" y="6204619"/>
            <a:ext cx="458975" cy="72881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312" y="6308528"/>
            <a:ext cx="458975" cy="728814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254" y="8301061"/>
            <a:ext cx="458975" cy="728814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254" y="6225197"/>
            <a:ext cx="458975" cy="728814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935" y="6225197"/>
            <a:ext cx="458975" cy="728814"/>
          </a:xfrm>
          <a:prstGeom prst="rect">
            <a:avLst/>
          </a:prstGeom>
        </p:spPr>
      </p:pic>
      <p:cxnSp>
        <p:nvCxnSpPr>
          <p:cNvPr id="134" name="Straight Arrow Connector 133"/>
          <p:cNvCxnSpPr>
            <a:stCxn id="135" idx="1"/>
            <a:endCxn id="124" idx="3"/>
          </p:cNvCxnSpPr>
          <p:nvPr/>
        </p:nvCxnSpPr>
        <p:spPr bwMode="auto">
          <a:xfrm flipH="1">
            <a:off x="10368229" y="7581457"/>
            <a:ext cx="1465300" cy="108401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529" y="7217050"/>
            <a:ext cx="458975" cy="728814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775" y="8665468"/>
            <a:ext cx="458975" cy="728814"/>
          </a:xfrm>
          <a:prstGeom prst="rect">
            <a:avLst/>
          </a:prstGeom>
        </p:spPr>
      </p:pic>
      <p:cxnSp>
        <p:nvCxnSpPr>
          <p:cNvPr id="139" name="Straight Arrow Connector 138"/>
          <p:cNvCxnSpPr>
            <a:stCxn id="143" idx="3"/>
            <a:endCxn id="142" idx="2"/>
          </p:cNvCxnSpPr>
          <p:nvPr/>
        </p:nvCxnSpPr>
        <p:spPr bwMode="auto">
          <a:xfrm flipV="1">
            <a:off x="8647065" y="8098264"/>
            <a:ext cx="1" cy="108401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2" name="Picture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578" y="7369450"/>
            <a:ext cx="458975" cy="728814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090" y="8817868"/>
            <a:ext cx="458975" cy="728814"/>
          </a:xfrm>
          <a:prstGeom prst="rect">
            <a:avLst/>
          </a:prstGeom>
        </p:spPr>
      </p:pic>
      <p:cxnSp>
        <p:nvCxnSpPr>
          <p:cNvPr id="144" name="Straight Arrow Connector 143"/>
          <p:cNvCxnSpPr>
            <a:stCxn id="142" idx="1"/>
            <a:endCxn id="122" idx="2"/>
          </p:cNvCxnSpPr>
          <p:nvPr/>
        </p:nvCxnSpPr>
        <p:spPr bwMode="auto">
          <a:xfrm flipH="1" flipV="1">
            <a:off x="6721582" y="6933433"/>
            <a:ext cx="1695996" cy="80042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7" name="Straight Arrow Connector 146"/>
          <p:cNvCxnSpPr>
            <a:stCxn id="143" idx="1"/>
            <a:endCxn id="114" idx="2"/>
          </p:cNvCxnSpPr>
          <p:nvPr/>
        </p:nvCxnSpPr>
        <p:spPr bwMode="auto">
          <a:xfrm flipH="1" flipV="1">
            <a:off x="2397287" y="8665468"/>
            <a:ext cx="5790803" cy="51680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14" y="6204619"/>
            <a:ext cx="458975" cy="728814"/>
          </a:xfrm>
          <a:prstGeom prst="rect">
            <a:avLst/>
          </a:prstGeom>
        </p:spPr>
      </p:pic>
      <p:cxnSp>
        <p:nvCxnSpPr>
          <p:cNvPr id="156" name="Straight Arrow Connector 155"/>
          <p:cNvCxnSpPr>
            <a:stCxn id="153" idx="3"/>
            <a:endCxn id="117" idx="1"/>
          </p:cNvCxnSpPr>
          <p:nvPr/>
        </p:nvCxnSpPr>
        <p:spPr bwMode="auto">
          <a:xfrm>
            <a:off x="4534089" y="6569026"/>
            <a:ext cx="674859" cy="17320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153" idx="1"/>
            <a:endCxn id="16" idx="3"/>
          </p:cNvCxnSpPr>
          <p:nvPr/>
        </p:nvCxnSpPr>
        <p:spPr bwMode="auto">
          <a:xfrm flipH="1" flipV="1">
            <a:off x="2062744" y="6308528"/>
            <a:ext cx="2012370" cy="26049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endCxn id="143" idx="3"/>
          </p:cNvCxnSpPr>
          <p:nvPr/>
        </p:nvCxnSpPr>
        <p:spPr bwMode="auto">
          <a:xfrm flipH="1">
            <a:off x="8647065" y="8817868"/>
            <a:ext cx="1262189" cy="36440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137" idx="1"/>
          </p:cNvCxnSpPr>
          <p:nvPr/>
        </p:nvCxnSpPr>
        <p:spPr bwMode="auto">
          <a:xfrm flipH="1">
            <a:off x="8647066" y="9029875"/>
            <a:ext cx="3167709" cy="15240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stCxn id="142" idx="2"/>
            <a:endCxn id="117" idx="3"/>
          </p:cNvCxnSpPr>
          <p:nvPr/>
        </p:nvCxnSpPr>
        <p:spPr bwMode="auto">
          <a:xfrm flipH="1">
            <a:off x="5667923" y="8098264"/>
            <a:ext cx="2979143" cy="20279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2136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Dynamic Graph Model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Stabilization: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365404" cy="2641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Eventually: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is constructed.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Good properties are guaranteed.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In good state, joins and leaves may be supported.</a:t>
            </a:r>
            <a:endParaRPr lang="en-US" sz="3200" dirty="0" smtClean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algn="l">
              <a:lnSpc>
                <a:spcPct val="110000"/>
              </a:lnSpc>
            </a:pPr>
            <a:endParaRPr lang="en-US" sz="32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69" y="5944121"/>
            <a:ext cx="458975" cy="72881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799" y="7936654"/>
            <a:ext cx="458975" cy="728814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48" y="7936654"/>
            <a:ext cx="458975" cy="728814"/>
          </a:xfrm>
          <a:prstGeom prst="rect">
            <a:avLst/>
          </a:prstGeom>
        </p:spPr>
      </p:pic>
      <p:cxnSp>
        <p:nvCxnSpPr>
          <p:cNvPr id="109" name="Straight Arrow Connector 108"/>
          <p:cNvCxnSpPr>
            <a:stCxn id="16" idx="2"/>
            <a:endCxn id="114" idx="0"/>
          </p:cNvCxnSpPr>
          <p:nvPr/>
        </p:nvCxnSpPr>
        <p:spPr bwMode="auto">
          <a:xfrm>
            <a:off x="1833257" y="6672935"/>
            <a:ext cx="564030" cy="126371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/>
          <p:cNvCxnSpPr>
            <a:stCxn id="114" idx="3"/>
          </p:cNvCxnSpPr>
          <p:nvPr/>
        </p:nvCxnSpPr>
        <p:spPr bwMode="auto">
          <a:xfrm>
            <a:off x="2626774" y="8301061"/>
            <a:ext cx="2582174" cy="14644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/>
          <p:cNvCxnSpPr>
            <a:stCxn id="117" idx="3"/>
            <a:endCxn id="122" idx="1"/>
          </p:cNvCxnSpPr>
          <p:nvPr/>
        </p:nvCxnSpPr>
        <p:spPr bwMode="auto">
          <a:xfrm flipV="1">
            <a:off x="5667923" y="6569026"/>
            <a:ext cx="824171" cy="17320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>
            <a:stCxn id="122" idx="3"/>
            <a:endCxn id="123" idx="1"/>
          </p:cNvCxnSpPr>
          <p:nvPr/>
        </p:nvCxnSpPr>
        <p:spPr bwMode="auto">
          <a:xfrm>
            <a:off x="6951069" y="6569026"/>
            <a:ext cx="1677243" cy="1039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>
            <a:stCxn id="123" idx="2"/>
            <a:endCxn id="124" idx="0"/>
          </p:cNvCxnSpPr>
          <p:nvPr/>
        </p:nvCxnSpPr>
        <p:spPr bwMode="auto">
          <a:xfrm>
            <a:off x="8857800" y="7037342"/>
            <a:ext cx="1280942" cy="126371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3" name="Straight Arrow Connector 182"/>
          <p:cNvCxnSpPr>
            <a:endCxn id="123" idx="3"/>
          </p:cNvCxnSpPr>
          <p:nvPr/>
        </p:nvCxnSpPr>
        <p:spPr bwMode="auto">
          <a:xfrm flipH="1">
            <a:off x="9087287" y="6672935"/>
            <a:ext cx="821967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/>
          <p:nvPr/>
        </p:nvCxnSpPr>
        <p:spPr bwMode="auto">
          <a:xfrm flipH="1" flipV="1">
            <a:off x="10368229" y="6569027"/>
            <a:ext cx="829706" cy="10390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094" y="6204619"/>
            <a:ext cx="458975" cy="72881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312" y="6308528"/>
            <a:ext cx="458975" cy="728814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254" y="8301061"/>
            <a:ext cx="458975" cy="728814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254" y="6225197"/>
            <a:ext cx="458975" cy="728814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935" y="6225197"/>
            <a:ext cx="458975" cy="728814"/>
          </a:xfrm>
          <a:prstGeom prst="rect">
            <a:avLst/>
          </a:prstGeom>
        </p:spPr>
      </p:pic>
      <p:cxnSp>
        <p:nvCxnSpPr>
          <p:cNvPr id="134" name="Straight Arrow Connector 133"/>
          <p:cNvCxnSpPr>
            <a:stCxn id="135" idx="1"/>
            <a:endCxn id="124" idx="3"/>
          </p:cNvCxnSpPr>
          <p:nvPr/>
        </p:nvCxnSpPr>
        <p:spPr bwMode="auto">
          <a:xfrm flipH="1">
            <a:off x="10368229" y="7581457"/>
            <a:ext cx="1465300" cy="108401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529" y="7217050"/>
            <a:ext cx="458975" cy="728814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775" y="8665468"/>
            <a:ext cx="458975" cy="728814"/>
          </a:xfrm>
          <a:prstGeom prst="rect">
            <a:avLst/>
          </a:prstGeom>
        </p:spPr>
      </p:pic>
      <p:cxnSp>
        <p:nvCxnSpPr>
          <p:cNvPr id="139" name="Straight Arrow Connector 138"/>
          <p:cNvCxnSpPr>
            <a:stCxn id="143" idx="3"/>
            <a:endCxn id="142" idx="2"/>
          </p:cNvCxnSpPr>
          <p:nvPr/>
        </p:nvCxnSpPr>
        <p:spPr bwMode="auto">
          <a:xfrm flipV="1">
            <a:off x="8647065" y="8098264"/>
            <a:ext cx="1" cy="108401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2" name="Picture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578" y="7369450"/>
            <a:ext cx="458975" cy="728814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090" y="8817868"/>
            <a:ext cx="458975" cy="728814"/>
          </a:xfrm>
          <a:prstGeom prst="rect">
            <a:avLst/>
          </a:prstGeom>
        </p:spPr>
      </p:pic>
      <p:cxnSp>
        <p:nvCxnSpPr>
          <p:cNvPr id="144" name="Straight Arrow Connector 143"/>
          <p:cNvCxnSpPr>
            <a:stCxn id="142" idx="1"/>
            <a:endCxn id="122" idx="2"/>
          </p:cNvCxnSpPr>
          <p:nvPr/>
        </p:nvCxnSpPr>
        <p:spPr bwMode="auto">
          <a:xfrm flipH="1" flipV="1">
            <a:off x="6721582" y="6933433"/>
            <a:ext cx="1695996" cy="80042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7" name="Straight Arrow Connector 146"/>
          <p:cNvCxnSpPr>
            <a:stCxn id="143" idx="1"/>
            <a:endCxn id="114" idx="2"/>
          </p:cNvCxnSpPr>
          <p:nvPr/>
        </p:nvCxnSpPr>
        <p:spPr bwMode="auto">
          <a:xfrm flipH="1" flipV="1">
            <a:off x="2397287" y="8665468"/>
            <a:ext cx="5790803" cy="51680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14" y="6204619"/>
            <a:ext cx="458975" cy="728814"/>
          </a:xfrm>
          <a:prstGeom prst="rect">
            <a:avLst/>
          </a:prstGeom>
        </p:spPr>
      </p:pic>
      <p:cxnSp>
        <p:nvCxnSpPr>
          <p:cNvPr id="156" name="Straight Arrow Connector 155"/>
          <p:cNvCxnSpPr>
            <a:stCxn id="153" idx="3"/>
            <a:endCxn id="117" idx="1"/>
          </p:cNvCxnSpPr>
          <p:nvPr/>
        </p:nvCxnSpPr>
        <p:spPr bwMode="auto">
          <a:xfrm>
            <a:off x="4534089" y="6569026"/>
            <a:ext cx="674859" cy="173203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153" idx="1"/>
            <a:endCxn id="16" idx="3"/>
          </p:cNvCxnSpPr>
          <p:nvPr/>
        </p:nvCxnSpPr>
        <p:spPr bwMode="auto">
          <a:xfrm flipH="1" flipV="1">
            <a:off x="2062744" y="6308528"/>
            <a:ext cx="2012370" cy="26049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endCxn id="143" idx="3"/>
          </p:cNvCxnSpPr>
          <p:nvPr/>
        </p:nvCxnSpPr>
        <p:spPr bwMode="auto">
          <a:xfrm flipH="1">
            <a:off x="8647065" y="8817868"/>
            <a:ext cx="1262189" cy="36440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137" idx="1"/>
          </p:cNvCxnSpPr>
          <p:nvPr/>
        </p:nvCxnSpPr>
        <p:spPr bwMode="auto">
          <a:xfrm flipH="1">
            <a:off x="8647066" y="9029875"/>
            <a:ext cx="3167709" cy="15240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stCxn id="142" idx="2"/>
            <a:endCxn id="117" idx="3"/>
          </p:cNvCxnSpPr>
          <p:nvPr/>
        </p:nvCxnSpPr>
        <p:spPr bwMode="auto">
          <a:xfrm flipH="1">
            <a:off x="5667923" y="8098264"/>
            <a:ext cx="2979143" cy="20279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4624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46138" y="2116138"/>
            <a:ext cx="4676152" cy="7037387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From any initial state:</a:t>
            </a:r>
          </a:p>
          <a:p>
            <a:pPr marL="457200" lvl="0" indent="-457200">
              <a:buClr>
                <a:srgbClr val="000000"/>
              </a:buClr>
              <a:buFont typeface="Arial"/>
              <a:buChar char="•"/>
            </a:pPr>
            <a:r>
              <a:rPr lang="en-US" sz="3000" dirty="0">
                <a:solidFill>
                  <a:srgbClr val="000090"/>
                </a:solidFill>
              </a:rPr>
              <a:t>Build a good overlay.</a:t>
            </a:r>
          </a:p>
          <a:p>
            <a:pPr marL="457200" lvl="0" indent="-457200">
              <a:buClr>
                <a:srgbClr val="000000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Fast construction.</a:t>
            </a:r>
            <a:endParaRPr lang="en-US" sz="3000" dirty="0">
              <a:solidFill>
                <a:srgbClr val="000090"/>
              </a:solidFill>
            </a:endParaRPr>
          </a:p>
          <a:p>
            <a:pPr marL="457200" lvl="0" indent="-457200">
              <a:buClr>
                <a:srgbClr val="000000"/>
              </a:buClr>
              <a:buFont typeface="Arial"/>
              <a:buChar char="•"/>
            </a:pPr>
            <a:r>
              <a:rPr lang="en-US" sz="3000" dirty="0">
                <a:solidFill>
                  <a:srgbClr val="000090"/>
                </a:solidFill>
              </a:rPr>
              <a:t>No </a:t>
            </a:r>
            <a:r>
              <a:rPr lang="en-US" sz="3000" i="1" dirty="0">
                <a:solidFill>
                  <a:srgbClr val="000090"/>
                </a:solidFill>
              </a:rPr>
              <a:t>ongoing</a:t>
            </a:r>
            <a:r>
              <a:rPr lang="en-US" sz="3000" dirty="0">
                <a:solidFill>
                  <a:srgbClr val="000090"/>
                </a:solidFill>
              </a:rPr>
              <a:t> churn.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endParaRPr lang="en-US" sz="3000" i="1" dirty="0" smtClean="0">
              <a:solidFill>
                <a:srgbClr val="800000"/>
              </a:solidFill>
            </a:endParaRPr>
          </a:p>
          <a:p>
            <a:pPr>
              <a:buClr>
                <a:schemeClr val="bg2"/>
              </a:buClr>
            </a:pPr>
            <a:r>
              <a:rPr lang="en-US" dirty="0" smtClean="0">
                <a:solidFill>
                  <a:srgbClr val="000000"/>
                </a:solidFill>
              </a:rPr>
              <a:t>Self-stabilization: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Arbitrary initial state corruption.</a:t>
            </a:r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3000" dirty="0" smtClean="0">
                <a:solidFill>
                  <a:srgbClr val="000090"/>
                </a:solidFill>
              </a:rPr>
              <a:t>Converges to a good state.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Bob–the-Builder Approach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to build an overlay?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6737951" y="2751138"/>
            <a:ext cx="5573712" cy="5767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89180" y="2116138"/>
            <a:ext cx="4424780" cy="6632665"/>
            <a:chOff x="-2593804" y="1548397"/>
            <a:chExt cx="3810209" cy="5711433"/>
          </a:xfrm>
        </p:grpSpPr>
        <p:sp>
          <p:nvSpPr>
            <p:cNvPr id="11" name="32-Point Star 10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ounded Rectangular Callout 12"/>
          <p:cNvSpPr/>
          <p:nvPr/>
        </p:nvSpPr>
        <p:spPr bwMode="auto">
          <a:xfrm>
            <a:off x="8922884" y="1179513"/>
            <a:ext cx="3967099" cy="1239943"/>
          </a:xfrm>
          <a:prstGeom prst="wedgeRoundRectCallout">
            <a:avLst>
              <a:gd name="adj1" fmla="val -31566"/>
              <a:gd name="adj2" fmla="val 10970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Can we build it?  Yes we can!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21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Self-Stabilizing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 Graphs: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Advantages: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Stabilizes quickly.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Supports efficient joins and leaves.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Simple rules.</a:t>
            </a: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Palatino "/>
                <a:ea typeface="ＭＳ Ｐゴシック" charset="0"/>
                <a:cs typeface="Palatino "/>
                <a:sym typeface="Wingdings"/>
              </a:rPr>
              <a:t>Disadvantages:</a:t>
            </a:r>
            <a:r>
              <a:rPr lang="en-US" sz="2800" dirty="0" smtClean="0">
                <a:solidFill>
                  <a:srgbClr val="00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 </a:t>
            </a:r>
            <a:endParaRPr lang="en-US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Large message / communication complexity (in the worst case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).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Large degree during construction (in the worst case).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Oblivious adversary (for departures).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Churn??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Only supports one topology.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5746061" y="1998118"/>
            <a:ext cx="6500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[Jacob,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Richa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Scheideler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Schmid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Taubig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PODC’09]</a:t>
            </a:r>
            <a:endParaRPr lang="en-US" sz="22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58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3" idx="4"/>
            <a:endCxn id="18" idx="0"/>
          </p:cNvCxnSpPr>
          <p:nvPr/>
        </p:nvCxnSpPr>
        <p:spPr bwMode="auto">
          <a:xfrm>
            <a:off x="107750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1" idx="4"/>
            <a:endCxn id="20" idx="0"/>
          </p:cNvCxnSpPr>
          <p:nvPr/>
        </p:nvCxnSpPr>
        <p:spPr bwMode="auto">
          <a:xfrm>
            <a:off x="663525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26" idx="4"/>
            <a:endCxn id="23" idx="0"/>
          </p:cNvCxnSpPr>
          <p:nvPr/>
        </p:nvCxnSpPr>
        <p:spPr bwMode="auto">
          <a:xfrm>
            <a:off x="1210201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3" idx="6"/>
            <a:endCxn id="26" idx="2"/>
          </p:cNvCxnSpPr>
          <p:nvPr/>
        </p:nvCxnSpPr>
        <p:spPr bwMode="auto">
          <a:xfrm>
            <a:off x="1308417" y="6927332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8" idx="6"/>
            <a:endCxn id="16" idx="2"/>
          </p:cNvCxnSpPr>
          <p:nvPr/>
        </p:nvCxnSpPr>
        <p:spPr bwMode="auto">
          <a:xfrm>
            <a:off x="1308417" y="4906856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stCxn id="18" idx="6"/>
            <a:endCxn id="23" idx="2"/>
          </p:cNvCxnSpPr>
          <p:nvPr/>
        </p:nvCxnSpPr>
        <p:spPr bwMode="auto">
          <a:xfrm>
            <a:off x="1308417" y="8428257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3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Overlays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682134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Classical Skip List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84659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6109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3861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7232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47615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434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4704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56154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772780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1871104" y="4675944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4659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3861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0434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44704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963906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87110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963906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04347" y="4675944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187110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46594" y="219364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46594" y="4675944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3" name="Straight Connector 42"/>
          <p:cNvCxnSpPr>
            <a:stCxn id="8" idx="4"/>
            <a:endCxn id="19" idx="0"/>
          </p:cNvCxnSpPr>
          <p:nvPr/>
        </p:nvCxnSpPr>
        <p:spPr bwMode="auto">
          <a:xfrm>
            <a:off x="326952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1" idx="0"/>
          </p:cNvCxnSpPr>
          <p:nvPr/>
        </p:nvCxnSpPr>
        <p:spPr bwMode="auto">
          <a:xfrm>
            <a:off x="767795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24" idx="4"/>
            <a:endCxn id="22" idx="0"/>
          </p:cNvCxnSpPr>
          <p:nvPr/>
        </p:nvCxnSpPr>
        <p:spPr bwMode="auto">
          <a:xfrm>
            <a:off x="986997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28" idx="4"/>
            <a:endCxn id="3" idx="0"/>
          </p:cNvCxnSpPr>
          <p:nvPr/>
        </p:nvCxnSpPr>
        <p:spPr bwMode="auto">
          <a:xfrm>
            <a:off x="1077506" y="5137767"/>
            <a:ext cx="0" cy="155865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27" idx="4"/>
            <a:endCxn id="28" idx="0"/>
          </p:cNvCxnSpPr>
          <p:nvPr/>
        </p:nvCxnSpPr>
        <p:spPr bwMode="auto">
          <a:xfrm>
            <a:off x="1077506" y="2655472"/>
            <a:ext cx="0" cy="202047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25" idx="4"/>
            <a:endCxn id="11" idx="0"/>
          </p:cNvCxnSpPr>
          <p:nvPr/>
        </p:nvCxnSpPr>
        <p:spPr bwMode="auto">
          <a:xfrm>
            <a:off x="6635259" y="5137767"/>
            <a:ext cx="0" cy="155865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16" idx="4"/>
            <a:endCxn id="26" idx="0"/>
          </p:cNvCxnSpPr>
          <p:nvPr/>
        </p:nvCxnSpPr>
        <p:spPr bwMode="auto">
          <a:xfrm>
            <a:off x="12102016" y="5137767"/>
            <a:ext cx="0" cy="155865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11650360" y="8659162"/>
            <a:ext cx="8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53425" y="86665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435348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58254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565110" y="86591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72072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39945" y="86591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30944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43328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8032" y="8659162"/>
            <a:ext cx="843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2844" y="8659162"/>
            <a:ext cx="8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011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28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3" idx="4"/>
            <a:endCxn id="18" idx="0"/>
          </p:cNvCxnSpPr>
          <p:nvPr/>
        </p:nvCxnSpPr>
        <p:spPr bwMode="auto">
          <a:xfrm>
            <a:off x="107750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1" idx="4"/>
            <a:endCxn id="20" idx="0"/>
          </p:cNvCxnSpPr>
          <p:nvPr/>
        </p:nvCxnSpPr>
        <p:spPr bwMode="auto">
          <a:xfrm>
            <a:off x="663525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26" idx="4"/>
            <a:endCxn id="23" idx="0"/>
          </p:cNvCxnSpPr>
          <p:nvPr/>
        </p:nvCxnSpPr>
        <p:spPr bwMode="auto">
          <a:xfrm>
            <a:off x="1210201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3" idx="6"/>
            <a:endCxn id="26" idx="2"/>
          </p:cNvCxnSpPr>
          <p:nvPr/>
        </p:nvCxnSpPr>
        <p:spPr bwMode="auto">
          <a:xfrm>
            <a:off x="1308417" y="6927332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8" idx="6"/>
            <a:endCxn id="16" idx="2"/>
          </p:cNvCxnSpPr>
          <p:nvPr/>
        </p:nvCxnSpPr>
        <p:spPr bwMode="auto">
          <a:xfrm>
            <a:off x="1308417" y="4906856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stCxn id="18" idx="6"/>
            <a:endCxn id="23" idx="2"/>
          </p:cNvCxnSpPr>
          <p:nvPr/>
        </p:nvCxnSpPr>
        <p:spPr bwMode="auto">
          <a:xfrm>
            <a:off x="1308417" y="8428257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3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Overlays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682134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Classical Skip List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84659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6109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3861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7232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47615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434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4704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56154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772780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1871104" y="4675944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4659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3861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0434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44704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963906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87110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963906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04347" y="4675944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187110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46594" y="219364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46594" y="4675944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3" name="Straight Connector 42"/>
          <p:cNvCxnSpPr>
            <a:stCxn id="8" idx="4"/>
            <a:endCxn id="19" idx="0"/>
          </p:cNvCxnSpPr>
          <p:nvPr/>
        </p:nvCxnSpPr>
        <p:spPr bwMode="auto">
          <a:xfrm>
            <a:off x="326952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1" idx="0"/>
          </p:cNvCxnSpPr>
          <p:nvPr/>
        </p:nvCxnSpPr>
        <p:spPr bwMode="auto">
          <a:xfrm>
            <a:off x="767795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24" idx="4"/>
            <a:endCxn id="22" idx="0"/>
          </p:cNvCxnSpPr>
          <p:nvPr/>
        </p:nvCxnSpPr>
        <p:spPr bwMode="auto">
          <a:xfrm>
            <a:off x="986997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28" idx="4"/>
            <a:endCxn id="3" idx="0"/>
          </p:cNvCxnSpPr>
          <p:nvPr/>
        </p:nvCxnSpPr>
        <p:spPr bwMode="auto">
          <a:xfrm>
            <a:off x="1077506" y="5137767"/>
            <a:ext cx="0" cy="155865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27" idx="4"/>
            <a:endCxn id="28" idx="0"/>
          </p:cNvCxnSpPr>
          <p:nvPr/>
        </p:nvCxnSpPr>
        <p:spPr bwMode="auto">
          <a:xfrm>
            <a:off x="1077506" y="2655472"/>
            <a:ext cx="0" cy="202047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25" idx="4"/>
            <a:endCxn id="11" idx="0"/>
          </p:cNvCxnSpPr>
          <p:nvPr/>
        </p:nvCxnSpPr>
        <p:spPr bwMode="auto">
          <a:xfrm>
            <a:off x="6635259" y="5137767"/>
            <a:ext cx="0" cy="155865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16" idx="4"/>
            <a:endCxn id="26" idx="0"/>
          </p:cNvCxnSpPr>
          <p:nvPr/>
        </p:nvCxnSpPr>
        <p:spPr bwMode="auto">
          <a:xfrm>
            <a:off x="12102016" y="5137767"/>
            <a:ext cx="0" cy="155865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11650360" y="8659162"/>
            <a:ext cx="8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53425" y="86665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435348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58254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565110" y="86591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72072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39945" y="86591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30944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43328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8032" y="8659162"/>
            <a:ext cx="843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2844" y="8659162"/>
            <a:ext cx="8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1292" y="1778308"/>
            <a:ext cx="8105086" cy="202550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468000" tIns="180000" rIns="180000" bIns="180000" rtlCol="0">
            <a:spAutoFit/>
          </a:bodyPr>
          <a:lstStyle/>
          <a:p>
            <a:pPr marL="179388" indent="-179388" algn="l"/>
            <a:r>
              <a:rPr lang="en-US" dirty="0" smtClean="0">
                <a:solidFill>
                  <a:srgbClr val="5C5C5C"/>
                </a:solidFill>
              </a:rPr>
              <a:t>Advantages</a:t>
            </a:r>
            <a:r>
              <a:rPr lang="en-US" dirty="0" smtClean="0"/>
              <a:t>:</a:t>
            </a:r>
          </a:p>
          <a:p>
            <a:pPr marL="180000" indent="-571500" algn="l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Fast search / insert in log(n) time.</a:t>
            </a:r>
          </a:p>
          <a:p>
            <a:pPr marL="180000" indent="-571500" algn="l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Fault-tolerant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05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3" idx="4"/>
            <a:endCxn id="18" idx="0"/>
          </p:cNvCxnSpPr>
          <p:nvPr/>
        </p:nvCxnSpPr>
        <p:spPr bwMode="auto">
          <a:xfrm>
            <a:off x="107750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1" idx="4"/>
            <a:endCxn id="20" idx="0"/>
          </p:cNvCxnSpPr>
          <p:nvPr/>
        </p:nvCxnSpPr>
        <p:spPr bwMode="auto">
          <a:xfrm>
            <a:off x="663525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26" idx="4"/>
            <a:endCxn id="23" idx="0"/>
          </p:cNvCxnSpPr>
          <p:nvPr/>
        </p:nvCxnSpPr>
        <p:spPr bwMode="auto">
          <a:xfrm>
            <a:off x="1210201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3" idx="6"/>
            <a:endCxn id="26" idx="2"/>
          </p:cNvCxnSpPr>
          <p:nvPr/>
        </p:nvCxnSpPr>
        <p:spPr bwMode="auto">
          <a:xfrm>
            <a:off x="1308417" y="6927332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8" idx="6"/>
            <a:endCxn id="16" idx="2"/>
          </p:cNvCxnSpPr>
          <p:nvPr/>
        </p:nvCxnSpPr>
        <p:spPr bwMode="auto">
          <a:xfrm>
            <a:off x="1308417" y="4906856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stCxn id="18" idx="6"/>
            <a:endCxn id="23" idx="2"/>
          </p:cNvCxnSpPr>
          <p:nvPr/>
        </p:nvCxnSpPr>
        <p:spPr bwMode="auto">
          <a:xfrm>
            <a:off x="1308417" y="8428257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3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Overlays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682134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Classical Skip List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84659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6109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3861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7232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47615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434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4704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56154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772780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1871104" y="4675944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4659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3861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0434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44704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9639067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871104" y="8197345"/>
            <a:ext cx="461823" cy="46182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963906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04347" y="4675944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187110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46594" y="219364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46594" y="4675944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3" name="Straight Connector 42"/>
          <p:cNvCxnSpPr>
            <a:stCxn id="8" idx="4"/>
            <a:endCxn id="19" idx="0"/>
          </p:cNvCxnSpPr>
          <p:nvPr/>
        </p:nvCxnSpPr>
        <p:spPr bwMode="auto">
          <a:xfrm>
            <a:off x="326952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1" idx="0"/>
          </p:cNvCxnSpPr>
          <p:nvPr/>
        </p:nvCxnSpPr>
        <p:spPr bwMode="auto">
          <a:xfrm>
            <a:off x="767795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24" idx="4"/>
            <a:endCxn id="22" idx="0"/>
          </p:cNvCxnSpPr>
          <p:nvPr/>
        </p:nvCxnSpPr>
        <p:spPr bwMode="auto">
          <a:xfrm>
            <a:off x="986997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28" idx="4"/>
            <a:endCxn id="3" idx="0"/>
          </p:cNvCxnSpPr>
          <p:nvPr/>
        </p:nvCxnSpPr>
        <p:spPr bwMode="auto">
          <a:xfrm>
            <a:off x="1077506" y="5137767"/>
            <a:ext cx="0" cy="155865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27" idx="4"/>
            <a:endCxn id="28" idx="0"/>
          </p:cNvCxnSpPr>
          <p:nvPr/>
        </p:nvCxnSpPr>
        <p:spPr bwMode="auto">
          <a:xfrm>
            <a:off x="1077506" y="2655472"/>
            <a:ext cx="0" cy="202047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25" idx="4"/>
            <a:endCxn id="11" idx="0"/>
          </p:cNvCxnSpPr>
          <p:nvPr/>
        </p:nvCxnSpPr>
        <p:spPr bwMode="auto">
          <a:xfrm>
            <a:off x="6635259" y="5137767"/>
            <a:ext cx="0" cy="155865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16" idx="4"/>
            <a:endCxn id="26" idx="0"/>
          </p:cNvCxnSpPr>
          <p:nvPr/>
        </p:nvCxnSpPr>
        <p:spPr bwMode="auto">
          <a:xfrm>
            <a:off x="12102016" y="5137767"/>
            <a:ext cx="0" cy="155865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11650360" y="8659162"/>
            <a:ext cx="8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53425" y="86665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435348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58254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565110" y="86591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72072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39945" y="86591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30944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43328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8032" y="8659162"/>
            <a:ext cx="843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2844" y="8659162"/>
            <a:ext cx="8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1292" y="1778308"/>
            <a:ext cx="8093908" cy="202550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468000" tIns="180000" rIns="180000" bIns="180000" rtlCol="0">
            <a:spAutoFit/>
          </a:bodyPr>
          <a:lstStyle/>
          <a:p>
            <a:pPr marL="179388" indent="-179388" algn="l"/>
            <a:r>
              <a:rPr lang="en-US" dirty="0" smtClean="0">
                <a:solidFill>
                  <a:srgbClr val="5C5C5C"/>
                </a:solidFill>
              </a:rPr>
              <a:t>Disadvantage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congestion</a:t>
            </a:r>
          </a:p>
          <a:p>
            <a:pPr marL="180000" indent="-571500" algn="l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Only one root.</a:t>
            </a:r>
          </a:p>
          <a:p>
            <a:pPr marL="180000" indent="-571500" algn="l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Load is not balanced over nodes.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93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7" idx="6"/>
            <a:endCxn id="15" idx="2"/>
          </p:cNvCxnSpPr>
          <p:nvPr/>
        </p:nvCxnSpPr>
        <p:spPr bwMode="auto">
          <a:xfrm>
            <a:off x="2422917" y="3078809"/>
            <a:ext cx="8349863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8" idx="6"/>
            <a:endCxn id="24" idx="2"/>
          </p:cNvCxnSpPr>
          <p:nvPr/>
        </p:nvCxnSpPr>
        <p:spPr bwMode="auto">
          <a:xfrm>
            <a:off x="3500437" y="4060181"/>
            <a:ext cx="613863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81" idx="6"/>
            <a:endCxn id="83" idx="2"/>
          </p:cNvCxnSpPr>
          <p:nvPr/>
        </p:nvCxnSpPr>
        <p:spPr bwMode="auto">
          <a:xfrm>
            <a:off x="2422917" y="6119143"/>
            <a:ext cx="8349863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2" name="Rectangle 91"/>
          <p:cNvSpPr/>
          <p:nvPr/>
        </p:nvSpPr>
        <p:spPr bwMode="auto">
          <a:xfrm>
            <a:off x="634999" y="5522622"/>
            <a:ext cx="11760201" cy="2270628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34999" y="1733550"/>
            <a:ext cx="11760201" cy="3789073"/>
          </a:xfrm>
          <a:prstGeom prst="rect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0" name="Straight Connector 39"/>
          <p:cNvCxnSpPr>
            <a:stCxn id="3" idx="4"/>
            <a:endCxn id="18" idx="0"/>
          </p:cNvCxnSpPr>
          <p:nvPr/>
        </p:nvCxnSpPr>
        <p:spPr bwMode="auto">
          <a:xfrm>
            <a:off x="107750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1" idx="4"/>
            <a:endCxn id="20" idx="0"/>
          </p:cNvCxnSpPr>
          <p:nvPr/>
        </p:nvCxnSpPr>
        <p:spPr bwMode="auto">
          <a:xfrm>
            <a:off x="663525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6" idx="4"/>
            <a:endCxn id="26" idx="0"/>
          </p:cNvCxnSpPr>
          <p:nvPr/>
        </p:nvCxnSpPr>
        <p:spPr bwMode="auto">
          <a:xfrm>
            <a:off x="12102016" y="5137769"/>
            <a:ext cx="0" cy="155865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3" idx="6"/>
            <a:endCxn id="26" idx="2"/>
          </p:cNvCxnSpPr>
          <p:nvPr/>
        </p:nvCxnSpPr>
        <p:spPr bwMode="auto">
          <a:xfrm>
            <a:off x="1308417" y="6927332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8" idx="6"/>
            <a:endCxn id="16" idx="2"/>
          </p:cNvCxnSpPr>
          <p:nvPr/>
        </p:nvCxnSpPr>
        <p:spPr bwMode="auto">
          <a:xfrm>
            <a:off x="1308417" y="4906858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stCxn id="18" idx="6"/>
            <a:endCxn id="23" idx="2"/>
          </p:cNvCxnSpPr>
          <p:nvPr/>
        </p:nvCxnSpPr>
        <p:spPr bwMode="auto">
          <a:xfrm>
            <a:off x="1308417" y="8428257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3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Overlays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682134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 Graph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84659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61094" y="2847897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38614" y="3829269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72327" y="1924246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47615" y="2847897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434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47047" y="3829269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561547" y="1924246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772780" y="2847897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1871104" y="4675946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46594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38614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04347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447047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9639067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871104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9639067" y="3829269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04347" y="4675946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187110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46594" y="4675946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3" name="Straight Connector 42"/>
          <p:cNvCxnSpPr>
            <a:stCxn id="70" idx="4"/>
            <a:endCxn id="19" idx="0"/>
          </p:cNvCxnSpPr>
          <p:nvPr/>
        </p:nvCxnSpPr>
        <p:spPr bwMode="auto">
          <a:xfrm>
            <a:off x="326952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71" idx="4"/>
            <a:endCxn id="21" idx="0"/>
          </p:cNvCxnSpPr>
          <p:nvPr/>
        </p:nvCxnSpPr>
        <p:spPr bwMode="auto">
          <a:xfrm>
            <a:off x="767795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72" idx="4"/>
            <a:endCxn id="22" idx="0"/>
          </p:cNvCxnSpPr>
          <p:nvPr/>
        </p:nvCxnSpPr>
        <p:spPr bwMode="auto">
          <a:xfrm>
            <a:off x="986997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Oval 34"/>
          <p:cNvSpPr/>
          <p:nvPr/>
        </p:nvSpPr>
        <p:spPr bwMode="auto">
          <a:xfrm>
            <a:off x="1961094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172327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347615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561547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0772780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4" name="Straight Connector 43"/>
          <p:cNvCxnSpPr>
            <a:stCxn id="83" idx="0"/>
            <a:endCxn id="15" idx="4"/>
          </p:cNvCxnSpPr>
          <p:nvPr/>
        </p:nvCxnSpPr>
        <p:spPr bwMode="auto">
          <a:xfrm flipV="1">
            <a:off x="11003692" y="3309720"/>
            <a:ext cx="0" cy="257851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7" idx="0"/>
            <a:endCxn id="13" idx="4"/>
          </p:cNvCxnSpPr>
          <p:nvPr/>
        </p:nvCxnSpPr>
        <p:spPr bwMode="auto">
          <a:xfrm flipV="1">
            <a:off x="8792459" y="2386069"/>
            <a:ext cx="0" cy="350216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82" idx="0"/>
            <a:endCxn id="10" idx="4"/>
          </p:cNvCxnSpPr>
          <p:nvPr/>
        </p:nvCxnSpPr>
        <p:spPr bwMode="auto">
          <a:xfrm flipV="1">
            <a:off x="5578527" y="3309720"/>
            <a:ext cx="0" cy="257851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36" idx="0"/>
            <a:endCxn id="86" idx="4"/>
          </p:cNvCxnSpPr>
          <p:nvPr/>
        </p:nvCxnSpPr>
        <p:spPr bwMode="auto">
          <a:xfrm flipV="1">
            <a:off x="4403239" y="6350054"/>
            <a:ext cx="0" cy="18472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stCxn id="35" idx="0"/>
            <a:endCxn id="81" idx="4"/>
          </p:cNvCxnSpPr>
          <p:nvPr/>
        </p:nvCxnSpPr>
        <p:spPr bwMode="auto">
          <a:xfrm flipV="1">
            <a:off x="2192006" y="6350054"/>
            <a:ext cx="0" cy="18472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" name="Oval 69"/>
          <p:cNvSpPr/>
          <p:nvPr/>
        </p:nvSpPr>
        <p:spPr bwMode="auto">
          <a:xfrm>
            <a:off x="303861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44704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963906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961094" y="5888231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5347615" y="5888231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0772780" y="5888231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4172327" y="5888231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8561547" y="5888231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91" name="Straight Connector 90"/>
          <p:cNvCxnSpPr>
            <a:stCxn id="9" idx="6"/>
            <a:endCxn id="13" idx="2"/>
          </p:cNvCxnSpPr>
          <p:nvPr/>
        </p:nvCxnSpPr>
        <p:spPr bwMode="auto">
          <a:xfrm>
            <a:off x="4634150" y="2155158"/>
            <a:ext cx="392739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28" idx="4"/>
            <a:endCxn id="3" idx="0"/>
          </p:cNvCxnSpPr>
          <p:nvPr/>
        </p:nvCxnSpPr>
        <p:spPr bwMode="auto">
          <a:xfrm>
            <a:off x="1077506" y="5137769"/>
            <a:ext cx="0" cy="155865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81" idx="0"/>
            <a:endCxn id="7" idx="4"/>
          </p:cNvCxnSpPr>
          <p:nvPr/>
        </p:nvCxnSpPr>
        <p:spPr bwMode="auto">
          <a:xfrm flipV="1">
            <a:off x="2192006" y="3309720"/>
            <a:ext cx="0" cy="257851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8" idx="4"/>
            <a:endCxn id="70" idx="0"/>
          </p:cNvCxnSpPr>
          <p:nvPr/>
        </p:nvCxnSpPr>
        <p:spPr bwMode="auto">
          <a:xfrm>
            <a:off x="3269526" y="4291092"/>
            <a:ext cx="0" cy="240532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86" idx="0"/>
            <a:endCxn id="9" idx="4"/>
          </p:cNvCxnSpPr>
          <p:nvPr/>
        </p:nvCxnSpPr>
        <p:spPr bwMode="auto">
          <a:xfrm flipV="1">
            <a:off x="4403239" y="2386069"/>
            <a:ext cx="0" cy="350216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38" idx="0"/>
            <a:endCxn id="82" idx="4"/>
          </p:cNvCxnSpPr>
          <p:nvPr/>
        </p:nvCxnSpPr>
        <p:spPr bwMode="auto">
          <a:xfrm flipV="1">
            <a:off x="5578527" y="6350054"/>
            <a:ext cx="0" cy="18472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endCxn id="11" idx="0"/>
          </p:cNvCxnSpPr>
          <p:nvPr/>
        </p:nvCxnSpPr>
        <p:spPr bwMode="auto">
          <a:xfrm>
            <a:off x="6635259" y="5137769"/>
            <a:ext cx="0" cy="155865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2" idx="4"/>
            <a:endCxn id="71" idx="0"/>
          </p:cNvCxnSpPr>
          <p:nvPr/>
        </p:nvCxnSpPr>
        <p:spPr bwMode="auto">
          <a:xfrm>
            <a:off x="7677959" y="4291092"/>
            <a:ext cx="0" cy="240532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>
            <a:endCxn id="87" idx="4"/>
          </p:cNvCxnSpPr>
          <p:nvPr/>
        </p:nvCxnSpPr>
        <p:spPr bwMode="auto">
          <a:xfrm flipV="1">
            <a:off x="8792459" y="6350054"/>
            <a:ext cx="0" cy="18472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stCxn id="24" idx="4"/>
            <a:endCxn id="72" idx="0"/>
          </p:cNvCxnSpPr>
          <p:nvPr/>
        </p:nvCxnSpPr>
        <p:spPr bwMode="auto">
          <a:xfrm>
            <a:off x="9869979" y="4291092"/>
            <a:ext cx="0" cy="240532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>
            <a:endCxn id="83" idx="4"/>
          </p:cNvCxnSpPr>
          <p:nvPr/>
        </p:nvCxnSpPr>
        <p:spPr bwMode="auto">
          <a:xfrm flipV="1">
            <a:off x="11003692" y="6350054"/>
            <a:ext cx="0" cy="18472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26" idx="4"/>
          </p:cNvCxnSpPr>
          <p:nvPr/>
        </p:nvCxnSpPr>
        <p:spPr bwMode="auto">
          <a:xfrm>
            <a:off x="1210201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2" name="TextBox 151"/>
          <p:cNvSpPr txBox="1"/>
          <p:nvPr/>
        </p:nvSpPr>
        <p:spPr>
          <a:xfrm>
            <a:off x="11650360" y="8659162"/>
            <a:ext cx="8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753425" y="86665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435348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358254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0565110" y="86591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72072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139945" y="86591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830944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243328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48032" y="8659162"/>
            <a:ext cx="843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202844" y="8659162"/>
            <a:ext cx="8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011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26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6" grpId="0" animBg="1"/>
      <p:bldP spid="3" grpId="0" animBg="1"/>
      <p:bldP spid="3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6" grpId="1" animBg="1"/>
      <p:bldP spid="28" grpId="0" animBg="1"/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2" grpId="1" animBg="1"/>
      <p:bldP spid="81" grpId="0" animBg="1"/>
      <p:bldP spid="82" grpId="0" animBg="1"/>
      <p:bldP spid="83" grpId="0" animBg="1"/>
      <p:bldP spid="86" grpId="0" animBg="1"/>
      <p:bldP spid="8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634999" y="5522622"/>
            <a:ext cx="11760201" cy="2270628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34999" y="1733550"/>
            <a:ext cx="11760201" cy="3789073"/>
          </a:xfrm>
          <a:prstGeom prst="rect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1753425" y="2578500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11598739" y="6465517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3915223" y="5618832"/>
            <a:ext cx="2103383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2793987" y="6465517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9435348" y="6465517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615758" y="6465517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6094072" y="6465517"/>
            <a:ext cx="2103383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1735723" y="5638077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8330640" y="5638077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10547408" y="5638077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11628713" y="4425792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6167394" y="4425792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628791" y="4425792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2802852" y="3579115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7225626" y="3579115"/>
            <a:ext cx="308688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10549071" y="2578500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8340552" y="1674097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5140578" y="2578500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3952898" y="1674097"/>
            <a:ext cx="894865" cy="962132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2" name="Straight Connector 41"/>
          <p:cNvCxnSpPr>
            <a:stCxn id="7" idx="6"/>
            <a:endCxn id="15" idx="2"/>
          </p:cNvCxnSpPr>
          <p:nvPr/>
        </p:nvCxnSpPr>
        <p:spPr bwMode="auto">
          <a:xfrm>
            <a:off x="2422917" y="3078809"/>
            <a:ext cx="8349863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8" idx="6"/>
            <a:endCxn id="24" idx="2"/>
          </p:cNvCxnSpPr>
          <p:nvPr/>
        </p:nvCxnSpPr>
        <p:spPr bwMode="auto">
          <a:xfrm>
            <a:off x="3500437" y="4060181"/>
            <a:ext cx="613863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81" idx="6"/>
            <a:endCxn id="83" idx="2"/>
          </p:cNvCxnSpPr>
          <p:nvPr/>
        </p:nvCxnSpPr>
        <p:spPr bwMode="auto">
          <a:xfrm>
            <a:off x="2422917" y="6119143"/>
            <a:ext cx="8349863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3" idx="4"/>
            <a:endCxn id="18" idx="0"/>
          </p:cNvCxnSpPr>
          <p:nvPr/>
        </p:nvCxnSpPr>
        <p:spPr bwMode="auto">
          <a:xfrm>
            <a:off x="107750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1" idx="4"/>
            <a:endCxn id="20" idx="0"/>
          </p:cNvCxnSpPr>
          <p:nvPr/>
        </p:nvCxnSpPr>
        <p:spPr bwMode="auto">
          <a:xfrm>
            <a:off x="663525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6" idx="4"/>
            <a:endCxn id="26" idx="0"/>
          </p:cNvCxnSpPr>
          <p:nvPr/>
        </p:nvCxnSpPr>
        <p:spPr bwMode="auto">
          <a:xfrm>
            <a:off x="12102016" y="5137769"/>
            <a:ext cx="0" cy="155865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3" idx="6"/>
            <a:endCxn id="26" idx="2"/>
          </p:cNvCxnSpPr>
          <p:nvPr/>
        </p:nvCxnSpPr>
        <p:spPr bwMode="auto">
          <a:xfrm>
            <a:off x="1308417" y="6927332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8" idx="6"/>
            <a:endCxn id="16" idx="2"/>
          </p:cNvCxnSpPr>
          <p:nvPr/>
        </p:nvCxnSpPr>
        <p:spPr bwMode="auto">
          <a:xfrm>
            <a:off x="1308417" y="4906858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stCxn id="18" idx="6"/>
            <a:endCxn id="23" idx="2"/>
          </p:cNvCxnSpPr>
          <p:nvPr/>
        </p:nvCxnSpPr>
        <p:spPr bwMode="auto">
          <a:xfrm>
            <a:off x="1308417" y="8428257"/>
            <a:ext cx="1056268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3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Overlays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682134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Graph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84659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61094" y="2847897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38614" y="3829269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72327" y="1924246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47615" y="2847897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434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47047" y="3829269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561547" y="1924246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772780" y="2847897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1871104" y="4675946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46594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38614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04347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447047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9639067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871104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9639067" y="3829269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04347" y="4675946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187110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46594" y="4675946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3" name="Straight Connector 42"/>
          <p:cNvCxnSpPr>
            <a:stCxn id="70" idx="4"/>
            <a:endCxn id="19" idx="0"/>
          </p:cNvCxnSpPr>
          <p:nvPr/>
        </p:nvCxnSpPr>
        <p:spPr bwMode="auto">
          <a:xfrm>
            <a:off x="326952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71" idx="4"/>
            <a:endCxn id="21" idx="0"/>
          </p:cNvCxnSpPr>
          <p:nvPr/>
        </p:nvCxnSpPr>
        <p:spPr bwMode="auto">
          <a:xfrm>
            <a:off x="767795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72" idx="4"/>
            <a:endCxn id="22" idx="0"/>
          </p:cNvCxnSpPr>
          <p:nvPr/>
        </p:nvCxnSpPr>
        <p:spPr bwMode="auto">
          <a:xfrm>
            <a:off x="9869979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Oval 34"/>
          <p:cNvSpPr/>
          <p:nvPr/>
        </p:nvSpPr>
        <p:spPr bwMode="auto">
          <a:xfrm>
            <a:off x="1961094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172327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347615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561547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0772780" y="8197345"/>
            <a:ext cx="461823" cy="46182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4" name="Straight Connector 43"/>
          <p:cNvCxnSpPr>
            <a:stCxn id="83" idx="0"/>
            <a:endCxn id="15" idx="4"/>
          </p:cNvCxnSpPr>
          <p:nvPr/>
        </p:nvCxnSpPr>
        <p:spPr bwMode="auto">
          <a:xfrm flipV="1">
            <a:off x="11003692" y="3309720"/>
            <a:ext cx="0" cy="257851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7" idx="0"/>
            <a:endCxn id="13" idx="4"/>
          </p:cNvCxnSpPr>
          <p:nvPr/>
        </p:nvCxnSpPr>
        <p:spPr bwMode="auto">
          <a:xfrm flipV="1">
            <a:off x="8792459" y="2386069"/>
            <a:ext cx="0" cy="350216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82" idx="0"/>
            <a:endCxn id="10" idx="4"/>
          </p:cNvCxnSpPr>
          <p:nvPr/>
        </p:nvCxnSpPr>
        <p:spPr bwMode="auto">
          <a:xfrm flipV="1">
            <a:off x="5578527" y="3309720"/>
            <a:ext cx="0" cy="257851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36" idx="0"/>
            <a:endCxn id="86" idx="4"/>
          </p:cNvCxnSpPr>
          <p:nvPr/>
        </p:nvCxnSpPr>
        <p:spPr bwMode="auto">
          <a:xfrm flipV="1">
            <a:off x="4403239" y="6350054"/>
            <a:ext cx="0" cy="18472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stCxn id="35" idx="0"/>
            <a:endCxn id="81" idx="4"/>
          </p:cNvCxnSpPr>
          <p:nvPr/>
        </p:nvCxnSpPr>
        <p:spPr bwMode="auto">
          <a:xfrm flipV="1">
            <a:off x="2192006" y="6350054"/>
            <a:ext cx="0" cy="18472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" name="Oval 69"/>
          <p:cNvSpPr/>
          <p:nvPr/>
        </p:nvSpPr>
        <p:spPr bwMode="auto">
          <a:xfrm>
            <a:off x="3038614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44704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9639067" y="6696420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961094" y="5888231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5347615" y="5888231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0772780" y="5888231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4172327" y="5888231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8561547" y="5888231"/>
            <a:ext cx="461823" cy="46182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91" name="Straight Connector 90"/>
          <p:cNvCxnSpPr>
            <a:stCxn id="9" idx="6"/>
            <a:endCxn id="13" idx="2"/>
          </p:cNvCxnSpPr>
          <p:nvPr/>
        </p:nvCxnSpPr>
        <p:spPr bwMode="auto">
          <a:xfrm>
            <a:off x="4634150" y="2155158"/>
            <a:ext cx="3927397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28" idx="4"/>
            <a:endCxn id="3" idx="0"/>
          </p:cNvCxnSpPr>
          <p:nvPr/>
        </p:nvCxnSpPr>
        <p:spPr bwMode="auto">
          <a:xfrm>
            <a:off x="1077506" y="5137769"/>
            <a:ext cx="0" cy="155865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81" idx="0"/>
            <a:endCxn id="7" idx="4"/>
          </p:cNvCxnSpPr>
          <p:nvPr/>
        </p:nvCxnSpPr>
        <p:spPr bwMode="auto">
          <a:xfrm flipV="1">
            <a:off x="2192006" y="3309720"/>
            <a:ext cx="0" cy="257851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8" idx="4"/>
            <a:endCxn id="70" idx="0"/>
          </p:cNvCxnSpPr>
          <p:nvPr/>
        </p:nvCxnSpPr>
        <p:spPr bwMode="auto">
          <a:xfrm>
            <a:off x="3269526" y="4291092"/>
            <a:ext cx="0" cy="240532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86" idx="0"/>
            <a:endCxn id="9" idx="4"/>
          </p:cNvCxnSpPr>
          <p:nvPr/>
        </p:nvCxnSpPr>
        <p:spPr bwMode="auto">
          <a:xfrm flipV="1">
            <a:off x="4403239" y="2386069"/>
            <a:ext cx="0" cy="350216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38" idx="0"/>
            <a:endCxn id="82" idx="4"/>
          </p:cNvCxnSpPr>
          <p:nvPr/>
        </p:nvCxnSpPr>
        <p:spPr bwMode="auto">
          <a:xfrm flipV="1">
            <a:off x="5578527" y="6350054"/>
            <a:ext cx="0" cy="18472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endCxn id="11" idx="0"/>
          </p:cNvCxnSpPr>
          <p:nvPr/>
        </p:nvCxnSpPr>
        <p:spPr bwMode="auto">
          <a:xfrm>
            <a:off x="6635259" y="5137769"/>
            <a:ext cx="0" cy="155865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2" idx="4"/>
            <a:endCxn id="71" idx="0"/>
          </p:cNvCxnSpPr>
          <p:nvPr/>
        </p:nvCxnSpPr>
        <p:spPr bwMode="auto">
          <a:xfrm>
            <a:off x="7677959" y="4291092"/>
            <a:ext cx="0" cy="240532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>
            <a:endCxn id="87" idx="4"/>
          </p:cNvCxnSpPr>
          <p:nvPr/>
        </p:nvCxnSpPr>
        <p:spPr bwMode="auto">
          <a:xfrm flipV="1">
            <a:off x="8792459" y="6350054"/>
            <a:ext cx="0" cy="18472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stCxn id="24" idx="4"/>
            <a:endCxn id="72" idx="0"/>
          </p:cNvCxnSpPr>
          <p:nvPr/>
        </p:nvCxnSpPr>
        <p:spPr bwMode="auto">
          <a:xfrm>
            <a:off x="9869979" y="4291092"/>
            <a:ext cx="0" cy="240532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>
            <a:endCxn id="83" idx="4"/>
          </p:cNvCxnSpPr>
          <p:nvPr/>
        </p:nvCxnSpPr>
        <p:spPr bwMode="auto">
          <a:xfrm flipV="1">
            <a:off x="11003692" y="6350054"/>
            <a:ext cx="0" cy="18472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26" idx="4"/>
          </p:cNvCxnSpPr>
          <p:nvPr/>
        </p:nvCxnSpPr>
        <p:spPr bwMode="auto">
          <a:xfrm>
            <a:off x="12102016" y="7158243"/>
            <a:ext cx="0" cy="103910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2" name="TextBox 151"/>
          <p:cNvSpPr txBox="1"/>
          <p:nvPr/>
        </p:nvSpPr>
        <p:spPr>
          <a:xfrm>
            <a:off x="11650360" y="8659162"/>
            <a:ext cx="8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753425" y="86665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435348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358254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0565110" y="86591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72072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139945" y="86591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830944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243328" y="86591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48032" y="8659162"/>
            <a:ext cx="843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202844" y="8659162"/>
            <a:ext cx="8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011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>
            <a:endCxn id="97" idx="2"/>
          </p:cNvCxnSpPr>
          <p:nvPr/>
        </p:nvCxnSpPr>
        <p:spPr bwMode="auto">
          <a:xfrm flipV="1">
            <a:off x="1523656" y="6600209"/>
            <a:ext cx="659500" cy="32712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H="1" flipV="1">
            <a:off x="2183156" y="6600209"/>
            <a:ext cx="610832" cy="32712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>
            <a:stCxn id="90" idx="3"/>
            <a:endCxn id="89" idx="2"/>
          </p:cNvCxnSpPr>
          <p:nvPr/>
        </p:nvCxnSpPr>
        <p:spPr bwMode="auto">
          <a:xfrm flipV="1">
            <a:off x="3688852" y="6580964"/>
            <a:ext cx="1278063" cy="365619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95" idx="1"/>
            <a:endCxn id="89" idx="2"/>
          </p:cNvCxnSpPr>
          <p:nvPr/>
        </p:nvCxnSpPr>
        <p:spPr bwMode="auto">
          <a:xfrm flipH="1" flipV="1">
            <a:off x="4966915" y="6580964"/>
            <a:ext cx="1127157" cy="365619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95" idx="3"/>
            <a:endCxn id="98" idx="2"/>
          </p:cNvCxnSpPr>
          <p:nvPr/>
        </p:nvCxnSpPr>
        <p:spPr bwMode="auto">
          <a:xfrm flipV="1">
            <a:off x="8197455" y="6600209"/>
            <a:ext cx="580618" cy="34637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>
            <a:stCxn id="93" idx="1"/>
            <a:endCxn id="98" idx="2"/>
          </p:cNvCxnSpPr>
          <p:nvPr/>
        </p:nvCxnSpPr>
        <p:spPr bwMode="auto">
          <a:xfrm flipH="1" flipV="1">
            <a:off x="8778073" y="6600209"/>
            <a:ext cx="657275" cy="34637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93" idx="3"/>
            <a:endCxn id="100" idx="2"/>
          </p:cNvCxnSpPr>
          <p:nvPr/>
        </p:nvCxnSpPr>
        <p:spPr bwMode="auto">
          <a:xfrm flipV="1">
            <a:off x="10330213" y="6600209"/>
            <a:ext cx="664628" cy="34637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84" idx="1"/>
            <a:endCxn id="100" idx="2"/>
          </p:cNvCxnSpPr>
          <p:nvPr/>
        </p:nvCxnSpPr>
        <p:spPr bwMode="auto">
          <a:xfrm flipH="1" flipV="1">
            <a:off x="10994841" y="6600209"/>
            <a:ext cx="603898" cy="34637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01" idx="1"/>
          </p:cNvCxnSpPr>
          <p:nvPr/>
        </p:nvCxnSpPr>
        <p:spPr bwMode="auto">
          <a:xfrm flipH="1" flipV="1">
            <a:off x="8792459" y="4541247"/>
            <a:ext cx="2836254" cy="36561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02" idx="3"/>
            <a:endCxn id="107" idx="2"/>
          </p:cNvCxnSpPr>
          <p:nvPr/>
        </p:nvCxnSpPr>
        <p:spPr bwMode="auto">
          <a:xfrm flipV="1">
            <a:off x="7062259" y="4541247"/>
            <a:ext cx="1706810" cy="36561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02" idx="1"/>
            <a:endCxn id="105" idx="2"/>
          </p:cNvCxnSpPr>
          <p:nvPr/>
        </p:nvCxnSpPr>
        <p:spPr bwMode="auto">
          <a:xfrm flipH="1" flipV="1">
            <a:off x="3250285" y="4541247"/>
            <a:ext cx="2917109" cy="36561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 flipV="1">
            <a:off x="1523656" y="4541247"/>
            <a:ext cx="1726629" cy="36561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80" idx="3"/>
            <a:endCxn id="113" idx="2"/>
          </p:cNvCxnSpPr>
          <p:nvPr/>
        </p:nvCxnSpPr>
        <p:spPr bwMode="auto">
          <a:xfrm flipV="1">
            <a:off x="2648290" y="2636229"/>
            <a:ext cx="1752041" cy="42333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12" idx="1"/>
          </p:cNvCxnSpPr>
          <p:nvPr/>
        </p:nvCxnSpPr>
        <p:spPr bwMode="auto">
          <a:xfrm flipH="1" flipV="1">
            <a:off x="4403239" y="2636229"/>
            <a:ext cx="737339" cy="42333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>
            <a:stCxn id="112" idx="3"/>
            <a:endCxn id="110" idx="2"/>
          </p:cNvCxnSpPr>
          <p:nvPr/>
        </p:nvCxnSpPr>
        <p:spPr bwMode="auto">
          <a:xfrm flipV="1">
            <a:off x="6035443" y="2636229"/>
            <a:ext cx="2752542" cy="42333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stCxn id="109" idx="1"/>
          </p:cNvCxnSpPr>
          <p:nvPr/>
        </p:nvCxnSpPr>
        <p:spPr bwMode="auto">
          <a:xfrm flipH="1" flipV="1">
            <a:off x="8792459" y="2636229"/>
            <a:ext cx="1756612" cy="42333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2929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How to build it?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Overlay guarantees: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Fast searches / routing.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Fast joins / leaves.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Small diameter.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Small degree.</a:t>
            </a: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9376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Palatino "/>
                <a:ea typeface="ＭＳ Ｐゴシック" charset="0"/>
                <a:cs typeface="Palatino "/>
                <a:sym typeface="Wingdings"/>
              </a:rPr>
              <a:t>Overlay construction issues:</a:t>
            </a:r>
            <a:r>
              <a:rPr lang="en-US" sz="2800" dirty="0" smtClean="0">
                <a:solidFill>
                  <a:srgbClr val="00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 </a:t>
            </a:r>
            <a:endParaRPr lang="en-US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Initially, diameter of the graph may be large.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How do nodes find their neighbors efficiently?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How do nodes sort themselves properly into linked lists?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Leverage parallelism?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6725" y="8386000"/>
            <a:ext cx="4918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Not one insertion at a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26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 trans="21000" scaling="33"/>
                    </a14:imgEffect>
                    <a14:imgEffect>
                      <a14:colorTemperature colorTemp="9543"/>
                    </a14:imgEffect>
                    <a14:imgEffect>
                      <a14:saturation sat="17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33400"/>
            <a:ext cx="13004800" cy="8669867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 bwMode="auto">
          <a:xfrm>
            <a:off x="504534" y="1616380"/>
            <a:ext cx="12064646" cy="3136546"/>
          </a:xfrm>
          <a:prstGeom prst="roundRect">
            <a:avLst/>
          </a:prstGeom>
          <a:solidFill>
            <a:schemeClr val="bg1">
              <a:alpha val="64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4534" y="4940955"/>
            <a:ext cx="12064646" cy="4591986"/>
          </a:xfrm>
          <a:prstGeom prst="roundRect">
            <a:avLst/>
          </a:prstGeom>
          <a:solidFill>
            <a:schemeClr val="bg1">
              <a:alpha val="64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808980" y="510634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What goes wrong?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80" y="5963871"/>
            <a:ext cx="799127" cy="1268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448" y="7907149"/>
            <a:ext cx="799127" cy="1268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88" y="6253724"/>
            <a:ext cx="799127" cy="12689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695" y="5360641"/>
            <a:ext cx="799127" cy="1268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0459" y="6253724"/>
            <a:ext cx="799127" cy="1268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791" y="7446580"/>
            <a:ext cx="799127" cy="1268947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2" idx="3"/>
            <a:endCxn id="13" idx="1"/>
          </p:cNvCxnSpPr>
          <p:nvPr/>
        </p:nvCxnSpPr>
        <p:spPr bwMode="auto">
          <a:xfrm>
            <a:off x="1608107" y="6598345"/>
            <a:ext cx="2201881" cy="289853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2" idx="2"/>
            <a:endCxn id="8" idx="1"/>
          </p:cNvCxnSpPr>
          <p:nvPr/>
        </p:nvCxnSpPr>
        <p:spPr bwMode="auto">
          <a:xfrm>
            <a:off x="1208544" y="7232818"/>
            <a:ext cx="1112904" cy="1308805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3" idx="2"/>
            <a:endCxn id="8" idx="3"/>
          </p:cNvCxnSpPr>
          <p:nvPr/>
        </p:nvCxnSpPr>
        <p:spPr bwMode="auto">
          <a:xfrm flipH="1">
            <a:off x="3120575" y="7522671"/>
            <a:ext cx="1088977" cy="1018952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3" idx="3"/>
            <a:endCxn id="14" idx="1"/>
          </p:cNvCxnSpPr>
          <p:nvPr/>
        </p:nvCxnSpPr>
        <p:spPr bwMode="auto">
          <a:xfrm flipV="1">
            <a:off x="4609115" y="5995115"/>
            <a:ext cx="3128580" cy="893083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8" idx="3"/>
            <a:endCxn id="16" idx="1"/>
          </p:cNvCxnSpPr>
          <p:nvPr/>
        </p:nvCxnSpPr>
        <p:spPr bwMode="auto">
          <a:xfrm flipV="1">
            <a:off x="3120575" y="8081054"/>
            <a:ext cx="5722216" cy="460569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3"/>
            <a:endCxn id="15" idx="1"/>
          </p:cNvCxnSpPr>
          <p:nvPr/>
        </p:nvCxnSpPr>
        <p:spPr bwMode="auto">
          <a:xfrm>
            <a:off x="8536822" y="5995115"/>
            <a:ext cx="2693637" cy="893083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16" idx="3"/>
            <a:endCxn id="15" idx="2"/>
          </p:cNvCxnSpPr>
          <p:nvPr/>
        </p:nvCxnSpPr>
        <p:spPr bwMode="auto">
          <a:xfrm flipV="1">
            <a:off x="9641918" y="7522671"/>
            <a:ext cx="1988105" cy="558383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Rectangle 1"/>
          <p:cNvSpPr txBox="1">
            <a:spLocks noChangeArrowheads="1"/>
          </p:cNvSpPr>
          <p:nvPr/>
        </p:nvSpPr>
        <p:spPr bwMode="auto">
          <a:xfrm>
            <a:off x="808980" y="1789563"/>
            <a:ext cx="11119108" cy="2501542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l"/>
            <a:r>
              <a:rPr lang="en-US" sz="4000" dirty="0" err="1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Bitcoin</a:t>
            </a:r>
            <a:r>
              <a:rPr lang="en-US" sz="4000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 is a peer-to-peer overlay network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Overlay is used for all communication.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Overlay is assumed to be reliable.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Nodes arrive and leave all the time.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Malicious/greedy users can partition the network.</a:t>
            </a:r>
          </a:p>
          <a:p>
            <a:pPr marL="914400" lvl="1" indent="-457200" algn="l">
              <a:buFont typeface="Arial"/>
              <a:buChar char="•"/>
            </a:pPr>
            <a:endParaRPr lang="en-US" dirty="0" smtClean="0">
              <a:solidFill>
                <a:schemeClr val="bg2"/>
              </a:solidFill>
              <a:latin typeface="Palatino Bold" charset="0"/>
              <a:cs typeface="Palatino Bold" charset="0"/>
              <a:sym typeface="Palatino Bold" charset="0"/>
            </a:endParaRPr>
          </a:p>
          <a:p>
            <a:pPr lvl="1" algn="l"/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2370"/>
                    </a14:imgEffect>
                    <a14:imgEffect>
                      <a14:saturation sat="400000"/>
                    </a14:imgEffect>
                    <a14:imgEffect>
                      <a14:brightnessContrast bright="7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9564" y="5701604"/>
            <a:ext cx="799127" cy="12689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2370"/>
                    </a14:imgEffect>
                    <a14:imgEffect>
                      <a14:saturation sat="400000"/>
                    </a14:imgEffect>
                    <a14:imgEffect>
                      <a14:brightnessContrast bright="7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9564" y="7732958"/>
            <a:ext cx="799127" cy="12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23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Simple trick: pointer doubling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 every round: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Send your </a:t>
            </a:r>
            <a:r>
              <a:rPr lang="en-US" sz="2800" i="1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entire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address book to all your neighbors.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In every round, your “knowledge diameter” doubles.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Note: each rounds squares the adjacency matrix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r>
              <a:rPr lang="en-US" dirty="0" smtClean="0">
                <a:solidFill>
                  <a:schemeClr val="bg2"/>
                </a:solidFill>
                <a:latin typeface="Palatino"/>
                <a:ea typeface="ＭＳ Ｐゴシック" charset="0"/>
                <a:cs typeface="Palatino"/>
                <a:sym typeface="Palatino Bold" charset="0"/>
              </a:rPr>
              <a:t>Within </a:t>
            </a:r>
            <a:r>
              <a:rPr lang="en-US" dirty="0" smtClean="0">
                <a:solidFill>
                  <a:srgbClr val="FF0000"/>
                </a:solidFill>
                <a:latin typeface="Palatino"/>
                <a:ea typeface="ＭＳ Ｐゴシック" charset="0"/>
                <a:cs typeface="Palatino"/>
                <a:sym typeface="Palatino Bold" charset="0"/>
              </a:rPr>
              <a:t>log(n) </a:t>
            </a:r>
            <a:r>
              <a:rPr lang="en-US" dirty="0" smtClean="0">
                <a:solidFill>
                  <a:schemeClr val="bg2"/>
                </a:solidFill>
                <a:latin typeface="Palatino"/>
                <a:ea typeface="ＭＳ Ｐゴシック" charset="0"/>
                <a:cs typeface="Palatino"/>
                <a:sym typeface="Palatino Bold" charset="0"/>
              </a:rPr>
              <a:t>rounds, graph is a clique.</a:t>
            </a: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cxnSp>
        <p:nvCxnSpPr>
          <p:cNvPr id="3" name="Straight Connector 2"/>
          <p:cNvCxnSpPr>
            <a:stCxn id="17" idx="6"/>
            <a:endCxn id="16" idx="2"/>
          </p:cNvCxnSpPr>
          <p:nvPr/>
        </p:nvCxnSpPr>
        <p:spPr bwMode="auto">
          <a:xfrm>
            <a:off x="1639061" y="8370541"/>
            <a:ext cx="46176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16" idx="6"/>
            <a:endCxn id="18" idx="2"/>
          </p:cNvCxnSpPr>
          <p:nvPr/>
        </p:nvCxnSpPr>
        <p:spPr bwMode="auto">
          <a:xfrm>
            <a:off x="2562649" y="8370541"/>
            <a:ext cx="38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8" idx="6"/>
            <a:endCxn id="15" idx="2"/>
          </p:cNvCxnSpPr>
          <p:nvPr/>
        </p:nvCxnSpPr>
        <p:spPr bwMode="auto">
          <a:xfrm>
            <a:off x="3409272" y="8370541"/>
            <a:ext cx="346317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5" idx="6"/>
            <a:endCxn id="9" idx="2"/>
          </p:cNvCxnSpPr>
          <p:nvPr/>
        </p:nvCxnSpPr>
        <p:spPr bwMode="auto">
          <a:xfrm>
            <a:off x="4217412" y="8370541"/>
            <a:ext cx="500249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9" idx="6"/>
            <a:endCxn id="8" idx="2"/>
          </p:cNvCxnSpPr>
          <p:nvPr/>
        </p:nvCxnSpPr>
        <p:spPr bwMode="auto">
          <a:xfrm>
            <a:off x="5179484" y="8370541"/>
            <a:ext cx="46176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8" idx="6"/>
            <a:endCxn id="10" idx="2"/>
          </p:cNvCxnSpPr>
          <p:nvPr/>
        </p:nvCxnSpPr>
        <p:spPr bwMode="auto">
          <a:xfrm>
            <a:off x="6103072" y="8370541"/>
            <a:ext cx="38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6"/>
            <a:endCxn id="7" idx="2"/>
          </p:cNvCxnSpPr>
          <p:nvPr/>
        </p:nvCxnSpPr>
        <p:spPr bwMode="auto">
          <a:xfrm>
            <a:off x="6949695" y="8370541"/>
            <a:ext cx="346317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7" idx="6"/>
            <a:endCxn id="13" idx="2"/>
          </p:cNvCxnSpPr>
          <p:nvPr/>
        </p:nvCxnSpPr>
        <p:spPr bwMode="auto">
          <a:xfrm>
            <a:off x="7757835" y="8370541"/>
            <a:ext cx="423283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3" idx="6"/>
            <a:endCxn id="12" idx="2"/>
          </p:cNvCxnSpPr>
          <p:nvPr/>
        </p:nvCxnSpPr>
        <p:spPr bwMode="auto">
          <a:xfrm>
            <a:off x="8642941" y="8370541"/>
            <a:ext cx="46176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6"/>
            <a:endCxn id="14" idx="2"/>
          </p:cNvCxnSpPr>
          <p:nvPr/>
        </p:nvCxnSpPr>
        <p:spPr bwMode="auto">
          <a:xfrm>
            <a:off x="9566529" y="8370541"/>
            <a:ext cx="38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4" idx="6"/>
            <a:endCxn id="19" idx="2"/>
          </p:cNvCxnSpPr>
          <p:nvPr/>
        </p:nvCxnSpPr>
        <p:spPr bwMode="auto">
          <a:xfrm>
            <a:off x="10413152" y="8370541"/>
            <a:ext cx="346317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19" idx="6"/>
            <a:endCxn id="11" idx="2"/>
          </p:cNvCxnSpPr>
          <p:nvPr/>
        </p:nvCxnSpPr>
        <p:spPr bwMode="auto">
          <a:xfrm>
            <a:off x="11221292" y="8370541"/>
            <a:ext cx="44538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Curved Connector 53"/>
          <p:cNvCxnSpPr>
            <a:stCxn id="17" idx="0"/>
            <a:endCxn id="18" idx="0"/>
          </p:cNvCxnSpPr>
          <p:nvPr/>
        </p:nvCxnSpPr>
        <p:spPr bwMode="auto">
          <a:xfrm rot="5400000" flipH="1" flipV="1">
            <a:off x="2293255" y="7254524"/>
            <a:ext cx="12700" cy="1770211"/>
          </a:xfrm>
          <a:prstGeom prst="curvedConnector3">
            <a:avLst>
              <a:gd name="adj1" fmla="val 225453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Curved Connector 56"/>
          <p:cNvCxnSpPr>
            <a:stCxn id="16" idx="0"/>
            <a:endCxn id="15" idx="0"/>
          </p:cNvCxnSpPr>
          <p:nvPr/>
        </p:nvCxnSpPr>
        <p:spPr bwMode="auto">
          <a:xfrm rot="5400000" flipH="1" flipV="1">
            <a:off x="3159119" y="7312248"/>
            <a:ext cx="12700" cy="1654763"/>
          </a:xfrm>
          <a:prstGeom prst="curvedConnector3">
            <a:avLst>
              <a:gd name="adj1" fmla="val 179999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Curved Connector 65"/>
          <p:cNvCxnSpPr>
            <a:stCxn id="18" idx="0"/>
            <a:endCxn id="9" idx="0"/>
          </p:cNvCxnSpPr>
          <p:nvPr/>
        </p:nvCxnSpPr>
        <p:spPr bwMode="auto">
          <a:xfrm rot="5400000" flipH="1" flipV="1">
            <a:off x="4063467" y="7254523"/>
            <a:ext cx="12700" cy="1770212"/>
          </a:xfrm>
          <a:prstGeom prst="curvedConnector3">
            <a:avLst>
              <a:gd name="adj1" fmla="val 195152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" name="Curved Connector 69"/>
          <p:cNvCxnSpPr>
            <a:stCxn id="15" idx="0"/>
            <a:endCxn id="8" idx="0"/>
          </p:cNvCxnSpPr>
          <p:nvPr/>
        </p:nvCxnSpPr>
        <p:spPr bwMode="auto">
          <a:xfrm rot="5400000" flipH="1" flipV="1">
            <a:off x="4929331" y="7196799"/>
            <a:ext cx="12700" cy="1885660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Curved Connector 72"/>
          <p:cNvCxnSpPr>
            <a:stCxn id="9" idx="0"/>
            <a:endCxn id="10" idx="0"/>
          </p:cNvCxnSpPr>
          <p:nvPr/>
        </p:nvCxnSpPr>
        <p:spPr bwMode="auto">
          <a:xfrm rot="5400000" flipH="1" flipV="1">
            <a:off x="5833678" y="7254524"/>
            <a:ext cx="12700" cy="1770211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Curved Connector 75"/>
          <p:cNvCxnSpPr>
            <a:stCxn id="8" idx="0"/>
            <a:endCxn id="7" idx="0"/>
          </p:cNvCxnSpPr>
          <p:nvPr/>
        </p:nvCxnSpPr>
        <p:spPr bwMode="auto">
          <a:xfrm rot="5400000" flipH="1" flipV="1">
            <a:off x="6699542" y="7312248"/>
            <a:ext cx="12700" cy="1654763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Curved Connector 78"/>
          <p:cNvCxnSpPr>
            <a:stCxn id="10" idx="0"/>
            <a:endCxn id="13" idx="0"/>
          </p:cNvCxnSpPr>
          <p:nvPr/>
        </p:nvCxnSpPr>
        <p:spPr bwMode="auto">
          <a:xfrm rot="5400000" flipH="1" flipV="1">
            <a:off x="7565407" y="7293006"/>
            <a:ext cx="12700" cy="1693246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Curved Connector 81"/>
          <p:cNvCxnSpPr>
            <a:stCxn id="7" idx="0"/>
            <a:endCxn id="12" idx="0"/>
          </p:cNvCxnSpPr>
          <p:nvPr/>
        </p:nvCxnSpPr>
        <p:spPr bwMode="auto">
          <a:xfrm rot="5400000" flipH="1" flipV="1">
            <a:off x="8431271" y="7235282"/>
            <a:ext cx="12700" cy="1808694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Curved Connector 84"/>
          <p:cNvCxnSpPr>
            <a:stCxn id="13" idx="1"/>
            <a:endCxn id="14" idx="0"/>
          </p:cNvCxnSpPr>
          <p:nvPr/>
        </p:nvCxnSpPr>
        <p:spPr bwMode="auto">
          <a:xfrm rot="5400000" flipH="1" flipV="1">
            <a:off x="9181679" y="7206700"/>
            <a:ext cx="67632" cy="1933491"/>
          </a:xfrm>
          <a:prstGeom prst="curvedConnector3">
            <a:avLst>
              <a:gd name="adj1" fmla="val 43800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Curved Connector 87"/>
          <p:cNvCxnSpPr>
            <a:stCxn id="12" idx="0"/>
            <a:endCxn id="19" idx="0"/>
          </p:cNvCxnSpPr>
          <p:nvPr/>
        </p:nvCxnSpPr>
        <p:spPr bwMode="auto">
          <a:xfrm rot="5400000" flipH="1" flipV="1">
            <a:off x="10162999" y="7312248"/>
            <a:ext cx="12700" cy="1654763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Curved Connector 90"/>
          <p:cNvCxnSpPr>
            <a:stCxn id="14" idx="0"/>
            <a:endCxn id="11" idx="0"/>
          </p:cNvCxnSpPr>
          <p:nvPr/>
        </p:nvCxnSpPr>
        <p:spPr bwMode="auto">
          <a:xfrm rot="5400000" flipH="1" flipV="1">
            <a:off x="11039915" y="7281955"/>
            <a:ext cx="12700" cy="1715348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Curved Connector 96"/>
          <p:cNvCxnSpPr>
            <a:stCxn id="17" idx="0"/>
            <a:endCxn id="15" idx="0"/>
          </p:cNvCxnSpPr>
          <p:nvPr/>
        </p:nvCxnSpPr>
        <p:spPr bwMode="auto">
          <a:xfrm rot="5400000" flipH="1" flipV="1">
            <a:off x="2697325" y="6850454"/>
            <a:ext cx="12700" cy="2578351"/>
          </a:xfrm>
          <a:prstGeom prst="curvedConnector3">
            <a:avLst>
              <a:gd name="adj1" fmla="val 437578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Curved Connector 100"/>
          <p:cNvCxnSpPr>
            <a:stCxn id="17" idx="0"/>
            <a:endCxn id="9" idx="0"/>
          </p:cNvCxnSpPr>
          <p:nvPr/>
        </p:nvCxnSpPr>
        <p:spPr bwMode="auto">
          <a:xfrm rot="5400000" flipH="1" flipV="1">
            <a:off x="3178361" y="6369418"/>
            <a:ext cx="12700" cy="3540423"/>
          </a:xfrm>
          <a:prstGeom prst="curvedConnector3">
            <a:avLst>
              <a:gd name="adj1" fmla="val 498184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Curved Connector 104"/>
          <p:cNvCxnSpPr>
            <a:stCxn id="16" idx="0"/>
            <a:endCxn id="9" idx="0"/>
          </p:cNvCxnSpPr>
          <p:nvPr/>
        </p:nvCxnSpPr>
        <p:spPr bwMode="auto">
          <a:xfrm rot="5400000" flipH="1" flipV="1">
            <a:off x="3640155" y="6831212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Curved Connector 110"/>
          <p:cNvCxnSpPr>
            <a:stCxn id="16" idx="0"/>
            <a:endCxn id="8" idx="0"/>
          </p:cNvCxnSpPr>
          <p:nvPr/>
        </p:nvCxnSpPr>
        <p:spPr bwMode="auto">
          <a:xfrm rot="5400000" flipH="1" flipV="1">
            <a:off x="4101949" y="6369418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Curved Connector 115"/>
          <p:cNvCxnSpPr/>
          <p:nvPr/>
        </p:nvCxnSpPr>
        <p:spPr bwMode="auto">
          <a:xfrm rot="5400000" flipH="1" flipV="1">
            <a:off x="4523713" y="6829668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Curved Connector 116"/>
          <p:cNvCxnSpPr/>
          <p:nvPr/>
        </p:nvCxnSpPr>
        <p:spPr bwMode="auto">
          <a:xfrm rot="5400000" flipH="1" flipV="1">
            <a:off x="4985507" y="6367874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Curved Connector 117"/>
          <p:cNvCxnSpPr/>
          <p:nvPr/>
        </p:nvCxnSpPr>
        <p:spPr bwMode="auto">
          <a:xfrm rot="5400000" flipH="1" flipV="1">
            <a:off x="5291825" y="6847367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Curved Connector 118"/>
          <p:cNvCxnSpPr/>
          <p:nvPr/>
        </p:nvCxnSpPr>
        <p:spPr bwMode="auto">
          <a:xfrm rot="5400000" flipH="1" flipV="1">
            <a:off x="5753619" y="6385573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" name="Curved Connector 119"/>
          <p:cNvCxnSpPr/>
          <p:nvPr/>
        </p:nvCxnSpPr>
        <p:spPr bwMode="auto">
          <a:xfrm rot="5400000" flipH="1" flipV="1">
            <a:off x="6233106" y="6845823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Curved Connector 120"/>
          <p:cNvCxnSpPr/>
          <p:nvPr/>
        </p:nvCxnSpPr>
        <p:spPr bwMode="auto">
          <a:xfrm rot="5400000" flipH="1" flipV="1">
            <a:off x="6694900" y="6384029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Curved Connector 121"/>
          <p:cNvCxnSpPr/>
          <p:nvPr/>
        </p:nvCxnSpPr>
        <p:spPr bwMode="auto">
          <a:xfrm rot="5400000" flipH="1" flipV="1">
            <a:off x="7155146" y="6825036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Curved Connector 122"/>
          <p:cNvCxnSpPr/>
          <p:nvPr/>
        </p:nvCxnSpPr>
        <p:spPr bwMode="auto">
          <a:xfrm rot="5400000" flipH="1" flipV="1">
            <a:off x="7616940" y="6363242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Curved Connector 123"/>
          <p:cNvCxnSpPr/>
          <p:nvPr/>
        </p:nvCxnSpPr>
        <p:spPr bwMode="auto">
          <a:xfrm rot="5400000" flipH="1" flipV="1">
            <a:off x="7980981" y="6842735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" name="Curved Connector 124"/>
          <p:cNvCxnSpPr/>
          <p:nvPr/>
        </p:nvCxnSpPr>
        <p:spPr bwMode="auto">
          <a:xfrm rot="5400000" flipH="1" flipV="1">
            <a:off x="8442775" y="6380941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Curved Connector 125"/>
          <p:cNvCxnSpPr/>
          <p:nvPr/>
        </p:nvCxnSpPr>
        <p:spPr bwMode="auto">
          <a:xfrm rot="5400000" flipH="1" flipV="1">
            <a:off x="8787575" y="6860434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7" name="Curved Connector 126"/>
          <p:cNvCxnSpPr/>
          <p:nvPr/>
        </p:nvCxnSpPr>
        <p:spPr bwMode="auto">
          <a:xfrm rot="5400000" flipH="1" flipV="1">
            <a:off x="9249369" y="6398640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" name="Curved Connector 127"/>
          <p:cNvCxnSpPr/>
          <p:nvPr/>
        </p:nvCxnSpPr>
        <p:spPr bwMode="auto">
          <a:xfrm rot="5400000" flipH="1" flipV="1">
            <a:off x="9748097" y="6878133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9" name="Curved Connector 128"/>
          <p:cNvCxnSpPr/>
          <p:nvPr/>
        </p:nvCxnSpPr>
        <p:spPr bwMode="auto">
          <a:xfrm rot="5400000" flipH="1" flipV="1">
            <a:off x="10209891" y="6416339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Curved Connector 129"/>
          <p:cNvCxnSpPr/>
          <p:nvPr/>
        </p:nvCxnSpPr>
        <p:spPr bwMode="auto">
          <a:xfrm rot="5400000" flipH="1" flipV="1">
            <a:off x="10612414" y="6895832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Curved Connector 114"/>
          <p:cNvCxnSpPr>
            <a:stCxn id="17" idx="0"/>
            <a:endCxn id="8" idx="0"/>
          </p:cNvCxnSpPr>
          <p:nvPr/>
        </p:nvCxnSpPr>
        <p:spPr bwMode="auto">
          <a:xfrm rot="5400000" flipH="1" flipV="1">
            <a:off x="3640155" y="5907624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Curved Connector 136"/>
          <p:cNvCxnSpPr>
            <a:stCxn id="17" idx="0"/>
            <a:endCxn id="10" idx="0"/>
          </p:cNvCxnSpPr>
          <p:nvPr/>
        </p:nvCxnSpPr>
        <p:spPr bwMode="auto">
          <a:xfrm rot="5400000" flipH="1" flipV="1">
            <a:off x="4063467" y="5484312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" name="Curved Connector 140"/>
          <p:cNvCxnSpPr>
            <a:stCxn id="17" idx="0"/>
            <a:endCxn id="7" idx="1"/>
          </p:cNvCxnSpPr>
          <p:nvPr/>
        </p:nvCxnSpPr>
        <p:spPr bwMode="auto">
          <a:xfrm rot="16200000" flipH="1">
            <a:off x="4352081" y="5195698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5" name="Curved Connector 144"/>
          <p:cNvCxnSpPr>
            <a:stCxn id="17" idx="0"/>
            <a:endCxn id="13" idx="0"/>
          </p:cNvCxnSpPr>
          <p:nvPr/>
        </p:nvCxnSpPr>
        <p:spPr bwMode="auto">
          <a:xfrm rot="5400000" flipH="1" flipV="1">
            <a:off x="4910090" y="4637689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Curved Connector 148"/>
          <p:cNvCxnSpPr/>
          <p:nvPr/>
        </p:nvCxnSpPr>
        <p:spPr bwMode="auto">
          <a:xfrm rot="5400000" flipH="1" flipV="1">
            <a:off x="4542954" y="5963809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" name="Curved Connector 149"/>
          <p:cNvCxnSpPr/>
          <p:nvPr/>
        </p:nvCxnSpPr>
        <p:spPr bwMode="auto">
          <a:xfrm rot="5400000" flipH="1" flipV="1">
            <a:off x="4966266" y="5540497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Curved Connector 150"/>
          <p:cNvCxnSpPr/>
          <p:nvPr/>
        </p:nvCxnSpPr>
        <p:spPr bwMode="auto">
          <a:xfrm rot="16200000" flipH="1">
            <a:off x="5254880" y="5251883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Curved Connector 151"/>
          <p:cNvCxnSpPr/>
          <p:nvPr/>
        </p:nvCxnSpPr>
        <p:spPr bwMode="auto">
          <a:xfrm rot="5400000" flipH="1" flipV="1">
            <a:off x="5812889" y="4693874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" name="Curved Connector 152"/>
          <p:cNvCxnSpPr/>
          <p:nvPr/>
        </p:nvCxnSpPr>
        <p:spPr bwMode="auto">
          <a:xfrm rot="5400000" flipH="1" flipV="1">
            <a:off x="5464994" y="5962265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" name="Curved Connector 153"/>
          <p:cNvCxnSpPr/>
          <p:nvPr/>
        </p:nvCxnSpPr>
        <p:spPr bwMode="auto">
          <a:xfrm rot="5400000" flipH="1" flipV="1">
            <a:off x="5888306" y="5538953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Curved Connector 154"/>
          <p:cNvCxnSpPr/>
          <p:nvPr/>
        </p:nvCxnSpPr>
        <p:spPr bwMode="auto">
          <a:xfrm rot="16200000" flipH="1">
            <a:off x="6176920" y="5250339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" name="Curved Connector 155"/>
          <p:cNvCxnSpPr/>
          <p:nvPr/>
        </p:nvCxnSpPr>
        <p:spPr bwMode="auto">
          <a:xfrm rot="5400000" flipH="1" flipV="1">
            <a:off x="6734929" y="4692330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" name="Curved Connector 156"/>
          <p:cNvCxnSpPr/>
          <p:nvPr/>
        </p:nvCxnSpPr>
        <p:spPr bwMode="auto">
          <a:xfrm rot="5400000" flipH="1" flipV="1">
            <a:off x="6213865" y="5999207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Curved Connector 157"/>
          <p:cNvCxnSpPr/>
          <p:nvPr/>
        </p:nvCxnSpPr>
        <p:spPr bwMode="auto">
          <a:xfrm rot="5400000" flipH="1" flipV="1">
            <a:off x="6637177" y="5575895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9" name="Curved Connector 158"/>
          <p:cNvCxnSpPr/>
          <p:nvPr/>
        </p:nvCxnSpPr>
        <p:spPr bwMode="auto">
          <a:xfrm rot="16200000" flipH="1">
            <a:off x="6925791" y="5287281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Curved Connector 159"/>
          <p:cNvCxnSpPr/>
          <p:nvPr/>
        </p:nvCxnSpPr>
        <p:spPr bwMode="auto">
          <a:xfrm rot="5400000" flipH="1" flipV="1">
            <a:off x="7483800" y="4729272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1" name="Curved Connector 160"/>
          <p:cNvCxnSpPr/>
          <p:nvPr/>
        </p:nvCxnSpPr>
        <p:spPr bwMode="auto">
          <a:xfrm rot="5400000" flipH="1" flipV="1">
            <a:off x="7174387" y="5997663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2" name="Curved Connector 161"/>
          <p:cNvCxnSpPr/>
          <p:nvPr/>
        </p:nvCxnSpPr>
        <p:spPr bwMode="auto">
          <a:xfrm rot="5400000" flipH="1" flipV="1">
            <a:off x="7597699" y="5574351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3" name="Curved Connector 162"/>
          <p:cNvCxnSpPr/>
          <p:nvPr/>
        </p:nvCxnSpPr>
        <p:spPr bwMode="auto">
          <a:xfrm rot="16200000" flipH="1">
            <a:off x="7886313" y="5285737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" name="Curved Connector 163"/>
          <p:cNvCxnSpPr/>
          <p:nvPr/>
        </p:nvCxnSpPr>
        <p:spPr bwMode="auto">
          <a:xfrm rot="5400000" flipH="1" flipV="1">
            <a:off x="8444322" y="4727728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5" name="Curved Connector 164"/>
          <p:cNvCxnSpPr/>
          <p:nvPr/>
        </p:nvCxnSpPr>
        <p:spPr bwMode="auto">
          <a:xfrm rot="5400000" flipH="1" flipV="1">
            <a:off x="8115668" y="5957633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6" name="Curved Connector 165"/>
          <p:cNvCxnSpPr/>
          <p:nvPr/>
        </p:nvCxnSpPr>
        <p:spPr bwMode="auto">
          <a:xfrm rot="5400000" flipH="1" flipV="1">
            <a:off x="8538980" y="5534321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7" name="Curved Connector 166"/>
          <p:cNvCxnSpPr/>
          <p:nvPr/>
        </p:nvCxnSpPr>
        <p:spPr bwMode="auto">
          <a:xfrm rot="16200000" flipH="1">
            <a:off x="8827594" y="5245707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" name="Curved Connector 168"/>
          <p:cNvCxnSpPr/>
          <p:nvPr/>
        </p:nvCxnSpPr>
        <p:spPr bwMode="auto">
          <a:xfrm rot="5400000" flipH="1" flipV="1">
            <a:off x="8922262" y="5994575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" name="Curved Connector 169"/>
          <p:cNvCxnSpPr/>
          <p:nvPr/>
        </p:nvCxnSpPr>
        <p:spPr bwMode="auto">
          <a:xfrm rot="5400000" flipH="1" flipV="1">
            <a:off x="9345574" y="5571263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" name="Curved Connector 172"/>
          <p:cNvCxnSpPr/>
          <p:nvPr/>
        </p:nvCxnSpPr>
        <p:spPr bwMode="auto">
          <a:xfrm rot="5400000" flipH="1" flipV="1">
            <a:off x="9728856" y="5973788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8" name="Curved Connector 147"/>
          <p:cNvCxnSpPr>
            <a:stCxn id="17" idx="0"/>
            <a:endCxn id="12" idx="0"/>
          </p:cNvCxnSpPr>
          <p:nvPr/>
        </p:nvCxnSpPr>
        <p:spPr bwMode="auto">
          <a:xfrm rot="5400000" flipH="1" flipV="1">
            <a:off x="5371884" y="4175895"/>
            <a:ext cx="12700" cy="7927468"/>
          </a:xfrm>
          <a:prstGeom prst="curvedConnector3">
            <a:avLst>
              <a:gd name="adj1" fmla="val 1558801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0" name="Curved Connector 179"/>
          <p:cNvCxnSpPr>
            <a:stCxn id="17" idx="0"/>
            <a:endCxn id="14" idx="0"/>
          </p:cNvCxnSpPr>
          <p:nvPr/>
        </p:nvCxnSpPr>
        <p:spPr bwMode="auto">
          <a:xfrm rot="5400000" flipH="1" flipV="1">
            <a:off x="5795195" y="3752584"/>
            <a:ext cx="12700" cy="8774091"/>
          </a:xfrm>
          <a:prstGeom prst="curvedConnector3">
            <a:avLst>
              <a:gd name="adj1" fmla="val 1649710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4" name="Curved Connector 183"/>
          <p:cNvCxnSpPr>
            <a:stCxn id="17" idx="0"/>
            <a:endCxn id="19" idx="0"/>
          </p:cNvCxnSpPr>
          <p:nvPr/>
        </p:nvCxnSpPr>
        <p:spPr bwMode="auto">
          <a:xfrm rot="5400000" flipH="1" flipV="1">
            <a:off x="6199265" y="3348514"/>
            <a:ext cx="12700" cy="9582231"/>
          </a:xfrm>
          <a:prstGeom prst="curvedConnector3">
            <a:avLst>
              <a:gd name="adj1" fmla="val 1634557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8" name="Curved Connector 187"/>
          <p:cNvCxnSpPr>
            <a:stCxn id="17" idx="0"/>
            <a:endCxn id="11" idx="0"/>
          </p:cNvCxnSpPr>
          <p:nvPr/>
        </p:nvCxnSpPr>
        <p:spPr bwMode="auto">
          <a:xfrm rot="5400000" flipH="1" flipV="1">
            <a:off x="6652869" y="2894910"/>
            <a:ext cx="12700" cy="10489439"/>
          </a:xfrm>
          <a:prstGeom prst="curvedConnector3">
            <a:avLst>
              <a:gd name="adj1" fmla="val 1695164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2" name="Curved Connector 191"/>
          <p:cNvCxnSpPr/>
          <p:nvPr/>
        </p:nvCxnSpPr>
        <p:spPr bwMode="auto">
          <a:xfrm rot="5400000" flipH="1" flipV="1">
            <a:off x="6293924" y="4212837"/>
            <a:ext cx="12700" cy="7927468"/>
          </a:xfrm>
          <a:prstGeom prst="curvedConnector3">
            <a:avLst>
              <a:gd name="adj1" fmla="val 1634560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3" name="Curved Connector 192"/>
          <p:cNvCxnSpPr/>
          <p:nvPr/>
        </p:nvCxnSpPr>
        <p:spPr bwMode="auto">
          <a:xfrm rot="5400000" flipH="1" flipV="1">
            <a:off x="6717235" y="3789526"/>
            <a:ext cx="12700" cy="8774091"/>
          </a:xfrm>
          <a:prstGeom prst="curvedConnector3">
            <a:avLst>
              <a:gd name="adj1" fmla="val 1664861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" name="Curved Connector 193"/>
          <p:cNvCxnSpPr/>
          <p:nvPr/>
        </p:nvCxnSpPr>
        <p:spPr bwMode="auto">
          <a:xfrm rot="5400000" flipH="1" flipV="1">
            <a:off x="7121305" y="3385456"/>
            <a:ext cx="12700" cy="9582231"/>
          </a:xfrm>
          <a:prstGeom prst="curvedConnector3">
            <a:avLst>
              <a:gd name="adj1" fmla="val 1695163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6" name="Curved Connector 195"/>
          <p:cNvCxnSpPr/>
          <p:nvPr/>
        </p:nvCxnSpPr>
        <p:spPr bwMode="auto">
          <a:xfrm rot="5400000" flipH="1" flipV="1">
            <a:off x="7158241" y="4269022"/>
            <a:ext cx="12700" cy="7927468"/>
          </a:xfrm>
          <a:prstGeom prst="curvedConnector3">
            <a:avLst>
              <a:gd name="adj1" fmla="val 1619408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7" name="Curved Connector 196"/>
          <p:cNvCxnSpPr/>
          <p:nvPr/>
        </p:nvCxnSpPr>
        <p:spPr bwMode="auto">
          <a:xfrm rot="5400000" flipH="1" flipV="1">
            <a:off x="7581552" y="3845711"/>
            <a:ext cx="12700" cy="8774091"/>
          </a:xfrm>
          <a:prstGeom prst="curvedConnector3">
            <a:avLst>
              <a:gd name="adj1" fmla="val 1725468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0" name="Curved Connector 199"/>
          <p:cNvCxnSpPr/>
          <p:nvPr/>
        </p:nvCxnSpPr>
        <p:spPr bwMode="auto">
          <a:xfrm rot="5400000" flipH="1" flipV="1">
            <a:off x="7964835" y="4248235"/>
            <a:ext cx="12700" cy="7927468"/>
          </a:xfrm>
          <a:prstGeom prst="curvedConnector3">
            <a:avLst>
              <a:gd name="adj1" fmla="val 1634560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Oval 6"/>
          <p:cNvSpPr/>
          <p:nvPr/>
        </p:nvSpPr>
        <p:spPr bwMode="auto">
          <a:xfrm>
            <a:off x="7296012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4124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17661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87872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666677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104706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81118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95132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5558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100826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177238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4744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75946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20" name="Left Bracket 17419"/>
          <p:cNvSpPr/>
          <p:nvPr/>
        </p:nvSpPr>
        <p:spPr bwMode="auto">
          <a:xfrm rot="16200000">
            <a:off x="2195501" y="7886107"/>
            <a:ext cx="230897" cy="1854018"/>
          </a:xfrm>
          <a:prstGeom prst="leftBracke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Left Bracket 214"/>
          <p:cNvSpPr/>
          <p:nvPr/>
        </p:nvSpPr>
        <p:spPr bwMode="auto">
          <a:xfrm rot="16200000">
            <a:off x="3059746" y="7057271"/>
            <a:ext cx="232441" cy="3510145"/>
          </a:xfrm>
          <a:prstGeom prst="leftBracke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Left Bracket 215"/>
          <p:cNvSpPr/>
          <p:nvPr/>
        </p:nvSpPr>
        <p:spPr bwMode="auto">
          <a:xfrm rot="16200000">
            <a:off x="4806856" y="5287847"/>
            <a:ext cx="232441" cy="7045904"/>
          </a:xfrm>
          <a:prstGeom prst="leftBracke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Left Bracket 216"/>
          <p:cNvSpPr/>
          <p:nvPr/>
        </p:nvSpPr>
        <p:spPr bwMode="auto">
          <a:xfrm rot="16200000">
            <a:off x="6567461" y="3543413"/>
            <a:ext cx="216288" cy="10554017"/>
          </a:xfrm>
          <a:prstGeom prst="leftBracke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1" name="TextBox 17430"/>
          <p:cNvSpPr txBox="1"/>
          <p:nvPr/>
        </p:nvSpPr>
        <p:spPr>
          <a:xfrm>
            <a:off x="3055055" y="881862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9" name="TextBox 218"/>
          <p:cNvSpPr txBox="1"/>
          <p:nvPr/>
        </p:nvSpPr>
        <p:spPr>
          <a:xfrm>
            <a:off x="2158549" y="881862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4704049" y="882839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5944531" y="88115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16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215" grpId="0" animBg="1"/>
      <p:bldP spid="216" grpId="0" animBg="1"/>
      <p:bldP spid="217" grpId="0" animBg="1"/>
      <p:bldP spid="17431" grpId="0"/>
      <p:bldP spid="219" grpId="0"/>
      <p:bldP spid="220" grpId="0"/>
      <p:bldP spid="22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Simple trick: pointer doubling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Once you have a clique: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Delete edges not in the overlay.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Final graph matches good topology.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r>
              <a:rPr lang="en-US" dirty="0" smtClean="0">
                <a:solidFill>
                  <a:schemeClr val="bg2"/>
                </a:solidFill>
                <a:latin typeface="Palatino"/>
                <a:ea typeface="ＭＳ Ｐゴシック" charset="0"/>
                <a:cs typeface="Palatino"/>
                <a:sym typeface="Palatino Bold" charset="0"/>
              </a:rPr>
              <a:t>Within </a:t>
            </a:r>
            <a:r>
              <a:rPr lang="en-US" dirty="0" smtClean="0">
                <a:solidFill>
                  <a:srgbClr val="FF0000"/>
                </a:solidFill>
                <a:latin typeface="Palatino"/>
                <a:ea typeface="ＭＳ Ｐゴシック" charset="0"/>
                <a:cs typeface="Palatino"/>
                <a:sym typeface="Palatino Bold" charset="0"/>
              </a:rPr>
              <a:t>log(n)+1 </a:t>
            </a:r>
            <a:r>
              <a:rPr lang="en-US" dirty="0" smtClean="0">
                <a:solidFill>
                  <a:schemeClr val="bg2"/>
                </a:solidFill>
                <a:latin typeface="Palatino"/>
                <a:ea typeface="ＭＳ Ｐゴシック" charset="0"/>
                <a:cs typeface="Palatino"/>
                <a:sym typeface="Palatino Bold" charset="0"/>
              </a:rPr>
              <a:t>rounds, graph is Skip+.</a:t>
            </a: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cxnSp>
        <p:nvCxnSpPr>
          <p:cNvPr id="3" name="Straight Connector 2"/>
          <p:cNvCxnSpPr>
            <a:stCxn id="17" idx="6"/>
            <a:endCxn id="16" idx="2"/>
          </p:cNvCxnSpPr>
          <p:nvPr/>
        </p:nvCxnSpPr>
        <p:spPr bwMode="auto">
          <a:xfrm>
            <a:off x="1639061" y="8370541"/>
            <a:ext cx="46176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16" idx="6"/>
            <a:endCxn id="18" idx="2"/>
          </p:cNvCxnSpPr>
          <p:nvPr/>
        </p:nvCxnSpPr>
        <p:spPr bwMode="auto">
          <a:xfrm>
            <a:off x="2562649" y="8370541"/>
            <a:ext cx="38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8" idx="6"/>
            <a:endCxn id="15" idx="2"/>
          </p:cNvCxnSpPr>
          <p:nvPr/>
        </p:nvCxnSpPr>
        <p:spPr bwMode="auto">
          <a:xfrm>
            <a:off x="3409272" y="8370541"/>
            <a:ext cx="346317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5" idx="6"/>
            <a:endCxn id="9" idx="2"/>
          </p:cNvCxnSpPr>
          <p:nvPr/>
        </p:nvCxnSpPr>
        <p:spPr bwMode="auto">
          <a:xfrm>
            <a:off x="4217412" y="8370541"/>
            <a:ext cx="500249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9" idx="6"/>
            <a:endCxn id="8" idx="2"/>
          </p:cNvCxnSpPr>
          <p:nvPr/>
        </p:nvCxnSpPr>
        <p:spPr bwMode="auto">
          <a:xfrm>
            <a:off x="5179484" y="8370541"/>
            <a:ext cx="46176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8" idx="6"/>
            <a:endCxn id="10" idx="2"/>
          </p:cNvCxnSpPr>
          <p:nvPr/>
        </p:nvCxnSpPr>
        <p:spPr bwMode="auto">
          <a:xfrm>
            <a:off x="6103072" y="8370541"/>
            <a:ext cx="38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6"/>
            <a:endCxn id="7" idx="2"/>
          </p:cNvCxnSpPr>
          <p:nvPr/>
        </p:nvCxnSpPr>
        <p:spPr bwMode="auto">
          <a:xfrm>
            <a:off x="6949695" y="8370541"/>
            <a:ext cx="346317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7" idx="6"/>
            <a:endCxn id="13" idx="2"/>
          </p:cNvCxnSpPr>
          <p:nvPr/>
        </p:nvCxnSpPr>
        <p:spPr bwMode="auto">
          <a:xfrm>
            <a:off x="7757835" y="8370541"/>
            <a:ext cx="423283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3" idx="6"/>
            <a:endCxn id="12" idx="2"/>
          </p:cNvCxnSpPr>
          <p:nvPr/>
        </p:nvCxnSpPr>
        <p:spPr bwMode="auto">
          <a:xfrm>
            <a:off x="8642941" y="8370541"/>
            <a:ext cx="46176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6"/>
            <a:endCxn id="14" idx="2"/>
          </p:cNvCxnSpPr>
          <p:nvPr/>
        </p:nvCxnSpPr>
        <p:spPr bwMode="auto">
          <a:xfrm>
            <a:off x="9566529" y="8370541"/>
            <a:ext cx="38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4" idx="6"/>
            <a:endCxn id="19" idx="2"/>
          </p:cNvCxnSpPr>
          <p:nvPr/>
        </p:nvCxnSpPr>
        <p:spPr bwMode="auto">
          <a:xfrm>
            <a:off x="10413152" y="8370541"/>
            <a:ext cx="346317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19" idx="6"/>
            <a:endCxn id="11" idx="2"/>
          </p:cNvCxnSpPr>
          <p:nvPr/>
        </p:nvCxnSpPr>
        <p:spPr bwMode="auto">
          <a:xfrm>
            <a:off x="11221292" y="8370541"/>
            <a:ext cx="44538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Curved Connector 53"/>
          <p:cNvCxnSpPr>
            <a:stCxn id="17" idx="0"/>
            <a:endCxn id="18" idx="0"/>
          </p:cNvCxnSpPr>
          <p:nvPr/>
        </p:nvCxnSpPr>
        <p:spPr bwMode="auto">
          <a:xfrm rot="5400000" flipH="1" flipV="1">
            <a:off x="2293255" y="7254524"/>
            <a:ext cx="12700" cy="1770211"/>
          </a:xfrm>
          <a:prstGeom prst="curvedConnector3">
            <a:avLst>
              <a:gd name="adj1" fmla="val 225453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Curved Connector 65"/>
          <p:cNvCxnSpPr>
            <a:stCxn id="18" idx="0"/>
            <a:endCxn id="9" idx="0"/>
          </p:cNvCxnSpPr>
          <p:nvPr/>
        </p:nvCxnSpPr>
        <p:spPr bwMode="auto">
          <a:xfrm rot="5400000" flipH="1" flipV="1">
            <a:off x="4063467" y="7254523"/>
            <a:ext cx="12700" cy="1770212"/>
          </a:xfrm>
          <a:prstGeom prst="curvedConnector3">
            <a:avLst>
              <a:gd name="adj1" fmla="val 195152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Curved Connector 72"/>
          <p:cNvCxnSpPr>
            <a:stCxn id="9" idx="0"/>
            <a:endCxn id="10" idx="0"/>
          </p:cNvCxnSpPr>
          <p:nvPr/>
        </p:nvCxnSpPr>
        <p:spPr bwMode="auto">
          <a:xfrm rot="5400000" flipH="1" flipV="1">
            <a:off x="5833678" y="7254524"/>
            <a:ext cx="12700" cy="1770211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Curved Connector 81"/>
          <p:cNvCxnSpPr>
            <a:stCxn id="10" idx="0"/>
            <a:endCxn id="13" idx="0"/>
          </p:cNvCxnSpPr>
          <p:nvPr/>
        </p:nvCxnSpPr>
        <p:spPr bwMode="auto">
          <a:xfrm rot="5400000" flipH="1" flipV="1">
            <a:off x="7565407" y="7293006"/>
            <a:ext cx="12700" cy="1693246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Curved Connector 84"/>
          <p:cNvCxnSpPr>
            <a:stCxn id="13" idx="0"/>
            <a:endCxn id="14" idx="0"/>
          </p:cNvCxnSpPr>
          <p:nvPr/>
        </p:nvCxnSpPr>
        <p:spPr bwMode="auto">
          <a:xfrm rot="5400000" flipH="1" flipV="1">
            <a:off x="9297135" y="7254524"/>
            <a:ext cx="12700" cy="1770211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Curved Connector 90"/>
          <p:cNvCxnSpPr>
            <a:stCxn id="14" idx="0"/>
            <a:endCxn id="11" idx="0"/>
          </p:cNvCxnSpPr>
          <p:nvPr/>
        </p:nvCxnSpPr>
        <p:spPr bwMode="auto">
          <a:xfrm rot="5400000" flipH="1" flipV="1">
            <a:off x="11039915" y="7281955"/>
            <a:ext cx="12700" cy="1715348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Curved Connector 100"/>
          <p:cNvCxnSpPr>
            <a:stCxn id="17" idx="0"/>
            <a:endCxn id="9" idx="0"/>
          </p:cNvCxnSpPr>
          <p:nvPr/>
        </p:nvCxnSpPr>
        <p:spPr bwMode="auto">
          <a:xfrm rot="5400000" flipH="1" flipV="1">
            <a:off x="3178361" y="6369418"/>
            <a:ext cx="12700" cy="3540423"/>
          </a:xfrm>
          <a:prstGeom prst="curvedConnector3">
            <a:avLst>
              <a:gd name="adj1" fmla="val 498184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Curved Connector 120"/>
          <p:cNvCxnSpPr/>
          <p:nvPr/>
        </p:nvCxnSpPr>
        <p:spPr bwMode="auto">
          <a:xfrm rot="5400000" flipH="1" flipV="1">
            <a:off x="6694900" y="6384029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9" name="Curved Connector 128"/>
          <p:cNvCxnSpPr/>
          <p:nvPr/>
        </p:nvCxnSpPr>
        <p:spPr bwMode="auto">
          <a:xfrm rot="5400000" flipH="1" flipV="1">
            <a:off x="10209891" y="6416339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5" name="Curved Connector 144"/>
          <p:cNvCxnSpPr>
            <a:stCxn id="17" idx="0"/>
            <a:endCxn id="13" idx="0"/>
          </p:cNvCxnSpPr>
          <p:nvPr/>
        </p:nvCxnSpPr>
        <p:spPr bwMode="auto">
          <a:xfrm rot="5400000" flipH="1" flipV="1">
            <a:off x="4910090" y="4637689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Oval 6"/>
          <p:cNvSpPr/>
          <p:nvPr/>
        </p:nvSpPr>
        <p:spPr bwMode="auto">
          <a:xfrm>
            <a:off x="7296012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4124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17661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87872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666677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104706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81118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95132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5558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100826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177238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4744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75946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8902" y="8755382"/>
            <a:ext cx="430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[Example: Skip List]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5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Simple trick: pointer doubling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50664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Bad news: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Degree grows very large: 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n-1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Messages grow very large: </a:t>
            </a:r>
            <a:r>
              <a:rPr lang="en-US" sz="2800" dirty="0" err="1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θ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(n)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Number of messages per round is large: </a:t>
            </a:r>
            <a:r>
              <a:rPr lang="en-US" sz="2800" dirty="0" err="1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θ</a:t>
            </a:r>
            <a:r>
              <a:rPr lang="en-US" sz="2800" dirty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</a:t>
            </a:r>
            <a:r>
              <a:rPr lang="en-US" sz="2800" baseline="300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)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2000"/>
              </a:spcBef>
              <a:buClr>
                <a:srgbClr val="000000"/>
              </a:buClr>
              <a:buSzPct val="80000"/>
            </a:pPr>
            <a:r>
              <a:rPr lang="en-US" dirty="0" smtClean="0">
                <a:solidFill>
                  <a:schemeClr val="bg2"/>
                </a:solidFill>
                <a:latin typeface="Palatino"/>
                <a:ea typeface="ＭＳ Ｐゴシック" charset="0"/>
                <a:cs typeface="Palatino"/>
                <a:sym typeface="Palatino Bold" charset="0"/>
              </a:rPr>
              <a:t>Conclusion: fast, but inefficient, overlay construction.</a:t>
            </a: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cxnSp>
        <p:nvCxnSpPr>
          <p:cNvPr id="3" name="Straight Connector 2"/>
          <p:cNvCxnSpPr>
            <a:stCxn id="17" idx="6"/>
            <a:endCxn id="16" idx="2"/>
          </p:cNvCxnSpPr>
          <p:nvPr/>
        </p:nvCxnSpPr>
        <p:spPr bwMode="auto">
          <a:xfrm>
            <a:off x="1639061" y="8370541"/>
            <a:ext cx="46176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16" idx="6"/>
            <a:endCxn id="18" idx="2"/>
          </p:cNvCxnSpPr>
          <p:nvPr/>
        </p:nvCxnSpPr>
        <p:spPr bwMode="auto">
          <a:xfrm>
            <a:off x="2562649" y="8370541"/>
            <a:ext cx="38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8" idx="6"/>
            <a:endCxn id="15" idx="2"/>
          </p:cNvCxnSpPr>
          <p:nvPr/>
        </p:nvCxnSpPr>
        <p:spPr bwMode="auto">
          <a:xfrm>
            <a:off x="3409272" y="8370541"/>
            <a:ext cx="346317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5" idx="6"/>
            <a:endCxn id="9" idx="2"/>
          </p:cNvCxnSpPr>
          <p:nvPr/>
        </p:nvCxnSpPr>
        <p:spPr bwMode="auto">
          <a:xfrm>
            <a:off x="4217412" y="8370541"/>
            <a:ext cx="500249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9" idx="6"/>
            <a:endCxn id="8" idx="2"/>
          </p:cNvCxnSpPr>
          <p:nvPr/>
        </p:nvCxnSpPr>
        <p:spPr bwMode="auto">
          <a:xfrm>
            <a:off x="5179484" y="8370541"/>
            <a:ext cx="46176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8" idx="6"/>
            <a:endCxn id="10" idx="2"/>
          </p:cNvCxnSpPr>
          <p:nvPr/>
        </p:nvCxnSpPr>
        <p:spPr bwMode="auto">
          <a:xfrm>
            <a:off x="6103072" y="8370541"/>
            <a:ext cx="38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6"/>
            <a:endCxn id="7" idx="2"/>
          </p:cNvCxnSpPr>
          <p:nvPr/>
        </p:nvCxnSpPr>
        <p:spPr bwMode="auto">
          <a:xfrm>
            <a:off x="6949695" y="8370541"/>
            <a:ext cx="346317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7" idx="6"/>
            <a:endCxn id="13" idx="2"/>
          </p:cNvCxnSpPr>
          <p:nvPr/>
        </p:nvCxnSpPr>
        <p:spPr bwMode="auto">
          <a:xfrm>
            <a:off x="7757835" y="8370541"/>
            <a:ext cx="423283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3" idx="6"/>
            <a:endCxn id="12" idx="2"/>
          </p:cNvCxnSpPr>
          <p:nvPr/>
        </p:nvCxnSpPr>
        <p:spPr bwMode="auto">
          <a:xfrm>
            <a:off x="8642941" y="8370541"/>
            <a:ext cx="46176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6"/>
            <a:endCxn id="14" idx="2"/>
          </p:cNvCxnSpPr>
          <p:nvPr/>
        </p:nvCxnSpPr>
        <p:spPr bwMode="auto">
          <a:xfrm>
            <a:off x="9566529" y="8370541"/>
            <a:ext cx="38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4" idx="6"/>
            <a:endCxn id="19" idx="2"/>
          </p:cNvCxnSpPr>
          <p:nvPr/>
        </p:nvCxnSpPr>
        <p:spPr bwMode="auto">
          <a:xfrm>
            <a:off x="10413152" y="8370541"/>
            <a:ext cx="346317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19" idx="6"/>
            <a:endCxn id="11" idx="2"/>
          </p:cNvCxnSpPr>
          <p:nvPr/>
        </p:nvCxnSpPr>
        <p:spPr bwMode="auto">
          <a:xfrm>
            <a:off x="11221292" y="8370541"/>
            <a:ext cx="445385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Curved Connector 53"/>
          <p:cNvCxnSpPr>
            <a:stCxn id="17" idx="0"/>
            <a:endCxn id="18" idx="0"/>
          </p:cNvCxnSpPr>
          <p:nvPr/>
        </p:nvCxnSpPr>
        <p:spPr bwMode="auto">
          <a:xfrm rot="5400000" flipH="1" flipV="1">
            <a:off x="2293255" y="7254524"/>
            <a:ext cx="12700" cy="1770211"/>
          </a:xfrm>
          <a:prstGeom prst="curvedConnector3">
            <a:avLst>
              <a:gd name="adj1" fmla="val 225453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Curved Connector 56"/>
          <p:cNvCxnSpPr>
            <a:stCxn id="16" idx="0"/>
            <a:endCxn id="15" idx="0"/>
          </p:cNvCxnSpPr>
          <p:nvPr/>
        </p:nvCxnSpPr>
        <p:spPr bwMode="auto">
          <a:xfrm rot="5400000" flipH="1" flipV="1">
            <a:off x="3159119" y="7312248"/>
            <a:ext cx="12700" cy="1654763"/>
          </a:xfrm>
          <a:prstGeom prst="curvedConnector3">
            <a:avLst>
              <a:gd name="adj1" fmla="val 179999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Curved Connector 65"/>
          <p:cNvCxnSpPr>
            <a:stCxn id="18" idx="0"/>
            <a:endCxn id="9" idx="0"/>
          </p:cNvCxnSpPr>
          <p:nvPr/>
        </p:nvCxnSpPr>
        <p:spPr bwMode="auto">
          <a:xfrm rot="5400000" flipH="1" flipV="1">
            <a:off x="4063467" y="7254523"/>
            <a:ext cx="12700" cy="1770212"/>
          </a:xfrm>
          <a:prstGeom prst="curvedConnector3">
            <a:avLst>
              <a:gd name="adj1" fmla="val 195152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" name="Curved Connector 69"/>
          <p:cNvCxnSpPr>
            <a:stCxn id="15" idx="0"/>
            <a:endCxn id="8" idx="0"/>
          </p:cNvCxnSpPr>
          <p:nvPr/>
        </p:nvCxnSpPr>
        <p:spPr bwMode="auto">
          <a:xfrm rot="5400000" flipH="1" flipV="1">
            <a:off x="4929331" y="7196799"/>
            <a:ext cx="12700" cy="1885660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Curved Connector 72"/>
          <p:cNvCxnSpPr>
            <a:stCxn id="9" idx="0"/>
            <a:endCxn id="10" idx="0"/>
          </p:cNvCxnSpPr>
          <p:nvPr/>
        </p:nvCxnSpPr>
        <p:spPr bwMode="auto">
          <a:xfrm rot="5400000" flipH="1" flipV="1">
            <a:off x="5833678" y="7254524"/>
            <a:ext cx="12700" cy="1770211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Curved Connector 75"/>
          <p:cNvCxnSpPr>
            <a:stCxn id="8" idx="0"/>
            <a:endCxn id="7" idx="0"/>
          </p:cNvCxnSpPr>
          <p:nvPr/>
        </p:nvCxnSpPr>
        <p:spPr bwMode="auto">
          <a:xfrm rot="5400000" flipH="1" flipV="1">
            <a:off x="6699542" y="7312248"/>
            <a:ext cx="12700" cy="1654763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Curved Connector 78"/>
          <p:cNvCxnSpPr>
            <a:stCxn id="10" idx="0"/>
            <a:endCxn id="13" idx="0"/>
          </p:cNvCxnSpPr>
          <p:nvPr/>
        </p:nvCxnSpPr>
        <p:spPr bwMode="auto">
          <a:xfrm rot="5400000" flipH="1" flipV="1">
            <a:off x="7565407" y="7293006"/>
            <a:ext cx="12700" cy="1693246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Curved Connector 81"/>
          <p:cNvCxnSpPr>
            <a:stCxn id="7" idx="0"/>
            <a:endCxn id="12" idx="0"/>
          </p:cNvCxnSpPr>
          <p:nvPr/>
        </p:nvCxnSpPr>
        <p:spPr bwMode="auto">
          <a:xfrm rot="5400000" flipH="1" flipV="1">
            <a:off x="8431271" y="7235282"/>
            <a:ext cx="12700" cy="1808694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Curved Connector 84"/>
          <p:cNvCxnSpPr>
            <a:stCxn id="13" idx="1"/>
            <a:endCxn id="14" idx="0"/>
          </p:cNvCxnSpPr>
          <p:nvPr/>
        </p:nvCxnSpPr>
        <p:spPr bwMode="auto">
          <a:xfrm rot="5400000" flipH="1" flipV="1">
            <a:off x="9181679" y="7206700"/>
            <a:ext cx="67632" cy="1933491"/>
          </a:xfrm>
          <a:prstGeom prst="curvedConnector3">
            <a:avLst>
              <a:gd name="adj1" fmla="val 43800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Curved Connector 87"/>
          <p:cNvCxnSpPr>
            <a:stCxn id="12" idx="0"/>
            <a:endCxn id="19" idx="0"/>
          </p:cNvCxnSpPr>
          <p:nvPr/>
        </p:nvCxnSpPr>
        <p:spPr bwMode="auto">
          <a:xfrm rot="5400000" flipH="1" flipV="1">
            <a:off x="10162999" y="7312248"/>
            <a:ext cx="12700" cy="1654763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Curved Connector 90"/>
          <p:cNvCxnSpPr>
            <a:stCxn id="14" idx="0"/>
            <a:endCxn id="11" idx="0"/>
          </p:cNvCxnSpPr>
          <p:nvPr/>
        </p:nvCxnSpPr>
        <p:spPr bwMode="auto">
          <a:xfrm rot="5400000" flipH="1" flipV="1">
            <a:off x="11039915" y="7281955"/>
            <a:ext cx="12700" cy="1715348"/>
          </a:xfrm>
          <a:prstGeom prst="curvedConnector3">
            <a:avLst>
              <a:gd name="adj1" fmla="val 180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Curved Connector 96"/>
          <p:cNvCxnSpPr>
            <a:stCxn id="17" idx="0"/>
            <a:endCxn id="15" idx="0"/>
          </p:cNvCxnSpPr>
          <p:nvPr/>
        </p:nvCxnSpPr>
        <p:spPr bwMode="auto">
          <a:xfrm rot="5400000" flipH="1" flipV="1">
            <a:off x="2697325" y="6850454"/>
            <a:ext cx="12700" cy="2578351"/>
          </a:xfrm>
          <a:prstGeom prst="curvedConnector3">
            <a:avLst>
              <a:gd name="adj1" fmla="val 437578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Curved Connector 100"/>
          <p:cNvCxnSpPr>
            <a:stCxn id="17" idx="0"/>
            <a:endCxn id="9" idx="0"/>
          </p:cNvCxnSpPr>
          <p:nvPr/>
        </p:nvCxnSpPr>
        <p:spPr bwMode="auto">
          <a:xfrm rot="5400000" flipH="1" flipV="1">
            <a:off x="3178361" y="6369418"/>
            <a:ext cx="12700" cy="3540423"/>
          </a:xfrm>
          <a:prstGeom prst="curvedConnector3">
            <a:avLst>
              <a:gd name="adj1" fmla="val 498184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Curved Connector 104"/>
          <p:cNvCxnSpPr>
            <a:stCxn id="16" idx="0"/>
            <a:endCxn id="9" idx="0"/>
          </p:cNvCxnSpPr>
          <p:nvPr/>
        </p:nvCxnSpPr>
        <p:spPr bwMode="auto">
          <a:xfrm rot="5400000" flipH="1" flipV="1">
            <a:off x="3640155" y="6831212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Curved Connector 110"/>
          <p:cNvCxnSpPr>
            <a:stCxn id="16" idx="0"/>
            <a:endCxn id="8" idx="0"/>
          </p:cNvCxnSpPr>
          <p:nvPr/>
        </p:nvCxnSpPr>
        <p:spPr bwMode="auto">
          <a:xfrm rot="5400000" flipH="1" flipV="1">
            <a:off x="4101949" y="6369418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Curved Connector 115"/>
          <p:cNvCxnSpPr/>
          <p:nvPr/>
        </p:nvCxnSpPr>
        <p:spPr bwMode="auto">
          <a:xfrm rot="5400000" flipH="1" flipV="1">
            <a:off x="4523713" y="6829668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Curved Connector 116"/>
          <p:cNvCxnSpPr/>
          <p:nvPr/>
        </p:nvCxnSpPr>
        <p:spPr bwMode="auto">
          <a:xfrm rot="5400000" flipH="1" flipV="1">
            <a:off x="4985507" y="6367874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Curved Connector 117"/>
          <p:cNvCxnSpPr/>
          <p:nvPr/>
        </p:nvCxnSpPr>
        <p:spPr bwMode="auto">
          <a:xfrm rot="5400000" flipH="1" flipV="1">
            <a:off x="5291825" y="6847367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Curved Connector 118"/>
          <p:cNvCxnSpPr/>
          <p:nvPr/>
        </p:nvCxnSpPr>
        <p:spPr bwMode="auto">
          <a:xfrm rot="5400000" flipH="1" flipV="1">
            <a:off x="5753619" y="6385573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" name="Curved Connector 119"/>
          <p:cNvCxnSpPr/>
          <p:nvPr/>
        </p:nvCxnSpPr>
        <p:spPr bwMode="auto">
          <a:xfrm rot="5400000" flipH="1" flipV="1">
            <a:off x="6233106" y="6845823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Curved Connector 120"/>
          <p:cNvCxnSpPr/>
          <p:nvPr/>
        </p:nvCxnSpPr>
        <p:spPr bwMode="auto">
          <a:xfrm rot="5400000" flipH="1" flipV="1">
            <a:off x="6694900" y="6384029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Curved Connector 121"/>
          <p:cNvCxnSpPr/>
          <p:nvPr/>
        </p:nvCxnSpPr>
        <p:spPr bwMode="auto">
          <a:xfrm rot="5400000" flipH="1" flipV="1">
            <a:off x="7155146" y="6825036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Curved Connector 122"/>
          <p:cNvCxnSpPr/>
          <p:nvPr/>
        </p:nvCxnSpPr>
        <p:spPr bwMode="auto">
          <a:xfrm rot="5400000" flipH="1" flipV="1">
            <a:off x="7616940" y="6363242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Curved Connector 123"/>
          <p:cNvCxnSpPr/>
          <p:nvPr/>
        </p:nvCxnSpPr>
        <p:spPr bwMode="auto">
          <a:xfrm rot="5400000" flipH="1" flipV="1">
            <a:off x="7980981" y="6842735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" name="Curved Connector 124"/>
          <p:cNvCxnSpPr/>
          <p:nvPr/>
        </p:nvCxnSpPr>
        <p:spPr bwMode="auto">
          <a:xfrm rot="5400000" flipH="1" flipV="1">
            <a:off x="8442775" y="6380941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Curved Connector 125"/>
          <p:cNvCxnSpPr/>
          <p:nvPr/>
        </p:nvCxnSpPr>
        <p:spPr bwMode="auto">
          <a:xfrm rot="5400000" flipH="1" flipV="1">
            <a:off x="8787575" y="6860434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7" name="Curved Connector 126"/>
          <p:cNvCxnSpPr/>
          <p:nvPr/>
        </p:nvCxnSpPr>
        <p:spPr bwMode="auto">
          <a:xfrm rot="5400000" flipH="1" flipV="1">
            <a:off x="9249369" y="6398640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" name="Curved Connector 127"/>
          <p:cNvCxnSpPr/>
          <p:nvPr/>
        </p:nvCxnSpPr>
        <p:spPr bwMode="auto">
          <a:xfrm rot="5400000" flipH="1" flipV="1">
            <a:off x="9748097" y="6878133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9" name="Curved Connector 128"/>
          <p:cNvCxnSpPr/>
          <p:nvPr/>
        </p:nvCxnSpPr>
        <p:spPr bwMode="auto">
          <a:xfrm rot="5400000" flipH="1" flipV="1">
            <a:off x="10209891" y="6416339"/>
            <a:ext cx="12700" cy="3540423"/>
          </a:xfrm>
          <a:prstGeom prst="curvedConnector3">
            <a:avLst>
              <a:gd name="adj1" fmla="val 48303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Curved Connector 129"/>
          <p:cNvCxnSpPr/>
          <p:nvPr/>
        </p:nvCxnSpPr>
        <p:spPr bwMode="auto">
          <a:xfrm rot="5400000" flipH="1" flipV="1">
            <a:off x="10612414" y="6895832"/>
            <a:ext cx="12700" cy="2616835"/>
          </a:xfrm>
          <a:prstGeom prst="curvedConnector3">
            <a:avLst>
              <a:gd name="adj1" fmla="val 467881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Curved Connector 114"/>
          <p:cNvCxnSpPr>
            <a:stCxn id="17" idx="0"/>
            <a:endCxn id="8" idx="0"/>
          </p:cNvCxnSpPr>
          <p:nvPr/>
        </p:nvCxnSpPr>
        <p:spPr bwMode="auto">
          <a:xfrm rot="5400000" flipH="1" flipV="1">
            <a:off x="3640155" y="5907624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Curved Connector 136"/>
          <p:cNvCxnSpPr>
            <a:stCxn id="17" idx="0"/>
            <a:endCxn id="10" idx="0"/>
          </p:cNvCxnSpPr>
          <p:nvPr/>
        </p:nvCxnSpPr>
        <p:spPr bwMode="auto">
          <a:xfrm rot="5400000" flipH="1" flipV="1">
            <a:off x="4063467" y="5484312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" name="Curved Connector 140"/>
          <p:cNvCxnSpPr>
            <a:stCxn id="17" idx="0"/>
            <a:endCxn id="7" idx="1"/>
          </p:cNvCxnSpPr>
          <p:nvPr/>
        </p:nvCxnSpPr>
        <p:spPr bwMode="auto">
          <a:xfrm rot="16200000" flipH="1">
            <a:off x="4352081" y="5195698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5" name="Curved Connector 144"/>
          <p:cNvCxnSpPr>
            <a:stCxn id="17" idx="0"/>
            <a:endCxn id="13" idx="0"/>
          </p:cNvCxnSpPr>
          <p:nvPr/>
        </p:nvCxnSpPr>
        <p:spPr bwMode="auto">
          <a:xfrm rot="5400000" flipH="1" flipV="1">
            <a:off x="4910090" y="4637689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Curved Connector 148"/>
          <p:cNvCxnSpPr/>
          <p:nvPr/>
        </p:nvCxnSpPr>
        <p:spPr bwMode="auto">
          <a:xfrm rot="5400000" flipH="1" flipV="1">
            <a:off x="4542954" y="5963809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" name="Curved Connector 149"/>
          <p:cNvCxnSpPr/>
          <p:nvPr/>
        </p:nvCxnSpPr>
        <p:spPr bwMode="auto">
          <a:xfrm rot="5400000" flipH="1" flipV="1">
            <a:off x="4966266" y="5540497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Curved Connector 150"/>
          <p:cNvCxnSpPr/>
          <p:nvPr/>
        </p:nvCxnSpPr>
        <p:spPr bwMode="auto">
          <a:xfrm rot="16200000" flipH="1">
            <a:off x="5254880" y="5251883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Curved Connector 151"/>
          <p:cNvCxnSpPr/>
          <p:nvPr/>
        </p:nvCxnSpPr>
        <p:spPr bwMode="auto">
          <a:xfrm rot="5400000" flipH="1" flipV="1">
            <a:off x="5812889" y="4693874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" name="Curved Connector 152"/>
          <p:cNvCxnSpPr/>
          <p:nvPr/>
        </p:nvCxnSpPr>
        <p:spPr bwMode="auto">
          <a:xfrm rot="5400000" flipH="1" flipV="1">
            <a:off x="5464994" y="5962265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" name="Curved Connector 153"/>
          <p:cNvCxnSpPr/>
          <p:nvPr/>
        </p:nvCxnSpPr>
        <p:spPr bwMode="auto">
          <a:xfrm rot="5400000" flipH="1" flipV="1">
            <a:off x="5888306" y="5538953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Curved Connector 154"/>
          <p:cNvCxnSpPr/>
          <p:nvPr/>
        </p:nvCxnSpPr>
        <p:spPr bwMode="auto">
          <a:xfrm rot="16200000" flipH="1">
            <a:off x="6176920" y="5250339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" name="Curved Connector 155"/>
          <p:cNvCxnSpPr/>
          <p:nvPr/>
        </p:nvCxnSpPr>
        <p:spPr bwMode="auto">
          <a:xfrm rot="5400000" flipH="1" flipV="1">
            <a:off x="6734929" y="4692330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" name="Curved Connector 156"/>
          <p:cNvCxnSpPr/>
          <p:nvPr/>
        </p:nvCxnSpPr>
        <p:spPr bwMode="auto">
          <a:xfrm rot="5400000" flipH="1" flipV="1">
            <a:off x="6213865" y="5999207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Curved Connector 157"/>
          <p:cNvCxnSpPr/>
          <p:nvPr/>
        </p:nvCxnSpPr>
        <p:spPr bwMode="auto">
          <a:xfrm rot="5400000" flipH="1" flipV="1">
            <a:off x="6637177" y="5575895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9" name="Curved Connector 158"/>
          <p:cNvCxnSpPr/>
          <p:nvPr/>
        </p:nvCxnSpPr>
        <p:spPr bwMode="auto">
          <a:xfrm rot="16200000" flipH="1">
            <a:off x="6925791" y="5287281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Curved Connector 159"/>
          <p:cNvCxnSpPr/>
          <p:nvPr/>
        </p:nvCxnSpPr>
        <p:spPr bwMode="auto">
          <a:xfrm rot="5400000" flipH="1" flipV="1">
            <a:off x="7483800" y="4729272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1" name="Curved Connector 160"/>
          <p:cNvCxnSpPr/>
          <p:nvPr/>
        </p:nvCxnSpPr>
        <p:spPr bwMode="auto">
          <a:xfrm rot="5400000" flipH="1" flipV="1">
            <a:off x="7174387" y="5997663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2" name="Curved Connector 161"/>
          <p:cNvCxnSpPr/>
          <p:nvPr/>
        </p:nvCxnSpPr>
        <p:spPr bwMode="auto">
          <a:xfrm rot="5400000" flipH="1" flipV="1">
            <a:off x="7597699" y="5574351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3" name="Curved Connector 162"/>
          <p:cNvCxnSpPr/>
          <p:nvPr/>
        </p:nvCxnSpPr>
        <p:spPr bwMode="auto">
          <a:xfrm rot="16200000" flipH="1">
            <a:off x="7886313" y="5285737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" name="Curved Connector 163"/>
          <p:cNvCxnSpPr/>
          <p:nvPr/>
        </p:nvCxnSpPr>
        <p:spPr bwMode="auto">
          <a:xfrm rot="5400000" flipH="1" flipV="1">
            <a:off x="8444322" y="4727728"/>
            <a:ext cx="12700" cy="7003880"/>
          </a:xfrm>
          <a:prstGeom prst="curvedConnector3">
            <a:avLst>
              <a:gd name="adj1" fmla="val 114970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5" name="Curved Connector 164"/>
          <p:cNvCxnSpPr/>
          <p:nvPr/>
        </p:nvCxnSpPr>
        <p:spPr bwMode="auto">
          <a:xfrm rot="5400000" flipH="1" flipV="1">
            <a:off x="8115668" y="5957633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6" name="Curved Connector 165"/>
          <p:cNvCxnSpPr/>
          <p:nvPr/>
        </p:nvCxnSpPr>
        <p:spPr bwMode="auto">
          <a:xfrm rot="5400000" flipH="1" flipV="1">
            <a:off x="8538980" y="5534321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7" name="Curved Connector 166"/>
          <p:cNvCxnSpPr/>
          <p:nvPr/>
        </p:nvCxnSpPr>
        <p:spPr bwMode="auto">
          <a:xfrm rot="16200000" flipH="1">
            <a:off x="8827594" y="5245707"/>
            <a:ext cx="67632" cy="5955494"/>
          </a:xfrm>
          <a:prstGeom prst="curvedConnector3">
            <a:avLst>
              <a:gd name="adj1" fmla="val -20166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" name="Curved Connector 168"/>
          <p:cNvCxnSpPr/>
          <p:nvPr/>
        </p:nvCxnSpPr>
        <p:spPr bwMode="auto">
          <a:xfrm rot="5400000" flipH="1" flipV="1">
            <a:off x="8922262" y="5994575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" name="Curved Connector 169"/>
          <p:cNvCxnSpPr/>
          <p:nvPr/>
        </p:nvCxnSpPr>
        <p:spPr bwMode="auto">
          <a:xfrm rot="5400000" flipH="1" flipV="1">
            <a:off x="9345574" y="5571263"/>
            <a:ext cx="12700" cy="5310634"/>
          </a:xfrm>
          <a:prstGeom prst="curvedConnector3">
            <a:avLst>
              <a:gd name="adj1" fmla="val 1058796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" name="Curved Connector 172"/>
          <p:cNvCxnSpPr/>
          <p:nvPr/>
        </p:nvCxnSpPr>
        <p:spPr bwMode="auto">
          <a:xfrm rot="5400000" flipH="1" flipV="1">
            <a:off x="9728856" y="5973788"/>
            <a:ext cx="12700" cy="4464011"/>
          </a:xfrm>
          <a:prstGeom prst="curvedConnector3">
            <a:avLst>
              <a:gd name="adj1" fmla="val 1013341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8" name="Curved Connector 147"/>
          <p:cNvCxnSpPr>
            <a:stCxn id="17" idx="0"/>
            <a:endCxn id="12" idx="0"/>
          </p:cNvCxnSpPr>
          <p:nvPr/>
        </p:nvCxnSpPr>
        <p:spPr bwMode="auto">
          <a:xfrm rot="5400000" flipH="1" flipV="1">
            <a:off x="5371884" y="4175895"/>
            <a:ext cx="12700" cy="7927468"/>
          </a:xfrm>
          <a:prstGeom prst="curvedConnector3">
            <a:avLst>
              <a:gd name="adj1" fmla="val 1558801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0" name="Curved Connector 179"/>
          <p:cNvCxnSpPr>
            <a:stCxn id="17" idx="0"/>
            <a:endCxn id="14" idx="0"/>
          </p:cNvCxnSpPr>
          <p:nvPr/>
        </p:nvCxnSpPr>
        <p:spPr bwMode="auto">
          <a:xfrm rot="5400000" flipH="1" flipV="1">
            <a:off x="5795195" y="3752584"/>
            <a:ext cx="12700" cy="8774091"/>
          </a:xfrm>
          <a:prstGeom prst="curvedConnector3">
            <a:avLst>
              <a:gd name="adj1" fmla="val 1649710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4" name="Curved Connector 183"/>
          <p:cNvCxnSpPr>
            <a:stCxn id="17" idx="0"/>
            <a:endCxn id="19" idx="0"/>
          </p:cNvCxnSpPr>
          <p:nvPr/>
        </p:nvCxnSpPr>
        <p:spPr bwMode="auto">
          <a:xfrm rot="5400000" flipH="1" flipV="1">
            <a:off x="6199265" y="3348514"/>
            <a:ext cx="12700" cy="9582231"/>
          </a:xfrm>
          <a:prstGeom prst="curvedConnector3">
            <a:avLst>
              <a:gd name="adj1" fmla="val 1634557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8" name="Curved Connector 187"/>
          <p:cNvCxnSpPr>
            <a:stCxn id="17" idx="0"/>
            <a:endCxn id="11" idx="0"/>
          </p:cNvCxnSpPr>
          <p:nvPr/>
        </p:nvCxnSpPr>
        <p:spPr bwMode="auto">
          <a:xfrm rot="5400000" flipH="1" flipV="1">
            <a:off x="6652869" y="2894910"/>
            <a:ext cx="12700" cy="10489439"/>
          </a:xfrm>
          <a:prstGeom prst="curvedConnector3">
            <a:avLst>
              <a:gd name="adj1" fmla="val 1695164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2" name="Curved Connector 191"/>
          <p:cNvCxnSpPr/>
          <p:nvPr/>
        </p:nvCxnSpPr>
        <p:spPr bwMode="auto">
          <a:xfrm rot="5400000" flipH="1" flipV="1">
            <a:off x="6293924" y="4212837"/>
            <a:ext cx="12700" cy="7927468"/>
          </a:xfrm>
          <a:prstGeom prst="curvedConnector3">
            <a:avLst>
              <a:gd name="adj1" fmla="val 1634560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3" name="Curved Connector 192"/>
          <p:cNvCxnSpPr/>
          <p:nvPr/>
        </p:nvCxnSpPr>
        <p:spPr bwMode="auto">
          <a:xfrm rot="5400000" flipH="1" flipV="1">
            <a:off x="6717235" y="3789526"/>
            <a:ext cx="12700" cy="8774091"/>
          </a:xfrm>
          <a:prstGeom prst="curvedConnector3">
            <a:avLst>
              <a:gd name="adj1" fmla="val 1664861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" name="Curved Connector 193"/>
          <p:cNvCxnSpPr/>
          <p:nvPr/>
        </p:nvCxnSpPr>
        <p:spPr bwMode="auto">
          <a:xfrm rot="5400000" flipH="1" flipV="1">
            <a:off x="7121305" y="3385456"/>
            <a:ext cx="12700" cy="9582231"/>
          </a:xfrm>
          <a:prstGeom prst="curvedConnector3">
            <a:avLst>
              <a:gd name="adj1" fmla="val 1695163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6" name="Curved Connector 195"/>
          <p:cNvCxnSpPr/>
          <p:nvPr/>
        </p:nvCxnSpPr>
        <p:spPr bwMode="auto">
          <a:xfrm rot="5400000" flipH="1" flipV="1">
            <a:off x="7158241" y="4269022"/>
            <a:ext cx="12700" cy="7927468"/>
          </a:xfrm>
          <a:prstGeom prst="curvedConnector3">
            <a:avLst>
              <a:gd name="adj1" fmla="val 1619408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7" name="Curved Connector 196"/>
          <p:cNvCxnSpPr/>
          <p:nvPr/>
        </p:nvCxnSpPr>
        <p:spPr bwMode="auto">
          <a:xfrm rot="5400000" flipH="1" flipV="1">
            <a:off x="7581552" y="3845711"/>
            <a:ext cx="12700" cy="8774091"/>
          </a:xfrm>
          <a:prstGeom prst="curvedConnector3">
            <a:avLst>
              <a:gd name="adj1" fmla="val 1725468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0" name="Curved Connector 199"/>
          <p:cNvCxnSpPr/>
          <p:nvPr/>
        </p:nvCxnSpPr>
        <p:spPr bwMode="auto">
          <a:xfrm rot="5400000" flipH="1" flipV="1">
            <a:off x="7964835" y="4248235"/>
            <a:ext cx="12700" cy="7927468"/>
          </a:xfrm>
          <a:prstGeom prst="curvedConnector3">
            <a:avLst>
              <a:gd name="adj1" fmla="val 1634560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Oval 6"/>
          <p:cNvSpPr/>
          <p:nvPr/>
        </p:nvSpPr>
        <p:spPr bwMode="auto">
          <a:xfrm>
            <a:off x="7296012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4124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17661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87872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666677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104706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81118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95132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5558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100826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177238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4744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759469" y="8139629"/>
            <a:ext cx="461823" cy="461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20" name="Left Bracket 17419"/>
          <p:cNvSpPr/>
          <p:nvPr/>
        </p:nvSpPr>
        <p:spPr bwMode="auto">
          <a:xfrm rot="16200000">
            <a:off x="2195501" y="7886107"/>
            <a:ext cx="230897" cy="1854018"/>
          </a:xfrm>
          <a:prstGeom prst="leftBracke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Left Bracket 214"/>
          <p:cNvSpPr/>
          <p:nvPr/>
        </p:nvSpPr>
        <p:spPr bwMode="auto">
          <a:xfrm rot="16200000">
            <a:off x="3059746" y="7057271"/>
            <a:ext cx="232441" cy="3510145"/>
          </a:xfrm>
          <a:prstGeom prst="leftBracke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Left Bracket 215"/>
          <p:cNvSpPr/>
          <p:nvPr/>
        </p:nvSpPr>
        <p:spPr bwMode="auto">
          <a:xfrm rot="16200000">
            <a:off x="4806856" y="5287847"/>
            <a:ext cx="232441" cy="7045904"/>
          </a:xfrm>
          <a:prstGeom prst="leftBracke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Left Bracket 216"/>
          <p:cNvSpPr/>
          <p:nvPr/>
        </p:nvSpPr>
        <p:spPr bwMode="auto">
          <a:xfrm rot="16200000">
            <a:off x="6567461" y="3543413"/>
            <a:ext cx="216288" cy="10554017"/>
          </a:xfrm>
          <a:prstGeom prst="leftBracke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1" name="TextBox 17430"/>
          <p:cNvSpPr txBox="1"/>
          <p:nvPr/>
        </p:nvSpPr>
        <p:spPr>
          <a:xfrm>
            <a:off x="3055055" y="881862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9" name="TextBox 218"/>
          <p:cNvSpPr txBox="1"/>
          <p:nvPr/>
        </p:nvSpPr>
        <p:spPr>
          <a:xfrm>
            <a:off x="2158549" y="881862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4704049" y="882839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5944531" y="88115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73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More efficient construction: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lvl="0" algn="l">
              <a:lnSpc>
                <a:spcPct val="110000"/>
              </a:lnSpc>
            </a:pPr>
            <a:r>
              <a:rPr lang="en-US" kern="0" dirty="0" smtClean="0">
                <a:solidFill>
                  <a:schemeClr val="bg2"/>
                </a:solidFill>
                <a:latin typeface="Palatino"/>
                <a:ea typeface="ヒラギノ明朝 ProN W3"/>
                <a:cs typeface="ヒラギノ明朝 ProN W3"/>
              </a:rPr>
              <a:t>Basic idea:</a:t>
            </a:r>
            <a:endParaRPr lang="en-US" kern="0" dirty="0">
              <a:solidFill>
                <a:schemeClr val="bg2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Minimize expensive doubling steps.</a:t>
            </a:r>
            <a:endParaRPr lang="en-US" sz="3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Route nodes directly using existing overlay, if possible.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3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10000"/>
              </a:lnSpc>
            </a:pPr>
            <a:r>
              <a:rPr lang="en-US" kern="0" dirty="0" smtClean="0">
                <a:solidFill>
                  <a:schemeClr val="bg2"/>
                </a:solidFill>
                <a:latin typeface="Palatino"/>
                <a:ea typeface="ヒラギノ明朝 ProN W3"/>
                <a:cs typeface="ヒラギノ明朝 ProN W3"/>
              </a:rPr>
              <a:t>Local view:</a:t>
            </a:r>
            <a:endParaRPr lang="en-US" kern="0" dirty="0">
              <a:solidFill>
                <a:schemeClr val="bg2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Each node uses its local view to determine who its neighbors should be in the final overlay.</a:t>
            </a:r>
            <a:endParaRPr lang="en-US" sz="3400" kern="0" dirty="0" smtClean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10000"/>
              </a:lnSpc>
            </a:pPr>
            <a:endParaRPr lang="en-US" sz="34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Stable edges: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An edge </a:t>
            </a:r>
            <a:r>
              <a:rPr lang="en-US" sz="30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(</a:t>
            </a:r>
            <a:r>
              <a:rPr lang="en-US" sz="3000" kern="0" dirty="0" err="1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u,v</a:t>
            </a:r>
            <a:r>
              <a:rPr lang="en-US" sz="30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)</a:t>
            </a: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is stable if it appears to be in the final Skip+ overlay according to both the views of </a:t>
            </a:r>
            <a:r>
              <a:rPr lang="en-US" sz="30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u</a:t>
            </a: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and </a:t>
            </a:r>
            <a:r>
              <a:rPr lang="en-US" sz="30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v</a:t>
            </a: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.</a:t>
            </a:r>
            <a:endParaRPr lang="en-US" sz="3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Otherwise, an edge is temporary.</a:t>
            </a:r>
            <a:endParaRPr lang="en-US" sz="3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669617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Simple rules: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lvl="0" algn="l">
              <a:lnSpc>
                <a:spcPct val="110000"/>
              </a:lnSpc>
            </a:pPr>
            <a:r>
              <a:rPr lang="en-US" sz="3400" kern="0" dirty="0">
                <a:solidFill>
                  <a:schemeClr val="bg2"/>
                </a:solidFill>
                <a:latin typeface="Palatino"/>
                <a:ea typeface="ヒラギノ明朝 ProN W3"/>
                <a:cs typeface="ヒラギノ明朝 ProN W3"/>
              </a:rPr>
              <a:t>Rule 1</a:t>
            </a:r>
            <a:r>
              <a:rPr lang="en-US" sz="3400" kern="0" dirty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: Introduce Friends 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Notify stable neighbors of neighbors they should know about (including yourself).</a:t>
            </a:r>
          </a:p>
          <a:p>
            <a:pPr lvl="0"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10000"/>
              </a:lnSpc>
            </a:pPr>
            <a:r>
              <a:rPr lang="en-US" sz="3400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Rule 2</a:t>
            </a:r>
            <a:r>
              <a:rPr lang="en-US" sz="34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: Forward Temporary Edges (</a:t>
            </a:r>
            <a:r>
              <a:rPr lang="en-US" sz="3400" i="1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Routing</a:t>
            </a:r>
            <a:r>
              <a:rPr lang="en-US" sz="34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)</a:t>
            </a:r>
            <a:endParaRPr lang="en-US" sz="34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Forward a temporary neighbor to a stable neighbor with the largest shared prefix</a:t>
            </a:r>
            <a:r>
              <a:rPr lang="en-US" sz="3000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.</a:t>
            </a:r>
          </a:p>
          <a:p>
            <a:pPr lvl="0"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10000"/>
              </a:lnSpc>
            </a:pPr>
            <a:r>
              <a:rPr lang="en-US" sz="3400" kern="0" dirty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Rule </a:t>
            </a:r>
            <a:r>
              <a:rPr lang="en-US" sz="3400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3a</a:t>
            </a:r>
            <a:r>
              <a:rPr lang="en-US" sz="34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: Introduce All (</a:t>
            </a:r>
            <a:r>
              <a:rPr lang="en-US" sz="3400" i="1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Pointer Doubling</a:t>
            </a:r>
            <a:r>
              <a:rPr lang="en-US" sz="34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)</a:t>
            </a:r>
            <a:endParaRPr lang="en-US" sz="34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If your set of stable neighbors changes (e.g., due to a change in views), then introduce all your neighbors to each other.</a:t>
            </a:r>
            <a:endParaRPr lang="en-US" sz="3000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10000"/>
              </a:lnSpc>
            </a:pPr>
            <a:r>
              <a:rPr lang="en-US" sz="3400" kern="0" dirty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Rule </a:t>
            </a:r>
            <a:r>
              <a:rPr lang="en-US" sz="3400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3b</a:t>
            </a:r>
            <a:r>
              <a:rPr lang="en-US" sz="34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: Linearize</a:t>
            </a:r>
            <a:endParaRPr lang="en-US" sz="34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Help organize your neighbors at the same “level” into a linked list.</a:t>
            </a:r>
            <a:endParaRPr lang="en-US" sz="3000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3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3000" kern="0" dirty="0" smtClean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431800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200" kern="0" dirty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</a:t>
            </a:r>
            <a:endParaRPr lang="en-US" sz="32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10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How does it work?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lvl="0" algn="l">
              <a:lnSpc>
                <a:spcPct val="110000"/>
              </a:lnSpc>
            </a:pPr>
            <a:r>
              <a:rPr lang="en-US" kern="0" dirty="0" smtClean="0">
                <a:solidFill>
                  <a:schemeClr val="bg2"/>
                </a:solidFill>
                <a:latin typeface="Palatino"/>
                <a:ea typeface="ヒラギノ明朝 ProN W3"/>
                <a:cs typeface="ヒラギノ明朝 ProN W3"/>
              </a:rPr>
              <a:t>In general:</a:t>
            </a:r>
            <a:endParaRPr lang="en-US" kern="0" dirty="0">
              <a:solidFill>
                <a:schemeClr val="bg2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Guarantees fast </a:t>
            </a:r>
            <a:r>
              <a:rPr lang="en-US" sz="30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O(log n) </a:t>
            </a: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overlay construction.</a:t>
            </a:r>
            <a:endParaRPr lang="en-US" sz="3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Best effort to restrain message size / degree during construction.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3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10000"/>
              </a:lnSpc>
            </a:pPr>
            <a:r>
              <a:rPr lang="en-US" kern="0" dirty="0" smtClean="0">
                <a:solidFill>
                  <a:schemeClr val="bg2"/>
                </a:solidFill>
                <a:latin typeface="Palatino"/>
                <a:ea typeface="ヒラギノ明朝 ProN W3"/>
                <a:cs typeface="ヒラギノ明朝 ProN W3"/>
              </a:rPr>
              <a:t>Locally checkable:</a:t>
            </a:r>
            <a:endParaRPr lang="en-US" kern="0" dirty="0">
              <a:solidFill>
                <a:schemeClr val="bg2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Nodes can locally determine whether the overlay is correct.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If every node </a:t>
            </a:r>
            <a:r>
              <a:rPr lang="en-US" sz="3000" i="1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thinks</a:t>
            </a: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it is correct, then it is!</a:t>
            </a:r>
            <a:endParaRPr lang="en-US" sz="3400" kern="0" dirty="0" smtClean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10000"/>
              </a:lnSpc>
            </a:pPr>
            <a:endParaRPr lang="en-US" sz="34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Bad news: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Still can lead to large degree, large messages, and many messages per round, in the worst case.</a:t>
            </a:r>
            <a:endParaRPr lang="en-US" sz="3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238924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Self-Stabilizing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 Graphs: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Advantages: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Stabilizes quickly.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Supports efficient joins and leaves.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Simple rules.</a:t>
            </a: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Palatino "/>
                <a:ea typeface="ＭＳ Ｐゴシック" charset="0"/>
                <a:cs typeface="Palatino "/>
                <a:sym typeface="Wingdings"/>
              </a:rPr>
              <a:t>Disadvantages:</a:t>
            </a:r>
            <a:r>
              <a:rPr lang="en-US" sz="2800" dirty="0" smtClean="0">
                <a:solidFill>
                  <a:srgbClr val="00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 </a:t>
            </a:r>
            <a:endParaRPr lang="en-US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Large message / communication complexity (in the worst case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).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Large degree during construction (in the worst case).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Oblivious adversary (for departures).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Churn??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Only supports one topology.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59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Self-Stabilizing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Skip+ Overlay Graphs: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Many improvements, similar ideas: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err="1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HSkip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+ : Heterogeneous bandwidth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Corona : Deterministic 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TCF-Skip+: Generalization, local detection analysis, etc.</a:t>
            </a: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54486" y="5783727"/>
            <a:ext cx="10547609" cy="4100251"/>
            <a:chOff x="615758" y="1674097"/>
            <a:chExt cx="11907820" cy="7638769"/>
          </a:xfrm>
        </p:grpSpPr>
        <p:sp>
          <p:nvSpPr>
            <p:cNvPr id="7" name="Rectangle 6"/>
            <p:cNvSpPr/>
            <p:nvPr/>
          </p:nvSpPr>
          <p:spPr bwMode="auto">
            <a:xfrm>
              <a:off x="634999" y="5522622"/>
              <a:ext cx="11760201" cy="2270628"/>
            </a:xfrm>
            <a:prstGeom prst="rect">
              <a:avLst/>
            </a:prstGeom>
            <a:solidFill>
              <a:schemeClr val="tx1">
                <a:alpha val="27000"/>
              </a:scheme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34999" y="1733550"/>
              <a:ext cx="11760201" cy="378907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7000"/>
              </a:schemeClr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753425" y="2578500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1598739" y="6465517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915223" y="5618832"/>
              <a:ext cx="2103383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793987" y="6465517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9435348" y="6465517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615758" y="6465517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094072" y="6465517"/>
              <a:ext cx="2103383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735723" y="5638077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8330640" y="5638077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0547408" y="5638077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1628713" y="4425792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6167394" y="4425792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628791" y="4425792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2802852" y="3579115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7225626" y="3579115"/>
              <a:ext cx="308688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0549071" y="2578500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8340552" y="1674097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140578" y="2578500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3952898" y="1674097"/>
              <a:ext cx="894865" cy="962132"/>
            </a:xfrm>
            <a:prstGeom prst="round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cxnSp>
          <p:nvCxnSpPr>
            <p:cNvPr id="28" name="Straight Connector 27"/>
            <p:cNvCxnSpPr>
              <a:stCxn id="40" idx="6"/>
              <a:endCxn id="47" idx="2"/>
            </p:cNvCxnSpPr>
            <p:nvPr/>
          </p:nvCxnSpPr>
          <p:spPr bwMode="auto">
            <a:xfrm>
              <a:off x="2422917" y="3078809"/>
              <a:ext cx="8349863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>
              <a:stCxn id="41" idx="6"/>
              <a:endCxn id="55" idx="2"/>
            </p:cNvCxnSpPr>
            <p:nvPr/>
          </p:nvCxnSpPr>
          <p:spPr bwMode="auto">
            <a:xfrm>
              <a:off x="3500437" y="4060181"/>
              <a:ext cx="6138630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>
              <a:stCxn id="75" idx="6"/>
              <a:endCxn id="77" idx="2"/>
            </p:cNvCxnSpPr>
            <p:nvPr/>
          </p:nvCxnSpPr>
          <p:spPr bwMode="auto">
            <a:xfrm>
              <a:off x="2422917" y="6119143"/>
              <a:ext cx="8349863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>
              <a:stCxn id="39" idx="4"/>
              <a:endCxn id="49" idx="0"/>
            </p:cNvCxnSpPr>
            <p:nvPr/>
          </p:nvCxnSpPr>
          <p:spPr bwMode="auto">
            <a:xfrm>
              <a:off x="1077506" y="7158243"/>
              <a:ext cx="0" cy="1039102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>
              <a:stCxn id="44" idx="4"/>
              <a:endCxn id="51" idx="0"/>
            </p:cNvCxnSpPr>
            <p:nvPr/>
          </p:nvCxnSpPr>
          <p:spPr bwMode="auto">
            <a:xfrm>
              <a:off x="6635259" y="7158243"/>
              <a:ext cx="0" cy="1039102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48" idx="4"/>
              <a:endCxn id="57" idx="0"/>
            </p:cNvCxnSpPr>
            <p:nvPr/>
          </p:nvCxnSpPr>
          <p:spPr bwMode="auto">
            <a:xfrm>
              <a:off x="12102016" y="5137769"/>
              <a:ext cx="0" cy="155865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39" idx="6"/>
              <a:endCxn id="57" idx="2"/>
            </p:cNvCxnSpPr>
            <p:nvPr/>
          </p:nvCxnSpPr>
          <p:spPr bwMode="auto">
            <a:xfrm>
              <a:off x="1308417" y="6927332"/>
              <a:ext cx="10562687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58" idx="6"/>
              <a:endCxn id="48" idx="2"/>
            </p:cNvCxnSpPr>
            <p:nvPr/>
          </p:nvCxnSpPr>
          <p:spPr bwMode="auto">
            <a:xfrm>
              <a:off x="1308417" y="4906858"/>
              <a:ext cx="10562687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>
              <a:stCxn id="49" idx="6"/>
              <a:endCxn id="54" idx="2"/>
            </p:cNvCxnSpPr>
            <p:nvPr/>
          </p:nvCxnSpPr>
          <p:spPr bwMode="auto">
            <a:xfrm>
              <a:off x="1308417" y="8428257"/>
              <a:ext cx="10562687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9" name="Oval 38"/>
            <p:cNvSpPr/>
            <p:nvPr/>
          </p:nvSpPr>
          <p:spPr bwMode="auto">
            <a:xfrm>
              <a:off x="846594" y="6696420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1961094" y="2847897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038614" y="3829269"/>
              <a:ext cx="461823" cy="4618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172327" y="1924246"/>
              <a:ext cx="461823" cy="4618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347615" y="2847897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404347" y="6696420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447047" y="3829269"/>
              <a:ext cx="461823" cy="4618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561547" y="1924246"/>
              <a:ext cx="461823" cy="4618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0772780" y="2847897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1871104" y="4675946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46594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038614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404347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7447047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9639067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1871104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9639067" y="3829269"/>
              <a:ext cx="461823" cy="4618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404347" y="4675946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1871104" y="6696420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846594" y="4675946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cxnSp>
          <p:nvCxnSpPr>
            <p:cNvPr id="59" name="Straight Connector 58"/>
            <p:cNvCxnSpPr>
              <a:stCxn id="72" idx="4"/>
              <a:endCxn id="50" idx="0"/>
            </p:cNvCxnSpPr>
            <p:nvPr/>
          </p:nvCxnSpPr>
          <p:spPr bwMode="auto">
            <a:xfrm>
              <a:off x="3269526" y="7158243"/>
              <a:ext cx="0" cy="1039102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>
              <a:stCxn id="73" idx="4"/>
              <a:endCxn id="52" idx="0"/>
            </p:cNvCxnSpPr>
            <p:nvPr/>
          </p:nvCxnSpPr>
          <p:spPr bwMode="auto">
            <a:xfrm>
              <a:off x="7677959" y="7158243"/>
              <a:ext cx="0" cy="1039102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>
              <a:stCxn id="74" idx="4"/>
              <a:endCxn id="53" idx="0"/>
            </p:cNvCxnSpPr>
            <p:nvPr/>
          </p:nvCxnSpPr>
          <p:spPr bwMode="auto">
            <a:xfrm>
              <a:off x="9869979" y="7158243"/>
              <a:ext cx="0" cy="1039102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2" name="Oval 61"/>
            <p:cNvSpPr/>
            <p:nvPr/>
          </p:nvSpPr>
          <p:spPr bwMode="auto">
            <a:xfrm>
              <a:off x="1961094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172327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5347615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8561547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10772780" y="8197345"/>
              <a:ext cx="461823" cy="4618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cxnSp>
          <p:nvCxnSpPr>
            <p:cNvPr id="67" name="Straight Connector 66"/>
            <p:cNvCxnSpPr>
              <a:stCxn id="77" idx="0"/>
              <a:endCxn id="47" idx="4"/>
            </p:cNvCxnSpPr>
            <p:nvPr/>
          </p:nvCxnSpPr>
          <p:spPr bwMode="auto">
            <a:xfrm flipV="1">
              <a:off x="11003692" y="3309720"/>
              <a:ext cx="0" cy="257851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>
              <a:stCxn id="79" idx="0"/>
              <a:endCxn id="46" idx="4"/>
            </p:cNvCxnSpPr>
            <p:nvPr/>
          </p:nvCxnSpPr>
          <p:spPr bwMode="auto">
            <a:xfrm flipV="1">
              <a:off x="8792459" y="2386069"/>
              <a:ext cx="0" cy="3502162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>
              <a:stCxn id="76" idx="0"/>
              <a:endCxn id="43" idx="4"/>
            </p:cNvCxnSpPr>
            <p:nvPr/>
          </p:nvCxnSpPr>
          <p:spPr bwMode="auto">
            <a:xfrm flipV="1">
              <a:off x="5578527" y="3309720"/>
              <a:ext cx="0" cy="257851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>
              <a:stCxn id="63" idx="0"/>
              <a:endCxn id="78" idx="4"/>
            </p:cNvCxnSpPr>
            <p:nvPr/>
          </p:nvCxnSpPr>
          <p:spPr bwMode="auto">
            <a:xfrm flipV="1">
              <a:off x="4403239" y="6350054"/>
              <a:ext cx="0" cy="184729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>
              <a:stCxn id="62" idx="0"/>
              <a:endCxn id="75" idx="4"/>
            </p:cNvCxnSpPr>
            <p:nvPr/>
          </p:nvCxnSpPr>
          <p:spPr bwMode="auto">
            <a:xfrm flipV="1">
              <a:off x="2192006" y="6350054"/>
              <a:ext cx="0" cy="184729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2" name="Oval 71"/>
            <p:cNvSpPr/>
            <p:nvPr/>
          </p:nvSpPr>
          <p:spPr bwMode="auto">
            <a:xfrm>
              <a:off x="3038614" y="6696420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447047" y="6696420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9639067" y="6696420"/>
              <a:ext cx="461823" cy="4618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1961094" y="5888231"/>
              <a:ext cx="461823" cy="4618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347615" y="5888231"/>
              <a:ext cx="461823" cy="4618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10772780" y="5888231"/>
              <a:ext cx="461823" cy="4618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172327" y="5888231"/>
              <a:ext cx="461823" cy="4618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8561547" y="5888231"/>
              <a:ext cx="461823" cy="4618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cxnSp>
          <p:nvCxnSpPr>
            <p:cNvPr id="80" name="Straight Connector 79"/>
            <p:cNvCxnSpPr>
              <a:stCxn id="42" idx="6"/>
              <a:endCxn id="46" idx="2"/>
            </p:cNvCxnSpPr>
            <p:nvPr/>
          </p:nvCxnSpPr>
          <p:spPr bwMode="auto">
            <a:xfrm>
              <a:off x="4634150" y="2155158"/>
              <a:ext cx="3927397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>
              <a:stCxn id="58" idx="4"/>
              <a:endCxn id="39" idx="0"/>
            </p:cNvCxnSpPr>
            <p:nvPr/>
          </p:nvCxnSpPr>
          <p:spPr bwMode="auto">
            <a:xfrm>
              <a:off x="1077506" y="5137769"/>
              <a:ext cx="0" cy="155865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>
              <a:stCxn id="75" idx="0"/>
              <a:endCxn id="40" idx="4"/>
            </p:cNvCxnSpPr>
            <p:nvPr/>
          </p:nvCxnSpPr>
          <p:spPr bwMode="auto">
            <a:xfrm flipV="1">
              <a:off x="2192006" y="3309720"/>
              <a:ext cx="0" cy="257851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>
              <a:stCxn id="41" idx="4"/>
              <a:endCxn id="72" idx="0"/>
            </p:cNvCxnSpPr>
            <p:nvPr/>
          </p:nvCxnSpPr>
          <p:spPr bwMode="auto">
            <a:xfrm>
              <a:off x="3269526" y="4291092"/>
              <a:ext cx="0" cy="2405328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>
              <a:stCxn id="78" idx="0"/>
              <a:endCxn id="42" idx="4"/>
            </p:cNvCxnSpPr>
            <p:nvPr/>
          </p:nvCxnSpPr>
          <p:spPr bwMode="auto">
            <a:xfrm flipV="1">
              <a:off x="4403239" y="2386069"/>
              <a:ext cx="0" cy="3502162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>
              <a:stCxn id="64" idx="0"/>
              <a:endCxn id="76" idx="4"/>
            </p:cNvCxnSpPr>
            <p:nvPr/>
          </p:nvCxnSpPr>
          <p:spPr bwMode="auto">
            <a:xfrm flipV="1">
              <a:off x="5578527" y="6350054"/>
              <a:ext cx="0" cy="184729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>
              <a:endCxn id="44" idx="0"/>
            </p:cNvCxnSpPr>
            <p:nvPr/>
          </p:nvCxnSpPr>
          <p:spPr bwMode="auto">
            <a:xfrm>
              <a:off x="6635259" y="5137769"/>
              <a:ext cx="0" cy="155865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>
              <a:stCxn id="45" idx="4"/>
              <a:endCxn id="73" idx="0"/>
            </p:cNvCxnSpPr>
            <p:nvPr/>
          </p:nvCxnSpPr>
          <p:spPr bwMode="auto">
            <a:xfrm>
              <a:off x="7677959" y="4291092"/>
              <a:ext cx="0" cy="2405328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>
              <a:endCxn id="79" idx="4"/>
            </p:cNvCxnSpPr>
            <p:nvPr/>
          </p:nvCxnSpPr>
          <p:spPr bwMode="auto">
            <a:xfrm flipV="1">
              <a:off x="8792459" y="6350054"/>
              <a:ext cx="0" cy="184729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>
              <a:stCxn id="55" idx="4"/>
              <a:endCxn id="74" idx="0"/>
            </p:cNvCxnSpPr>
            <p:nvPr/>
          </p:nvCxnSpPr>
          <p:spPr bwMode="auto">
            <a:xfrm>
              <a:off x="9869979" y="4291092"/>
              <a:ext cx="0" cy="2405328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>
              <a:endCxn id="77" idx="4"/>
            </p:cNvCxnSpPr>
            <p:nvPr/>
          </p:nvCxnSpPr>
          <p:spPr bwMode="auto">
            <a:xfrm flipV="1">
              <a:off x="11003692" y="6350054"/>
              <a:ext cx="0" cy="184729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>
              <a:stCxn id="57" idx="4"/>
            </p:cNvCxnSpPr>
            <p:nvPr/>
          </p:nvCxnSpPr>
          <p:spPr bwMode="auto">
            <a:xfrm>
              <a:off x="12102016" y="7158243"/>
              <a:ext cx="0" cy="1039102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2" name="TextBox 91"/>
            <p:cNvSpPr txBox="1"/>
            <p:nvPr/>
          </p:nvSpPr>
          <p:spPr>
            <a:xfrm>
              <a:off x="11650360" y="8659162"/>
              <a:ext cx="860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011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53425" y="8666535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010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435348" y="8659168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001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358254" y="8659168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000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565110" y="8659173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010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72072" y="8659168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000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139945" y="8659173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010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830944" y="8659168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001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3328" y="8659168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001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48032" y="8659162"/>
              <a:ext cx="8433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1</a:t>
              </a:r>
              <a:r>
                <a:rPr lang="en-US" b="1" dirty="0" smtClean="0">
                  <a:solidFill>
                    <a:schemeClr val="tx2"/>
                  </a:solidFill>
                </a:rPr>
                <a:t>11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02844" y="8659162"/>
              <a:ext cx="860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011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03" name="Straight Connector 102"/>
            <p:cNvCxnSpPr>
              <a:endCxn id="16" idx="2"/>
            </p:cNvCxnSpPr>
            <p:nvPr/>
          </p:nvCxnSpPr>
          <p:spPr bwMode="auto">
            <a:xfrm flipV="1">
              <a:off x="1523656" y="6600209"/>
              <a:ext cx="659500" cy="327123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 flipH="1" flipV="1">
              <a:off x="2183156" y="6600209"/>
              <a:ext cx="610832" cy="327123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>
              <a:stCxn id="12" idx="3"/>
              <a:endCxn id="11" idx="2"/>
            </p:cNvCxnSpPr>
            <p:nvPr/>
          </p:nvCxnSpPr>
          <p:spPr bwMode="auto">
            <a:xfrm flipV="1">
              <a:off x="3688852" y="6580964"/>
              <a:ext cx="1278063" cy="365619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Connector 105"/>
            <p:cNvCxnSpPr>
              <a:stCxn id="15" idx="1"/>
              <a:endCxn id="11" idx="2"/>
            </p:cNvCxnSpPr>
            <p:nvPr/>
          </p:nvCxnSpPr>
          <p:spPr bwMode="auto">
            <a:xfrm flipH="1" flipV="1">
              <a:off x="4966915" y="6580964"/>
              <a:ext cx="1127157" cy="365619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Connector 106"/>
            <p:cNvCxnSpPr>
              <a:stCxn id="15" idx="3"/>
              <a:endCxn id="17" idx="2"/>
            </p:cNvCxnSpPr>
            <p:nvPr/>
          </p:nvCxnSpPr>
          <p:spPr bwMode="auto">
            <a:xfrm flipV="1">
              <a:off x="8197455" y="6600209"/>
              <a:ext cx="580618" cy="346374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Connector 107"/>
            <p:cNvCxnSpPr>
              <a:stCxn id="13" idx="1"/>
              <a:endCxn id="17" idx="2"/>
            </p:cNvCxnSpPr>
            <p:nvPr/>
          </p:nvCxnSpPr>
          <p:spPr bwMode="auto">
            <a:xfrm flipH="1" flipV="1">
              <a:off x="8778073" y="6600209"/>
              <a:ext cx="657275" cy="346374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Connector 108"/>
            <p:cNvCxnSpPr>
              <a:stCxn id="13" idx="3"/>
              <a:endCxn id="18" idx="2"/>
            </p:cNvCxnSpPr>
            <p:nvPr/>
          </p:nvCxnSpPr>
          <p:spPr bwMode="auto">
            <a:xfrm flipV="1">
              <a:off x="10330213" y="6600209"/>
              <a:ext cx="664628" cy="346374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/>
            <p:cNvCxnSpPr>
              <a:stCxn id="10" idx="1"/>
              <a:endCxn id="18" idx="2"/>
            </p:cNvCxnSpPr>
            <p:nvPr/>
          </p:nvCxnSpPr>
          <p:spPr bwMode="auto">
            <a:xfrm flipH="1" flipV="1">
              <a:off x="10994841" y="6600209"/>
              <a:ext cx="603898" cy="346374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>
              <a:stCxn id="19" idx="1"/>
            </p:cNvCxnSpPr>
            <p:nvPr/>
          </p:nvCxnSpPr>
          <p:spPr bwMode="auto">
            <a:xfrm flipH="1" flipV="1">
              <a:off x="8792459" y="4541247"/>
              <a:ext cx="2836254" cy="36561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/>
            <p:cNvCxnSpPr>
              <a:stCxn id="20" idx="3"/>
              <a:endCxn id="23" idx="2"/>
            </p:cNvCxnSpPr>
            <p:nvPr/>
          </p:nvCxnSpPr>
          <p:spPr bwMode="auto">
            <a:xfrm flipV="1">
              <a:off x="7062259" y="4541247"/>
              <a:ext cx="1706810" cy="36561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/>
            <p:cNvCxnSpPr>
              <a:stCxn id="20" idx="1"/>
              <a:endCxn id="22" idx="2"/>
            </p:cNvCxnSpPr>
            <p:nvPr/>
          </p:nvCxnSpPr>
          <p:spPr bwMode="auto">
            <a:xfrm flipH="1" flipV="1">
              <a:off x="3250285" y="4541247"/>
              <a:ext cx="2917109" cy="36561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1523656" y="4541247"/>
              <a:ext cx="1726629" cy="36561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>
              <a:stCxn id="9" idx="3"/>
              <a:endCxn id="27" idx="2"/>
            </p:cNvCxnSpPr>
            <p:nvPr/>
          </p:nvCxnSpPr>
          <p:spPr bwMode="auto">
            <a:xfrm flipV="1">
              <a:off x="2648290" y="2636229"/>
              <a:ext cx="1752041" cy="423337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>
              <a:stCxn id="26" idx="1"/>
            </p:cNvCxnSpPr>
            <p:nvPr/>
          </p:nvCxnSpPr>
          <p:spPr bwMode="auto">
            <a:xfrm flipH="1" flipV="1">
              <a:off x="4403239" y="2636229"/>
              <a:ext cx="737339" cy="423337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>
              <a:stCxn id="26" idx="3"/>
              <a:endCxn id="25" idx="2"/>
            </p:cNvCxnSpPr>
            <p:nvPr/>
          </p:nvCxnSpPr>
          <p:spPr bwMode="auto">
            <a:xfrm flipV="1">
              <a:off x="6035443" y="2636229"/>
              <a:ext cx="2752542" cy="423337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>
              <a:stCxn id="24" idx="1"/>
            </p:cNvCxnSpPr>
            <p:nvPr/>
          </p:nvCxnSpPr>
          <p:spPr bwMode="auto">
            <a:xfrm flipH="1" flipV="1">
              <a:off x="8792459" y="2636229"/>
              <a:ext cx="1756612" cy="423337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46120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Self-Stabilizing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00936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Alternate </a:t>
            </a:r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Bob-the-Builder approach</a:t>
            </a:r>
            <a:endParaRPr lang="en-US" sz="4500" dirty="0">
              <a:solidFill>
                <a:srgbClr val="E1DDA6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54449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Patricia-Tree-like Overlay: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Forms a tree from a weakly connected graph.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Asynchronous.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b="1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Communication-efficient:</a:t>
            </a:r>
          </a:p>
          <a:p>
            <a:pPr marL="1346200" lvl="2" indent="-444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b="1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Small messages, O(1) per round per nod.</a:t>
            </a:r>
          </a:p>
          <a:p>
            <a:pPr marL="1346200" lvl="2" indent="-444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b="1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Low contention</a:t>
            </a:r>
          </a:p>
          <a:p>
            <a:pPr algn="l">
              <a:lnSpc>
                <a:spcPct val="110000"/>
              </a:lnSpc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27100" y="59376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102" name="Rectangle 7"/>
          <p:cNvSpPr>
            <a:spLocks/>
          </p:cNvSpPr>
          <p:nvPr/>
        </p:nvSpPr>
        <p:spPr bwMode="auto">
          <a:xfrm>
            <a:off x="6951235" y="1959632"/>
            <a:ext cx="54366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[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Angluin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Aspnes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Chen, Wu, Yin, SPAA’05]</a:t>
            </a:r>
            <a:endParaRPr lang="en-US" sz="22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>
            <a:off x="1079500" y="6090071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Palatino "/>
                <a:ea typeface="ＭＳ Ｐゴシック" charset="0"/>
                <a:cs typeface="Palatino "/>
                <a:sym typeface="Wingdings"/>
              </a:rPr>
              <a:t>Disadvantages:</a:t>
            </a:r>
            <a:r>
              <a:rPr lang="en-US" sz="2800" dirty="0" smtClean="0">
                <a:solidFill>
                  <a:srgbClr val="00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 </a:t>
            </a:r>
            <a:endParaRPr lang="en-US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Initially: every node has low degree.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Builds a tree.</a:t>
            </a: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Later version (SSS’07) builds better overlay.</a:t>
            </a:r>
          </a:p>
        </p:txBody>
      </p:sp>
    </p:spTree>
    <p:extLst>
      <p:ext uri="{BB962C8B-B14F-4D97-AF65-F5344CB8AC3E}">
        <p14:creationId xmlns:p14="http://schemas.microsoft.com/office/powerpoint/2010/main" val="1306117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Bob-the-Builder Approach</a:t>
            </a:r>
            <a:endParaRPr lang="en-US" sz="5000" dirty="0">
              <a:solidFill>
                <a:srgbClr val="FFFFFF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Moral of the </a:t>
            </a:r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story: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2089150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sz="3400" kern="0" dirty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General </a:t>
            </a:r>
            <a:r>
              <a:rPr lang="en-US" sz="3400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ideas:</a:t>
            </a:r>
            <a:endParaRPr lang="en-US" sz="3400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Deterministic, exact final structure.</a:t>
            </a:r>
            <a:endParaRPr lang="en-US" sz="3000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Converge to final structure.</a:t>
            </a:r>
            <a:endParaRPr lang="en-US" sz="3000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Graph square or component merging                                         to converge fast.</a:t>
            </a:r>
            <a:endParaRPr lang="en-US" sz="3000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sz="3400" kern="0" dirty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Several existing solutions: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Oblivious adversary.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No joins/leaves during stabilization.</a:t>
            </a:r>
            <a:endParaRPr lang="en-US" sz="3000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sz="3400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Challenges:</a:t>
            </a:r>
            <a:endParaRPr lang="en-US" sz="34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How to keep messages small?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How to avoid graph squaring?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How to tolerate ongoing changes?</a:t>
            </a:r>
            <a:endParaRPr lang="en-US" sz="3000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961366" y="2089150"/>
            <a:ext cx="3569087" cy="5349996"/>
            <a:chOff x="-2593804" y="1548397"/>
            <a:chExt cx="3810209" cy="5711433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ounded Rectangular Callout 11"/>
          <p:cNvSpPr/>
          <p:nvPr/>
        </p:nvSpPr>
        <p:spPr bwMode="auto">
          <a:xfrm>
            <a:off x="8563354" y="1113578"/>
            <a:ext cx="3967099" cy="1239943"/>
          </a:xfrm>
          <a:prstGeom prst="wedgeRoundRectCallout">
            <a:avLst>
              <a:gd name="adj1" fmla="val -13135"/>
              <a:gd name="adj2" fmla="val 9729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Can we build it?  Yes we can!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32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 trans="21000" scaling="33"/>
                    </a14:imgEffect>
                    <a14:imgEffect>
                      <a14:colorTemperature colorTemp="9543"/>
                    </a14:imgEffect>
                    <a14:imgEffect>
                      <a14:saturation sat="17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33400"/>
            <a:ext cx="13004800" cy="8669867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 bwMode="auto">
          <a:xfrm>
            <a:off x="504534" y="1616380"/>
            <a:ext cx="12064646" cy="3136546"/>
          </a:xfrm>
          <a:prstGeom prst="roundRect">
            <a:avLst/>
          </a:prstGeom>
          <a:solidFill>
            <a:schemeClr val="bg1">
              <a:alpha val="64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4534" y="4940955"/>
            <a:ext cx="12064646" cy="4591986"/>
          </a:xfrm>
          <a:prstGeom prst="roundRect">
            <a:avLst/>
          </a:prstGeom>
          <a:solidFill>
            <a:schemeClr val="bg1">
              <a:alpha val="64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808980" y="510634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What goes wrong?</a:t>
            </a:r>
          </a:p>
        </p:txBody>
      </p:sp>
      <p:sp>
        <p:nvSpPr>
          <p:cNvPr id="24" name="Rectangle 1"/>
          <p:cNvSpPr txBox="1">
            <a:spLocks noChangeArrowheads="1"/>
          </p:cNvSpPr>
          <p:nvPr/>
        </p:nvSpPr>
        <p:spPr bwMode="auto">
          <a:xfrm>
            <a:off x="808980" y="5272472"/>
            <a:ext cx="11486292" cy="4117923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l"/>
            <a:r>
              <a:rPr lang="en-US" sz="4000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Basic overlay maintenance idea: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Connect to a few arbitrary neighbors.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Maintain a fixed number of neighbors.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Accept incoming connection requests.</a:t>
            </a:r>
          </a:p>
          <a:p>
            <a:pPr marL="914400" lvl="1" indent="-457200" algn="l">
              <a:buFont typeface="Arial"/>
              <a:buChar char="•"/>
            </a:pPr>
            <a:endParaRPr lang="en-US" dirty="0">
              <a:solidFill>
                <a:schemeClr val="bg2"/>
              </a:solidFill>
              <a:latin typeface="Palatino Bold" charset="0"/>
              <a:cs typeface="Palatino Bold" charset="0"/>
              <a:sym typeface="Palatino Bold" charset="0"/>
            </a:endParaRPr>
          </a:p>
          <a:p>
            <a:pPr algn="l"/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Details: </a:t>
            </a:r>
            <a:r>
              <a:rPr lang="en-US" b="1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Eclipse Attacks on </a:t>
            </a:r>
            <a:r>
              <a:rPr lang="en-US" b="1" dirty="0" err="1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Bitcoin’s</a:t>
            </a:r>
            <a:r>
              <a:rPr lang="en-US" b="1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 Peer-to-Peer Network </a:t>
            </a: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by </a:t>
            </a:r>
            <a:r>
              <a:rPr lang="en-US" dirty="0" err="1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Heilman</a:t>
            </a: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Kendler</a:t>
            </a: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, Zohar, Goldberg</a:t>
            </a:r>
            <a:endParaRPr lang="en-US" dirty="0">
              <a:solidFill>
                <a:schemeClr val="bg2"/>
              </a:solidFill>
              <a:latin typeface="Palatino Bold" charset="0"/>
              <a:cs typeface="Palatino Bold" charset="0"/>
              <a:sym typeface="Palatino Bold" charset="0"/>
            </a:endParaRPr>
          </a:p>
          <a:p>
            <a:pPr marL="914400" lvl="1" indent="-457200" algn="l">
              <a:buFont typeface="Arial"/>
              <a:buChar char="•"/>
            </a:pPr>
            <a:endParaRPr lang="en-US" dirty="0" smtClean="0">
              <a:solidFill>
                <a:schemeClr val="bg2"/>
              </a:solidFill>
              <a:latin typeface="Palatino Bold" charset="0"/>
              <a:cs typeface="Palatino Bold" charset="0"/>
              <a:sym typeface="Palatino Bold" charset="0"/>
            </a:endParaRPr>
          </a:p>
          <a:p>
            <a:pPr lvl="1"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808980" y="1789563"/>
            <a:ext cx="11119108" cy="2501542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l"/>
            <a:r>
              <a:rPr lang="en-US" sz="4000" dirty="0" err="1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Bitcoin</a:t>
            </a:r>
            <a:r>
              <a:rPr lang="en-US" sz="4000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 is a peer-to-peer overlay network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Overlay is used for all communication.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Overlay is assumed to be reliable.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Nodes arrive and leave all the time.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latin typeface="Palatino Bold" charset="0"/>
                <a:cs typeface="Palatino Bold" charset="0"/>
                <a:sym typeface="Palatino Bold" charset="0"/>
              </a:rPr>
              <a:t>Malicious/greedy users can partition the network.</a:t>
            </a:r>
          </a:p>
          <a:p>
            <a:pPr marL="914400" lvl="1" indent="-457200" algn="l">
              <a:buFont typeface="Arial"/>
              <a:buChar char="•"/>
            </a:pPr>
            <a:endParaRPr lang="en-US" dirty="0" smtClean="0">
              <a:solidFill>
                <a:schemeClr val="bg2"/>
              </a:solidFill>
              <a:latin typeface="Palatino Bold" charset="0"/>
              <a:cs typeface="Palatino Bold" charset="0"/>
              <a:sym typeface="Palatino Bold" charset="0"/>
            </a:endParaRPr>
          </a:p>
          <a:p>
            <a:pPr lvl="1"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4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2239" y="358750"/>
            <a:ext cx="50389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i="1" dirty="0" smtClean="0">
                <a:solidFill>
                  <a:srgbClr val="FFFFFF"/>
                </a:solidFill>
              </a:rPr>
              <a:t>Overlays</a:t>
            </a:r>
          </a:p>
          <a:p>
            <a:r>
              <a:rPr lang="en-US" sz="4200" i="1" dirty="0" smtClean="0">
                <a:solidFill>
                  <a:srgbClr val="FFFFFF"/>
                </a:solidFill>
              </a:rPr>
              <a:t>A Play in Three Acts</a:t>
            </a:r>
            <a:endParaRPr lang="en-US" sz="4200" i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92691" y="2155178"/>
            <a:ext cx="11698787" cy="7023554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  <a:effectLst/>
          <a:extLst/>
        </p:spPr>
        <p:txBody>
          <a:bodyPr vert="horz" wrap="square" lIns="360000" tIns="360000" rIns="360000" bIns="36000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400" dirty="0" smtClean="0">
                <a:solidFill>
                  <a:srgbClr val="FFFFFF"/>
                </a:solidFill>
              </a:rPr>
              <a:t>Act I : Fix-it-Felix and the Half-Life-Hobgoblin</a:t>
            </a:r>
          </a:p>
          <a:p>
            <a:pPr algn="l"/>
            <a:endParaRPr lang="en-US" sz="3400" dirty="0">
              <a:solidFill>
                <a:srgbClr val="FFFFFF"/>
              </a:solidFill>
            </a:endParaRPr>
          </a:p>
          <a:p>
            <a:pPr marL="711200" algn="l"/>
            <a:r>
              <a:rPr lang="en-US" sz="2200" dirty="0" smtClean="0">
                <a:solidFill>
                  <a:srgbClr val="FF0000"/>
                </a:solidFill>
              </a:rPr>
              <a:t>Wherein we meet our hero Felix, as he races to keep up with the Half-Life-Hobgoblin, fixing the overlay as fast as it is being </a:t>
            </a:r>
            <a:r>
              <a:rPr lang="en-US" sz="2200" dirty="0" err="1" smtClean="0">
                <a:solidFill>
                  <a:srgbClr val="FF0000"/>
                </a:solidFill>
              </a:rPr>
              <a:t>destoryed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sz="3400" dirty="0" smtClean="0">
              <a:solidFill>
                <a:srgbClr val="FFFFFF"/>
              </a:solidFill>
            </a:endParaRPr>
          </a:p>
          <a:p>
            <a:pPr algn="l"/>
            <a:r>
              <a:rPr lang="en-US" sz="3400" dirty="0" smtClean="0">
                <a:solidFill>
                  <a:srgbClr val="FFFFFF"/>
                </a:solidFill>
              </a:rPr>
              <a:t>Act II : Bob-the-Builder and the Destabilizing-Demon</a:t>
            </a:r>
          </a:p>
          <a:p>
            <a:pPr algn="l"/>
            <a:endParaRPr lang="en-US" sz="3400" dirty="0" smtClean="0">
              <a:solidFill>
                <a:srgbClr val="FFFFFF"/>
              </a:solidFill>
            </a:endParaRPr>
          </a:p>
          <a:p>
            <a:pPr marL="711200" algn="l"/>
            <a:r>
              <a:rPr lang="en-US" sz="2200" dirty="0">
                <a:solidFill>
                  <a:srgbClr val="FF0000"/>
                </a:solidFill>
              </a:rPr>
              <a:t>Wherein we meet our hero </a:t>
            </a:r>
            <a:r>
              <a:rPr lang="en-US" sz="2200" dirty="0" smtClean="0">
                <a:solidFill>
                  <a:srgbClr val="FF0000"/>
                </a:solidFill>
              </a:rPr>
              <a:t>Bob, </a:t>
            </a:r>
            <a:r>
              <a:rPr lang="en-US" sz="2200" dirty="0">
                <a:solidFill>
                  <a:srgbClr val="FF0000"/>
                </a:solidFill>
              </a:rPr>
              <a:t>as he </a:t>
            </a:r>
            <a:r>
              <a:rPr lang="en-US" sz="2200" dirty="0" smtClean="0">
                <a:solidFill>
                  <a:srgbClr val="FF0000"/>
                </a:solidFill>
              </a:rPr>
              <a:t>counters the Destabilizing-Demon, rebuilding the overlay no matter how badly damaged.</a:t>
            </a:r>
          </a:p>
          <a:p>
            <a:pPr algn="l"/>
            <a:endParaRPr lang="en-US" sz="3400" dirty="0" smtClean="0">
              <a:solidFill>
                <a:srgbClr val="FFFFFF"/>
              </a:solidFill>
            </a:endParaRPr>
          </a:p>
          <a:p>
            <a:pPr algn="l"/>
            <a:r>
              <a:rPr lang="en-US" sz="3400" dirty="0" smtClean="0">
                <a:solidFill>
                  <a:srgbClr val="FFFFFF"/>
                </a:solidFill>
              </a:rPr>
              <a:t>Act III : Here Be Dragons</a:t>
            </a:r>
          </a:p>
          <a:p>
            <a:pPr marL="711200" algn="l"/>
            <a:endParaRPr lang="en-US" sz="2200" dirty="0" smtClean="0">
              <a:solidFill>
                <a:srgbClr val="FF0000"/>
              </a:solidFill>
            </a:endParaRPr>
          </a:p>
          <a:p>
            <a:pPr marL="711200" algn="l"/>
            <a:r>
              <a:rPr lang="en-US" sz="2200" dirty="0" smtClean="0">
                <a:solidFill>
                  <a:srgbClr val="FF0000"/>
                </a:solidFill>
              </a:rPr>
              <a:t>Wherein </a:t>
            </a:r>
            <a:r>
              <a:rPr lang="en-US" sz="2200" dirty="0">
                <a:solidFill>
                  <a:srgbClr val="FF0000"/>
                </a:solidFill>
              </a:rPr>
              <a:t>we </a:t>
            </a:r>
            <a:r>
              <a:rPr lang="en-US" sz="2200" dirty="0" smtClean="0">
                <a:solidFill>
                  <a:srgbClr val="FF0000"/>
                </a:solidFill>
              </a:rPr>
              <a:t>explore the dangerous and unknown path forward and away from the hobgoblins and demons of our despair.</a:t>
            </a:r>
            <a:endParaRPr lang="en-US" sz="2200" dirty="0">
              <a:solidFill>
                <a:srgbClr val="FF0000"/>
              </a:solidFill>
            </a:endParaRPr>
          </a:p>
          <a:p>
            <a:pPr algn="l"/>
            <a:endParaRPr lang="en-US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70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Good overlay: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Small diameter / small degree: </a:t>
            </a:r>
            <a:r>
              <a:rPr lang="en-US" sz="2800" kern="0" dirty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O(log n)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Routable / good expansion.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Fast and robust construction: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Rapidly formation from any initial state.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Self-stabilizing.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Churn tolerant: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Tolerates large fractions of nodes joining and leaving every round.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Oblivious adversary (?).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0"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Efficient construction/maintenance:</a:t>
            </a:r>
          </a:p>
          <a:p>
            <a:pPr marL="914400" lvl="1" indent="-457200" algn="l">
              <a:lnSpc>
                <a:spcPct val="110000"/>
              </a:lnSpc>
              <a:buClr>
                <a:schemeClr val="bg2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Small messages (e.g., size </a:t>
            </a:r>
            <a:r>
              <a:rPr lang="en-US" sz="28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O(log n)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).</a:t>
            </a:r>
          </a:p>
          <a:p>
            <a:pPr marL="914400" lvl="1" indent="-457200" algn="l">
              <a:lnSpc>
                <a:spcPct val="110000"/>
              </a:lnSpc>
              <a:buClr>
                <a:schemeClr val="bg2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Message-efficient (e.g., 1 message per node per round).</a:t>
            </a:r>
            <a:endParaRPr lang="en-US" sz="2800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98949" y="2636985"/>
            <a:ext cx="1822129" cy="2731339"/>
            <a:chOff x="11234829" y="2223646"/>
            <a:chExt cx="3539941" cy="5306307"/>
          </a:xfrm>
        </p:grpSpPr>
        <p:sp>
          <p:nvSpPr>
            <p:cNvPr id="9" name="32-Point Star 8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Big Picture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Goals: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27215" y="6609558"/>
            <a:ext cx="1765289" cy="2646137"/>
            <a:chOff x="-2593804" y="1548397"/>
            <a:chExt cx="3810209" cy="5711433"/>
          </a:xfrm>
        </p:grpSpPr>
        <p:sp>
          <p:nvSpPr>
            <p:cNvPr id="6" name="32-Point Star 5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" name="Straight Arrow Connector 2"/>
          <p:cNvCxnSpPr/>
          <p:nvPr/>
        </p:nvCxnSpPr>
        <p:spPr bwMode="auto">
          <a:xfrm flipH="1">
            <a:off x="4521201" y="4639733"/>
            <a:ext cx="5096932" cy="1303867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541531" y="4887624"/>
            <a:ext cx="4804737" cy="2850912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71374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920" y="426016"/>
            <a:ext cx="5181757" cy="74442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297" y="8178110"/>
            <a:ext cx="12115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Collaborators: </a:t>
            </a:r>
          </a:p>
          <a:p>
            <a:r>
              <a:rPr lang="en-US" dirty="0" err="1" smtClean="0"/>
              <a:t>Gopal</a:t>
            </a:r>
            <a:r>
              <a:rPr lang="en-US" dirty="0" smtClean="0"/>
              <a:t> </a:t>
            </a:r>
            <a:r>
              <a:rPr lang="en-US" dirty="0" err="1" smtClean="0"/>
              <a:t>Pandurangan</a:t>
            </a:r>
            <a:r>
              <a:rPr lang="en-US" dirty="0" smtClean="0"/>
              <a:t>, Peter Robinson, and Amitabh Trahan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50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Overview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Plan: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Virtual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Define good topologies.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Map virtual nodes to real servers.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Merging two good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Start with two good overlays, connected by one link.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Build new good overlay.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Construction algorithm: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Divide-and-conquer.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Merge and collapse components.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Robustness: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Self-stabilization.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Churn.</a:t>
            </a:r>
            <a:endParaRPr lang="en-US" sz="2800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9221">
            <a:off x="9677669" y="1855526"/>
            <a:ext cx="2576105" cy="25761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32780" y="7595771"/>
            <a:ext cx="1107367" cy="1659924"/>
            <a:chOff x="11234829" y="2223646"/>
            <a:chExt cx="3539941" cy="5306307"/>
          </a:xfrm>
        </p:grpSpPr>
        <p:sp>
          <p:nvSpPr>
            <p:cNvPr id="8" name="32-Point Star 7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868142" y="7267234"/>
            <a:ext cx="1226762" cy="1838895"/>
            <a:chOff x="-2593804" y="1548397"/>
            <a:chExt cx="3810209" cy="5711433"/>
          </a:xfrm>
        </p:grpSpPr>
        <p:sp>
          <p:nvSpPr>
            <p:cNvPr id="11" name="32-Point Star 10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84437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Virtual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What is a good topology?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Sequence of graphs </a:t>
            </a:r>
            <a:r>
              <a:rPr lang="en-US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G</a:t>
            </a:r>
            <a:r>
              <a:rPr lang="en-US" kern="0" baseline="-2500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1</a:t>
            </a:r>
            <a:r>
              <a:rPr lang="en-US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, G</a:t>
            </a:r>
            <a:r>
              <a:rPr lang="en-US" kern="0" baseline="-2500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2</a:t>
            </a:r>
            <a:r>
              <a:rPr lang="en-US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, …, </a:t>
            </a:r>
            <a:r>
              <a:rPr lang="en-US" kern="0" dirty="0" err="1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G</a:t>
            </a:r>
            <a:r>
              <a:rPr lang="en-US" kern="0" baseline="-25000" dirty="0" err="1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n</a:t>
            </a:r>
            <a:endParaRPr lang="en-US" kern="0" baseline="-25000" dirty="0">
              <a:solidFill>
                <a:srgbClr val="FF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Graph </a:t>
            </a:r>
            <a:r>
              <a:rPr lang="en-US" sz="2800" kern="0" dirty="0" err="1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G</a:t>
            </a:r>
            <a:r>
              <a:rPr lang="en-US" sz="2800" kern="0" baseline="-25000" dirty="0" err="1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j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has </a:t>
            </a:r>
            <a:r>
              <a:rPr lang="en-US" sz="28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[j, 2j]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nodes.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Graph </a:t>
            </a:r>
            <a:r>
              <a:rPr lang="en-US" sz="2800" kern="0" dirty="0" err="1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G</a:t>
            </a:r>
            <a:r>
              <a:rPr lang="en-US" sz="2800" kern="0" baseline="-25000" dirty="0" err="1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j</a:t>
            </a:r>
            <a:r>
              <a:rPr lang="en-US" sz="2800" kern="0" dirty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has </a:t>
            </a:r>
            <a:r>
              <a:rPr lang="en-US" sz="28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O(log j)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degree and diameter.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 smtClean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Expandable: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There exists a mapping from each node in </a:t>
            </a:r>
            <a:r>
              <a:rPr lang="en-US" sz="2800" kern="0" dirty="0" err="1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G</a:t>
            </a:r>
            <a:r>
              <a:rPr lang="en-US" sz="2800" kern="0" baseline="-25000" dirty="0" err="1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j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 to 1 or 2 nodes in </a:t>
            </a:r>
            <a:r>
              <a:rPr lang="en-US" sz="2800" kern="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G</a:t>
            </a:r>
            <a:r>
              <a:rPr lang="en-US" sz="2800" kern="0" baseline="-25000" dirty="0" smtClean="0">
                <a:solidFill>
                  <a:srgbClr val="FF0000"/>
                </a:solidFill>
                <a:latin typeface="Palatino"/>
                <a:ea typeface="ヒラギノ明朝 ProN W3"/>
                <a:cs typeface="ヒラギノ明朝 ProN W3"/>
              </a:rPr>
              <a:t>2j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Random sampling: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Supports a mechanism for randomly sampling nodes.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E.g., fast random walks.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Permutation routing: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Supports efficiently routing permutations.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endParaRPr lang="en-US" sz="2800" kern="0" dirty="0" smtClean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endParaRPr lang="en-US" sz="15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sz="3000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Note: many (deterministic) expanders satisfy these requirements.</a:t>
            </a:r>
            <a:endParaRPr lang="en-US" sz="3000" kern="0" dirty="0">
              <a:solidFill>
                <a:srgbClr val="8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lvl="1" algn="l">
              <a:lnSpc>
                <a:spcPct val="110000"/>
              </a:lnSpc>
              <a:buClr>
                <a:srgbClr val="000000"/>
              </a:buClr>
            </a:pPr>
            <a:endParaRPr lang="en-US" sz="2800" kern="0" dirty="0" smtClean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606981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Virtual Overlays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Map virtual topology to real nodes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099" y="2089150"/>
            <a:ext cx="11603039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For each real node: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Assign O(1) virtual nodes to it.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Connect two real nodes if any of their virtual nodes are connected.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4445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Inspiration: The Forgiving Tree [HST’12], </a:t>
            </a:r>
            <a:r>
              <a:rPr lang="en-US" sz="2800" dirty="0" err="1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DeX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[PRT’14] and [KSW’05]</a:t>
            </a: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598" y="5944120"/>
            <a:ext cx="685961" cy="108924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122" y="5944120"/>
            <a:ext cx="685961" cy="1089249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522" y="8193965"/>
            <a:ext cx="685961" cy="108924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905" y="8193965"/>
            <a:ext cx="685961" cy="1089249"/>
          </a:xfrm>
          <a:prstGeom prst="rect">
            <a:avLst/>
          </a:prstGeom>
        </p:spPr>
      </p:pic>
      <p:cxnSp>
        <p:nvCxnSpPr>
          <p:cNvPr id="158" name="Straight Connector 157"/>
          <p:cNvCxnSpPr/>
          <p:nvPr/>
        </p:nvCxnSpPr>
        <p:spPr bwMode="auto">
          <a:xfrm flipH="1">
            <a:off x="7484915" y="6850564"/>
            <a:ext cx="3776607" cy="1649201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/>
          <p:nvPr/>
        </p:nvCxnSpPr>
        <p:spPr bwMode="auto">
          <a:xfrm>
            <a:off x="7484915" y="6290988"/>
            <a:ext cx="3982976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/>
          <p:nvPr/>
        </p:nvCxnSpPr>
        <p:spPr bwMode="auto">
          <a:xfrm>
            <a:off x="7484915" y="6290988"/>
            <a:ext cx="4217180" cy="220877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>
            <a:off x="11467891" y="6290988"/>
            <a:ext cx="234204" cy="220877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>
            <a:off x="7484915" y="8991492"/>
            <a:ext cx="4217180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" name="Straight Connector 173"/>
          <p:cNvCxnSpPr/>
          <p:nvPr/>
        </p:nvCxnSpPr>
        <p:spPr bwMode="auto">
          <a:xfrm>
            <a:off x="7311743" y="6590983"/>
            <a:ext cx="4390352" cy="2400509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" name="Straight Connector 176"/>
          <p:cNvCxnSpPr/>
          <p:nvPr/>
        </p:nvCxnSpPr>
        <p:spPr bwMode="auto">
          <a:xfrm>
            <a:off x="7311743" y="6667760"/>
            <a:ext cx="173172" cy="1832005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Oval 1"/>
          <p:cNvSpPr/>
          <p:nvPr/>
        </p:nvSpPr>
        <p:spPr bwMode="auto">
          <a:xfrm>
            <a:off x="1192968" y="6667760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2923165" y="6108183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3902946" y="7299684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957628" y="8625883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557556" y="8749123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375772" y="8187698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374751" y="7655637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932330" y="6484955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4" name="Straight Connector 3"/>
          <p:cNvCxnSpPr>
            <a:stCxn id="123" idx="6"/>
            <a:endCxn id="129" idx="2"/>
          </p:cNvCxnSpPr>
          <p:nvPr/>
        </p:nvCxnSpPr>
        <p:spPr bwMode="auto">
          <a:xfrm>
            <a:off x="3288774" y="6290988"/>
            <a:ext cx="1643556" cy="376772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>
            <a:stCxn id="129" idx="3"/>
            <a:endCxn id="124" idx="7"/>
          </p:cNvCxnSpPr>
          <p:nvPr/>
        </p:nvCxnSpPr>
        <p:spPr bwMode="auto">
          <a:xfrm flipH="1">
            <a:off x="4215013" y="6797022"/>
            <a:ext cx="770859" cy="55620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23" idx="4"/>
            <a:endCxn id="128" idx="7"/>
          </p:cNvCxnSpPr>
          <p:nvPr/>
        </p:nvCxnSpPr>
        <p:spPr bwMode="auto">
          <a:xfrm flipH="1">
            <a:off x="2686818" y="6473792"/>
            <a:ext cx="419152" cy="123538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24" idx="4"/>
            <a:endCxn id="125" idx="0"/>
          </p:cNvCxnSpPr>
          <p:nvPr/>
        </p:nvCxnSpPr>
        <p:spPr bwMode="auto">
          <a:xfrm>
            <a:off x="4085751" y="7665293"/>
            <a:ext cx="54682" cy="96059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6" idx="6"/>
            <a:endCxn id="125" idx="2"/>
          </p:cNvCxnSpPr>
          <p:nvPr/>
        </p:nvCxnSpPr>
        <p:spPr bwMode="auto">
          <a:xfrm flipV="1">
            <a:off x="2923165" y="8808688"/>
            <a:ext cx="1034463" cy="12324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26" idx="2"/>
            <a:endCxn id="127" idx="5"/>
          </p:cNvCxnSpPr>
          <p:nvPr/>
        </p:nvCxnSpPr>
        <p:spPr bwMode="auto">
          <a:xfrm flipH="1" flipV="1">
            <a:off x="1687839" y="8499765"/>
            <a:ext cx="869717" cy="432163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2" idx="4"/>
            <a:endCxn id="127" idx="0"/>
          </p:cNvCxnSpPr>
          <p:nvPr/>
        </p:nvCxnSpPr>
        <p:spPr bwMode="auto">
          <a:xfrm>
            <a:off x="1375773" y="7033369"/>
            <a:ext cx="182804" cy="1154329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7" idx="7"/>
            <a:endCxn id="128" idx="3"/>
          </p:cNvCxnSpPr>
          <p:nvPr/>
        </p:nvCxnSpPr>
        <p:spPr bwMode="auto">
          <a:xfrm flipV="1">
            <a:off x="1687839" y="7967704"/>
            <a:ext cx="740454" cy="27353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>
            <a:stCxn id="125" idx="1"/>
            <a:endCxn id="128" idx="5"/>
          </p:cNvCxnSpPr>
          <p:nvPr/>
        </p:nvCxnSpPr>
        <p:spPr bwMode="auto">
          <a:xfrm flipH="1" flipV="1">
            <a:off x="2686818" y="7967704"/>
            <a:ext cx="1324352" cy="711721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>
            <a:stCxn id="124" idx="1"/>
            <a:endCxn id="123" idx="4"/>
          </p:cNvCxnSpPr>
          <p:nvPr/>
        </p:nvCxnSpPr>
        <p:spPr bwMode="auto">
          <a:xfrm flipH="1" flipV="1">
            <a:off x="3105970" y="6473792"/>
            <a:ext cx="850518" cy="87943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427" name="TextBox 17426"/>
          <p:cNvSpPr txBox="1"/>
          <p:nvPr/>
        </p:nvSpPr>
        <p:spPr>
          <a:xfrm>
            <a:off x="1887711" y="8940693"/>
            <a:ext cx="16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8923211" y="8940696"/>
            <a:ext cx="107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92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5175E-7 6.24471E-6 L 0.48524 -0.04149 " pathEditMode="relative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92E-6 -2.21282E-7 L 0.58665 0.098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26" y="49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42 0.26049 L 0.66219 0.27221 " pathEditMode="relative" ptsTypes="AA">
                                      <p:cBhvr>
                                        <p:cTn id="1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587E-7 2.18028E-7 L 0.36246 2.18028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621E-6 -4.54279E-6 L 0.45484 -4.54279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658 0 " pathEditMode="relative" ptsTypes="AA">
                                      <p:cBhvr>
                                        <p:cTn id="1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951E-6 -3.88871E-6 L 0.36258 -0.13261 " pathEditMode="relative" ptsTypes="AA">
                                      <p:cBhvr>
                                        <p:cTn id="1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0002E-6 -1.35047E-6 L 0.75872 -1.35047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2407E-7 -6.1178E-7 L 0.58677 0.01188 " pathEditMode="relative" ptsTypes="AA">
                                      <p:cBhvr>
                                        <p:cTn id="2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3" grpId="0" animBg="1"/>
      <p:bldP spid="123" grpId="1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Overview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Plan: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Virtual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Define good topologies.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Map virtual nodes to real servers.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Merging two good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Start with two good overlays, connected by one link.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Build new good overlay.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Construction algorithm: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Divide-and-conquer.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Merge and collapse components.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Robustness: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Self-stabilization.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Churn.</a:t>
            </a:r>
            <a:endParaRPr lang="en-US" sz="2800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9221">
            <a:off x="9559136" y="1821658"/>
            <a:ext cx="2576105" cy="25761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32780" y="7595771"/>
            <a:ext cx="1107367" cy="1659924"/>
            <a:chOff x="11234829" y="2223646"/>
            <a:chExt cx="3539941" cy="5306307"/>
          </a:xfrm>
        </p:grpSpPr>
        <p:sp>
          <p:nvSpPr>
            <p:cNvPr id="7" name="32-Point Star 6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68142" y="7267234"/>
            <a:ext cx="1226762" cy="1838895"/>
            <a:chOff x="-2593804" y="1548397"/>
            <a:chExt cx="3810209" cy="5711433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97910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/>
          <p:cNvCxnSpPr>
            <a:stCxn id="124" idx="4"/>
            <a:endCxn id="125" idx="7"/>
          </p:cNvCxnSpPr>
          <p:nvPr/>
        </p:nvCxnSpPr>
        <p:spPr bwMode="auto">
          <a:xfrm flipH="1">
            <a:off x="4269695" y="8424044"/>
            <a:ext cx="107084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39" idx="2"/>
            <a:endCxn id="38" idx="7"/>
          </p:cNvCxnSpPr>
          <p:nvPr/>
        </p:nvCxnSpPr>
        <p:spPr bwMode="auto">
          <a:xfrm flipH="1">
            <a:off x="7448635" y="6344530"/>
            <a:ext cx="1418130" cy="43031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>
            <a:stCxn id="123" idx="6"/>
            <a:endCxn id="129" idx="2"/>
          </p:cNvCxnSpPr>
          <p:nvPr/>
        </p:nvCxnSpPr>
        <p:spPr bwMode="auto">
          <a:xfrm>
            <a:off x="4193974" y="6161725"/>
            <a:ext cx="31522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>
            <a:stCxn id="129" idx="3"/>
            <a:endCxn id="124" idx="7"/>
          </p:cNvCxnSpPr>
          <p:nvPr/>
        </p:nvCxnSpPr>
        <p:spPr bwMode="auto">
          <a:xfrm flipH="1">
            <a:off x="4506041" y="6290987"/>
            <a:ext cx="56703" cy="18209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23" idx="4"/>
            <a:endCxn id="128" idx="7"/>
          </p:cNvCxnSpPr>
          <p:nvPr/>
        </p:nvCxnSpPr>
        <p:spPr bwMode="auto">
          <a:xfrm flipH="1">
            <a:off x="2887179" y="6344529"/>
            <a:ext cx="1123991" cy="11915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6" idx="6"/>
            <a:endCxn id="125" idx="2"/>
          </p:cNvCxnSpPr>
          <p:nvPr/>
        </p:nvCxnSpPr>
        <p:spPr bwMode="auto">
          <a:xfrm flipV="1">
            <a:off x="2923165" y="8808688"/>
            <a:ext cx="1034463" cy="1232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26" idx="2"/>
            <a:endCxn id="127" idx="5"/>
          </p:cNvCxnSpPr>
          <p:nvPr/>
        </p:nvCxnSpPr>
        <p:spPr bwMode="auto">
          <a:xfrm flipH="1" flipV="1">
            <a:off x="1471879" y="7665293"/>
            <a:ext cx="1085677" cy="126663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2" idx="4"/>
            <a:endCxn id="127" idx="0"/>
          </p:cNvCxnSpPr>
          <p:nvPr/>
        </p:nvCxnSpPr>
        <p:spPr bwMode="auto">
          <a:xfrm flipH="1">
            <a:off x="1342617" y="7033369"/>
            <a:ext cx="33156" cy="3198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7" idx="7"/>
            <a:endCxn id="128" idx="2"/>
          </p:cNvCxnSpPr>
          <p:nvPr/>
        </p:nvCxnSpPr>
        <p:spPr bwMode="auto">
          <a:xfrm>
            <a:off x="1471879" y="7406768"/>
            <a:ext cx="1103233" cy="2585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>
            <a:stCxn id="125" idx="1"/>
            <a:endCxn id="128" idx="5"/>
          </p:cNvCxnSpPr>
          <p:nvPr/>
        </p:nvCxnSpPr>
        <p:spPr bwMode="auto">
          <a:xfrm flipH="1" flipV="1">
            <a:off x="2887179" y="7794555"/>
            <a:ext cx="1123991" cy="8848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>
            <a:stCxn id="124" idx="1"/>
            <a:endCxn id="123" idx="4"/>
          </p:cNvCxnSpPr>
          <p:nvPr/>
        </p:nvCxnSpPr>
        <p:spPr bwMode="auto">
          <a:xfrm flipH="1" flipV="1">
            <a:off x="4011170" y="6344529"/>
            <a:ext cx="236346" cy="17674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43" idx="0"/>
            <a:endCxn id="38" idx="4"/>
          </p:cNvCxnSpPr>
          <p:nvPr/>
        </p:nvCxnSpPr>
        <p:spPr bwMode="auto">
          <a:xfrm flipH="1" flipV="1">
            <a:off x="7319373" y="7086911"/>
            <a:ext cx="690804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39" idx="3"/>
            <a:endCxn id="44" idx="0"/>
          </p:cNvCxnSpPr>
          <p:nvPr/>
        </p:nvCxnSpPr>
        <p:spPr bwMode="auto">
          <a:xfrm flipH="1">
            <a:off x="8813223" y="6473792"/>
            <a:ext cx="107084" cy="193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39" idx="6"/>
            <a:endCxn id="45" idx="2"/>
          </p:cNvCxnSpPr>
          <p:nvPr/>
        </p:nvCxnSpPr>
        <p:spPr bwMode="auto">
          <a:xfrm>
            <a:off x="9232374" y="6344530"/>
            <a:ext cx="1838015" cy="111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40" idx="7"/>
            <a:endCxn id="45" idx="3"/>
          </p:cNvCxnSpPr>
          <p:nvPr/>
        </p:nvCxnSpPr>
        <p:spPr bwMode="auto">
          <a:xfrm flipV="1">
            <a:off x="10146497" y="6484955"/>
            <a:ext cx="977434" cy="16270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41" idx="7"/>
            <a:endCxn id="45" idx="4"/>
          </p:cNvCxnSpPr>
          <p:nvPr/>
        </p:nvCxnSpPr>
        <p:spPr bwMode="auto">
          <a:xfrm flipV="1">
            <a:off x="10213295" y="6538497"/>
            <a:ext cx="1039899" cy="21944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41" idx="0"/>
            <a:endCxn id="40" idx="4"/>
          </p:cNvCxnSpPr>
          <p:nvPr/>
        </p:nvCxnSpPr>
        <p:spPr bwMode="auto">
          <a:xfrm flipH="1" flipV="1">
            <a:off x="10017235" y="8424044"/>
            <a:ext cx="66798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41" idx="2"/>
            <a:endCxn id="44" idx="5"/>
          </p:cNvCxnSpPr>
          <p:nvPr/>
        </p:nvCxnSpPr>
        <p:spPr bwMode="auto">
          <a:xfrm flipH="1" flipV="1">
            <a:off x="8942485" y="6979827"/>
            <a:ext cx="958743" cy="188240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42" idx="0"/>
            <a:endCxn id="44" idx="4"/>
          </p:cNvCxnSpPr>
          <p:nvPr/>
        </p:nvCxnSpPr>
        <p:spPr bwMode="auto">
          <a:xfrm flipV="1">
            <a:off x="8683961" y="7033369"/>
            <a:ext cx="129262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42" idx="2"/>
            <a:endCxn id="43" idx="6"/>
          </p:cNvCxnSpPr>
          <p:nvPr/>
        </p:nvCxnSpPr>
        <p:spPr bwMode="auto">
          <a:xfrm flipH="1">
            <a:off x="8192981" y="8985470"/>
            <a:ext cx="308175" cy="535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42" idx="1"/>
            <a:endCxn id="38" idx="4"/>
          </p:cNvCxnSpPr>
          <p:nvPr/>
        </p:nvCxnSpPr>
        <p:spPr bwMode="auto">
          <a:xfrm flipH="1" flipV="1">
            <a:off x="7319373" y="7086911"/>
            <a:ext cx="1235325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stCxn id="38" idx="2"/>
            <a:endCxn id="124" idx="6"/>
          </p:cNvCxnSpPr>
          <p:nvPr/>
        </p:nvCxnSpPr>
        <p:spPr bwMode="auto">
          <a:xfrm flipH="1">
            <a:off x="4559583" y="6904107"/>
            <a:ext cx="2576985" cy="13371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ounded Rectangle 106"/>
          <p:cNvSpPr/>
          <p:nvPr/>
        </p:nvSpPr>
        <p:spPr bwMode="auto">
          <a:xfrm>
            <a:off x="3492541" y="5808326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 rot="18047295">
            <a:off x="3492544" y="8058304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 rot="19076026">
            <a:off x="2343054" y="723458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 rot="16200000">
            <a:off x="2343052" y="8463278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367058" y="8541920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 rot="18001463">
            <a:off x="8106900" y="627155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 rot="4764830">
            <a:off x="9272172" y="819004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 rot="19076026">
            <a:off x="10780674" y="595674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 rot="16200000">
            <a:off x="6890292" y="6433055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81695" y="6417223"/>
            <a:ext cx="930172" cy="15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Merging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Combining two overlay networks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Assume two overlay networks: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Each overlay is a properly mapped virtual topology.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The two overlays are connected by one edge.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4445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r>
              <a:rPr lang="en-US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Key challenge: merge the two overlay networks.</a:t>
            </a: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192968" y="666776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828365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4193974" y="8058435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957628" y="862588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557556" y="874912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159812" y="7353226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575112" y="7482488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509202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136568" y="6721302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866765" y="6161725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834430" y="8058435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901228" y="8679425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27372" y="8856207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630418" y="6667760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070389" y="6172888"/>
            <a:ext cx="365609" cy="365609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72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/>
          <p:cNvCxnSpPr>
            <a:stCxn id="124" idx="4"/>
            <a:endCxn id="125" idx="7"/>
          </p:cNvCxnSpPr>
          <p:nvPr/>
        </p:nvCxnSpPr>
        <p:spPr bwMode="auto">
          <a:xfrm flipH="1">
            <a:off x="4269695" y="8424044"/>
            <a:ext cx="107084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39" idx="2"/>
            <a:endCxn id="38" idx="7"/>
          </p:cNvCxnSpPr>
          <p:nvPr/>
        </p:nvCxnSpPr>
        <p:spPr bwMode="auto">
          <a:xfrm flipH="1">
            <a:off x="7448635" y="6344530"/>
            <a:ext cx="1418130" cy="43031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>
            <a:stCxn id="123" idx="6"/>
            <a:endCxn id="129" idx="2"/>
          </p:cNvCxnSpPr>
          <p:nvPr/>
        </p:nvCxnSpPr>
        <p:spPr bwMode="auto">
          <a:xfrm>
            <a:off x="4193974" y="6161725"/>
            <a:ext cx="31522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>
            <a:stCxn id="129" idx="3"/>
            <a:endCxn id="124" idx="7"/>
          </p:cNvCxnSpPr>
          <p:nvPr/>
        </p:nvCxnSpPr>
        <p:spPr bwMode="auto">
          <a:xfrm flipH="1">
            <a:off x="4506041" y="6290987"/>
            <a:ext cx="56703" cy="18209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23" idx="4"/>
            <a:endCxn id="128" idx="7"/>
          </p:cNvCxnSpPr>
          <p:nvPr/>
        </p:nvCxnSpPr>
        <p:spPr bwMode="auto">
          <a:xfrm flipH="1">
            <a:off x="2887179" y="6344529"/>
            <a:ext cx="1123991" cy="11915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6" idx="6"/>
            <a:endCxn id="125" idx="2"/>
          </p:cNvCxnSpPr>
          <p:nvPr/>
        </p:nvCxnSpPr>
        <p:spPr bwMode="auto">
          <a:xfrm flipV="1">
            <a:off x="2923165" y="8808688"/>
            <a:ext cx="1034463" cy="1232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26" idx="2"/>
            <a:endCxn id="127" idx="5"/>
          </p:cNvCxnSpPr>
          <p:nvPr/>
        </p:nvCxnSpPr>
        <p:spPr bwMode="auto">
          <a:xfrm flipH="1" flipV="1">
            <a:off x="1471879" y="7665293"/>
            <a:ext cx="1085677" cy="126663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2" idx="4"/>
            <a:endCxn id="127" idx="0"/>
          </p:cNvCxnSpPr>
          <p:nvPr/>
        </p:nvCxnSpPr>
        <p:spPr bwMode="auto">
          <a:xfrm flipH="1">
            <a:off x="1342617" y="7033369"/>
            <a:ext cx="33156" cy="3198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7" idx="7"/>
            <a:endCxn id="128" idx="2"/>
          </p:cNvCxnSpPr>
          <p:nvPr/>
        </p:nvCxnSpPr>
        <p:spPr bwMode="auto">
          <a:xfrm>
            <a:off x="1471879" y="7406768"/>
            <a:ext cx="1103233" cy="2585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>
            <a:stCxn id="125" idx="1"/>
            <a:endCxn id="128" idx="5"/>
          </p:cNvCxnSpPr>
          <p:nvPr/>
        </p:nvCxnSpPr>
        <p:spPr bwMode="auto">
          <a:xfrm flipH="1" flipV="1">
            <a:off x="2887179" y="7794555"/>
            <a:ext cx="1123991" cy="8848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>
            <a:stCxn id="124" idx="1"/>
            <a:endCxn id="123" idx="4"/>
          </p:cNvCxnSpPr>
          <p:nvPr/>
        </p:nvCxnSpPr>
        <p:spPr bwMode="auto">
          <a:xfrm flipH="1" flipV="1">
            <a:off x="4011170" y="6344529"/>
            <a:ext cx="236346" cy="17674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43" idx="0"/>
            <a:endCxn id="38" idx="4"/>
          </p:cNvCxnSpPr>
          <p:nvPr/>
        </p:nvCxnSpPr>
        <p:spPr bwMode="auto">
          <a:xfrm flipH="1" flipV="1">
            <a:off x="7319373" y="7086911"/>
            <a:ext cx="690804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39" idx="3"/>
            <a:endCxn id="44" idx="0"/>
          </p:cNvCxnSpPr>
          <p:nvPr/>
        </p:nvCxnSpPr>
        <p:spPr bwMode="auto">
          <a:xfrm flipH="1">
            <a:off x="8813223" y="6473792"/>
            <a:ext cx="107084" cy="193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39" idx="6"/>
            <a:endCxn id="45" idx="2"/>
          </p:cNvCxnSpPr>
          <p:nvPr/>
        </p:nvCxnSpPr>
        <p:spPr bwMode="auto">
          <a:xfrm>
            <a:off x="9232374" y="6344530"/>
            <a:ext cx="1838015" cy="111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40" idx="7"/>
            <a:endCxn id="45" idx="3"/>
          </p:cNvCxnSpPr>
          <p:nvPr/>
        </p:nvCxnSpPr>
        <p:spPr bwMode="auto">
          <a:xfrm flipV="1">
            <a:off x="10146497" y="6484955"/>
            <a:ext cx="977434" cy="16270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41" idx="7"/>
            <a:endCxn id="45" idx="4"/>
          </p:cNvCxnSpPr>
          <p:nvPr/>
        </p:nvCxnSpPr>
        <p:spPr bwMode="auto">
          <a:xfrm flipV="1">
            <a:off x="10213295" y="6538497"/>
            <a:ext cx="1039899" cy="21944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41" idx="0"/>
            <a:endCxn id="40" idx="4"/>
          </p:cNvCxnSpPr>
          <p:nvPr/>
        </p:nvCxnSpPr>
        <p:spPr bwMode="auto">
          <a:xfrm flipH="1" flipV="1">
            <a:off x="10017235" y="8424044"/>
            <a:ext cx="66798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41" idx="2"/>
            <a:endCxn id="44" idx="5"/>
          </p:cNvCxnSpPr>
          <p:nvPr/>
        </p:nvCxnSpPr>
        <p:spPr bwMode="auto">
          <a:xfrm flipH="1" flipV="1">
            <a:off x="8942485" y="6979827"/>
            <a:ext cx="958743" cy="188240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42" idx="0"/>
            <a:endCxn id="44" idx="4"/>
          </p:cNvCxnSpPr>
          <p:nvPr/>
        </p:nvCxnSpPr>
        <p:spPr bwMode="auto">
          <a:xfrm flipV="1">
            <a:off x="8683961" y="7033369"/>
            <a:ext cx="129262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42" idx="2"/>
            <a:endCxn id="43" idx="6"/>
          </p:cNvCxnSpPr>
          <p:nvPr/>
        </p:nvCxnSpPr>
        <p:spPr bwMode="auto">
          <a:xfrm flipH="1">
            <a:off x="8192981" y="8985470"/>
            <a:ext cx="308175" cy="535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42" idx="1"/>
            <a:endCxn id="38" idx="4"/>
          </p:cNvCxnSpPr>
          <p:nvPr/>
        </p:nvCxnSpPr>
        <p:spPr bwMode="auto">
          <a:xfrm flipH="1" flipV="1">
            <a:off x="7319373" y="7086911"/>
            <a:ext cx="1235325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stCxn id="38" idx="2"/>
            <a:endCxn id="124" idx="6"/>
          </p:cNvCxnSpPr>
          <p:nvPr/>
        </p:nvCxnSpPr>
        <p:spPr bwMode="auto">
          <a:xfrm flipH="1">
            <a:off x="4559583" y="6904107"/>
            <a:ext cx="2576985" cy="13371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ounded Rectangle 106"/>
          <p:cNvSpPr/>
          <p:nvPr/>
        </p:nvSpPr>
        <p:spPr bwMode="auto">
          <a:xfrm>
            <a:off x="3492541" y="5808326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 rot="18047295">
            <a:off x="3492544" y="8058304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 rot="19076026">
            <a:off x="2343054" y="723458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 rot="16200000">
            <a:off x="2343052" y="8463278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367058" y="8541920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 rot="18001463">
            <a:off x="8106900" y="627155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 rot="4764830">
            <a:off x="9272172" y="819004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 rot="19076026">
            <a:off x="10780674" y="595674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 rot="16200000">
            <a:off x="6890292" y="6433055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81695" y="6417223"/>
            <a:ext cx="930172" cy="15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Merging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Combining two overlay networks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Step 1: Grow the virtual topology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Double one overlay (using topology mapping </a:t>
            </a:r>
            <a:r>
              <a:rPr lang="en-US" sz="2800" dirty="0" err="1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</a:t>
            </a:r>
            <a:r>
              <a:rPr lang="en-US" sz="2800" baseline="-25000" dirty="0" err="1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 G</a:t>
            </a:r>
            <a:r>
              <a:rPr lang="en-US" sz="2800" baseline="-250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2n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)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Creates excess virtual nodes.</a:t>
            </a:r>
          </a:p>
          <a:p>
            <a:pPr marL="889000" lvl="1" indent="-4445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192968" y="666776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828365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4193974" y="8058435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957628" y="862588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557556" y="874912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159812" y="7353226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575112" y="7482488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509202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136568" y="67213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866765" y="61617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834430" y="80584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901228" y="86794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27372" y="885620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630418" y="666776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070389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136568" y="649677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9067468" y="613132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764320" y="622011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0134801" y="894597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9986830" y="82108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8135547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05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>
            <a:stCxn id="56" idx="1"/>
            <a:endCxn id="38" idx="7"/>
          </p:cNvCxnSpPr>
          <p:nvPr/>
        </p:nvCxnSpPr>
        <p:spPr bwMode="auto">
          <a:xfrm flipH="1" flipV="1">
            <a:off x="7448635" y="6774844"/>
            <a:ext cx="1173321" cy="3039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57" idx="4"/>
            <a:endCxn id="40" idx="7"/>
          </p:cNvCxnSpPr>
          <p:nvPr/>
        </p:nvCxnSpPr>
        <p:spPr bwMode="auto">
          <a:xfrm>
            <a:off x="9250273" y="6496929"/>
            <a:ext cx="896224" cy="16150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58" idx="3"/>
            <a:endCxn id="42" idx="7"/>
          </p:cNvCxnSpPr>
          <p:nvPr/>
        </p:nvCxnSpPr>
        <p:spPr bwMode="auto">
          <a:xfrm flipH="1">
            <a:off x="8813223" y="6532186"/>
            <a:ext cx="2004639" cy="23240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1" idx="2"/>
          </p:cNvCxnSpPr>
          <p:nvPr/>
        </p:nvCxnSpPr>
        <p:spPr bwMode="auto">
          <a:xfrm flipH="1">
            <a:off x="8813223" y="8862230"/>
            <a:ext cx="1088005" cy="14637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59" idx="3"/>
            <a:endCxn id="43" idx="5"/>
          </p:cNvCxnSpPr>
          <p:nvPr/>
        </p:nvCxnSpPr>
        <p:spPr bwMode="auto">
          <a:xfrm flipH="1" flipV="1">
            <a:off x="8139439" y="9168274"/>
            <a:ext cx="2048904" cy="8977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56" idx="3"/>
          </p:cNvCxnSpPr>
          <p:nvPr/>
        </p:nvCxnSpPr>
        <p:spPr bwMode="auto">
          <a:xfrm flipH="1">
            <a:off x="8010177" y="7337280"/>
            <a:ext cx="611779" cy="14714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24" idx="4"/>
            <a:endCxn id="125" idx="7"/>
          </p:cNvCxnSpPr>
          <p:nvPr/>
        </p:nvCxnSpPr>
        <p:spPr bwMode="auto">
          <a:xfrm flipH="1">
            <a:off x="4269695" y="8424044"/>
            <a:ext cx="107084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39" idx="2"/>
            <a:endCxn id="38" idx="7"/>
          </p:cNvCxnSpPr>
          <p:nvPr/>
        </p:nvCxnSpPr>
        <p:spPr bwMode="auto">
          <a:xfrm flipH="1">
            <a:off x="7448635" y="6344530"/>
            <a:ext cx="1418130" cy="43031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>
            <a:stCxn id="123" idx="6"/>
            <a:endCxn id="129" idx="2"/>
          </p:cNvCxnSpPr>
          <p:nvPr/>
        </p:nvCxnSpPr>
        <p:spPr bwMode="auto">
          <a:xfrm>
            <a:off x="4193974" y="6161725"/>
            <a:ext cx="31522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>
            <a:stCxn id="129" idx="3"/>
            <a:endCxn id="124" idx="7"/>
          </p:cNvCxnSpPr>
          <p:nvPr/>
        </p:nvCxnSpPr>
        <p:spPr bwMode="auto">
          <a:xfrm flipH="1">
            <a:off x="4506041" y="6290987"/>
            <a:ext cx="56703" cy="18209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23" idx="4"/>
            <a:endCxn id="128" idx="7"/>
          </p:cNvCxnSpPr>
          <p:nvPr/>
        </p:nvCxnSpPr>
        <p:spPr bwMode="auto">
          <a:xfrm flipH="1">
            <a:off x="2887179" y="6344529"/>
            <a:ext cx="1123991" cy="11915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6" idx="6"/>
            <a:endCxn id="125" idx="2"/>
          </p:cNvCxnSpPr>
          <p:nvPr/>
        </p:nvCxnSpPr>
        <p:spPr bwMode="auto">
          <a:xfrm flipV="1">
            <a:off x="2923165" y="8808688"/>
            <a:ext cx="1034463" cy="1232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26" idx="2"/>
            <a:endCxn id="127" idx="5"/>
          </p:cNvCxnSpPr>
          <p:nvPr/>
        </p:nvCxnSpPr>
        <p:spPr bwMode="auto">
          <a:xfrm flipH="1" flipV="1">
            <a:off x="1471879" y="7665293"/>
            <a:ext cx="1085677" cy="126663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2" idx="4"/>
            <a:endCxn id="127" idx="0"/>
          </p:cNvCxnSpPr>
          <p:nvPr/>
        </p:nvCxnSpPr>
        <p:spPr bwMode="auto">
          <a:xfrm flipH="1">
            <a:off x="1342617" y="7033369"/>
            <a:ext cx="33156" cy="3198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7" idx="7"/>
            <a:endCxn id="128" idx="2"/>
          </p:cNvCxnSpPr>
          <p:nvPr/>
        </p:nvCxnSpPr>
        <p:spPr bwMode="auto">
          <a:xfrm>
            <a:off x="1471879" y="7406768"/>
            <a:ext cx="1103233" cy="2585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>
            <a:stCxn id="125" idx="1"/>
            <a:endCxn id="128" idx="5"/>
          </p:cNvCxnSpPr>
          <p:nvPr/>
        </p:nvCxnSpPr>
        <p:spPr bwMode="auto">
          <a:xfrm flipH="1" flipV="1">
            <a:off x="2887179" y="7794555"/>
            <a:ext cx="1123991" cy="8848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>
            <a:stCxn id="124" idx="1"/>
            <a:endCxn id="123" idx="4"/>
          </p:cNvCxnSpPr>
          <p:nvPr/>
        </p:nvCxnSpPr>
        <p:spPr bwMode="auto">
          <a:xfrm flipH="1" flipV="1">
            <a:off x="4011170" y="6344529"/>
            <a:ext cx="236346" cy="17674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43" idx="0"/>
            <a:endCxn id="38" idx="4"/>
          </p:cNvCxnSpPr>
          <p:nvPr/>
        </p:nvCxnSpPr>
        <p:spPr bwMode="auto">
          <a:xfrm flipH="1" flipV="1">
            <a:off x="7319373" y="7086911"/>
            <a:ext cx="690804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39" idx="3"/>
            <a:endCxn id="44" idx="0"/>
          </p:cNvCxnSpPr>
          <p:nvPr/>
        </p:nvCxnSpPr>
        <p:spPr bwMode="auto">
          <a:xfrm flipH="1">
            <a:off x="8813223" y="6473792"/>
            <a:ext cx="107084" cy="193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39" idx="6"/>
            <a:endCxn id="45" idx="2"/>
          </p:cNvCxnSpPr>
          <p:nvPr/>
        </p:nvCxnSpPr>
        <p:spPr bwMode="auto">
          <a:xfrm>
            <a:off x="9232374" y="6344530"/>
            <a:ext cx="1838015" cy="111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40" idx="7"/>
            <a:endCxn id="45" idx="3"/>
          </p:cNvCxnSpPr>
          <p:nvPr/>
        </p:nvCxnSpPr>
        <p:spPr bwMode="auto">
          <a:xfrm flipV="1">
            <a:off x="10146497" y="6484955"/>
            <a:ext cx="977434" cy="16270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41" idx="7"/>
            <a:endCxn id="45" idx="4"/>
          </p:cNvCxnSpPr>
          <p:nvPr/>
        </p:nvCxnSpPr>
        <p:spPr bwMode="auto">
          <a:xfrm flipV="1">
            <a:off x="10213295" y="6538497"/>
            <a:ext cx="1039899" cy="21944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41" idx="0"/>
            <a:endCxn id="40" idx="4"/>
          </p:cNvCxnSpPr>
          <p:nvPr/>
        </p:nvCxnSpPr>
        <p:spPr bwMode="auto">
          <a:xfrm flipH="1" flipV="1">
            <a:off x="10017235" y="8424044"/>
            <a:ext cx="66798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41" idx="2"/>
            <a:endCxn id="44" idx="5"/>
          </p:cNvCxnSpPr>
          <p:nvPr/>
        </p:nvCxnSpPr>
        <p:spPr bwMode="auto">
          <a:xfrm flipH="1" flipV="1">
            <a:off x="8942485" y="6979827"/>
            <a:ext cx="958743" cy="188240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42" idx="0"/>
            <a:endCxn id="44" idx="4"/>
          </p:cNvCxnSpPr>
          <p:nvPr/>
        </p:nvCxnSpPr>
        <p:spPr bwMode="auto">
          <a:xfrm flipV="1">
            <a:off x="8683961" y="7033369"/>
            <a:ext cx="129262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42" idx="2"/>
            <a:endCxn id="43" idx="6"/>
          </p:cNvCxnSpPr>
          <p:nvPr/>
        </p:nvCxnSpPr>
        <p:spPr bwMode="auto">
          <a:xfrm flipH="1">
            <a:off x="8192981" y="8985470"/>
            <a:ext cx="308175" cy="535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42" idx="1"/>
            <a:endCxn id="38" idx="4"/>
          </p:cNvCxnSpPr>
          <p:nvPr/>
        </p:nvCxnSpPr>
        <p:spPr bwMode="auto">
          <a:xfrm flipH="1" flipV="1">
            <a:off x="7319373" y="7086911"/>
            <a:ext cx="1235325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stCxn id="38" idx="2"/>
            <a:endCxn id="124" idx="6"/>
          </p:cNvCxnSpPr>
          <p:nvPr/>
        </p:nvCxnSpPr>
        <p:spPr bwMode="auto">
          <a:xfrm flipH="1">
            <a:off x="4559583" y="6904107"/>
            <a:ext cx="2576985" cy="13371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ounded Rectangle 106"/>
          <p:cNvSpPr/>
          <p:nvPr/>
        </p:nvSpPr>
        <p:spPr bwMode="auto">
          <a:xfrm>
            <a:off x="3492541" y="5808326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 rot="18047295">
            <a:off x="3492544" y="8058304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 rot="19076026">
            <a:off x="2343054" y="723458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 rot="16200000">
            <a:off x="2343052" y="8463278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367058" y="8541920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 rot="18001463">
            <a:off x="8106900" y="627155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 rot="4764830">
            <a:off x="9272172" y="819004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 rot="19076026">
            <a:off x="10780674" y="595674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 rot="16200000">
            <a:off x="6890292" y="6433055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81695" y="6417223"/>
            <a:ext cx="930172" cy="15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Merging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Combining two overlay networks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Step 1: Grow the virtual topology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Double one overlay (using topology mapping </a:t>
            </a:r>
            <a:r>
              <a:rPr lang="en-US" sz="2800" dirty="0" err="1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</a:t>
            </a:r>
            <a:r>
              <a:rPr lang="en-US" sz="2800" baseline="-25000" dirty="0" err="1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 G</a:t>
            </a:r>
            <a:r>
              <a:rPr lang="en-US" sz="2800" baseline="-25000" dirty="0" smtClean="0">
                <a:solidFill>
                  <a:srgbClr val="FF0000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2n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)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Creates excess virtual nodes.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algn="l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Step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2: Create new edges</a:t>
            </a:r>
            <a:endParaRPr lang="en-US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Use permutation routing.</a:t>
            </a: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192968" y="666776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828365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4193974" y="8058435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957628" y="862588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557556" y="874912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159812" y="7353226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575112" y="7482488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509202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136568" y="67213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866765" y="61617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834430" y="80584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901228" y="86794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27372" y="885620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630418" y="666776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070389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136568" y="649677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9067468" y="613132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764320" y="622011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0134801" y="894597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9986830" y="82108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8135547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39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003300" y="2039124"/>
            <a:ext cx="10820400" cy="7200900"/>
          </a:xfrm>
          <a:ln/>
        </p:spPr>
        <p:txBody>
          <a:bodyPr/>
          <a:lstStyle/>
          <a:p>
            <a:r>
              <a:rPr lang="en-US" sz="3600" dirty="0" smtClean="0"/>
              <a:t>Rapid and significant churn</a:t>
            </a:r>
          </a:p>
          <a:p>
            <a:pPr marL="1409700" lvl="1" indent="-5715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Users constantly arriving and departing.</a:t>
            </a:r>
          </a:p>
          <a:p>
            <a:pPr marL="1409700" lvl="1" indent="-5715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Network changes continuously.</a:t>
            </a:r>
          </a:p>
          <a:p>
            <a:pPr marL="1409700" lvl="1" indent="-5715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No stable state.</a:t>
            </a:r>
            <a:endParaRPr lang="en-US" sz="3200" dirty="0">
              <a:solidFill>
                <a:srgbClr val="0000FF"/>
              </a:solidFill>
            </a:endParaRPr>
          </a:p>
          <a:p>
            <a:endParaRPr lang="en-US" sz="3600" dirty="0" smtClean="0"/>
          </a:p>
          <a:p>
            <a:r>
              <a:rPr lang="en-US" sz="3600" dirty="0" smtClean="0"/>
              <a:t>Malicious / greedy users</a:t>
            </a:r>
          </a:p>
          <a:p>
            <a:pPr marL="1409700" lvl="1" indent="-5715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Some users may not follow the protocol.</a:t>
            </a:r>
          </a:p>
          <a:p>
            <a:pPr marL="1409700" lvl="1" indent="-5715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Or </a:t>
            </a:r>
            <a:r>
              <a:rPr lang="en-US" sz="3200" u="sng" dirty="0" smtClean="0">
                <a:solidFill>
                  <a:srgbClr val="0000FF"/>
                </a:solidFill>
              </a:rPr>
              <a:t>all</a:t>
            </a:r>
            <a:r>
              <a:rPr lang="en-US" sz="3200" dirty="0" smtClean="0">
                <a:solidFill>
                  <a:srgbClr val="0000FF"/>
                </a:solidFill>
              </a:rPr>
              <a:t> users may be greedy!</a:t>
            </a:r>
          </a:p>
          <a:p>
            <a:pPr marL="1409700" lvl="1" indent="-571500">
              <a:buFont typeface="Arial"/>
              <a:buChar char="•"/>
            </a:pPr>
            <a:endParaRPr lang="en-US" sz="3200" dirty="0" smtClean="0"/>
          </a:p>
          <a:p>
            <a:r>
              <a:rPr lang="en-US" sz="3600" dirty="0" smtClean="0"/>
              <a:t>Long-lived system</a:t>
            </a:r>
            <a:endParaRPr lang="en-US" sz="3600" dirty="0"/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err="1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Bitcoin</a:t>
            </a:r>
            <a:endParaRPr lang="en-US" sz="5000" dirty="0" smtClean="0">
              <a:solidFill>
                <a:srgbClr val="FFFFFF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682134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Why is this a hard problem?</a:t>
            </a:r>
          </a:p>
        </p:txBody>
      </p:sp>
    </p:spTree>
    <p:extLst>
      <p:ext uri="{BB962C8B-B14F-4D97-AF65-F5344CB8AC3E}">
        <p14:creationId xmlns:p14="http://schemas.microsoft.com/office/powerpoint/2010/main" val="3432859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>
            <a:stCxn id="56" idx="1"/>
            <a:endCxn id="38" idx="7"/>
          </p:cNvCxnSpPr>
          <p:nvPr/>
        </p:nvCxnSpPr>
        <p:spPr bwMode="auto">
          <a:xfrm flipH="1" flipV="1">
            <a:off x="7448635" y="6774844"/>
            <a:ext cx="1173321" cy="3039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57" idx="4"/>
            <a:endCxn id="40" idx="7"/>
          </p:cNvCxnSpPr>
          <p:nvPr/>
        </p:nvCxnSpPr>
        <p:spPr bwMode="auto">
          <a:xfrm>
            <a:off x="9250273" y="6496929"/>
            <a:ext cx="896224" cy="16150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58" idx="3"/>
            <a:endCxn id="42" idx="7"/>
          </p:cNvCxnSpPr>
          <p:nvPr/>
        </p:nvCxnSpPr>
        <p:spPr bwMode="auto">
          <a:xfrm flipH="1">
            <a:off x="8813223" y="6532186"/>
            <a:ext cx="2004639" cy="23240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1" idx="2"/>
          </p:cNvCxnSpPr>
          <p:nvPr/>
        </p:nvCxnSpPr>
        <p:spPr bwMode="auto">
          <a:xfrm flipH="1">
            <a:off x="8813223" y="8862230"/>
            <a:ext cx="1088005" cy="14637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59" idx="3"/>
            <a:endCxn id="43" idx="5"/>
          </p:cNvCxnSpPr>
          <p:nvPr/>
        </p:nvCxnSpPr>
        <p:spPr bwMode="auto">
          <a:xfrm flipH="1" flipV="1">
            <a:off x="8139439" y="9168274"/>
            <a:ext cx="2048904" cy="8977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56" idx="3"/>
          </p:cNvCxnSpPr>
          <p:nvPr/>
        </p:nvCxnSpPr>
        <p:spPr bwMode="auto">
          <a:xfrm flipH="1">
            <a:off x="8010177" y="7337280"/>
            <a:ext cx="611779" cy="14714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24" idx="4"/>
            <a:endCxn id="125" idx="7"/>
          </p:cNvCxnSpPr>
          <p:nvPr/>
        </p:nvCxnSpPr>
        <p:spPr bwMode="auto">
          <a:xfrm flipH="1">
            <a:off x="4269695" y="8424044"/>
            <a:ext cx="107084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39" idx="2"/>
            <a:endCxn id="38" idx="7"/>
          </p:cNvCxnSpPr>
          <p:nvPr/>
        </p:nvCxnSpPr>
        <p:spPr bwMode="auto">
          <a:xfrm flipH="1">
            <a:off x="7448635" y="6344530"/>
            <a:ext cx="1418130" cy="43031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>
            <a:stCxn id="123" idx="6"/>
            <a:endCxn id="129" idx="2"/>
          </p:cNvCxnSpPr>
          <p:nvPr/>
        </p:nvCxnSpPr>
        <p:spPr bwMode="auto">
          <a:xfrm>
            <a:off x="4193974" y="6161725"/>
            <a:ext cx="31522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>
            <a:stCxn id="129" idx="3"/>
            <a:endCxn id="124" idx="7"/>
          </p:cNvCxnSpPr>
          <p:nvPr/>
        </p:nvCxnSpPr>
        <p:spPr bwMode="auto">
          <a:xfrm flipH="1">
            <a:off x="4506041" y="6290987"/>
            <a:ext cx="56703" cy="18209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23" idx="4"/>
            <a:endCxn id="128" idx="7"/>
          </p:cNvCxnSpPr>
          <p:nvPr/>
        </p:nvCxnSpPr>
        <p:spPr bwMode="auto">
          <a:xfrm flipH="1">
            <a:off x="2887179" y="6344529"/>
            <a:ext cx="1123991" cy="11915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6" idx="6"/>
            <a:endCxn id="125" idx="2"/>
          </p:cNvCxnSpPr>
          <p:nvPr/>
        </p:nvCxnSpPr>
        <p:spPr bwMode="auto">
          <a:xfrm flipV="1">
            <a:off x="2923165" y="8808688"/>
            <a:ext cx="1034463" cy="1232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26" idx="2"/>
            <a:endCxn id="127" idx="5"/>
          </p:cNvCxnSpPr>
          <p:nvPr/>
        </p:nvCxnSpPr>
        <p:spPr bwMode="auto">
          <a:xfrm flipH="1" flipV="1">
            <a:off x="1471879" y="7665293"/>
            <a:ext cx="1085677" cy="126663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2" idx="4"/>
            <a:endCxn id="127" idx="0"/>
          </p:cNvCxnSpPr>
          <p:nvPr/>
        </p:nvCxnSpPr>
        <p:spPr bwMode="auto">
          <a:xfrm flipH="1">
            <a:off x="1342617" y="7033369"/>
            <a:ext cx="33156" cy="3198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7" idx="7"/>
            <a:endCxn id="128" idx="2"/>
          </p:cNvCxnSpPr>
          <p:nvPr/>
        </p:nvCxnSpPr>
        <p:spPr bwMode="auto">
          <a:xfrm>
            <a:off x="1471879" y="7406768"/>
            <a:ext cx="1103233" cy="2585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>
            <a:stCxn id="125" idx="1"/>
            <a:endCxn id="128" idx="5"/>
          </p:cNvCxnSpPr>
          <p:nvPr/>
        </p:nvCxnSpPr>
        <p:spPr bwMode="auto">
          <a:xfrm flipH="1" flipV="1">
            <a:off x="2887179" y="7794555"/>
            <a:ext cx="1123991" cy="8848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>
            <a:stCxn id="124" idx="1"/>
            <a:endCxn id="123" idx="4"/>
          </p:cNvCxnSpPr>
          <p:nvPr/>
        </p:nvCxnSpPr>
        <p:spPr bwMode="auto">
          <a:xfrm flipH="1" flipV="1">
            <a:off x="4011170" y="6344529"/>
            <a:ext cx="236346" cy="17674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43" idx="0"/>
            <a:endCxn id="38" idx="4"/>
          </p:cNvCxnSpPr>
          <p:nvPr/>
        </p:nvCxnSpPr>
        <p:spPr bwMode="auto">
          <a:xfrm flipH="1" flipV="1">
            <a:off x="7319373" y="7086911"/>
            <a:ext cx="690804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39" idx="3"/>
            <a:endCxn id="44" idx="0"/>
          </p:cNvCxnSpPr>
          <p:nvPr/>
        </p:nvCxnSpPr>
        <p:spPr bwMode="auto">
          <a:xfrm flipH="1">
            <a:off x="8813223" y="6473792"/>
            <a:ext cx="107084" cy="193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39" idx="6"/>
            <a:endCxn id="45" idx="2"/>
          </p:cNvCxnSpPr>
          <p:nvPr/>
        </p:nvCxnSpPr>
        <p:spPr bwMode="auto">
          <a:xfrm>
            <a:off x="9232374" y="6344530"/>
            <a:ext cx="1838015" cy="111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40" idx="7"/>
            <a:endCxn id="45" idx="3"/>
          </p:cNvCxnSpPr>
          <p:nvPr/>
        </p:nvCxnSpPr>
        <p:spPr bwMode="auto">
          <a:xfrm flipV="1">
            <a:off x="10146497" y="6484955"/>
            <a:ext cx="977434" cy="16270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41" idx="7"/>
            <a:endCxn id="45" idx="4"/>
          </p:cNvCxnSpPr>
          <p:nvPr/>
        </p:nvCxnSpPr>
        <p:spPr bwMode="auto">
          <a:xfrm flipV="1">
            <a:off x="10213295" y="6538497"/>
            <a:ext cx="1039899" cy="21944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41" idx="0"/>
            <a:endCxn id="40" idx="4"/>
          </p:cNvCxnSpPr>
          <p:nvPr/>
        </p:nvCxnSpPr>
        <p:spPr bwMode="auto">
          <a:xfrm flipH="1" flipV="1">
            <a:off x="10017235" y="8424044"/>
            <a:ext cx="66798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41" idx="2"/>
            <a:endCxn id="44" idx="5"/>
          </p:cNvCxnSpPr>
          <p:nvPr/>
        </p:nvCxnSpPr>
        <p:spPr bwMode="auto">
          <a:xfrm flipH="1" flipV="1">
            <a:off x="8942485" y="6979827"/>
            <a:ext cx="958743" cy="188240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42" idx="0"/>
            <a:endCxn id="44" idx="4"/>
          </p:cNvCxnSpPr>
          <p:nvPr/>
        </p:nvCxnSpPr>
        <p:spPr bwMode="auto">
          <a:xfrm flipV="1">
            <a:off x="8683961" y="7033369"/>
            <a:ext cx="129262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42" idx="2"/>
            <a:endCxn id="43" idx="6"/>
          </p:cNvCxnSpPr>
          <p:nvPr/>
        </p:nvCxnSpPr>
        <p:spPr bwMode="auto">
          <a:xfrm flipH="1">
            <a:off x="8192981" y="8985470"/>
            <a:ext cx="308175" cy="535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42" idx="1"/>
            <a:endCxn id="38" idx="4"/>
          </p:cNvCxnSpPr>
          <p:nvPr/>
        </p:nvCxnSpPr>
        <p:spPr bwMode="auto">
          <a:xfrm flipH="1" flipV="1">
            <a:off x="7319373" y="7086911"/>
            <a:ext cx="1235325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stCxn id="38" idx="2"/>
            <a:endCxn id="124" idx="6"/>
          </p:cNvCxnSpPr>
          <p:nvPr/>
        </p:nvCxnSpPr>
        <p:spPr bwMode="auto">
          <a:xfrm flipH="1">
            <a:off x="4559583" y="6904107"/>
            <a:ext cx="2576985" cy="13371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ounded Rectangle 106"/>
          <p:cNvSpPr/>
          <p:nvPr/>
        </p:nvSpPr>
        <p:spPr bwMode="auto">
          <a:xfrm>
            <a:off x="3492541" y="5808326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 rot="18047295">
            <a:off x="3492544" y="8058304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 rot="19076026">
            <a:off x="2343054" y="723458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 rot="16200000">
            <a:off x="2343052" y="8463278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367058" y="8541920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 rot="18001463">
            <a:off x="8106900" y="627155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 rot="4764830">
            <a:off x="9272172" y="819004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 rot="19076026">
            <a:off x="10780674" y="595674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 rot="16200000">
            <a:off x="6890292" y="6433055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81695" y="6417223"/>
            <a:ext cx="930172" cy="15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Merging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Combining two overlay networks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Step 3: Distribute excess virtual nodes 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Send new virtual nodes on a random walk of old topology.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(Use random sampling of target topology.)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192968" y="666776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828365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4193974" y="8058435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957628" y="862588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557556" y="874912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159812" y="7353226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575112" y="7482488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509202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136568" y="67213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866765" y="61617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834430" y="80584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901228" y="86794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27372" y="885620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630418" y="666776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070389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136568" y="649677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9067468" y="613132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764320" y="622011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0134801" y="894597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9986830" y="82108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8135547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97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4062E-6 4.94792E-6 L -0.23718 0.14111 L -0.25415 -0.06202 L -0.3518 0.08382 L -0.47131 0.03483 " pathEditMode="relative" rAng="0" ptsTypes="AAAAA">
                                      <p:cBhvr>
                                        <p:cTn id="6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2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>
            <a:stCxn id="56" idx="1"/>
          </p:cNvCxnSpPr>
          <p:nvPr/>
        </p:nvCxnSpPr>
        <p:spPr bwMode="auto">
          <a:xfrm flipH="1" flipV="1">
            <a:off x="7448635" y="6774844"/>
            <a:ext cx="1173321" cy="3039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57" idx="4"/>
            <a:endCxn id="40" idx="7"/>
          </p:cNvCxnSpPr>
          <p:nvPr/>
        </p:nvCxnSpPr>
        <p:spPr bwMode="auto">
          <a:xfrm>
            <a:off x="9250273" y="6496929"/>
            <a:ext cx="896224" cy="16150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58" idx="3"/>
            <a:endCxn id="42" idx="7"/>
          </p:cNvCxnSpPr>
          <p:nvPr/>
        </p:nvCxnSpPr>
        <p:spPr bwMode="auto">
          <a:xfrm flipH="1">
            <a:off x="8813223" y="6532186"/>
            <a:ext cx="2004639" cy="23240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1" idx="2"/>
          </p:cNvCxnSpPr>
          <p:nvPr/>
        </p:nvCxnSpPr>
        <p:spPr bwMode="auto">
          <a:xfrm flipH="1">
            <a:off x="8813223" y="8862230"/>
            <a:ext cx="1088005" cy="14637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59" idx="3"/>
            <a:endCxn id="43" idx="5"/>
          </p:cNvCxnSpPr>
          <p:nvPr/>
        </p:nvCxnSpPr>
        <p:spPr bwMode="auto">
          <a:xfrm flipH="1" flipV="1">
            <a:off x="8139439" y="9168274"/>
            <a:ext cx="2048904" cy="8977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56" idx="3"/>
          </p:cNvCxnSpPr>
          <p:nvPr/>
        </p:nvCxnSpPr>
        <p:spPr bwMode="auto">
          <a:xfrm flipH="1">
            <a:off x="8010177" y="7337280"/>
            <a:ext cx="611779" cy="14714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24" idx="4"/>
            <a:endCxn id="125" idx="7"/>
          </p:cNvCxnSpPr>
          <p:nvPr/>
        </p:nvCxnSpPr>
        <p:spPr bwMode="auto">
          <a:xfrm flipH="1">
            <a:off x="4269695" y="8424044"/>
            <a:ext cx="107084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39" idx="2"/>
          </p:cNvCxnSpPr>
          <p:nvPr/>
        </p:nvCxnSpPr>
        <p:spPr bwMode="auto">
          <a:xfrm flipH="1">
            <a:off x="7448635" y="6344530"/>
            <a:ext cx="1418130" cy="43031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>
            <a:stCxn id="123" idx="6"/>
            <a:endCxn id="129" idx="2"/>
          </p:cNvCxnSpPr>
          <p:nvPr/>
        </p:nvCxnSpPr>
        <p:spPr bwMode="auto">
          <a:xfrm>
            <a:off x="4193974" y="6161725"/>
            <a:ext cx="31522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>
            <a:stCxn id="129" idx="3"/>
            <a:endCxn id="124" idx="7"/>
          </p:cNvCxnSpPr>
          <p:nvPr/>
        </p:nvCxnSpPr>
        <p:spPr bwMode="auto">
          <a:xfrm flipH="1">
            <a:off x="4506041" y="6290987"/>
            <a:ext cx="56703" cy="18209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23" idx="4"/>
            <a:endCxn id="128" idx="7"/>
          </p:cNvCxnSpPr>
          <p:nvPr/>
        </p:nvCxnSpPr>
        <p:spPr bwMode="auto">
          <a:xfrm flipH="1">
            <a:off x="2887179" y="6344529"/>
            <a:ext cx="1123991" cy="11915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6" idx="6"/>
            <a:endCxn id="125" idx="2"/>
          </p:cNvCxnSpPr>
          <p:nvPr/>
        </p:nvCxnSpPr>
        <p:spPr bwMode="auto">
          <a:xfrm flipV="1">
            <a:off x="2923165" y="8808688"/>
            <a:ext cx="1034463" cy="1232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26" idx="2"/>
            <a:endCxn id="127" idx="5"/>
          </p:cNvCxnSpPr>
          <p:nvPr/>
        </p:nvCxnSpPr>
        <p:spPr bwMode="auto">
          <a:xfrm flipH="1" flipV="1">
            <a:off x="1471879" y="7665293"/>
            <a:ext cx="1085677" cy="126663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2" idx="4"/>
            <a:endCxn id="127" idx="0"/>
          </p:cNvCxnSpPr>
          <p:nvPr/>
        </p:nvCxnSpPr>
        <p:spPr bwMode="auto">
          <a:xfrm flipH="1">
            <a:off x="1342617" y="7033369"/>
            <a:ext cx="33156" cy="3198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7" idx="7"/>
            <a:endCxn id="128" idx="2"/>
          </p:cNvCxnSpPr>
          <p:nvPr/>
        </p:nvCxnSpPr>
        <p:spPr bwMode="auto">
          <a:xfrm>
            <a:off x="1471879" y="7406768"/>
            <a:ext cx="1103233" cy="2585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>
            <a:stCxn id="125" idx="1"/>
            <a:endCxn id="128" idx="5"/>
          </p:cNvCxnSpPr>
          <p:nvPr/>
        </p:nvCxnSpPr>
        <p:spPr bwMode="auto">
          <a:xfrm flipH="1" flipV="1">
            <a:off x="2887179" y="7794555"/>
            <a:ext cx="1123991" cy="8848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>
            <a:stCxn id="124" idx="1"/>
            <a:endCxn id="123" idx="4"/>
          </p:cNvCxnSpPr>
          <p:nvPr/>
        </p:nvCxnSpPr>
        <p:spPr bwMode="auto">
          <a:xfrm flipH="1" flipV="1">
            <a:off x="4011170" y="6344529"/>
            <a:ext cx="236346" cy="17674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43" idx="0"/>
          </p:cNvCxnSpPr>
          <p:nvPr/>
        </p:nvCxnSpPr>
        <p:spPr bwMode="auto">
          <a:xfrm flipH="1" flipV="1">
            <a:off x="7319373" y="7086911"/>
            <a:ext cx="690804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39" idx="3"/>
            <a:endCxn id="44" idx="0"/>
          </p:cNvCxnSpPr>
          <p:nvPr/>
        </p:nvCxnSpPr>
        <p:spPr bwMode="auto">
          <a:xfrm flipH="1">
            <a:off x="8813223" y="6473792"/>
            <a:ext cx="107084" cy="193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39" idx="6"/>
            <a:endCxn id="45" idx="2"/>
          </p:cNvCxnSpPr>
          <p:nvPr/>
        </p:nvCxnSpPr>
        <p:spPr bwMode="auto">
          <a:xfrm>
            <a:off x="9232374" y="6344530"/>
            <a:ext cx="1838015" cy="111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40" idx="7"/>
            <a:endCxn id="45" idx="3"/>
          </p:cNvCxnSpPr>
          <p:nvPr/>
        </p:nvCxnSpPr>
        <p:spPr bwMode="auto">
          <a:xfrm flipV="1">
            <a:off x="10146497" y="6484955"/>
            <a:ext cx="977434" cy="16270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41" idx="7"/>
            <a:endCxn id="45" idx="4"/>
          </p:cNvCxnSpPr>
          <p:nvPr/>
        </p:nvCxnSpPr>
        <p:spPr bwMode="auto">
          <a:xfrm flipV="1">
            <a:off x="10213295" y="6538497"/>
            <a:ext cx="1039899" cy="21944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41" idx="0"/>
            <a:endCxn id="40" idx="4"/>
          </p:cNvCxnSpPr>
          <p:nvPr/>
        </p:nvCxnSpPr>
        <p:spPr bwMode="auto">
          <a:xfrm flipH="1" flipV="1">
            <a:off x="10017235" y="8424044"/>
            <a:ext cx="66798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41" idx="2"/>
            <a:endCxn id="44" idx="5"/>
          </p:cNvCxnSpPr>
          <p:nvPr/>
        </p:nvCxnSpPr>
        <p:spPr bwMode="auto">
          <a:xfrm flipH="1" flipV="1">
            <a:off x="8942485" y="6979827"/>
            <a:ext cx="958743" cy="188240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42" idx="0"/>
            <a:endCxn id="44" idx="4"/>
          </p:cNvCxnSpPr>
          <p:nvPr/>
        </p:nvCxnSpPr>
        <p:spPr bwMode="auto">
          <a:xfrm flipV="1">
            <a:off x="8683961" y="7033369"/>
            <a:ext cx="129262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42" idx="2"/>
            <a:endCxn id="43" idx="6"/>
          </p:cNvCxnSpPr>
          <p:nvPr/>
        </p:nvCxnSpPr>
        <p:spPr bwMode="auto">
          <a:xfrm flipH="1">
            <a:off x="8192981" y="8985470"/>
            <a:ext cx="308175" cy="535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42" idx="1"/>
          </p:cNvCxnSpPr>
          <p:nvPr/>
        </p:nvCxnSpPr>
        <p:spPr bwMode="auto">
          <a:xfrm flipH="1" flipV="1">
            <a:off x="7319373" y="7086911"/>
            <a:ext cx="1235325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endCxn id="124" idx="6"/>
          </p:cNvCxnSpPr>
          <p:nvPr/>
        </p:nvCxnSpPr>
        <p:spPr bwMode="auto">
          <a:xfrm flipH="1">
            <a:off x="4559583" y="6904107"/>
            <a:ext cx="2576985" cy="13371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ounded Rectangle 106"/>
          <p:cNvSpPr/>
          <p:nvPr/>
        </p:nvSpPr>
        <p:spPr bwMode="auto">
          <a:xfrm>
            <a:off x="3492541" y="5808326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 rot="18047295">
            <a:off x="3492544" y="8058304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 rot="19076026">
            <a:off x="2343054" y="723458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 rot="16200000">
            <a:off x="2343052" y="8463278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367058" y="8541920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 rot="18001463">
            <a:off x="8106900" y="627155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 rot="4764830">
            <a:off x="9272172" y="819004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 rot="19076026">
            <a:off x="10780674" y="595674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 rot="16200000">
            <a:off x="6890292" y="6433055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81695" y="6417223"/>
            <a:ext cx="930172" cy="15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Merging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Combining two overlay networks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Step 3: Distribute excess virtual nodes 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Send new virtual nodes on a random walk of old topology.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(Use random sampling of target topology.)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192968" y="666776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828365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4193974" y="8058435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957628" y="862588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557556" y="874912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159812" y="7353226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575112" y="7482488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509202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866765" y="61617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834430" y="80584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901228" y="86794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27372" y="885620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630418" y="666776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070389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136568" y="649677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9067468" y="613132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764320" y="622011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0134801" y="894597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9986830" y="82108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8135547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010163" y="706620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2156283" y="3910013"/>
            <a:ext cx="8344127" cy="1270000"/>
          </a:xfrm>
          <a:prstGeom prst="wedgeEllipseCallout">
            <a:avLst>
              <a:gd name="adj1" fmla="val -19229"/>
              <a:gd name="adj2" fmla="val 47833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Problem: only one bridge.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49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>
            <a:stCxn id="56" idx="1"/>
          </p:cNvCxnSpPr>
          <p:nvPr/>
        </p:nvCxnSpPr>
        <p:spPr bwMode="auto">
          <a:xfrm flipH="1" flipV="1">
            <a:off x="7448635" y="6774844"/>
            <a:ext cx="1173321" cy="3039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57" idx="4"/>
            <a:endCxn id="40" idx="7"/>
          </p:cNvCxnSpPr>
          <p:nvPr/>
        </p:nvCxnSpPr>
        <p:spPr bwMode="auto">
          <a:xfrm>
            <a:off x="9250273" y="6496929"/>
            <a:ext cx="896224" cy="16150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58" idx="3"/>
            <a:endCxn id="42" idx="7"/>
          </p:cNvCxnSpPr>
          <p:nvPr/>
        </p:nvCxnSpPr>
        <p:spPr bwMode="auto">
          <a:xfrm flipH="1">
            <a:off x="8813223" y="6532186"/>
            <a:ext cx="2004639" cy="23240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1" idx="2"/>
          </p:cNvCxnSpPr>
          <p:nvPr/>
        </p:nvCxnSpPr>
        <p:spPr bwMode="auto">
          <a:xfrm flipH="1">
            <a:off x="8813223" y="8862230"/>
            <a:ext cx="1088005" cy="14637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59" idx="3"/>
            <a:endCxn id="43" idx="5"/>
          </p:cNvCxnSpPr>
          <p:nvPr/>
        </p:nvCxnSpPr>
        <p:spPr bwMode="auto">
          <a:xfrm flipH="1" flipV="1">
            <a:off x="8139439" y="9168274"/>
            <a:ext cx="2048904" cy="8977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56" idx="3"/>
          </p:cNvCxnSpPr>
          <p:nvPr/>
        </p:nvCxnSpPr>
        <p:spPr bwMode="auto">
          <a:xfrm flipH="1">
            <a:off x="8010177" y="7337280"/>
            <a:ext cx="611779" cy="14714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24" idx="4"/>
            <a:endCxn id="125" idx="7"/>
          </p:cNvCxnSpPr>
          <p:nvPr/>
        </p:nvCxnSpPr>
        <p:spPr bwMode="auto">
          <a:xfrm flipH="1">
            <a:off x="4269695" y="8424044"/>
            <a:ext cx="107084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39" idx="2"/>
          </p:cNvCxnSpPr>
          <p:nvPr/>
        </p:nvCxnSpPr>
        <p:spPr bwMode="auto">
          <a:xfrm flipH="1">
            <a:off x="7448635" y="6344530"/>
            <a:ext cx="1418130" cy="43031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>
            <a:stCxn id="123" idx="6"/>
            <a:endCxn id="129" idx="2"/>
          </p:cNvCxnSpPr>
          <p:nvPr/>
        </p:nvCxnSpPr>
        <p:spPr bwMode="auto">
          <a:xfrm>
            <a:off x="4193974" y="6161725"/>
            <a:ext cx="31522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>
            <a:stCxn id="129" idx="3"/>
            <a:endCxn id="124" idx="7"/>
          </p:cNvCxnSpPr>
          <p:nvPr/>
        </p:nvCxnSpPr>
        <p:spPr bwMode="auto">
          <a:xfrm flipH="1">
            <a:off x="4506041" y="6290987"/>
            <a:ext cx="56703" cy="18209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23" idx="4"/>
            <a:endCxn id="128" idx="7"/>
          </p:cNvCxnSpPr>
          <p:nvPr/>
        </p:nvCxnSpPr>
        <p:spPr bwMode="auto">
          <a:xfrm flipH="1">
            <a:off x="2887179" y="6344529"/>
            <a:ext cx="1123991" cy="11915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6" idx="6"/>
            <a:endCxn id="125" idx="2"/>
          </p:cNvCxnSpPr>
          <p:nvPr/>
        </p:nvCxnSpPr>
        <p:spPr bwMode="auto">
          <a:xfrm flipV="1">
            <a:off x="2923165" y="8808688"/>
            <a:ext cx="1034463" cy="1232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26" idx="2"/>
            <a:endCxn id="127" idx="5"/>
          </p:cNvCxnSpPr>
          <p:nvPr/>
        </p:nvCxnSpPr>
        <p:spPr bwMode="auto">
          <a:xfrm flipH="1" flipV="1">
            <a:off x="1471879" y="7665293"/>
            <a:ext cx="1085677" cy="126663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2" idx="4"/>
            <a:endCxn id="127" idx="0"/>
          </p:cNvCxnSpPr>
          <p:nvPr/>
        </p:nvCxnSpPr>
        <p:spPr bwMode="auto">
          <a:xfrm flipH="1">
            <a:off x="1342617" y="7033369"/>
            <a:ext cx="33156" cy="3198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7" idx="7"/>
            <a:endCxn id="128" idx="2"/>
          </p:cNvCxnSpPr>
          <p:nvPr/>
        </p:nvCxnSpPr>
        <p:spPr bwMode="auto">
          <a:xfrm>
            <a:off x="1471879" y="7406768"/>
            <a:ext cx="1103233" cy="2585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>
            <a:stCxn id="125" idx="1"/>
            <a:endCxn id="128" idx="5"/>
          </p:cNvCxnSpPr>
          <p:nvPr/>
        </p:nvCxnSpPr>
        <p:spPr bwMode="auto">
          <a:xfrm flipH="1" flipV="1">
            <a:off x="2887179" y="7794555"/>
            <a:ext cx="1123991" cy="8848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>
            <a:stCxn id="124" idx="1"/>
            <a:endCxn id="123" idx="4"/>
          </p:cNvCxnSpPr>
          <p:nvPr/>
        </p:nvCxnSpPr>
        <p:spPr bwMode="auto">
          <a:xfrm flipH="1" flipV="1">
            <a:off x="4011170" y="6344529"/>
            <a:ext cx="236346" cy="17674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43" idx="0"/>
          </p:cNvCxnSpPr>
          <p:nvPr/>
        </p:nvCxnSpPr>
        <p:spPr bwMode="auto">
          <a:xfrm flipH="1" flipV="1">
            <a:off x="7319373" y="7086911"/>
            <a:ext cx="690804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39" idx="3"/>
            <a:endCxn id="44" idx="0"/>
          </p:cNvCxnSpPr>
          <p:nvPr/>
        </p:nvCxnSpPr>
        <p:spPr bwMode="auto">
          <a:xfrm flipH="1">
            <a:off x="8813223" y="6473792"/>
            <a:ext cx="107084" cy="193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39" idx="6"/>
            <a:endCxn id="45" idx="2"/>
          </p:cNvCxnSpPr>
          <p:nvPr/>
        </p:nvCxnSpPr>
        <p:spPr bwMode="auto">
          <a:xfrm>
            <a:off x="9232374" y="6344530"/>
            <a:ext cx="1838015" cy="111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40" idx="7"/>
            <a:endCxn id="45" idx="3"/>
          </p:cNvCxnSpPr>
          <p:nvPr/>
        </p:nvCxnSpPr>
        <p:spPr bwMode="auto">
          <a:xfrm flipV="1">
            <a:off x="10146497" y="6484955"/>
            <a:ext cx="977434" cy="16270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41" idx="7"/>
            <a:endCxn id="45" idx="4"/>
          </p:cNvCxnSpPr>
          <p:nvPr/>
        </p:nvCxnSpPr>
        <p:spPr bwMode="auto">
          <a:xfrm flipV="1">
            <a:off x="10213295" y="6538497"/>
            <a:ext cx="1039899" cy="21944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41" idx="0"/>
            <a:endCxn id="40" idx="4"/>
          </p:cNvCxnSpPr>
          <p:nvPr/>
        </p:nvCxnSpPr>
        <p:spPr bwMode="auto">
          <a:xfrm flipH="1" flipV="1">
            <a:off x="10017235" y="8424044"/>
            <a:ext cx="66798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41" idx="2"/>
            <a:endCxn id="44" idx="5"/>
          </p:cNvCxnSpPr>
          <p:nvPr/>
        </p:nvCxnSpPr>
        <p:spPr bwMode="auto">
          <a:xfrm flipH="1" flipV="1">
            <a:off x="8942485" y="6979827"/>
            <a:ext cx="958743" cy="188240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42" idx="0"/>
            <a:endCxn id="44" idx="4"/>
          </p:cNvCxnSpPr>
          <p:nvPr/>
        </p:nvCxnSpPr>
        <p:spPr bwMode="auto">
          <a:xfrm flipV="1">
            <a:off x="8683961" y="7033369"/>
            <a:ext cx="129262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42" idx="2"/>
            <a:endCxn id="43" idx="6"/>
          </p:cNvCxnSpPr>
          <p:nvPr/>
        </p:nvCxnSpPr>
        <p:spPr bwMode="auto">
          <a:xfrm flipH="1">
            <a:off x="8192981" y="8985470"/>
            <a:ext cx="308175" cy="535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42" idx="1"/>
          </p:cNvCxnSpPr>
          <p:nvPr/>
        </p:nvCxnSpPr>
        <p:spPr bwMode="auto">
          <a:xfrm flipH="1" flipV="1">
            <a:off x="7319373" y="7086911"/>
            <a:ext cx="1235325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endCxn id="124" idx="6"/>
          </p:cNvCxnSpPr>
          <p:nvPr/>
        </p:nvCxnSpPr>
        <p:spPr bwMode="auto">
          <a:xfrm flipH="1">
            <a:off x="4559583" y="6904107"/>
            <a:ext cx="2576985" cy="13371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ounded Rectangle 106"/>
          <p:cNvSpPr/>
          <p:nvPr/>
        </p:nvSpPr>
        <p:spPr bwMode="auto">
          <a:xfrm>
            <a:off x="3492541" y="5808326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 rot="18047295">
            <a:off x="3492544" y="8058304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 rot="19076026">
            <a:off x="2343054" y="723458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 rot="16200000">
            <a:off x="2343052" y="8463278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367058" y="8541920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 rot="18001463">
            <a:off x="8106900" y="627155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 rot="4764830">
            <a:off x="9272172" y="819004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 rot="19076026">
            <a:off x="10780674" y="595674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 rot="16200000">
            <a:off x="6890292" y="6433055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81695" y="6417223"/>
            <a:ext cx="930172" cy="15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Merging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Combining two overlay networks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Step 3: Distribute excess virtual nodes 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Send new virtual nodes on a random walk of old topology.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(Use random sampling of target topology.)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Every success creates a new bridge.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Number of bridges doubles (i.e., exponential growth).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192968" y="666776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828365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4193974" y="8058435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957628" y="862588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557556" y="874912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159812" y="7353226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575112" y="7482488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509202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866765" y="61617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834430" y="80584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901228" y="86794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827372" y="8856207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630418" y="666776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070389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136568" y="649677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9067468" y="613132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764320" y="622011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0134801" y="894597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9986830" y="82108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8135547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73" name="Straight Connector 72"/>
          <p:cNvCxnSpPr>
            <a:stCxn id="39" idx="2"/>
          </p:cNvCxnSpPr>
          <p:nvPr/>
        </p:nvCxnSpPr>
        <p:spPr bwMode="auto">
          <a:xfrm flipH="1">
            <a:off x="1192969" y="6344530"/>
            <a:ext cx="7673796" cy="9165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" name="Oval 69"/>
          <p:cNvSpPr/>
          <p:nvPr/>
        </p:nvSpPr>
        <p:spPr bwMode="auto">
          <a:xfrm>
            <a:off x="1010163" y="706620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65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>
            <a:endCxn id="86" idx="6"/>
          </p:cNvCxnSpPr>
          <p:nvPr/>
        </p:nvCxnSpPr>
        <p:spPr bwMode="auto">
          <a:xfrm flipH="1" flipV="1">
            <a:off x="3105969" y="7597093"/>
            <a:ext cx="6880861" cy="6137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endCxn id="76" idx="7"/>
          </p:cNvCxnSpPr>
          <p:nvPr/>
        </p:nvCxnSpPr>
        <p:spPr bwMode="auto">
          <a:xfrm flipH="1" flipV="1">
            <a:off x="4506041" y="8367358"/>
            <a:ext cx="2996136" cy="44133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58" idx="1"/>
            <a:endCxn id="81" idx="4"/>
          </p:cNvCxnSpPr>
          <p:nvPr/>
        </p:nvCxnSpPr>
        <p:spPr bwMode="auto">
          <a:xfrm flipH="1">
            <a:off x="4351221" y="6273661"/>
            <a:ext cx="6466641" cy="26483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39" idx="2"/>
          </p:cNvCxnSpPr>
          <p:nvPr/>
        </p:nvCxnSpPr>
        <p:spPr bwMode="auto">
          <a:xfrm flipH="1">
            <a:off x="1192969" y="6344530"/>
            <a:ext cx="7673796" cy="9165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56" idx="1"/>
          </p:cNvCxnSpPr>
          <p:nvPr/>
        </p:nvCxnSpPr>
        <p:spPr bwMode="auto">
          <a:xfrm flipH="1" flipV="1">
            <a:off x="7448635" y="6774844"/>
            <a:ext cx="1173321" cy="3039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57" idx="4"/>
            <a:endCxn id="40" idx="7"/>
          </p:cNvCxnSpPr>
          <p:nvPr/>
        </p:nvCxnSpPr>
        <p:spPr bwMode="auto">
          <a:xfrm>
            <a:off x="9250273" y="6496929"/>
            <a:ext cx="896224" cy="16150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58" idx="3"/>
            <a:endCxn id="42" idx="7"/>
          </p:cNvCxnSpPr>
          <p:nvPr/>
        </p:nvCxnSpPr>
        <p:spPr bwMode="auto">
          <a:xfrm flipH="1">
            <a:off x="8813223" y="6532186"/>
            <a:ext cx="2004639" cy="23240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1" idx="2"/>
          </p:cNvCxnSpPr>
          <p:nvPr/>
        </p:nvCxnSpPr>
        <p:spPr bwMode="auto">
          <a:xfrm flipH="1">
            <a:off x="8813223" y="8862230"/>
            <a:ext cx="1088005" cy="14637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59" idx="3"/>
          </p:cNvCxnSpPr>
          <p:nvPr/>
        </p:nvCxnSpPr>
        <p:spPr bwMode="auto">
          <a:xfrm flipH="1" flipV="1">
            <a:off x="8139439" y="9168274"/>
            <a:ext cx="2048904" cy="8977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56" idx="3"/>
          </p:cNvCxnSpPr>
          <p:nvPr/>
        </p:nvCxnSpPr>
        <p:spPr bwMode="auto">
          <a:xfrm flipH="1">
            <a:off x="8010177" y="7337280"/>
            <a:ext cx="611779" cy="14714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24" idx="4"/>
            <a:endCxn id="125" idx="7"/>
          </p:cNvCxnSpPr>
          <p:nvPr/>
        </p:nvCxnSpPr>
        <p:spPr bwMode="auto">
          <a:xfrm flipH="1">
            <a:off x="4269695" y="8424044"/>
            <a:ext cx="107084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39" idx="2"/>
          </p:cNvCxnSpPr>
          <p:nvPr/>
        </p:nvCxnSpPr>
        <p:spPr bwMode="auto">
          <a:xfrm flipH="1">
            <a:off x="7448635" y="6344530"/>
            <a:ext cx="1418130" cy="43031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>
            <a:stCxn id="123" idx="6"/>
            <a:endCxn id="129" idx="2"/>
          </p:cNvCxnSpPr>
          <p:nvPr/>
        </p:nvCxnSpPr>
        <p:spPr bwMode="auto">
          <a:xfrm>
            <a:off x="4193974" y="6161725"/>
            <a:ext cx="31522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>
            <a:stCxn id="129" idx="3"/>
            <a:endCxn id="124" idx="7"/>
          </p:cNvCxnSpPr>
          <p:nvPr/>
        </p:nvCxnSpPr>
        <p:spPr bwMode="auto">
          <a:xfrm flipH="1">
            <a:off x="4506041" y="6290987"/>
            <a:ext cx="56703" cy="18209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23" idx="4"/>
            <a:endCxn id="128" idx="7"/>
          </p:cNvCxnSpPr>
          <p:nvPr/>
        </p:nvCxnSpPr>
        <p:spPr bwMode="auto">
          <a:xfrm flipH="1">
            <a:off x="2887179" y="6344529"/>
            <a:ext cx="1123991" cy="11915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6" idx="6"/>
            <a:endCxn id="125" idx="2"/>
          </p:cNvCxnSpPr>
          <p:nvPr/>
        </p:nvCxnSpPr>
        <p:spPr bwMode="auto">
          <a:xfrm flipV="1">
            <a:off x="2923165" y="8808688"/>
            <a:ext cx="1034463" cy="1232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26" idx="2"/>
            <a:endCxn id="127" idx="5"/>
          </p:cNvCxnSpPr>
          <p:nvPr/>
        </p:nvCxnSpPr>
        <p:spPr bwMode="auto">
          <a:xfrm flipH="1" flipV="1">
            <a:off x="1471879" y="7665293"/>
            <a:ext cx="1085677" cy="126663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2" idx="4"/>
            <a:endCxn id="127" idx="0"/>
          </p:cNvCxnSpPr>
          <p:nvPr/>
        </p:nvCxnSpPr>
        <p:spPr bwMode="auto">
          <a:xfrm flipH="1">
            <a:off x="1342617" y="7033369"/>
            <a:ext cx="33156" cy="3198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7" idx="7"/>
            <a:endCxn id="128" idx="2"/>
          </p:cNvCxnSpPr>
          <p:nvPr/>
        </p:nvCxnSpPr>
        <p:spPr bwMode="auto">
          <a:xfrm>
            <a:off x="1471879" y="7406768"/>
            <a:ext cx="1103233" cy="2585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>
            <a:stCxn id="125" idx="1"/>
            <a:endCxn id="128" idx="5"/>
          </p:cNvCxnSpPr>
          <p:nvPr/>
        </p:nvCxnSpPr>
        <p:spPr bwMode="auto">
          <a:xfrm flipH="1" flipV="1">
            <a:off x="2887179" y="7794555"/>
            <a:ext cx="1123991" cy="8848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>
            <a:stCxn id="124" idx="1"/>
            <a:endCxn id="123" idx="4"/>
          </p:cNvCxnSpPr>
          <p:nvPr/>
        </p:nvCxnSpPr>
        <p:spPr bwMode="auto">
          <a:xfrm flipH="1" flipV="1">
            <a:off x="4011170" y="6344529"/>
            <a:ext cx="236346" cy="17674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flipH="1" flipV="1">
            <a:off x="7319373" y="7086911"/>
            <a:ext cx="690804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39" idx="3"/>
          </p:cNvCxnSpPr>
          <p:nvPr/>
        </p:nvCxnSpPr>
        <p:spPr bwMode="auto">
          <a:xfrm flipH="1">
            <a:off x="8813223" y="6473792"/>
            <a:ext cx="107084" cy="193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39" idx="6"/>
            <a:endCxn id="45" idx="2"/>
          </p:cNvCxnSpPr>
          <p:nvPr/>
        </p:nvCxnSpPr>
        <p:spPr bwMode="auto">
          <a:xfrm>
            <a:off x="9232374" y="6344530"/>
            <a:ext cx="1838015" cy="111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40" idx="7"/>
            <a:endCxn id="45" idx="3"/>
          </p:cNvCxnSpPr>
          <p:nvPr/>
        </p:nvCxnSpPr>
        <p:spPr bwMode="auto">
          <a:xfrm flipV="1">
            <a:off x="10146497" y="6484955"/>
            <a:ext cx="977434" cy="16270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41" idx="7"/>
            <a:endCxn id="45" idx="4"/>
          </p:cNvCxnSpPr>
          <p:nvPr/>
        </p:nvCxnSpPr>
        <p:spPr bwMode="auto">
          <a:xfrm flipV="1">
            <a:off x="10213295" y="6538497"/>
            <a:ext cx="1039899" cy="21944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41" idx="0"/>
            <a:endCxn id="40" idx="4"/>
          </p:cNvCxnSpPr>
          <p:nvPr/>
        </p:nvCxnSpPr>
        <p:spPr bwMode="auto">
          <a:xfrm flipH="1" flipV="1">
            <a:off x="10017235" y="8424044"/>
            <a:ext cx="66798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41" idx="2"/>
          </p:cNvCxnSpPr>
          <p:nvPr/>
        </p:nvCxnSpPr>
        <p:spPr bwMode="auto">
          <a:xfrm flipH="1" flipV="1">
            <a:off x="8942485" y="6979827"/>
            <a:ext cx="958743" cy="188240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42" idx="0"/>
          </p:cNvCxnSpPr>
          <p:nvPr/>
        </p:nvCxnSpPr>
        <p:spPr bwMode="auto">
          <a:xfrm flipV="1">
            <a:off x="8683961" y="7033369"/>
            <a:ext cx="129262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42" idx="2"/>
          </p:cNvCxnSpPr>
          <p:nvPr/>
        </p:nvCxnSpPr>
        <p:spPr bwMode="auto">
          <a:xfrm flipH="1">
            <a:off x="8192981" y="8985470"/>
            <a:ext cx="308175" cy="535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42" idx="1"/>
          </p:cNvCxnSpPr>
          <p:nvPr/>
        </p:nvCxnSpPr>
        <p:spPr bwMode="auto">
          <a:xfrm flipH="1" flipV="1">
            <a:off x="7319373" y="7086911"/>
            <a:ext cx="1235325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endCxn id="124" idx="6"/>
          </p:cNvCxnSpPr>
          <p:nvPr/>
        </p:nvCxnSpPr>
        <p:spPr bwMode="auto">
          <a:xfrm flipH="1">
            <a:off x="4559583" y="6904107"/>
            <a:ext cx="2576985" cy="13371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ounded Rectangle 106"/>
          <p:cNvSpPr/>
          <p:nvPr/>
        </p:nvSpPr>
        <p:spPr bwMode="auto">
          <a:xfrm>
            <a:off x="3492541" y="5808326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 rot="18047295">
            <a:off x="3492544" y="8058304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 rot="19076026">
            <a:off x="2343054" y="723458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 rot="16200000">
            <a:off x="2343052" y="8463278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367058" y="8541920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 rot="18001463">
            <a:off x="8106900" y="627155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 rot="4764830">
            <a:off x="9272172" y="819004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 rot="19076026">
            <a:off x="10780674" y="595674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 rot="16200000">
            <a:off x="6890292" y="6433055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81695" y="6417223"/>
            <a:ext cx="930172" cy="15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Merging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Combining two overlay networks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927100" y="208915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Step 3: Distribute excess virtual nodes 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Send new virtual nodes on a random walk of old topology.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(</a:t>
            </a:r>
            <a:r>
              <a:rPr lang="en-US" sz="2800" dirty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Use random sampling of target topology.)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192968" y="666776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828365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4193974" y="8058435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957628" y="862588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557556" y="874912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159812" y="7353226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575112" y="7482488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509202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866765" y="61617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834430" y="80584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901228" y="86794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070389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136568" y="649677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9067468" y="613132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764320" y="622011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0134801" y="894597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9986830" y="82108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8135547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010163" y="706620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4193974" y="831381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4168416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5" name="Oval Callout 84"/>
          <p:cNvSpPr/>
          <p:nvPr/>
        </p:nvSpPr>
        <p:spPr bwMode="auto">
          <a:xfrm>
            <a:off x="-965215" y="4047061"/>
            <a:ext cx="14613467" cy="1151472"/>
          </a:xfrm>
          <a:prstGeom prst="wedgeEllipseCallout">
            <a:avLst>
              <a:gd name="adj1" fmla="val -19229"/>
              <a:gd name="adj2" fmla="val 47833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Problem: eventually, hard to find an empty node.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740360" y="74142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50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>
            <a:endCxn id="86" idx="6"/>
          </p:cNvCxnSpPr>
          <p:nvPr/>
        </p:nvCxnSpPr>
        <p:spPr bwMode="auto">
          <a:xfrm flipH="1" flipV="1">
            <a:off x="3105969" y="7597093"/>
            <a:ext cx="6880861" cy="6137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endCxn id="76" idx="7"/>
          </p:cNvCxnSpPr>
          <p:nvPr/>
        </p:nvCxnSpPr>
        <p:spPr bwMode="auto">
          <a:xfrm flipH="1" flipV="1">
            <a:off x="4506041" y="8367358"/>
            <a:ext cx="2996136" cy="44133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58" idx="1"/>
            <a:endCxn id="81" idx="4"/>
          </p:cNvCxnSpPr>
          <p:nvPr/>
        </p:nvCxnSpPr>
        <p:spPr bwMode="auto">
          <a:xfrm flipH="1">
            <a:off x="4351221" y="6273661"/>
            <a:ext cx="6466641" cy="26483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39" idx="2"/>
          </p:cNvCxnSpPr>
          <p:nvPr/>
        </p:nvCxnSpPr>
        <p:spPr bwMode="auto">
          <a:xfrm flipH="1">
            <a:off x="1192969" y="6344530"/>
            <a:ext cx="7673796" cy="9165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56" idx="1"/>
          </p:cNvCxnSpPr>
          <p:nvPr/>
        </p:nvCxnSpPr>
        <p:spPr bwMode="auto">
          <a:xfrm flipH="1" flipV="1">
            <a:off x="7448635" y="6774844"/>
            <a:ext cx="1173321" cy="3039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57" idx="4"/>
            <a:endCxn id="40" idx="7"/>
          </p:cNvCxnSpPr>
          <p:nvPr/>
        </p:nvCxnSpPr>
        <p:spPr bwMode="auto">
          <a:xfrm>
            <a:off x="9250273" y="6496929"/>
            <a:ext cx="896224" cy="16150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58" idx="3"/>
            <a:endCxn id="42" idx="7"/>
          </p:cNvCxnSpPr>
          <p:nvPr/>
        </p:nvCxnSpPr>
        <p:spPr bwMode="auto">
          <a:xfrm flipH="1">
            <a:off x="8813223" y="6532186"/>
            <a:ext cx="2004639" cy="23240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1" idx="2"/>
          </p:cNvCxnSpPr>
          <p:nvPr/>
        </p:nvCxnSpPr>
        <p:spPr bwMode="auto">
          <a:xfrm flipH="1">
            <a:off x="8813223" y="8862230"/>
            <a:ext cx="1088005" cy="14637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59" idx="3"/>
          </p:cNvCxnSpPr>
          <p:nvPr/>
        </p:nvCxnSpPr>
        <p:spPr bwMode="auto">
          <a:xfrm flipH="1" flipV="1">
            <a:off x="8139439" y="9168274"/>
            <a:ext cx="2048904" cy="8977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56" idx="3"/>
          </p:cNvCxnSpPr>
          <p:nvPr/>
        </p:nvCxnSpPr>
        <p:spPr bwMode="auto">
          <a:xfrm flipH="1">
            <a:off x="8010177" y="7337280"/>
            <a:ext cx="611779" cy="14714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24" idx="4"/>
            <a:endCxn id="125" idx="7"/>
          </p:cNvCxnSpPr>
          <p:nvPr/>
        </p:nvCxnSpPr>
        <p:spPr bwMode="auto">
          <a:xfrm flipH="1">
            <a:off x="4269695" y="8424044"/>
            <a:ext cx="107084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39" idx="2"/>
          </p:cNvCxnSpPr>
          <p:nvPr/>
        </p:nvCxnSpPr>
        <p:spPr bwMode="auto">
          <a:xfrm flipH="1">
            <a:off x="7448635" y="6344530"/>
            <a:ext cx="1418130" cy="43031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>
            <a:stCxn id="123" idx="6"/>
            <a:endCxn id="129" idx="2"/>
          </p:cNvCxnSpPr>
          <p:nvPr/>
        </p:nvCxnSpPr>
        <p:spPr bwMode="auto">
          <a:xfrm>
            <a:off x="4193974" y="6161725"/>
            <a:ext cx="31522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>
            <a:stCxn id="129" idx="3"/>
            <a:endCxn id="124" idx="7"/>
          </p:cNvCxnSpPr>
          <p:nvPr/>
        </p:nvCxnSpPr>
        <p:spPr bwMode="auto">
          <a:xfrm flipH="1">
            <a:off x="4506041" y="6290987"/>
            <a:ext cx="56703" cy="18209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23" idx="4"/>
            <a:endCxn id="128" idx="7"/>
          </p:cNvCxnSpPr>
          <p:nvPr/>
        </p:nvCxnSpPr>
        <p:spPr bwMode="auto">
          <a:xfrm flipH="1">
            <a:off x="2887179" y="6344529"/>
            <a:ext cx="1123991" cy="11915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6" idx="6"/>
            <a:endCxn id="125" idx="2"/>
          </p:cNvCxnSpPr>
          <p:nvPr/>
        </p:nvCxnSpPr>
        <p:spPr bwMode="auto">
          <a:xfrm flipV="1">
            <a:off x="2923165" y="8808688"/>
            <a:ext cx="1034463" cy="1232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26" idx="2"/>
            <a:endCxn id="127" idx="5"/>
          </p:cNvCxnSpPr>
          <p:nvPr/>
        </p:nvCxnSpPr>
        <p:spPr bwMode="auto">
          <a:xfrm flipH="1" flipV="1">
            <a:off x="1471879" y="7665293"/>
            <a:ext cx="1085677" cy="126663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2" idx="4"/>
            <a:endCxn id="127" idx="0"/>
          </p:cNvCxnSpPr>
          <p:nvPr/>
        </p:nvCxnSpPr>
        <p:spPr bwMode="auto">
          <a:xfrm flipH="1">
            <a:off x="1342617" y="7033369"/>
            <a:ext cx="33156" cy="3198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7" idx="7"/>
            <a:endCxn id="128" idx="2"/>
          </p:cNvCxnSpPr>
          <p:nvPr/>
        </p:nvCxnSpPr>
        <p:spPr bwMode="auto">
          <a:xfrm>
            <a:off x="1471879" y="7406768"/>
            <a:ext cx="1103233" cy="2585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>
            <a:stCxn id="125" idx="1"/>
            <a:endCxn id="128" idx="5"/>
          </p:cNvCxnSpPr>
          <p:nvPr/>
        </p:nvCxnSpPr>
        <p:spPr bwMode="auto">
          <a:xfrm flipH="1" flipV="1">
            <a:off x="2887179" y="7794555"/>
            <a:ext cx="1123991" cy="8848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>
            <a:stCxn id="124" idx="1"/>
            <a:endCxn id="123" idx="4"/>
          </p:cNvCxnSpPr>
          <p:nvPr/>
        </p:nvCxnSpPr>
        <p:spPr bwMode="auto">
          <a:xfrm flipH="1" flipV="1">
            <a:off x="4011170" y="6344529"/>
            <a:ext cx="236346" cy="17674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flipH="1" flipV="1">
            <a:off x="7319373" y="7086911"/>
            <a:ext cx="690804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39" idx="3"/>
          </p:cNvCxnSpPr>
          <p:nvPr/>
        </p:nvCxnSpPr>
        <p:spPr bwMode="auto">
          <a:xfrm flipH="1">
            <a:off x="8813223" y="6473792"/>
            <a:ext cx="107084" cy="193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39" idx="6"/>
            <a:endCxn id="45" idx="2"/>
          </p:cNvCxnSpPr>
          <p:nvPr/>
        </p:nvCxnSpPr>
        <p:spPr bwMode="auto">
          <a:xfrm>
            <a:off x="9232374" y="6344530"/>
            <a:ext cx="1838015" cy="111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40" idx="7"/>
            <a:endCxn id="45" idx="3"/>
          </p:cNvCxnSpPr>
          <p:nvPr/>
        </p:nvCxnSpPr>
        <p:spPr bwMode="auto">
          <a:xfrm flipV="1">
            <a:off x="10146497" y="6484955"/>
            <a:ext cx="977434" cy="16270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41" idx="7"/>
            <a:endCxn id="45" idx="4"/>
          </p:cNvCxnSpPr>
          <p:nvPr/>
        </p:nvCxnSpPr>
        <p:spPr bwMode="auto">
          <a:xfrm flipV="1">
            <a:off x="10213295" y="6538497"/>
            <a:ext cx="1039899" cy="21944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41" idx="0"/>
            <a:endCxn id="40" idx="4"/>
          </p:cNvCxnSpPr>
          <p:nvPr/>
        </p:nvCxnSpPr>
        <p:spPr bwMode="auto">
          <a:xfrm flipH="1" flipV="1">
            <a:off x="10017235" y="8424044"/>
            <a:ext cx="66798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41" idx="2"/>
          </p:cNvCxnSpPr>
          <p:nvPr/>
        </p:nvCxnSpPr>
        <p:spPr bwMode="auto">
          <a:xfrm flipH="1" flipV="1">
            <a:off x="8942485" y="6979827"/>
            <a:ext cx="958743" cy="188240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42" idx="0"/>
          </p:cNvCxnSpPr>
          <p:nvPr/>
        </p:nvCxnSpPr>
        <p:spPr bwMode="auto">
          <a:xfrm flipV="1">
            <a:off x="8683961" y="7033369"/>
            <a:ext cx="129262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42" idx="2"/>
          </p:cNvCxnSpPr>
          <p:nvPr/>
        </p:nvCxnSpPr>
        <p:spPr bwMode="auto">
          <a:xfrm flipH="1">
            <a:off x="8192981" y="8985470"/>
            <a:ext cx="308175" cy="535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42" idx="1"/>
          </p:cNvCxnSpPr>
          <p:nvPr/>
        </p:nvCxnSpPr>
        <p:spPr bwMode="auto">
          <a:xfrm flipH="1" flipV="1">
            <a:off x="7319373" y="7086911"/>
            <a:ext cx="1235325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endCxn id="124" idx="6"/>
          </p:cNvCxnSpPr>
          <p:nvPr/>
        </p:nvCxnSpPr>
        <p:spPr bwMode="auto">
          <a:xfrm flipH="1">
            <a:off x="4559583" y="6904107"/>
            <a:ext cx="2576985" cy="13371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ounded Rectangle 106"/>
          <p:cNvSpPr/>
          <p:nvPr/>
        </p:nvSpPr>
        <p:spPr bwMode="auto">
          <a:xfrm>
            <a:off x="3492541" y="5808326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 rot="18047295">
            <a:off x="3492544" y="8058304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 rot="19076026">
            <a:off x="2343054" y="723458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 rot="16200000">
            <a:off x="2343052" y="8463278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367058" y="8541920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 rot="18001463">
            <a:off x="8106900" y="627155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 rot="4764830">
            <a:off x="9272172" y="819004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 rot="19076026">
            <a:off x="10780674" y="595674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 rot="16200000">
            <a:off x="6890292" y="6433055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81695" y="6417223"/>
            <a:ext cx="930172" cy="15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Merging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Combining two overlay networks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842434" y="2089150"/>
            <a:ext cx="1165436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Step 3: Distribute excess virtual nodes 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Full nodes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send new 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virtual nodes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on random walk of old topology.</a:t>
            </a:r>
          </a:p>
          <a:p>
            <a:pPr marL="901700" lvl="2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r>
              <a:rPr lang="en-US" sz="2800" dirty="0" smtClean="0">
                <a:solidFill>
                  <a:schemeClr val="accent4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 If many nodes are empty, they are easy to find.</a:t>
            </a:r>
            <a:endParaRPr lang="en-US" sz="2800" dirty="0" smtClean="0">
              <a:solidFill>
                <a:schemeClr val="accent4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Empty nodes 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send </a:t>
            </a:r>
            <a:r>
              <a:rPr lang="en-US" sz="28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requests</a:t>
            </a: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on random walk of the old topology.</a:t>
            </a:r>
          </a:p>
          <a:p>
            <a:pPr marL="901700" lvl="2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r>
              <a:rPr lang="en-US" sz="2800" dirty="0">
                <a:solidFill>
                  <a:srgbClr val="5C5C5C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 If </a:t>
            </a:r>
            <a:r>
              <a:rPr lang="en-US" sz="2800" dirty="0" smtClean="0">
                <a:solidFill>
                  <a:srgbClr val="5C5C5C"/>
                </a:solidFill>
                <a:latin typeface="Palatino Bold" charset="0"/>
                <a:ea typeface="ＭＳ Ｐゴシック" charset="0"/>
                <a:cs typeface="Palatino Bold" charset="0"/>
                <a:sym typeface="Wingdings"/>
              </a:rPr>
              <a:t>most nodes are full, then there are lots of bridges.</a:t>
            </a:r>
            <a:endParaRPr lang="en-US" sz="2800" dirty="0">
              <a:solidFill>
                <a:srgbClr val="5C5C5C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192968" y="666776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828365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4193974" y="8058435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957628" y="862588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557556" y="8749123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159812" y="7353226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575112" y="7482488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509202" y="5978920"/>
            <a:ext cx="365609" cy="365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866765" y="61617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834430" y="80584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901228" y="86794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070389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136568" y="649677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9067468" y="613132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764320" y="622011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0134801" y="894597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9986830" y="82108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8135547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010163" y="706620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4193974" y="831381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4168416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740360" y="74142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86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/>
          <p:cNvCxnSpPr>
            <a:stCxn id="61" idx="1"/>
            <a:endCxn id="81" idx="4"/>
          </p:cNvCxnSpPr>
          <p:nvPr/>
        </p:nvCxnSpPr>
        <p:spPr bwMode="auto">
          <a:xfrm flipH="1" flipV="1">
            <a:off x="4351221" y="6538497"/>
            <a:ext cx="3155604" cy="218844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stCxn id="56" idx="2"/>
            <a:endCxn id="76" idx="6"/>
          </p:cNvCxnSpPr>
          <p:nvPr/>
        </p:nvCxnSpPr>
        <p:spPr bwMode="auto">
          <a:xfrm flipH="1">
            <a:off x="4559583" y="7208018"/>
            <a:ext cx="4008831" cy="128860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Rectangle 4"/>
          <p:cNvSpPr>
            <a:spLocks/>
          </p:cNvSpPr>
          <p:nvPr/>
        </p:nvSpPr>
        <p:spPr bwMode="auto">
          <a:xfrm>
            <a:off x="842434" y="2089150"/>
            <a:ext cx="1165436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Step 4: Rebalancing and clean up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Balance/reduce the virtual nodes (maybe).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dirty="0" smtClean="0">
                <a:solidFill>
                  <a:srgbClr val="3333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Drop the old topology.  (Or keep it as a backup.)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</a:pPr>
            <a:r>
              <a:rPr lang="en-US" sz="3200" dirty="0" smtClean="0">
                <a:solidFill>
                  <a:srgbClr val="8000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End result: a new instantiation of the virtual topology.</a:t>
            </a: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28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889000" lvl="1" indent="-444500" algn="l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dirty="0" smtClean="0">
              <a:solidFill>
                <a:srgbClr val="333399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pPr marL="901700" lvl="2" indent="-901700" algn="l" defTabSz="96838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80000"/>
            </a:pPr>
            <a:endParaRPr lang="en-US" sz="2800" dirty="0" smtClean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  <a:p>
            <a:pPr marL="457200" indent="-457200" algn="l">
              <a:lnSpc>
                <a:spcPct val="110000"/>
              </a:lnSpc>
              <a:buFont typeface="Wingdings" charset="0"/>
              <a:buChar char="è"/>
            </a:pPr>
            <a:endParaRPr lang="en-US" sz="28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cxnSp>
        <p:nvCxnSpPr>
          <p:cNvPr id="79" name="Straight Connector 78"/>
          <p:cNvCxnSpPr>
            <a:endCxn id="86" idx="6"/>
          </p:cNvCxnSpPr>
          <p:nvPr/>
        </p:nvCxnSpPr>
        <p:spPr bwMode="auto">
          <a:xfrm flipH="1" flipV="1">
            <a:off x="3105969" y="7597093"/>
            <a:ext cx="6880861" cy="6137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endCxn id="76" idx="7"/>
          </p:cNvCxnSpPr>
          <p:nvPr/>
        </p:nvCxnSpPr>
        <p:spPr bwMode="auto">
          <a:xfrm flipH="1" flipV="1">
            <a:off x="4506041" y="8367358"/>
            <a:ext cx="2996136" cy="44133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58" idx="1"/>
            <a:endCxn id="81" idx="4"/>
          </p:cNvCxnSpPr>
          <p:nvPr/>
        </p:nvCxnSpPr>
        <p:spPr bwMode="auto">
          <a:xfrm flipH="1">
            <a:off x="4351221" y="6273661"/>
            <a:ext cx="6466641" cy="26483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39" idx="2"/>
          </p:cNvCxnSpPr>
          <p:nvPr/>
        </p:nvCxnSpPr>
        <p:spPr bwMode="auto">
          <a:xfrm flipH="1">
            <a:off x="1192969" y="6344530"/>
            <a:ext cx="7673796" cy="9165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56" idx="1"/>
          </p:cNvCxnSpPr>
          <p:nvPr/>
        </p:nvCxnSpPr>
        <p:spPr bwMode="auto">
          <a:xfrm flipH="1" flipV="1">
            <a:off x="7448635" y="6774844"/>
            <a:ext cx="1173321" cy="3039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endCxn id="40" idx="7"/>
          </p:cNvCxnSpPr>
          <p:nvPr/>
        </p:nvCxnSpPr>
        <p:spPr bwMode="auto">
          <a:xfrm>
            <a:off x="9250273" y="6496929"/>
            <a:ext cx="896224" cy="16150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58" idx="3"/>
            <a:endCxn id="42" idx="7"/>
          </p:cNvCxnSpPr>
          <p:nvPr/>
        </p:nvCxnSpPr>
        <p:spPr bwMode="auto">
          <a:xfrm flipH="1">
            <a:off x="8813223" y="6532186"/>
            <a:ext cx="2004639" cy="232402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8813223" y="8862230"/>
            <a:ext cx="1088005" cy="14637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59" idx="3"/>
          </p:cNvCxnSpPr>
          <p:nvPr/>
        </p:nvCxnSpPr>
        <p:spPr bwMode="auto">
          <a:xfrm flipH="1" flipV="1">
            <a:off x="8139439" y="9168274"/>
            <a:ext cx="2048904" cy="8977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56" idx="3"/>
          </p:cNvCxnSpPr>
          <p:nvPr/>
        </p:nvCxnSpPr>
        <p:spPr bwMode="auto">
          <a:xfrm flipH="1">
            <a:off x="8010177" y="7337280"/>
            <a:ext cx="611779" cy="14714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4269695" y="8424044"/>
            <a:ext cx="107084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39" idx="2"/>
          </p:cNvCxnSpPr>
          <p:nvPr/>
        </p:nvCxnSpPr>
        <p:spPr bwMode="auto">
          <a:xfrm flipH="1">
            <a:off x="7448635" y="6344530"/>
            <a:ext cx="1418130" cy="43031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>
            <a:off x="4193974" y="6161725"/>
            <a:ext cx="31522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 flipH="1">
            <a:off x="4506041" y="6290987"/>
            <a:ext cx="56703" cy="182099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H="1">
            <a:off x="2887179" y="6344529"/>
            <a:ext cx="1123991" cy="11915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 flipV="1">
            <a:off x="2923165" y="8808688"/>
            <a:ext cx="1034463" cy="12324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 flipH="1" flipV="1">
            <a:off x="1471879" y="7665293"/>
            <a:ext cx="1085677" cy="126663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flipH="1">
            <a:off x="1342617" y="7033369"/>
            <a:ext cx="33156" cy="31985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/>
          <p:nvPr/>
        </p:nvCxnSpPr>
        <p:spPr bwMode="auto">
          <a:xfrm>
            <a:off x="1471879" y="7406768"/>
            <a:ext cx="1103233" cy="25852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 flipH="1" flipV="1">
            <a:off x="2887179" y="7794555"/>
            <a:ext cx="1123991" cy="8848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 flipH="1" flipV="1">
            <a:off x="4011170" y="6344529"/>
            <a:ext cx="236346" cy="176744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flipH="1" flipV="1">
            <a:off x="7319373" y="7086911"/>
            <a:ext cx="690804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39" idx="3"/>
          </p:cNvCxnSpPr>
          <p:nvPr/>
        </p:nvCxnSpPr>
        <p:spPr bwMode="auto">
          <a:xfrm flipH="1">
            <a:off x="8813223" y="6473792"/>
            <a:ext cx="107084" cy="193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39" idx="6"/>
            <a:endCxn id="45" idx="2"/>
          </p:cNvCxnSpPr>
          <p:nvPr/>
        </p:nvCxnSpPr>
        <p:spPr bwMode="auto">
          <a:xfrm>
            <a:off x="9232374" y="6344530"/>
            <a:ext cx="1838015" cy="111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40" idx="7"/>
            <a:endCxn id="45" idx="3"/>
          </p:cNvCxnSpPr>
          <p:nvPr/>
        </p:nvCxnSpPr>
        <p:spPr bwMode="auto">
          <a:xfrm flipV="1">
            <a:off x="10146497" y="6484955"/>
            <a:ext cx="977434" cy="162702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endCxn id="45" idx="4"/>
          </p:cNvCxnSpPr>
          <p:nvPr/>
        </p:nvCxnSpPr>
        <p:spPr bwMode="auto">
          <a:xfrm flipV="1">
            <a:off x="10213295" y="6538497"/>
            <a:ext cx="1039899" cy="219447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endCxn id="40" idx="4"/>
          </p:cNvCxnSpPr>
          <p:nvPr/>
        </p:nvCxnSpPr>
        <p:spPr bwMode="auto">
          <a:xfrm flipH="1" flipV="1">
            <a:off x="10017235" y="8424044"/>
            <a:ext cx="66798" cy="25538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H="1" flipV="1">
            <a:off x="8942485" y="6979827"/>
            <a:ext cx="958743" cy="188240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42" idx="0"/>
          </p:cNvCxnSpPr>
          <p:nvPr/>
        </p:nvCxnSpPr>
        <p:spPr bwMode="auto">
          <a:xfrm flipV="1">
            <a:off x="8683961" y="7033369"/>
            <a:ext cx="129262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42" idx="2"/>
          </p:cNvCxnSpPr>
          <p:nvPr/>
        </p:nvCxnSpPr>
        <p:spPr bwMode="auto">
          <a:xfrm flipH="1">
            <a:off x="8192981" y="8985470"/>
            <a:ext cx="308175" cy="535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42" idx="1"/>
          </p:cNvCxnSpPr>
          <p:nvPr/>
        </p:nvCxnSpPr>
        <p:spPr bwMode="auto">
          <a:xfrm flipH="1" flipV="1">
            <a:off x="7319373" y="7086911"/>
            <a:ext cx="1235325" cy="17692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flipH="1">
            <a:off x="4559583" y="6904107"/>
            <a:ext cx="2576985" cy="13371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ounded Rectangle 106"/>
          <p:cNvSpPr/>
          <p:nvPr/>
        </p:nvSpPr>
        <p:spPr bwMode="auto">
          <a:xfrm>
            <a:off x="3492541" y="5808326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 rot="18047295">
            <a:off x="3492544" y="8058304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 rot="19076026">
            <a:off x="2343054" y="723458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 rot="16200000">
            <a:off x="2343052" y="8463278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367058" y="8541920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 rot="18001463">
            <a:off x="8106900" y="627155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 rot="4764830">
            <a:off x="9272172" y="8190041"/>
            <a:ext cx="1621325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 rot="19076026">
            <a:off x="10780674" y="5956741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 rot="16200000">
            <a:off x="6890292" y="6433055"/>
            <a:ext cx="858164" cy="79790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81695" y="6417223"/>
            <a:ext cx="930172" cy="157348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6D6D6D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Merging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Combining two overlay networks</a:t>
            </a: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927100" y="5802970"/>
            <a:ext cx="1120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endParaRPr lang="en-US" sz="2800" dirty="0">
              <a:solidFill>
                <a:srgbClr val="800000"/>
              </a:solidFill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866765" y="616172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834430" y="805843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501156" y="880266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070389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136568" y="6496775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568414" y="7025213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764320" y="6220119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0134801" y="894597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351220" y="7875630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453283" y="86734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010163" y="706620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4193974" y="831381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4168416" y="61728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740360" y="7414288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575112" y="8825802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645561" y="6003916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289074" y="6669931"/>
            <a:ext cx="365609" cy="365609"/>
          </a:xfrm>
          <a:prstGeom prst="ellipse">
            <a:avLst/>
          </a:prstGeom>
          <a:solidFill>
            <a:srgbClr val="800000"/>
          </a:solidFill>
          <a:ln w="28575" cmpd="sng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48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Overview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Plan: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Virtual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Define good topologies.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Map virtual nodes to real servers.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Merging two good overlays: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Start with two good overlays, connected by one link.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Build new good overlay.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Construction algorithm: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Divide-and-conquer.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Merge and collapse components.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Robustness: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Self-stabilization.</a:t>
            </a:r>
          </a:p>
          <a:p>
            <a:pPr marL="914400" lvl="1" indent="-457200" algn="l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Churn.</a:t>
            </a:r>
            <a:endParaRPr lang="en-US" sz="2800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9221">
            <a:off x="9711536" y="1838591"/>
            <a:ext cx="2576105" cy="25761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32780" y="7595771"/>
            <a:ext cx="1107367" cy="1659924"/>
            <a:chOff x="11234829" y="2223646"/>
            <a:chExt cx="3539941" cy="5306307"/>
          </a:xfrm>
        </p:grpSpPr>
        <p:sp>
          <p:nvSpPr>
            <p:cNvPr id="7" name="32-Point Star 6"/>
            <p:cNvSpPr/>
            <p:nvPr/>
          </p:nvSpPr>
          <p:spPr bwMode="auto">
            <a:xfrm>
              <a:off x="11234829" y="2223646"/>
              <a:ext cx="3539941" cy="5306307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8180" y="2870625"/>
              <a:ext cx="1788974" cy="418120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68142" y="7267234"/>
            <a:ext cx="1226762" cy="1838895"/>
            <a:chOff x="-2593804" y="1548397"/>
            <a:chExt cx="3810209" cy="5711433"/>
          </a:xfrm>
        </p:grpSpPr>
        <p:sp>
          <p:nvSpPr>
            <p:cNvPr id="10" name="32-Point Star 9"/>
            <p:cNvSpPr/>
            <p:nvPr/>
          </p:nvSpPr>
          <p:spPr bwMode="auto">
            <a:xfrm>
              <a:off x="-2593804" y="1548397"/>
              <a:ext cx="3810209" cy="5711433"/>
            </a:xfrm>
            <a:prstGeom prst="star32">
              <a:avLst>
                <a:gd name="adj" fmla="val 45287"/>
              </a:avLst>
            </a:prstGeom>
            <a:solidFill>
              <a:schemeClr val="bg1"/>
            </a:solidFill>
            <a:ln w="63500"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6D6D6D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17217" y="2419269"/>
              <a:ext cx="2661836" cy="4040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42842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Divide-and-Conquer Algorithm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1.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Collections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maintain a collection of overlays.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Initially, each node is its own collection.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Collections are connected by edges between (real) nodes.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2.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Matching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find a matching in the graph of collections.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Pair up collections.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3.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Merge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combine pairs of collections.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Merge components.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Combine two components into a single new collection.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4.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Repeat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while there is &gt; 1 collection, go to Step 2.</a:t>
            </a: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750446" y="8787088"/>
            <a:ext cx="9575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Inspired by [</a:t>
            </a:r>
            <a:r>
              <a:rPr lang="en-US" sz="30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Angluin</a:t>
            </a:r>
            <a:r>
              <a:rPr lang="en-US" sz="30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3000" dirty="0" err="1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Aspnes</a:t>
            </a:r>
            <a:r>
              <a:rPr lang="en-US" sz="3000" dirty="0" smtClean="0">
                <a:solidFill>
                  <a:srgbClr val="800000"/>
                </a:solidFill>
                <a:ea typeface="ＭＳ Ｐゴシック" charset="0"/>
                <a:cs typeface="Palatino" charset="0"/>
              </a:rPr>
              <a:t>, Chen, Wu, Yin, SPAA’05]</a:t>
            </a:r>
            <a:endParaRPr lang="en-US" sz="3000" dirty="0">
              <a:solidFill>
                <a:srgbClr val="800000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88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Divide-and-Conquer Algorithm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1.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Collections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maintain a collection of overlays.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Initially, each node is its own collection.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Collections are connected by edges between (real) nodes.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2.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Matching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find a matching in the graph of collections.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Pair up collections.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3.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Merge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combine pairs of collections.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Merge components.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Combine two components into a single new collection.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4.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Repeat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while there is &gt; 1 collection, go to Step 2.</a:t>
            </a: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927100" y="7770813"/>
            <a:ext cx="10536767" cy="1270000"/>
          </a:xfrm>
          <a:prstGeom prst="wedgeEllipseCallout">
            <a:avLst>
              <a:gd name="adj1" fmla="val -19229"/>
              <a:gd name="adj2" fmla="val 47833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Problem: matching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 may be small!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29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635000" y="-63500"/>
            <a:ext cx="1176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5000" dirty="0" smtClean="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Overlay Construction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81695" y="882650"/>
            <a:ext cx="10820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dirty="0" smtClean="0">
                <a:solidFill>
                  <a:srgbClr val="E1DDA6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Divide-and-Conquer Algorithm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27100" y="1992935"/>
            <a:ext cx="11365404" cy="72627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1.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Collections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maintain a collection of overlays.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Initially, each node is its own collection.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Collections are connected by edges between (real) nodes.</a:t>
            </a:r>
          </a:p>
          <a:p>
            <a:pPr marL="889000" lvl="1" indent="-444500" algn="l">
              <a:lnSpc>
                <a:spcPct val="13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2. </a:t>
            </a:r>
            <a:r>
              <a:rPr lang="en-US" kern="0" dirty="0" err="1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Sparsify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reduce degree of graph of collections.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Create constant degree graph.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Each node organizes its “children” into a line.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3. </a:t>
            </a:r>
            <a:r>
              <a:rPr lang="en-US" kern="0" dirty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Matching</a:t>
            </a:r>
            <a:r>
              <a:rPr lang="en-US" kern="0" dirty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find a matching in the graph of collections.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Pair up collections</a:t>
            </a: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.</a:t>
            </a:r>
            <a:endParaRPr lang="en-US" sz="28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4.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Merge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combine pairs of collections.</a:t>
            </a:r>
            <a:endParaRPr lang="en-US" kern="0" dirty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</a:endParaRP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Merge components.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80"/>
                </a:solidFill>
                <a:latin typeface="Palatino"/>
                <a:ea typeface="ヒラギノ明朝 ProN W3"/>
                <a:cs typeface="ヒラギノ明朝 ProN W3"/>
              </a:rPr>
              <a:t>Combine two components into a single new collection.</a:t>
            </a:r>
          </a:p>
          <a:p>
            <a:pPr marL="889000" lvl="1" indent="-444500" algn="l">
              <a:lnSpc>
                <a:spcPct val="110000"/>
              </a:lnSpc>
              <a:buClr>
                <a:srgbClr val="000000"/>
              </a:buClr>
              <a:buSzPct val="80000"/>
              <a:buFont typeface="Palatino" charset="0"/>
              <a:buChar char="•"/>
            </a:pPr>
            <a:endParaRPr lang="en-US" sz="10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  <a:p>
            <a:pPr algn="l">
              <a:lnSpc>
                <a:spcPct val="110000"/>
              </a:lnSpc>
            </a:pP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5. </a:t>
            </a:r>
            <a:r>
              <a:rPr lang="en-US" kern="0" dirty="0" smtClean="0">
                <a:solidFill>
                  <a:srgbClr val="800000"/>
                </a:solidFill>
                <a:latin typeface="Palatino"/>
                <a:ea typeface="ヒラギノ明朝 ProN W3"/>
                <a:cs typeface="ヒラギノ明朝 ProN W3"/>
              </a:rPr>
              <a:t>Repeat</a:t>
            </a:r>
            <a:r>
              <a:rPr lang="en-US" kern="0" dirty="0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</a:rPr>
              <a:t>: while there is &gt; 1 collection, go to Step 2.</a:t>
            </a:r>
          </a:p>
          <a:p>
            <a:pPr algn="l">
              <a:lnSpc>
                <a:spcPct val="130000"/>
              </a:lnSpc>
            </a:pPr>
            <a:endParaRPr lang="en-US" sz="1200" kern="0" dirty="0">
              <a:solidFill>
                <a:srgbClr val="000080"/>
              </a:solidFill>
              <a:latin typeface="Palatino"/>
              <a:ea typeface="ヒラギノ明朝 ProN W3"/>
              <a:cs typeface="ヒラギノ明朝 ProN W3"/>
            </a:endParaRPr>
          </a:p>
        </p:txBody>
      </p:sp>
    </p:spTree>
    <p:extLst>
      <p:ext uri="{BB962C8B-B14F-4D97-AF65-F5344CB8AC3E}">
        <p14:creationId xmlns:p14="http://schemas.microsoft.com/office/powerpoint/2010/main" val="918683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eth-theme-one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Main bullets copy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bullets copy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Main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Main bullets copy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bullets copy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Main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Main bullets copy 4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bullets copy 4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Main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 bullets copy 4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bullets copy 4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Main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in bullets copy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bullets copy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Main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ain bullets copy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bullets copy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Main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alfSlide_diagram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bullets copy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Main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Half_diagram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bullets copy 1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Main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in bullets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bullets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Main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Main bullets copy 4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bullets copy 4">
      <a:majorFont>
        <a:latin typeface="Palatino Bold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Main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seth-theme-one.thmx</Template>
  <TotalTime>13134</TotalTime>
  <Words>7147</Words>
  <Application>Microsoft Macintosh PowerPoint</Application>
  <PresentationFormat>Custom</PresentationFormat>
  <Paragraphs>1395</Paragraphs>
  <Slides>133</Slides>
  <Notes>85</Notes>
  <HiddenSlides>1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133</vt:i4>
      </vt:variant>
    </vt:vector>
  </HeadingPairs>
  <TitlesOfParts>
    <vt:vector size="145" baseType="lpstr">
      <vt:lpstr>seth-theme-one</vt:lpstr>
      <vt:lpstr>Main bullets copy 4</vt:lpstr>
      <vt:lpstr>Main bullets copy</vt:lpstr>
      <vt:lpstr>2_Main bullets copy</vt:lpstr>
      <vt:lpstr>HalfSlide_diagram</vt:lpstr>
      <vt:lpstr>Blank</vt:lpstr>
      <vt:lpstr>Half_diagram</vt:lpstr>
      <vt:lpstr>Main bullets</vt:lpstr>
      <vt:lpstr>1_Main bullets copy 4</vt:lpstr>
      <vt:lpstr>1_Main bullets copy</vt:lpstr>
      <vt:lpstr>3_Main bullets copy</vt:lpstr>
      <vt:lpstr>2_Main bullets copy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NUS School of Computing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G</dc:creator>
  <cp:lastModifiedBy>S G</cp:lastModifiedBy>
  <cp:revision>193</cp:revision>
  <dcterms:created xsi:type="dcterms:W3CDTF">2015-09-24T03:12:33Z</dcterms:created>
  <dcterms:modified xsi:type="dcterms:W3CDTF">2015-10-06T00:54:18Z</dcterms:modified>
</cp:coreProperties>
</file>