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75" r:id="rId3"/>
    <p:sldId id="276" r:id="rId4"/>
    <p:sldId id="277" r:id="rId5"/>
    <p:sldId id="278" r:id="rId6"/>
    <p:sldId id="355" r:id="rId7"/>
    <p:sldId id="294" r:id="rId8"/>
    <p:sldId id="297" r:id="rId9"/>
    <p:sldId id="358" r:id="rId10"/>
    <p:sldId id="331" r:id="rId11"/>
    <p:sldId id="332" r:id="rId12"/>
    <p:sldId id="333" r:id="rId13"/>
    <p:sldId id="299" r:id="rId14"/>
    <p:sldId id="300" r:id="rId15"/>
    <p:sldId id="304" r:id="rId16"/>
    <p:sldId id="305" r:id="rId17"/>
    <p:sldId id="302" r:id="rId18"/>
    <p:sldId id="356" r:id="rId19"/>
    <p:sldId id="295" r:id="rId20"/>
    <p:sldId id="341" r:id="rId21"/>
    <p:sldId id="361" r:id="rId22"/>
    <p:sldId id="287" r:id="rId23"/>
    <p:sldId id="362" r:id="rId24"/>
    <p:sldId id="296" r:id="rId25"/>
    <p:sldId id="308" r:id="rId26"/>
    <p:sldId id="347" r:id="rId27"/>
    <p:sldId id="289" r:id="rId28"/>
    <p:sldId id="309" r:id="rId29"/>
    <p:sldId id="310" r:id="rId30"/>
    <p:sldId id="359" r:id="rId31"/>
    <p:sldId id="312" r:id="rId32"/>
    <p:sldId id="360" r:id="rId33"/>
    <p:sldId id="348" r:id="rId34"/>
    <p:sldId id="313" r:id="rId35"/>
    <p:sldId id="349" r:id="rId36"/>
    <p:sldId id="344" r:id="rId37"/>
    <p:sldId id="345" r:id="rId38"/>
    <p:sldId id="346" r:id="rId39"/>
    <p:sldId id="350" r:id="rId40"/>
    <p:sldId id="290" r:id="rId41"/>
    <p:sldId id="314" r:id="rId42"/>
    <p:sldId id="326" r:id="rId43"/>
    <p:sldId id="325" r:id="rId44"/>
    <p:sldId id="324" r:id="rId45"/>
    <p:sldId id="328" r:id="rId46"/>
    <p:sldId id="329" r:id="rId47"/>
    <p:sldId id="330" r:id="rId48"/>
    <p:sldId id="323" r:id="rId49"/>
    <p:sldId id="357" r:id="rId50"/>
    <p:sldId id="320" r:id="rId51"/>
    <p:sldId id="321" r:id="rId52"/>
    <p:sldId id="315" r:id="rId53"/>
    <p:sldId id="316" r:id="rId54"/>
    <p:sldId id="317" r:id="rId55"/>
    <p:sldId id="318" r:id="rId56"/>
    <p:sldId id="258" r:id="rId57"/>
    <p:sldId id="259" r:id="rId58"/>
    <p:sldId id="260" r:id="rId59"/>
    <p:sldId id="261" r:id="rId60"/>
    <p:sldId id="262" r:id="rId61"/>
    <p:sldId id="263" r:id="rId62"/>
    <p:sldId id="264" r:id="rId63"/>
    <p:sldId id="265" r:id="rId64"/>
    <p:sldId id="266" r:id="rId65"/>
    <p:sldId id="322" r:id="rId66"/>
    <p:sldId id="337" r:id="rId67"/>
    <p:sldId id="363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639" autoAdjust="0"/>
  </p:normalViewPr>
  <p:slideViewPr>
    <p:cSldViewPr>
      <p:cViewPr varScale="1">
        <p:scale>
          <a:sx n="53" d="100"/>
          <a:sy n="53" d="100"/>
        </p:scale>
        <p:origin x="-155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47131-363D-4695-8BC2-FAA1878ADA0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13ABA-A542-446E-BA84-E7BFF5CF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4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0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be</a:t>
            </a:r>
            <a:r>
              <a:rPr lang="en-US" baseline="0" dirty="0" smtClean="0"/>
              <a:t> achieved…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r>
              <a:rPr lang="en-US" baseline="0" dirty="0" smtClean="0"/>
              <a:t> the word “succinct”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reference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997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combine </a:t>
            </a:r>
            <a:r>
              <a:rPr lang="en-US" dirty="0" err="1" smtClean="0"/>
              <a:t>lb</a:t>
            </a:r>
            <a:r>
              <a:rPr lang="en-US" dirty="0" smtClean="0"/>
              <a:t> &amp; </a:t>
            </a:r>
            <a:r>
              <a:rPr lang="en-US" dirty="0" err="1" smtClean="0"/>
              <a:t>ub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35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axes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06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Fault tolerance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F208A-E654-43E3-8C08-659C5BA90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5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4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0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9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2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9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4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2FE93-653B-4CDC-AD7D-CD3D50FA6A35}" type="datetimeFigureOut">
              <a:rPr lang="en-US" smtClean="0"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BC85-937D-4FF2-8BA0-786D8066D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6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750.png"/><Relationship Id="rId4" Type="http://schemas.openxmlformats.org/officeDocument/2006/relationships/image" Target="../media/image110.png"/></Relationships>
</file>

<file path=ppt/slides/_rels/slide6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tritechbahamas.com/images/redne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263388" cy="286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483861" y="449377"/>
            <a:ext cx="802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Fault Tolerant Graph Structures</a:t>
            </a:r>
            <a:endParaRPr lang="en-US" sz="4000" dirty="0" smtClean="0">
              <a:latin typeface="Comic Sans MS" pitchFamily="66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81" y="2636912"/>
            <a:ext cx="715203" cy="7820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9712" y="4425147"/>
            <a:ext cx="5231047" cy="1668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3200" dirty="0" err="1">
                <a:solidFill>
                  <a:srgbClr val="FF0000"/>
                </a:solidFill>
                <a:latin typeface="Comic Sans MS" pitchFamily="66" charset="0"/>
              </a:rPr>
              <a:t>Merav</a:t>
            </a:r>
            <a:r>
              <a:rPr lang="en-GB" sz="32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rgbClr val="FF0000"/>
                </a:solidFill>
                <a:latin typeface="Comic Sans MS" pitchFamily="66" charset="0"/>
              </a:rPr>
              <a:t>Parter</a:t>
            </a:r>
            <a:endParaRPr lang="en-GB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spcBef>
                <a:spcPct val="20000"/>
              </a:spcBef>
            </a:pPr>
            <a:r>
              <a:rPr lang="en-GB" sz="3200" dirty="0" smtClean="0">
                <a:solidFill>
                  <a:srgbClr val="00B050"/>
                </a:solidFill>
                <a:latin typeface="Comic Sans MS" pitchFamily="66" charset="0"/>
              </a:rPr>
              <a:t>ADGA 2015</a:t>
            </a:r>
            <a:endParaRPr lang="en-GB" sz="3200" dirty="0">
              <a:solidFill>
                <a:srgbClr val="00B050"/>
              </a:solidFill>
              <a:latin typeface="Comic Sans MS" pitchFamily="66" charset="0"/>
            </a:endParaRPr>
          </a:p>
          <a:p>
            <a:endParaRPr lang="en-US" sz="3200" dirty="0" smtClean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24" y="5189851"/>
            <a:ext cx="2723380" cy="16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844824"/>
            <a:ext cx="7416824" cy="6593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rgbClr val="FFFFFF"/>
                </a:solidFill>
                <a:latin typeface="Comic Sans MS" pitchFamily="66" charset="0"/>
              </a:rPr>
              <a:t>Breadth First Search (BFS)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1" y="980728"/>
                <a:ext cx="9505059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BFS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 with respect to source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 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is a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𝑮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s.t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/>
                      </a:rPr>
                      <m:t>dist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, ∀</m:t>
                    </m:r>
                    <m:r>
                      <a:rPr lang="en-US" sz="3200" b="0" i="1" smtClean="0">
                        <a:latin typeface="Cambria Math"/>
                      </a:rPr>
                      <m:t>𝑡</m:t>
                    </m:r>
                    <m:r>
                      <a:rPr lang="en-US" sz="3200" b="0" i="1" smtClean="0">
                        <a:latin typeface="Cambria Math"/>
                      </a:rPr>
                      <m:t>∈</m:t>
                    </m:r>
                    <m:r>
                      <a:rPr lang="en-US" sz="3200" b="0" i="1" smtClean="0">
                        <a:latin typeface="Cambria Math"/>
                      </a:rPr>
                      <m:t>𝑉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r>
                      <a:rPr lang="en-US" sz="3200" b="0" i="1" smtClean="0">
                        <a:latin typeface="Cambria Math"/>
                      </a:rPr>
                      <m:t>𝐺</m:t>
                    </m:r>
                    <m:r>
                      <a:rPr lang="en-US" sz="3200" b="0" i="1" smtClean="0">
                        <a:latin typeface="Cambria Math"/>
                      </a:rPr>
                      <m:t>) </m:t>
                    </m:r>
                  </m:oMath>
                </a14:m>
                <a:endParaRPr lang="en-US" sz="3200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anose="030F0702030302020204" pitchFamily="66" charset="0"/>
                  </a:rPr>
                  <a:t> </a:t>
                </a:r>
                <a:endParaRPr lang="en-US" sz="32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" y="980728"/>
                <a:ext cx="9505059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3782" y="5936213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G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6008830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021" y="3140968"/>
            <a:ext cx="3744915" cy="3368752"/>
            <a:chOff x="1043107" y="2780928"/>
            <a:chExt cx="4392989" cy="3951729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290888" y="57520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 eaLnBrk="0" hangingPunct="0"/>
              <a:endParaRPr lang="en-US" altLang="en-US" sz="2400">
                <a:latin typeface="Symbol" pitchFamily="18" charset="2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388014" y="392434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828174" y="392434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828174" y="536450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388014" y="536450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51" name="Straight Connector 50"/>
            <p:cNvCxnSpPr>
              <a:stCxn id="48" idx="2"/>
              <a:endCxn id="47" idx="6"/>
            </p:cNvCxnSpPr>
            <p:nvPr/>
          </p:nvCxnSpPr>
          <p:spPr>
            <a:xfrm flipH="1">
              <a:off x="2676046" y="4068361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1"/>
              <a:endCxn id="47" idx="5"/>
            </p:cNvCxnSpPr>
            <p:nvPr/>
          </p:nvCxnSpPr>
          <p:spPr>
            <a:xfrm flipH="1" flipV="1">
              <a:off x="2633865" y="4170196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9" idx="0"/>
              <a:endCxn id="48" idx="4"/>
            </p:cNvCxnSpPr>
            <p:nvPr/>
          </p:nvCxnSpPr>
          <p:spPr>
            <a:xfrm flipV="1">
              <a:off x="3972190" y="4212377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4"/>
              <a:endCxn id="50" idx="0"/>
            </p:cNvCxnSpPr>
            <p:nvPr/>
          </p:nvCxnSpPr>
          <p:spPr>
            <a:xfrm>
              <a:off x="2532030" y="4212377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2"/>
              <a:endCxn id="50" idx="6"/>
            </p:cNvCxnSpPr>
            <p:nvPr/>
          </p:nvCxnSpPr>
          <p:spPr>
            <a:xfrm flipH="1">
              <a:off x="2676046" y="5508521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3"/>
              <a:endCxn id="50" idx="7"/>
            </p:cNvCxnSpPr>
            <p:nvPr/>
          </p:nvCxnSpPr>
          <p:spPr>
            <a:xfrm flipH="1">
              <a:off x="2633865" y="4170196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3036086" y="2780928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 smtClean="0"/>
                <a:t>s</a:t>
              </a:r>
              <a:endParaRPr lang="en-US" sz="3600" dirty="0"/>
            </a:p>
          </p:txBody>
        </p:sp>
        <p:cxnSp>
          <p:nvCxnSpPr>
            <p:cNvPr id="58" name="Straight Connector 57"/>
            <p:cNvCxnSpPr>
              <a:stCxn id="57" idx="4"/>
              <a:endCxn id="47" idx="0"/>
            </p:cNvCxnSpPr>
            <p:nvPr/>
          </p:nvCxnSpPr>
          <p:spPr>
            <a:xfrm flipH="1">
              <a:off x="2532030" y="3212976"/>
              <a:ext cx="720080" cy="7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4"/>
              <a:endCxn id="48" idx="0"/>
            </p:cNvCxnSpPr>
            <p:nvPr/>
          </p:nvCxnSpPr>
          <p:spPr>
            <a:xfrm>
              <a:off x="3252110" y="3212976"/>
              <a:ext cx="720080" cy="7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108094" y="644462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61" name="Straight Connector 60"/>
            <p:cNvCxnSpPr>
              <a:stCxn id="60" idx="0"/>
              <a:endCxn id="49" idx="4"/>
            </p:cNvCxnSpPr>
            <p:nvPr/>
          </p:nvCxnSpPr>
          <p:spPr>
            <a:xfrm flipV="1">
              <a:off x="3252110" y="5652537"/>
              <a:ext cx="720080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endCxn id="50" idx="4"/>
            </p:cNvCxnSpPr>
            <p:nvPr/>
          </p:nvCxnSpPr>
          <p:spPr>
            <a:xfrm flipH="1" flipV="1">
              <a:off x="2532030" y="5652537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/>
            <p:cNvSpPr/>
            <p:nvPr/>
          </p:nvSpPr>
          <p:spPr>
            <a:xfrm>
              <a:off x="3252110" y="3212976"/>
              <a:ext cx="2183986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043107" y="3212976"/>
              <a:ext cx="2209003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2532030" y="3212976"/>
              <a:ext cx="699632" cy="71136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7" idx="4"/>
            </p:cNvCxnSpPr>
            <p:nvPr/>
          </p:nvCxnSpPr>
          <p:spPr>
            <a:xfrm>
              <a:off x="3252110" y="3212976"/>
              <a:ext cx="743325" cy="71136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2532030" y="5652537"/>
              <a:ext cx="699632" cy="792088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/>
            <p:cNvSpPr/>
            <p:nvPr/>
          </p:nvSpPr>
          <p:spPr>
            <a:xfrm>
              <a:off x="3231662" y="3212976"/>
              <a:ext cx="2204434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043107" y="3212976"/>
              <a:ext cx="2188555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148064" y="3212976"/>
            <a:ext cx="3744915" cy="3368752"/>
            <a:chOff x="1043107" y="2780928"/>
            <a:chExt cx="4392989" cy="3951729"/>
          </a:xfrm>
        </p:grpSpPr>
        <p:sp>
          <p:nvSpPr>
            <p:cNvPr id="79" name="Text Box 3"/>
            <p:cNvSpPr txBox="1">
              <a:spLocks noChangeArrowheads="1"/>
            </p:cNvSpPr>
            <p:nvPr/>
          </p:nvSpPr>
          <p:spPr bwMode="auto">
            <a:xfrm>
              <a:off x="3290888" y="57520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 eaLnBrk="0" hangingPunct="0"/>
              <a:endParaRPr lang="en-US" altLang="en-US" sz="2400">
                <a:latin typeface="Symbol" pitchFamily="18" charset="2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388014" y="392434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3828174" y="392434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3828174" y="536450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388014" y="536450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3036086" y="2780928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 smtClean="0"/>
                <a:t>s</a:t>
              </a:r>
              <a:endParaRPr lang="en-US" sz="3600" dirty="0"/>
            </a:p>
          </p:txBody>
        </p:sp>
        <p:cxnSp>
          <p:nvCxnSpPr>
            <p:cNvPr id="91" name="Straight Connector 90"/>
            <p:cNvCxnSpPr>
              <a:stCxn id="90" idx="4"/>
              <a:endCxn id="80" idx="0"/>
            </p:cNvCxnSpPr>
            <p:nvPr/>
          </p:nvCxnSpPr>
          <p:spPr>
            <a:xfrm flipH="1">
              <a:off x="2532030" y="3212976"/>
              <a:ext cx="720080" cy="7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0" idx="4"/>
              <a:endCxn id="81" idx="0"/>
            </p:cNvCxnSpPr>
            <p:nvPr/>
          </p:nvCxnSpPr>
          <p:spPr>
            <a:xfrm>
              <a:off x="3252110" y="3212976"/>
              <a:ext cx="720080" cy="7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3108094" y="644462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95" name="Straight Connector 94"/>
            <p:cNvCxnSpPr>
              <a:endCxn id="83" idx="4"/>
            </p:cNvCxnSpPr>
            <p:nvPr/>
          </p:nvCxnSpPr>
          <p:spPr>
            <a:xfrm flipH="1" flipV="1">
              <a:off x="2532030" y="5652537"/>
              <a:ext cx="699632" cy="7920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Freeform 95"/>
            <p:cNvSpPr/>
            <p:nvPr/>
          </p:nvSpPr>
          <p:spPr>
            <a:xfrm>
              <a:off x="3252110" y="3212976"/>
              <a:ext cx="2183986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43107" y="3212976"/>
              <a:ext cx="2209003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>
              <a:off x="2532030" y="3212976"/>
              <a:ext cx="699632" cy="7113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0" idx="4"/>
            </p:cNvCxnSpPr>
            <p:nvPr/>
          </p:nvCxnSpPr>
          <p:spPr>
            <a:xfrm>
              <a:off x="3252110" y="3212976"/>
              <a:ext cx="743325" cy="7113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 flipV="1">
              <a:off x="2532030" y="5652537"/>
              <a:ext cx="699632" cy="7920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/>
            <p:cNvSpPr/>
            <p:nvPr/>
          </p:nvSpPr>
          <p:spPr>
            <a:xfrm>
              <a:off x="3231662" y="3212976"/>
              <a:ext cx="2204434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043107" y="3212976"/>
              <a:ext cx="2188555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4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556793"/>
            <a:ext cx="7416824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FT-BFS Structures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52536" y="836712"/>
                <a:ext cx="9505059" cy="2606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FT-BFS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with respect to source 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is a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𝑮</m:t>
                    </m:r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s.t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/>
                      </a:rPr>
                      <m:t>dist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∖{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∖{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, </m:t>
                    </m:r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∀</m:t>
                      </m:r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𝑒</m:t>
                      </m:r>
                      <m:r>
                        <a:rPr lang="en-US" sz="2800" b="0" i="1" smtClean="0">
                          <a:latin typeface="Cambria Math"/>
                        </a:rPr>
                        <m:t>∈</m:t>
                      </m:r>
                      <m:r>
                        <a:rPr lang="en-US" sz="2800" b="0" i="1" smtClean="0">
                          <a:latin typeface="Cambria Math"/>
                        </a:rPr>
                        <m:t>𝐸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:endParaRPr lang="en-US" sz="28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836712"/>
                <a:ext cx="9505059" cy="26061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62744" y="3179814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G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1460" y="3154383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4538" y="2928691"/>
            <a:ext cx="3744915" cy="3050105"/>
            <a:chOff x="1043107" y="2780928"/>
            <a:chExt cx="4392989" cy="3577940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290888" y="57520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 eaLnBrk="0" hangingPunct="0"/>
              <a:endParaRPr lang="en-US" altLang="en-US" sz="2400">
                <a:latin typeface="Symbol" pitchFamily="18" charset="2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388014" y="392434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3828174" y="392434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828174" y="536450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388014" y="536450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51" name="Straight Connector 50"/>
            <p:cNvCxnSpPr>
              <a:stCxn id="48" idx="2"/>
              <a:endCxn id="47" idx="6"/>
            </p:cNvCxnSpPr>
            <p:nvPr/>
          </p:nvCxnSpPr>
          <p:spPr>
            <a:xfrm flipH="1">
              <a:off x="2676046" y="4068361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9" idx="1"/>
              <a:endCxn id="47" idx="5"/>
            </p:cNvCxnSpPr>
            <p:nvPr/>
          </p:nvCxnSpPr>
          <p:spPr>
            <a:xfrm flipH="1" flipV="1">
              <a:off x="2633865" y="4170196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9" idx="0"/>
              <a:endCxn id="48" idx="4"/>
            </p:cNvCxnSpPr>
            <p:nvPr/>
          </p:nvCxnSpPr>
          <p:spPr>
            <a:xfrm flipV="1">
              <a:off x="3972190" y="4212377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4"/>
              <a:endCxn id="50" idx="0"/>
            </p:cNvCxnSpPr>
            <p:nvPr/>
          </p:nvCxnSpPr>
          <p:spPr>
            <a:xfrm>
              <a:off x="2532030" y="4212377"/>
              <a:ext cx="0" cy="11521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2"/>
              <a:endCxn id="50" idx="6"/>
            </p:cNvCxnSpPr>
            <p:nvPr/>
          </p:nvCxnSpPr>
          <p:spPr>
            <a:xfrm flipH="1">
              <a:off x="2676046" y="5508521"/>
              <a:ext cx="11521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3"/>
              <a:endCxn id="50" idx="7"/>
            </p:cNvCxnSpPr>
            <p:nvPr/>
          </p:nvCxnSpPr>
          <p:spPr>
            <a:xfrm flipH="1">
              <a:off x="2633865" y="4170196"/>
              <a:ext cx="1236490" cy="1236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3036086" y="2780928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 smtClean="0"/>
                <a:t>s</a:t>
              </a:r>
              <a:endParaRPr lang="en-US" sz="3600" dirty="0"/>
            </a:p>
          </p:txBody>
        </p:sp>
        <p:cxnSp>
          <p:nvCxnSpPr>
            <p:cNvPr id="58" name="Straight Connector 57"/>
            <p:cNvCxnSpPr>
              <a:stCxn id="57" idx="4"/>
              <a:endCxn id="47" idx="0"/>
            </p:cNvCxnSpPr>
            <p:nvPr/>
          </p:nvCxnSpPr>
          <p:spPr>
            <a:xfrm flipH="1">
              <a:off x="2532030" y="3212976"/>
              <a:ext cx="720080" cy="7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4"/>
              <a:endCxn id="48" idx="0"/>
            </p:cNvCxnSpPr>
            <p:nvPr/>
          </p:nvCxnSpPr>
          <p:spPr>
            <a:xfrm>
              <a:off x="3252110" y="3212976"/>
              <a:ext cx="720080" cy="7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3108094" y="6070836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61" name="Straight Connector 60"/>
            <p:cNvCxnSpPr>
              <a:stCxn id="60" idx="0"/>
              <a:endCxn id="49" idx="4"/>
            </p:cNvCxnSpPr>
            <p:nvPr/>
          </p:nvCxnSpPr>
          <p:spPr>
            <a:xfrm flipV="1">
              <a:off x="3252110" y="5652536"/>
              <a:ext cx="720079" cy="418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0" idx="0"/>
              <a:endCxn id="50" idx="4"/>
            </p:cNvCxnSpPr>
            <p:nvPr/>
          </p:nvCxnSpPr>
          <p:spPr>
            <a:xfrm flipH="1" flipV="1">
              <a:off x="2532030" y="5652536"/>
              <a:ext cx="720081" cy="418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 62"/>
            <p:cNvSpPr/>
            <p:nvPr/>
          </p:nvSpPr>
          <p:spPr>
            <a:xfrm>
              <a:off x="3252110" y="3212976"/>
              <a:ext cx="2183986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1043107" y="3212976"/>
              <a:ext cx="2209003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H="1">
              <a:off x="2532030" y="3212976"/>
              <a:ext cx="699632" cy="71136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57" idx="4"/>
            </p:cNvCxnSpPr>
            <p:nvPr/>
          </p:nvCxnSpPr>
          <p:spPr>
            <a:xfrm>
              <a:off x="3252110" y="3212976"/>
              <a:ext cx="743325" cy="71136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0" idx="0"/>
            </p:cNvCxnSpPr>
            <p:nvPr/>
          </p:nvCxnSpPr>
          <p:spPr>
            <a:xfrm flipH="1" flipV="1">
              <a:off x="2532031" y="5652539"/>
              <a:ext cx="720079" cy="41829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 72"/>
            <p:cNvSpPr/>
            <p:nvPr/>
          </p:nvSpPr>
          <p:spPr>
            <a:xfrm>
              <a:off x="3231662" y="3212976"/>
              <a:ext cx="2204434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1043107" y="3212976"/>
              <a:ext cx="2188555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5291581" y="3000699"/>
            <a:ext cx="3744915" cy="2978098"/>
            <a:chOff x="1043107" y="2780928"/>
            <a:chExt cx="4392989" cy="3493471"/>
          </a:xfrm>
        </p:grpSpPr>
        <p:sp>
          <p:nvSpPr>
            <p:cNvPr id="79" name="Text Box 3"/>
            <p:cNvSpPr txBox="1">
              <a:spLocks noChangeArrowheads="1"/>
            </p:cNvSpPr>
            <p:nvPr/>
          </p:nvSpPr>
          <p:spPr bwMode="auto">
            <a:xfrm>
              <a:off x="3290888" y="5752025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rtl="1" eaLnBrk="0" hangingPunct="0"/>
              <a:endParaRPr lang="en-US" altLang="en-US" sz="2400">
                <a:latin typeface="Symbol" pitchFamily="18" charset="2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2388014" y="392434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1" name="Oval 80"/>
            <p:cNvSpPr/>
            <p:nvPr/>
          </p:nvSpPr>
          <p:spPr>
            <a:xfrm>
              <a:off x="3828174" y="392434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3828174" y="536450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2388014" y="5364505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90" name="Oval 89"/>
            <p:cNvSpPr/>
            <p:nvPr/>
          </p:nvSpPr>
          <p:spPr>
            <a:xfrm>
              <a:off x="3036086" y="2780928"/>
              <a:ext cx="432048" cy="432048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3600" dirty="0" smtClean="0"/>
                <a:t>s</a:t>
              </a:r>
              <a:endParaRPr lang="en-US" sz="3600" dirty="0"/>
            </a:p>
          </p:txBody>
        </p:sp>
        <p:cxnSp>
          <p:nvCxnSpPr>
            <p:cNvPr id="91" name="Straight Connector 90"/>
            <p:cNvCxnSpPr>
              <a:stCxn id="90" idx="4"/>
              <a:endCxn id="80" idx="0"/>
            </p:cNvCxnSpPr>
            <p:nvPr/>
          </p:nvCxnSpPr>
          <p:spPr>
            <a:xfrm flipH="1">
              <a:off x="2532030" y="3212976"/>
              <a:ext cx="720080" cy="7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90" idx="4"/>
              <a:endCxn id="81" idx="0"/>
            </p:cNvCxnSpPr>
            <p:nvPr/>
          </p:nvCxnSpPr>
          <p:spPr>
            <a:xfrm>
              <a:off x="3252110" y="3212976"/>
              <a:ext cx="720080" cy="7113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3108094" y="5986367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252110" y="3212976"/>
              <a:ext cx="2183986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043107" y="3212976"/>
              <a:ext cx="2209003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/>
            <p:nvPr/>
          </p:nvCxnSpPr>
          <p:spPr>
            <a:xfrm flipH="1">
              <a:off x="2532030" y="3212976"/>
              <a:ext cx="699632" cy="7113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90" idx="4"/>
            </p:cNvCxnSpPr>
            <p:nvPr/>
          </p:nvCxnSpPr>
          <p:spPr>
            <a:xfrm>
              <a:off x="3252110" y="3212976"/>
              <a:ext cx="743325" cy="71136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3" idx="1"/>
            </p:cNvCxnSpPr>
            <p:nvPr/>
          </p:nvCxnSpPr>
          <p:spPr>
            <a:xfrm flipH="1" flipV="1">
              <a:off x="2532031" y="5652539"/>
              <a:ext cx="618245" cy="37601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Freeform 100"/>
            <p:cNvSpPr/>
            <p:nvPr/>
          </p:nvSpPr>
          <p:spPr>
            <a:xfrm>
              <a:off x="3231662" y="3212976"/>
              <a:ext cx="2204434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043107" y="3212976"/>
              <a:ext cx="2188555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6587725" y="4221088"/>
            <a:ext cx="0" cy="982161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811861" y="4221088"/>
            <a:ext cx="0" cy="982161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93" idx="7"/>
          </p:cNvCxnSpPr>
          <p:nvPr/>
        </p:nvCxnSpPr>
        <p:spPr>
          <a:xfrm flipV="1">
            <a:off x="7261513" y="5490068"/>
            <a:ext cx="546855" cy="279147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492" y="6286063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[P, Peleg, ESA’13]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1700808"/>
            <a:ext cx="7416824" cy="13681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FT-BFS Structures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52536" y="836712"/>
                <a:ext cx="9505059" cy="3704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FT-BFS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 with respect to source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 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is a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𝑮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s.t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/>
                      </a:rPr>
                      <m:t>dist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∖{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∖{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, 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∀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latin typeface="Cambria Math"/>
                        </a:rPr>
                        <m:t>𝑒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𝐸</m:t>
                      </m:r>
                      <m:r>
                        <a:rPr lang="en-US" sz="3200" b="0" i="1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en-US" sz="3200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anose="030F0702030302020204" pitchFamily="66" charset="0"/>
                  </a:rPr>
                  <a:t> </a:t>
                </a:r>
                <a:endParaRPr lang="en-US" sz="32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836712"/>
                <a:ext cx="9505059" cy="3704027"/>
              </a:xfrm>
              <a:prstGeom prst="rect">
                <a:avLst/>
              </a:prstGeom>
              <a:blipFill rotWithShape="1">
                <a:blip r:embed="rId3"/>
                <a:stretch>
                  <a:fillRect r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168391" y="4869160"/>
            <a:ext cx="7710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*P(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r>
              <a:rPr lang="en-US" sz="3200" dirty="0" smtClean="0">
                <a:latin typeface="Comic Sans MS" pitchFamily="66" charset="0"/>
              </a:rPr>
              <a:t>: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s-t</a:t>
            </a:r>
            <a:r>
              <a:rPr lang="en-US" sz="3200" dirty="0" smtClean="0">
                <a:latin typeface="Comic Sans MS" pitchFamily="66" charset="0"/>
              </a:rPr>
              <a:t> shortest path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G\{e}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9955" y="3781999"/>
                <a:ext cx="88440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3200" b="1" i="1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is the collection of </a:t>
                </a:r>
                <a:r>
                  <a:rPr lang="en-US" sz="3200" b="1" dirty="0">
                    <a:solidFill>
                      <a:srgbClr val="FF00FF"/>
                    </a:solidFill>
                    <a:latin typeface="Comic Sans MS" pitchFamily="66" charset="0"/>
                  </a:rPr>
                  <a:t>P(</a:t>
                </a:r>
                <a:r>
                  <a:rPr lang="en-US" sz="3200" b="1" dirty="0" err="1">
                    <a:solidFill>
                      <a:srgbClr val="FF00FF"/>
                    </a:solidFill>
                    <a:latin typeface="Comic Sans MS" pitchFamily="66" charset="0"/>
                  </a:rPr>
                  <a:t>s,t,e</a:t>
                </a:r>
                <a:r>
                  <a:rPr lang="en-US" sz="3200" b="1" dirty="0">
                    <a:solidFill>
                      <a:srgbClr val="FF00FF"/>
                    </a:solidFill>
                    <a:latin typeface="Comic Sans MS" pitchFamily="66" charset="0"/>
                  </a:rPr>
                  <a:t>) 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latin typeface="Comic Sans MS" pitchFamily="66" charset="0"/>
                  </a:rPr>
                  <a:t>for every </a:t>
                </a:r>
                <a:r>
                  <a:rPr lang="en-US" sz="3200" dirty="0" err="1" smtClean="0">
                    <a:latin typeface="Comic Sans MS" pitchFamily="66" charset="0"/>
                  </a:rPr>
                  <a:t>t,e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endParaRPr lang="en-US" sz="3200" i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" y="3781999"/>
                <a:ext cx="8844088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43492" y="6286063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[P, Peleg, ESA’13]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988840"/>
            <a:ext cx="7416824" cy="6593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FT-k-Spanner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1" y="1124744"/>
                <a:ext cx="856895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-spanner is a subgraph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 satisfying: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latin typeface="Cambria Math"/>
                        </a:rPr>
                        <m:t>dist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𝑑𝑖𝑠𝑡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∀</m:t>
                      </m:r>
                      <m:r>
                        <a:rPr lang="en-US" sz="3200" b="0" i="1" smtClean="0">
                          <a:latin typeface="Cambria Math"/>
                        </a:rPr>
                        <m:t>𝑠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𝐺</m:t>
                      </m:r>
                      <m:r>
                        <a:rPr lang="en-US" sz="3200" b="0" i="1" smtClean="0"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sz="3200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anose="030F0702030302020204" pitchFamily="66" charset="0"/>
                  </a:rPr>
                  <a:t> </a:t>
                </a:r>
                <a:endParaRPr lang="en-US" sz="32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1" y="1124744"/>
                <a:ext cx="8568953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B5364-4EBD-4420-869B-7B9ADBA4CF69}" type="slidenum">
              <a:rPr lang="he-IL" altLang="en-US"/>
              <a:pPr/>
              <a:t>13</a:t>
            </a:fld>
            <a:endParaRPr lang="en-US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34904" y="5996136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Symbol" pitchFamily="18" charset="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540005" y="5617327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597" y="3571373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G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345" y="3571373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50019" y="3313071"/>
            <a:ext cx="2525613" cy="2483412"/>
            <a:chOff x="2838475" y="1858052"/>
            <a:chExt cx="3059658" cy="3008533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908244" y="1860097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570666" y="1858052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5603620" y="3242673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838475" y="3271306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574756" y="4557755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936877" y="4572072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21" name="AutoShape 25"/>
            <p:cNvCxnSpPr>
              <a:cxnSpLocks noChangeShapeType="1"/>
              <a:stCxn id="16" idx="3"/>
              <a:endCxn id="18" idx="0"/>
            </p:cNvCxnSpPr>
            <p:nvPr/>
          </p:nvCxnSpPr>
          <p:spPr bwMode="auto">
            <a:xfrm flipH="1">
              <a:off x="2985731" y="2125977"/>
              <a:ext cx="627884" cy="11289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6"/>
            <p:cNvCxnSpPr>
              <a:cxnSpLocks noChangeShapeType="1"/>
              <a:stCxn id="18" idx="4"/>
              <a:endCxn id="19" idx="1"/>
            </p:cNvCxnSpPr>
            <p:nvPr/>
          </p:nvCxnSpPr>
          <p:spPr bwMode="auto">
            <a:xfrm>
              <a:off x="2985731" y="3582181"/>
              <a:ext cx="631975" cy="1002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7"/>
            <p:cNvCxnSpPr>
              <a:cxnSpLocks noChangeShapeType="1"/>
              <a:stCxn id="16" idx="6"/>
              <a:endCxn id="15" idx="2"/>
            </p:cNvCxnSpPr>
            <p:nvPr/>
          </p:nvCxnSpPr>
          <p:spPr bwMode="auto">
            <a:xfrm>
              <a:off x="3881540" y="2005309"/>
              <a:ext cx="1010342" cy="204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8"/>
            <p:cNvCxnSpPr>
              <a:cxnSpLocks noChangeShapeType="1"/>
              <a:stCxn id="15" idx="5"/>
              <a:endCxn id="17" idx="0"/>
            </p:cNvCxnSpPr>
            <p:nvPr/>
          </p:nvCxnSpPr>
          <p:spPr bwMode="auto">
            <a:xfrm>
              <a:off x="5159806" y="2128022"/>
              <a:ext cx="591070" cy="1098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9"/>
            <p:cNvCxnSpPr>
              <a:cxnSpLocks noChangeShapeType="1"/>
              <a:stCxn id="17" idx="4"/>
              <a:endCxn id="20" idx="7"/>
            </p:cNvCxnSpPr>
            <p:nvPr/>
          </p:nvCxnSpPr>
          <p:spPr bwMode="auto">
            <a:xfrm flipH="1">
              <a:off x="5188440" y="3553547"/>
              <a:ext cx="562437" cy="10451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30"/>
            <p:cNvCxnSpPr>
              <a:cxnSpLocks noChangeShapeType="1"/>
              <a:stCxn id="19" idx="6"/>
              <a:endCxn id="20" idx="2"/>
            </p:cNvCxnSpPr>
            <p:nvPr/>
          </p:nvCxnSpPr>
          <p:spPr bwMode="auto">
            <a:xfrm>
              <a:off x="3885631" y="4705012"/>
              <a:ext cx="1034884" cy="143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31"/>
            <p:cNvCxnSpPr>
              <a:cxnSpLocks noChangeShapeType="1"/>
              <a:stCxn id="16" idx="5"/>
              <a:endCxn id="20" idx="1"/>
            </p:cNvCxnSpPr>
            <p:nvPr/>
          </p:nvCxnSpPr>
          <p:spPr bwMode="auto">
            <a:xfrm>
              <a:off x="3822229" y="2125977"/>
              <a:ext cx="1157598" cy="247268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32"/>
            <p:cNvCxnSpPr>
              <a:cxnSpLocks noChangeShapeType="1"/>
              <a:stCxn id="15" idx="3"/>
              <a:endCxn id="19" idx="7"/>
            </p:cNvCxnSpPr>
            <p:nvPr/>
          </p:nvCxnSpPr>
          <p:spPr bwMode="auto">
            <a:xfrm flipH="1">
              <a:off x="3826319" y="2128022"/>
              <a:ext cx="1124874" cy="24563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33"/>
            <p:cNvCxnSpPr>
              <a:cxnSpLocks noChangeShapeType="1"/>
              <a:stCxn id="18" idx="6"/>
              <a:endCxn id="17" idx="2"/>
            </p:cNvCxnSpPr>
            <p:nvPr/>
          </p:nvCxnSpPr>
          <p:spPr bwMode="auto">
            <a:xfrm flipV="1">
              <a:off x="3149349" y="3389929"/>
              <a:ext cx="2437909" cy="286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4"/>
            <p:cNvCxnSpPr>
              <a:cxnSpLocks noChangeShapeType="1"/>
              <a:endCxn id="15" idx="3"/>
            </p:cNvCxnSpPr>
            <p:nvPr/>
          </p:nvCxnSpPr>
          <p:spPr bwMode="auto">
            <a:xfrm flipV="1">
              <a:off x="3090038" y="2128022"/>
              <a:ext cx="1861156" cy="116987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5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3090038" y="3539231"/>
              <a:ext cx="1889789" cy="105942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6"/>
            <p:cNvCxnSpPr>
              <a:cxnSpLocks noChangeShapeType="1"/>
              <a:stCxn id="16" idx="4"/>
              <a:endCxn id="19" idx="0"/>
            </p:cNvCxnSpPr>
            <p:nvPr/>
          </p:nvCxnSpPr>
          <p:spPr bwMode="auto">
            <a:xfrm>
              <a:off x="3717922" y="2168927"/>
              <a:ext cx="4090" cy="23724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37"/>
            <p:cNvCxnSpPr>
              <a:cxnSpLocks noChangeShapeType="1"/>
              <a:stCxn id="16" idx="5"/>
              <a:endCxn id="17" idx="1"/>
            </p:cNvCxnSpPr>
            <p:nvPr/>
          </p:nvCxnSpPr>
          <p:spPr bwMode="auto">
            <a:xfrm>
              <a:off x="3822229" y="2125977"/>
              <a:ext cx="1824342" cy="114328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38"/>
            <p:cNvCxnSpPr>
              <a:cxnSpLocks noChangeShapeType="1"/>
              <a:stCxn id="15" idx="4"/>
              <a:endCxn id="20" idx="0"/>
            </p:cNvCxnSpPr>
            <p:nvPr/>
          </p:nvCxnSpPr>
          <p:spPr bwMode="auto">
            <a:xfrm>
              <a:off x="5055500" y="2170972"/>
              <a:ext cx="28633" cy="23847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39"/>
            <p:cNvCxnSpPr>
              <a:cxnSpLocks noChangeShapeType="1"/>
              <a:stCxn id="17" idx="3"/>
              <a:endCxn id="19" idx="7"/>
            </p:cNvCxnSpPr>
            <p:nvPr/>
          </p:nvCxnSpPr>
          <p:spPr bwMode="auto">
            <a:xfrm flipH="1">
              <a:off x="3826319" y="3510598"/>
              <a:ext cx="1820251" cy="107374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7499306" y="331475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395194" y="331307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8073308" y="445601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790803" y="447965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398571" y="554155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7522941" y="555337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2" name="AutoShape 25"/>
          <p:cNvCxnSpPr>
            <a:cxnSpLocks noChangeShapeType="1"/>
            <a:stCxn id="37" idx="3"/>
            <a:endCxn id="39" idx="0"/>
          </p:cNvCxnSpPr>
          <p:nvPr/>
        </p:nvCxnSpPr>
        <p:spPr bwMode="auto">
          <a:xfrm flipH="1">
            <a:off x="5912356" y="3534231"/>
            <a:ext cx="518291" cy="931913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6"/>
          <p:cNvCxnSpPr>
            <a:cxnSpLocks noChangeShapeType="1"/>
            <a:stCxn id="39" idx="4"/>
            <a:endCxn id="40" idx="1"/>
          </p:cNvCxnSpPr>
          <p:nvPr/>
        </p:nvCxnSpPr>
        <p:spPr bwMode="auto">
          <a:xfrm>
            <a:off x="5912356" y="4736264"/>
            <a:ext cx="521668" cy="82724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33"/>
          <p:cNvCxnSpPr>
            <a:cxnSpLocks noChangeShapeType="1"/>
            <a:stCxn id="39" idx="6"/>
            <a:endCxn id="38" idx="2"/>
          </p:cNvCxnSpPr>
          <p:nvPr/>
        </p:nvCxnSpPr>
        <p:spPr bwMode="auto">
          <a:xfrm flipV="1">
            <a:off x="6047416" y="4577568"/>
            <a:ext cx="2012387" cy="2363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34"/>
          <p:cNvCxnSpPr>
            <a:cxnSpLocks noChangeShapeType="1"/>
            <a:endCxn id="36" idx="3"/>
          </p:cNvCxnSpPr>
          <p:nvPr/>
        </p:nvCxnSpPr>
        <p:spPr bwMode="auto">
          <a:xfrm flipV="1">
            <a:off x="5998457" y="3535919"/>
            <a:ext cx="1536302" cy="965677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35"/>
          <p:cNvCxnSpPr>
            <a:cxnSpLocks noChangeShapeType="1"/>
            <a:stCxn id="39" idx="5"/>
            <a:endCxn id="41" idx="1"/>
          </p:cNvCxnSpPr>
          <p:nvPr/>
        </p:nvCxnSpPr>
        <p:spPr bwMode="auto">
          <a:xfrm>
            <a:off x="5998457" y="4700811"/>
            <a:ext cx="1559938" cy="87451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328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7556" y="1628800"/>
            <a:ext cx="6972835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FT-k-Spanner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620688"/>
                <a:ext cx="856895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200" b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-FT-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-spanner is a subgraph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 satisfying: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latin typeface="Cambria Math"/>
                        </a:rPr>
                        <m:t>dist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\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𝑑𝑖𝑠𝑡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\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∀</m:t>
                      </m:r>
                      <m:r>
                        <a:rPr lang="en-US" sz="3200" b="0" i="1" smtClean="0">
                          <a:latin typeface="Cambria Math"/>
                        </a:rPr>
                        <m:t>𝑠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anose="030F0702030302020204" pitchFamily="66" charset="0"/>
                  </a:rPr>
                  <a:t> </a:t>
                </a:r>
                <a:endParaRPr lang="en-US" sz="32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568953" cy="4031873"/>
              </a:xfrm>
              <a:prstGeom prst="rect">
                <a:avLst/>
              </a:prstGeom>
              <a:blipFill rotWithShape="1">
                <a:blip r:embed="rId3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7096323"/>
            <a:ext cx="2133600" cy="365125"/>
          </a:xfrm>
        </p:spPr>
        <p:txBody>
          <a:bodyPr/>
          <a:lstStyle/>
          <a:p>
            <a:fld id="{A9EB5364-4EBD-4420-869B-7B9ADBA4CF69}" type="slidenum">
              <a:rPr lang="he-IL" altLang="en-US"/>
              <a:pPr/>
              <a:t>14</a:t>
            </a:fld>
            <a:endParaRPr lang="en-US" alt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34904" y="6043532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Symbol" pitchFamily="18" charset="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540005" y="59715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1" eaLnBrk="0" hangingPunct="0"/>
            <a:endParaRPr lang="en-US" altLang="en-US" sz="2400"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4085" y="3356992"/>
            <a:ext cx="463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G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6958" y="3506048"/>
            <a:ext cx="500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50019" y="3360467"/>
            <a:ext cx="2525613" cy="2483412"/>
            <a:chOff x="2838475" y="1858052"/>
            <a:chExt cx="3059658" cy="3008533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908244" y="1860097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570666" y="1858052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5603620" y="3242673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838475" y="3271306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3574756" y="4557755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4936877" y="4572072"/>
              <a:ext cx="294513" cy="29451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21" name="AutoShape 25"/>
            <p:cNvCxnSpPr>
              <a:cxnSpLocks noChangeShapeType="1"/>
              <a:stCxn id="16" idx="3"/>
              <a:endCxn id="18" idx="0"/>
            </p:cNvCxnSpPr>
            <p:nvPr/>
          </p:nvCxnSpPr>
          <p:spPr bwMode="auto">
            <a:xfrm flipH="1">
              <a:off x="2985731" y="2125977"/>
              <a:ext cx="627884" cy="11289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6"/>
            <p:cNvCxnSpPr>
              <a:cxnSpLocks noChangeShapeType="1"/>
              <a:stCxn id="18" idx="4"/>
              <a:endCxn id="19" idx="1"/>
            </p:cNvCxnSpPr>
            <p:nvPr/>
          </p:nvCxnSpPr>
          <p:spPr bwMode="auto">
            <a:xfrm>
              <a:off x="2985731" y="3582181"/>
              <a:ext cx="631975" cy="10021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7"/>
            <p:cNvCxnSpPr>
              <a:cxnSpLocks noChangeShapeType="1"/>
              <a:stCxn id="16" idx="6"/>
              <a:endCxn id="15" idx="2"/>
            </p:cNvCxnSpPr>
            <p:nvPr/>
          </p:nvCxnSpPr>
          <p:spPr bwMode="auto">
            <a:xfrm>
              <a:off x="3881540" y="2005309"/>
              <a:ext cx="1010342" cy="204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8"/>
            <p:cNvCxnSpPr>
              <a:cxnSpLocks noChangeShapeType="1"/>
              <a:stCxn id="15" idx="5"/>
              <a:endCxn id="17" idx="0"/>
            </p:cNvCxnSpPr>
            <p:nvPr/>
          </p:nvCxnSpPr>
          <p:spPr bwMode="auto">
            <a:xfrm>
              <a:off x="5159806" y="2128022"/>
              <a:ext cx="591070" cy="1098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9"/>
            <p:cNvCxnSpPr>
              <a:cxnSpLocks noChangeShapeType="1"/>
              <a:stCxn id="17" idx="4"/>
              <a:endCxn id="20" idx="7"/>
            </p:cNvCxnSpPr>
            <p:nvPr/>
          </p:nvCxnSpPr>
          <p:spPr bwMode="auto">
            <a:xfrm flipH="1">
              <a:off x="5188440" y="3553547"/>
              <a:ext cx="562437" cy="10451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30"/>
            <p:cNvCxnSpPr>
              <a:cxnSpLocks noChangeShapeType="1"/>
              <a:stCxn id="19" idx="6"/>
              <a:endCxn id="20" idx="2"/>
            </p:cNvCxnSpPr>
            <p:nvPr/>
          </p:nvCxnSpPr>
          <p:spPr bwMode="auto">
            <a:xfrm>
              <a:off x="3885631" y="4705012"/>
              <a:ext cx="1034884" cy="143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31"/>
            <p:cNvCxnSpPr>
              <a:cxnSpLocks noChangeShapeType="1"/>
              <a:stCxn id="16" idx="5"/>
              <a:endCxn id="20" idx="1"/>
            </p:cNvCxnSpPr>
            <p:nvPr/>
          </p:nvCxnSpPr>
          <p:spPr bwMode="auto">
            <a:xfrm>
              <a:off x="3822229" y="2125977"/>
              <a:ext cx="1157598" cy="247268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32"/>
            <p:cNvCxnSpPr>
              <a:cxnSpLocks noChangeShapeType="1"/>
              <a:stCxn id="15" idx="3"/>
              <a:endCxn id="19" idx="7"/>
            </p:cNvCxnSpPr>
            <p:nvPr/>
          </p:nvCxnSpPr>
          <p:spPr bwMode="auto">
            <a:xfrm flipH="1">
              <a:off x="3826319" y="2128022"/>
              <a:ext cx="1124874" cy="24563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33"/>
            <p:cNvCxnSpPr>
              <a:cxnSpLocks noChangeShapeType="1"/>
              <a:stCxn id="18" idx="6"/>
              <a:endCxn id="17" idx="2"/>
            </p:cNvCxnSpPr>
            <p:nvPr/>
          </p:nvCxnSpPr>
          <p:spPr bwMode="auto">
            <a:xfrm flipV="1">
              <a:off x="3149349" y="3389929"/>
              <a:ext cx="2437909" cy="2863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AutoShape 34"/>
            <p:cNvCxnSpPr>
              <a:cxnSpLocks noChangeShapeType="1"/>
              <a:endCxn id="15" idx="3"/>
            </p:cNvCxnSpPr>
            <p:nvPr/>
          </p:nvCxnSpPr>
          <p:spPr bwMode="auto">
            <a:xfrm flipV="1">
              <a:off x="3090038" y="2128022"/>
              <a:ext cx="1861156" cy="116987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AutoShape 35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3090038" y="3539231"/>
              <a:ext cx="1889789" cy="105942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36"/>
            <p:cNvCxnSpPr>
              <a:cxnSpLocks noChangeShapeType="1"/>
              <a:stCxn id="16" idx="4"/>
              <a:endCxn id="19" idx="0"/>
            </p:cNvCxnSpPr>
            <p:nvPr/>
          </p:nvCxnSpPr>
          <p:spPr bwMode="auto">
            <a:xfrm>
              <a:off x="3717922" y="2168927"/>
              <a:ext cx="4090" cy="237246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37"/>
            <p:cNvCxnSpPr>
              <a:cxnSpLocks noChangeShapeType="1"/>
              <a:stCxn id="16" idx="5"/>
              <a:endCxn id="17" idx="1"/>
            </p:cNvCxnSpPr>
            <p:nvPr/>
          </p:nvCxnSpPr>
          <p:spPr bwMode="auto">
            <a:xfrm>
              <a:off x="3822229" y="2125977"/>
              <a:ext cx="1824342" cy="114328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38"/>
            <p:cNvCxnSpPr>
              <a:cxnSpLocks noChangeShapeType="1"/>
              <a:stCxn id="15" idx="4"/>
              <a:endCxn id="20" idx="0"/>
            </p:cNvCxnSpPr>
            <p:nvPr/>
          </p:nvCxnSpPr>
          <p:spPr bwMode="auto">
            <a:xfrm>
              <a:off x="5055500" y="2170972"/>
              <a:ext cx="28633" cy="23847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39"/>
            <p:cNvCxnSpPr>
              <a:cxnSpLocks noChangeShapeType="1"/>
              <a:stCxn id="17" idx="3"/>
              <a:endCxn id="19" idx="7"/>
            </p:cNvCxnSpPr>
            <p:nvPr/>
          </p:nvCxnSpPr>
          <p:spPr bwMode="auto">
            <a:xfrm flipH="1">
              <a:off x="3826319" y="3510598"/>
              <a:ext cx="1820251" cy="107374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7499306" y="3529514"/>
            <a:ext cx="243108" cy="243108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6395194" y="3527826"/>
            <a:ext cx="243108" cy="243108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8073308" y="450341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790803" y="452704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6398571" y="558895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7522941" y="560077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2" name="AutoShape 25"/>
          <p:cNvCxnSpPr>
            <a:cxnSpLocks noChangeShapeType="1"/>
            <a:stCxn id="37" idx="3"/>
            <a:endCxn id="39" idx="0"/>
          </p:cNvCxnSpPr>
          <p:nvPr/>
        </p:nvCxnSpPr>
        <p:spPr bwMode="auto">
          <a:xfrm flipH="1">
            <a:off x="5912357" y="3735332"/>
            <a:ext cx="518439" cy="791714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AutoShape 26"/>
          <p:cNvCxnSpPr>
            <a:cxnSpLocks noChangeShapeType="1"/>
            <a:stCxn id="39" idx="4"/>
            <a:endCxn id="40" idx="1"/>
          </p:cNvCxnSpPr>
          <p:nvPr/>
        </p:nvCxnSpPr>
        <p:spPr bwMode="auto">
          <a:xfrm>
            <a:off x="5912356" y="4783660"/>
            <a:ext cx="521668" cy="82724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AutoShape 33"/>
          <p:cNvCxnSpPr>
            <a:cxnSpLocks noChangeShapeType="1"/>
            <a:stCxn id="39" idx="6"/>
            <a:endCxn id="38" idx="2"/>
          </p:cNvCxnSpPr>
          <p:nvPr/>
        </p:nvCxnSpPr>
        <p:spPr bwMode="auto">
          <a:xfrm flipV="1">
            <a:off x="6047416" y="4624964"/>
            <a:ext cx="2012387" cy="2363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AutoShape 34"/>
          <p:cNvCxnSpPr>
            <a:cxnSpLocks noChangeShapeType="1"/>
            <a:endCxn id="36" idx="3"/>
          </p:cNvCxnSpPr>
          <p:nvPr/>
        </p:nvCxnSpPr>
        <p:spPr bwMode="auto">
          <a:xfrm flipV="1">
            <a:off x="5998457" y="3750674"/>
            <a:ext cx="1536302" cy="965677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35"/>
          <p:cNvCxnSpPr>
            <a:cxnSpLocks noChangeShapeType="1"/>
            <a:stCxn id="39" idx="5"/>
            <a:endCxn id="41" idx="1"/>
          </p:cNvCxnSpPr>
          <p:nvPr/>
        </p:nvCxnSpPr>
        <p:spPr bwMode="auto">
          <a:xfrm>
            <a:off x="5998457" y="4748207"/>
            <a:ext cx="1559938" cy="87451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34"/>
          <p:cNvCxnSpPr>
            <a:cxnSpLocks noChangeShapeType="1"/>
            <a:stCxn id="37" idx="5"/>
            <a:endCxn id="40" idx="1"/>
          </p:cNvCxnSpPr>
          <p:nvPr/>
        </p:nvCxnSpPr>
        <p:spPr bwMode="auto">
          <a:xfrm flipH="1">
            <a:off x="6434173" y="3735332"/>
            <a:ext cx="168527" cy="1889223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AutoShape 34"/>
          <p:cNvCxnSpPr>
            <a:cxnSpLocks noChangeShapeType="1"/>
            <a:endCxn id="41" idx="0"/>
          </p:cNvCxnSpPr>
          <p:nvPr/>
        </p:nvCxnSpPr>
        <p:spPr bwMode="auto">
          <a:xfrm>
            <a:off x="6602700" y="3618769"/>
            <a:ext cx="1041795" cy="1982002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AutoShape 34"/>
          <p:cNvCxnSpPr>
            <a:cxnSpLocks noChangeShapeType="1"/>
            <a:stCxn id="37" idx="5"/>
            <a:endCxn id="38" idx="2"/>
          </p:cNvCxnSpPr>
          <p:nvPr/>
        </p:nvCxnSpPr>
        <p:spPr bwMode="auto">
          <a:xfrm>
            <a:off x="6602700" y="3735332"/>
            <a:ext cx="1470608" cy="889633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7512747" y="35310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6395194" y="3555328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58" name="AutoShape 34"/>
          <p:cNvCxnSpPr>
            <a:cxnSpLocks noChangeShapeType="1"/>
            <a:stCxn id="37" idx="6"/>
            <a:endCxn id="36" idx="2"/>
          </p:cNvCxnSpPr>
          <p:nvPr/>
        </p:nvCxnSpPr>
        <p:spPr bwMode="auto">
          <a:xfrm>
            <a:off x="6638302" y="3649380"/>
            <a:ext cx="861004" cy="16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43492" y="6286063"/>
            <a:ext cx="669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[</a:t>
            </a:r>
            <a:r>
              <a:rPr lang="en-US" sz="2400" dirty="0" err="1" smtClean="0">
                <a:latin typeface="Comic Sans MS" panose="030F0702030302020204" pitchFamily="66" charset="0"/>
              </a:rPr>
              <a:t>Chechik</a:t>
            </a:r>
            <a:r>
              <a:rPr lang="en-US" sz="2400" dirty="0" smtClean="0">
                <a:latin typeface="Comic Sans MS" panose="030F0702030302020204" pitchFamily="66" charset="0"/>
              </a:rPr>
              <a:t>, Langberg, Peleg, </a:t>
            </a:r>
            <a:r>
              <a:rPr lang="en-US" sz="2400" dirty="0" err="1" smtClean="0">
                <a:latin typeface="Comic Sans MS" panose="030F0702030302020204" pitchFamily="66" charset="0"/>
              </a:rPr>
              <a:t>Roddity</a:t>
            </a:r>
            <a:r>
              <a:rPr lang="en-US" sz="2400" dirty="0" smtClean="0">
                <a:latin typeface="Comic Sans MS" panose="030F0702030302020204" pitchFamily="66" charset="0"/>
              </a:rPr>
              <a:t>, STOC’09]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5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07504" y="4295998"/>
            <a:ext cx="2376264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563888" y="4293096"/>
            <a:ext cx="2376264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2352" y="2564904"/>
            <a:ext cx="1949368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75856" y="2587198"/>
            <a:ext cx="2741455" cy="12212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FT-Spanners vs. FT-BFS trees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6" y="1476073"/>
            <a:ext cx="2650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mic Sans MS" pitchFamily="66" charset="0"/>
              </a:rPr>
              <a:t>FT-Spanners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1484784"/>
            <a:ext cx="26388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Comic Sans MS" pitchFamily="66" charset="0"/>
              </a:rPr>
              <a:t>FT-BFS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352" y="2704564"/>
                <a:ext cx="182293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All-pairs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𝑉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  <a:p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2" y="2704564"/>
                <a:ext cx="1822935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8696" t="-5058" r="-7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75856" y="2708920"/>
                <a:ext cx="2741456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Single source</a:t>
                </a:r>
              </a:p>
              <a:p>
                <a:pPr algn="ctr"/>
                <a:r>
                  <a:rPr lang="en-US" sz="3200" dirty="0" smtClean="0">
                    <a:latin typeface="Comic Sans MS" pitchFamily="66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𝑉</m:t>
                    </m:r>
                  </m:oMath>
                </a14:m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708920"/>
                <a:ext cx="2741456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5556" t="-7345" r="-4889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344" y="4509120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approximate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67944" y="4572417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exact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228184" y="3005213"/>
            <a:ext cx="7200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014915" y="2708920"/>
            <a:ext cx="1949573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FT-BFS’s</a:t>
            </a:r>
          </a:p>
          <a:p>
            <a:r>
              <a:rPr lang="en-US" sz="3200" dirty="0" smtClean="0">
                <a:latin typeface="Comic Sans MS" pitchFamily="66" charset="0"/>
              </a:rPr>
              <a:t>easier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228184" y="4725144"/>
            <a:ext cx="720080" cy="48463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020272" y="4509120"/>
            <a:ext cx="194957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FT-BFS’s</a:t>
            </a:r>
          </a:p>
          <a:p>
            <a:r>
              <a:rPr lang="en-US" sz="3200" dirty="0" smtClean="0">
                <a:latin typeface="Comic Sans MS" pitchFamily="66" charset="0"/>
              </a:rPr>
              <a:t>harder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43808" y="1476073"/>
            <a:ext cx="0" cy="403825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32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9" grpId="0"/>
      <p:bldP spid="10" grpId="0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564903"/>
            <a:ext cx="7416824" cy="13681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FT-Approximate BFS Structures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252536" y="980728"/>
                <a:ext cx="9505059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FT-approximate BFS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 w.r.t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 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is a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𝑮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s.t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 </m:t>
                    </m:r>
                  </m:oMath>
                </a14:m>
                <a:endParaRPr lang="en-US" sz="3200" b="0" i="0" dirty="0" smtClean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200" b="0" i="1" dirty="0" smtClean="0">
                  <a:latin typeface="Cambria Math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latin typeface="Cambria Math"/>
                        </a:rPr>
                        <m:t>dist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∖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sz="3200" b="0" i="1" smtClean="0">
                          <a:latin typeface="Cambria Math"/>
                        </a:rPr>
                        <m:t>⋅</m:t>
                      </m:r>
                      <m:r>
                        <a:rPr lang="en-US" sz="3200" b="0" i="1" smtClean="0">
                          <a:latin typeface="Cambria Math"/>
                        </a:rPr>
                        <m:t>𝑑𝑖𝑠𝑡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∖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∀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latin typeface="Cambria Math"/>
                        </a:rPr>
                        <m:t>𝐹</m:t>
                      </m:r>
                      <m:r>
                        <a:rPr lang="en-US" sz="3200" b="0" i="1" smtClean="0">
                          <a:latin typeface="Cambria Math"/>
                        </a:rPr>
                        <m:t>⊆</m:t>
                      </m:r>
                      <m:r>
                        <a:rPr lang="en-US" sz="3200" b="0" i="1" smtClean="0">
                          <a:latin typeface="Cambria Math"/>
                        </a:rPr>
                        <m:t>𝐸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anose="030F0702030302020204" pitchFamily="66" charset="0"/>
                  </a:rPr>
                  <a:t> </a:t>
                </a:r>
                <a:endParaRPr lang="en-US" sz="32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980728"/>
                <a:ext cx="9505059" cy="45243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43492" y="6286063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[P, Peleg, SODA’14]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732838"/>
            <a:ext cx="7416824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FT-Minimum Spanning Tree (MST)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701383"/>
                <a:ext cx="856895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200" b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-FT-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MST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 is a subgraph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 satisfying: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𝑀𝑆𝑇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\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𝑀𝑆𝑇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\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∀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𝑬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anose="030F0702030302020204" pitchFamily="66" charset="0"/>
                  </a:rPr>
                  <a:t> </a:t>
                </a:r>
                <a:endParaRPr lang="en-US" sz="32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1383"/>
                <a:ext cx="8568953" cy="4031873"/>
              </a:xfrm>
              <a:prstGeom prst="rect">
                <a:avLst/>
              </a:prstGeom>
              <a:blipFill rotWithShape="1">
                <a:blip r:embed="rId3"/>
                <a:stretch>
                  <a:fillRect l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1124744"/>
                <a:ext cx="54219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𝝎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𝑴𝑺𝑻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𝐆</m:t>
                        </m:r>
                      </m:e>
                    </m:d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:= weight of MST in G.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5421997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1765" r="-1236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-36512" y="5949280"/>
            <a:ext cx="676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[</a:t>
            </a:r>
            <a:r>
              <a:rPr lang="en-US" sz="2400" dirty="0" err="1" smtClean="0">
                <a:latin typeface="Comic Sans MS" panose="030F0702030302020204" pitchFamily="66" charset="0"/>
              </a:rPr>
              <a:t>Nardelli</a:t>
            </a:r>
            <a:r>
              <a:rPr lang="en-US" sz="2400" dirty="0" smtClean="0"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latin typeface="Comic Sans MS" panose="030F0702030302020204" pitchFamily="66" charset="0"/>
              </a:rPr>
              <a:t>Stege</a:t>
            </a:r>
            <a:r>
              <a:rPr lang="en-US" sz="2400" dirty="0" smtClean="0"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latin typeface="Comic Sans MS" panose="030F0702030302020204" pitchFamily="66" charset="0"/>
              </a:rPr>
              <a:t>Widmayer</a:t>
            </a:r>
            <a:r>
              <a:rPr lang="en-US" sz="2400" dirty="0" smtClean="0">
                <a:latin typeface="Comic Sans MS" panose="030F0702030302020204" pitchFamily="66" charset="0"/>
              </a:rPr>
              <a:t>, Tech report, ‘97]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8734" y="6414427"/>
            <a:ext cx="4839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[</a:t>
            </a:r>
            <a:r>
              <a:rPr lang="en-US" sz="2400" dirty="0" err="1">
                <a:latin typeface="Comic Sans MS" panose="030F0702030302020204" pitchFamily="66" charset="0"/>
              </a:rPr>
              <a:t>Chechik</a:t>
            </a:r>
            <a:r>
              <a:rPr lang="en-US" sz="2400" dirty="0">
                <a:latin typeface="Comic Sans MS" panose="030F0702030302020204" pitchFamily="66" charset="0"/>
              </a:rPr>
              <a:t> and Peleg. IEEEI 2010]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2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7294" y="544522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65401"/>
            <a:ext cx="81147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Examples 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of FT-Structures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 Techniques </a:t>
            </a:r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for FT-Design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Lower Bound Construction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Comic Sans MS" pitchFamily="66" charset="0"/>
              </a:rPr>
              <a:t>Outlines</a:t>
            </a:r>
            <a:endParaRPr lang="en-GB" sz="48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3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008" y="4549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Comic Sans MS" pitchFamily="66" charset="0"/>
              </a:rPr>
              <a:t>Techniques for FT-Design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5096" y="2996952"/>
            <a:ext cx="184731" cy="6671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390" y="2967856"/>
            <a:ext cx="4988866" cy="34140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 The </a:t>
            </a:r>
            <a:r>
              <a:rPr lang="en-US" sz="2800" i="1" dirty="0" smtClean="0">
                <a:latin typeface="Comic Sans MS" panose="030F0702030302020204" pitchFamily="66" charset="0"/>
              </a:rPr>
              <a:t>iterative</a:t>
            </a:r>
            <a:r>
              <a:rPr lang="en-US" sz="2800" dirty="0" smtClean="0">
                <a:latin typeface="Comic Sans MS" panose="030F0702030302020204" pitchFamily="66" charset="0"/>
              </a:rPr>
              <a:t> approach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The swap edge approach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The sampling approach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 The structural approach.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5096" y="1196752"/>
                <a:ext cx="7519303" cy="138499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Augment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with additional edges to satisfy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𝝆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\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𝑮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\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for every set of f-faults 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F.</a:t>
                </a:r>
                <a:endParaRPr lang="en-US" sz="28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96" y="1196752"/>
                <a:ext cx="7519303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621" r="-648" b="-61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7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General Theme of Network Design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512" y="836712"/>
            <a:ext cx="89418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Design </a:t>
            </a:r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Logical</a:t>
            </a:r>
            <a:r>
              <a:rPr lang="en-US" sz="2800" dirty="0" smtClean="0">
                <a:latin typeface="Comic Sans MS" panose="030F0702030302020204" pitchFamily="66" charset="0"/>
              </a:rPr>
              <a:t> Structure (on top of a </a:t>
            </a:r>
            <a:r>
              <a:rPr lang="en-US" sz="2800" i="1" dirty="0" smtClean="0">
                <a:latin typeface="Comic Sans MS" panose="030F0702030302020204" pitchFamily="66" charset="0"/>
              </a:rPr>
              <a:t>given</a:t>
            </a:r>
            <a:r>
              <a:rPr lang="en-US" sz="2800" dirty="0" smtClean="0">
                <a:latin typeface="Comic Sans MS" panose="030F0702030302020204" pitchFamily="66" charset="0"/>
              </a:rPr>
              <a:t> network)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that possess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desirable</a:t>
            </a:r>
            <a:r>
              <a:rPr lang="en-US" sz="2800" dirty="0" smtClean="0">
                <a:latin typeface="Comic Sans MS" panose="030F0702030302020204" pitchFamily="66" charset="0"/>
              </a:rPr>
              <a:t> properties.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6512" y="2348880"/>
            <a:ext cx="912140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Examples: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Shortest-Path Trees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Spanners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Minimum Spanning Tree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Clustered Representations: partitions, composition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Distance Oracles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Routing Schemes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i="1" dirty="0" smtClean="0">
                <a:latin typeface="Comic Sans MS" panose="030F0702030302020204" pitchFamily="66" charset="0"/>
              </a:rPr>
              <a:t>Informative</a:t>
            </a:r>
            <a:r>
              <a:rPr lang="en-US" sz="2800" dirty="0" smtClean="0">
                <a:latin typeface="Comic Sans MS" panose="030F0702030302020204" pitchFamily="66" charset="0"/>
              </a:rPr>
              <a:t> Labeling Scheme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…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008" y="4549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Comic Sans MS" pitchFamily="66" charset="0"/>
              </a:rPr>
              <a:t>Techniques for FT-Design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806" y="1297856"/>
            <a:ext cx="184731" cy="6671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398" y="1052736"/>
            <a:ext cx="4988866" cy="341407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 The </a:t>
            </a:r>
            <a:r>
              <a:rPr lang="en-US" sz="2800" i="1" dirty="0" smtClean="0">
                <a:latin typeface="Comic Sans MS" panose="030F0702030302020204" pitchFamily="66" charset="0"/>
              </a:rPr>
              <a:t>iterative</a:t>
            </a:r>
            <a:r>
              <a:rPr lang="en-US" sz="2800" dirty="0" smtClean="0">
                <a:latin typeface="Comic Sans MS" panose="030F0702030302020204" pitchFamily="66" charset="0"/>
              </a:rPr>
              <a:t> approach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The swap edge approach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The sampling approach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 The structural approach.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6986" y="4869160"/>
            <a:ext cx="36711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latin typeface="Comic Sans MS" panose="030F0702030302020204" pitchFamily="66" charset="0"/>
              </a:rPr>
              <a:t>Complexity Measure</a:t>
            </a:r>
            <a:r>
              <a:rPr lang="en-US" sz="2800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	</a:t>
            </a:r>
            <a:r>
              <a:rPr lang="en-US" sz="2800" dirty="0" smtClean="0">
                <a:latin typeface="Comic Sans MS" panose="030F0702030302020204" pitchFamily="66" charset="0"/>
              </a:rPr>
              <a:t>		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433" y="5732675"/>
            <a:ext cx="2305439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Running time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5671119"/>
            <a:ext cx="475001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Size of FT-structure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2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441" y="1993779"/>
            <a:ext cx="6305783" cy="31634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Challenge: The Naive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2441" y="1988840"/>
                <a:ext cx="838191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Algorithm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compute-FT-structure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←∅.</m:t>
                      </m:r>
                    </m:oMath>
                  </m:oMathPara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anose="030F0702030302020204" pitchFamily="66" charset="0"/>
                  </a:rPr>
                  <a:t>For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</m:oMath>
                </a14:m>
                <a:endParaRPr 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satisfying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𝝆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sub>
                    </m:sSub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endParaRPr lang="en-US" sz="2800" dirty="0">
                  <a:latin typeface="Comic Sans MS" panose="030F0702030302020204" pitchFamily="66" charset="0"/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𝐻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 b="0" dirty="0" smtClean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1" y="1988840"/>
                <a:ext cx="8381910" cy="3323987"/>
              </a:xfrm>
              <a:prstGeom prst="rect">
                <a:avLst/>
              </a:prstGeom>
              <a:blipFill rotWithShape="1">
                <a:blip r:embed="rId3"/>
                <a:stretch>
                  <a:fillRect l="-1455" t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955674"/>
                <a:ext cx="907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Goal: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𝑯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⊆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𝑮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satisfing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𝝆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𝑯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\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𝑮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\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>
                    <a:latin typeface="Comic Sans MS" panose="030F0702030302020204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𝑬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𝒇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55674"/>
                <a:ext cx="907300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75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82441" y="5868094"/>
            <a:ext cx="7441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Size increases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exponentially</a:t>
            </a:r>
            <a:r>
              <a:rPr lang="en-US" sz="2800" dirty="0" smtClean="0">
                <a:latin typeface="Comic Sans MS" panose="030F0702030302020204" pitchFamily="66" charset="0"/>
              </a:rPr>
              <a:t> with #faults f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441" y="1993779"/>
            <a:ext cx="6665823" cy="4248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Iterative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2441" y="1988840"/>
                <a:ext cx="8381910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Algorithm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compute-FT-structure</a:t>
                </a:r>
              </a:p>
              <a:p>
                <a:endParaRPr 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←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←∅.</m:t>
                      </m:r>
                    </m:oMath>
                  </m:oMathPara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,…,</m:t>
                    </m:r>
                    <m:r>
                      <a:rPr lang="en-US" sz="2800" b="1" i="1" dirty="0">
                        <a:solidFill>
                          <a:srgbClr val="00B0F0"/>
                        </a:solidFill>
                        <a:latin typeface="Cambria Math"/>
                      </a:rPr>
                      <m:t>𝒇</m:t>
                    </m:r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Compute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>
                    <a:latin typeface="Comic Sans MS" panose="030F0702030302020204" pitchFamily="66" charset="0"/>
                  </a:rPr>
                  <a:t>’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satisfying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𝝆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𝑯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′,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𝑮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/>
                      </a:rPr>
                      <m:t>′)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endParaRPr lang="en-US" sz="2800" dirty="0">
                  <a:latin typeface="Comic Sans MS" panose="030F0702030302020204" pitchFamily="66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←</m:t>
                      </m:r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∪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←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</a:rPr>
                        <m:t>′∖</m:t>
                      </m:r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1" y="1988840"/>
                <a:ext cx="8381910" cy="4616648"/>
              </a:xfrm>
              <a:prstGeom prst="rect">
                <a:avLst/>
              </a:prstGeom>
              <a:blipFill rotWithShape="1">
                <a:blip r:embed="rId3"/>
                <a:stretch>
                  <a:fillRect l="-1455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955674"/>
                <a:ext cx="907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Goal: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𝑯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⊆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𝑮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satisfing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𝝆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𝑯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\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𝑮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\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>
                    <a:latin typeface="Comic Sans MS" panose="030F0702030302020204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𝑬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𝒇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55674"/>
                <a:ext cx="907300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75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6804248" y="1988840"/>
            <a:ext cx="2395649" cy="2376264"/>
          </a:xfrm>
          <a:prstGeom prst="wedgeRectCallout">
            <a:avLst>
              <a:gd name="adj1" fmla="val -110621"/>
              <a:gd name="adj2" fmla="val 35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2269031"/>
            <a:ext cx="23936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Compute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(f+1)-disjoint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“fault-free”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122991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441" y="1993779"/>
            <a:ext cx="6665823" cy="42484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Iterative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2441" y="1988840"/>
                <a:ext cx="8381910" cy="4616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Algorithm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compute-FT-Conn-structure</a:t>
                </a:r>
              </a:p>
              <a:p>
                <a:endParaRPr lang="en-US" sz="28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←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←∅.</m:t>
                      </m:r>
                    </m:oMath>
                  </m:oMathPara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latin typeface="Comic Sans MS" panose="030F0702030302020204" pitchFamily="66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  <m:r>
                      <a:rPr lang="en-US" sz="2800" i="1" dirty="0">
                        <a:latin typeface="Cambria Math"/>
                      </a:rPr>
                      <m:t>,…,</m:t>
                    </m:r>
                    <m:r>
                      <a:rPr lang="en-US" sz="2800" b="1" i="1" dirty="0">
                        <a:solidFill>
                          <a:srgbClr val="00B0F0"/>
                        </a:solidFill>
                        <a:latin typeface="Cambria Math"/>
                      </a:rPr>
                      <m:t>𝒇</m:t>
                    </m:r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Compute  spanning forest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⊆</m:t>
                    </m:r>
                    <m:r>
                      <a:rPr lang="en-US" sz="2800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en-US" sz="2800" dirty="0">
                    <a:latin typeface="Comic Sans MS" panose="030F0702030302020204" pitchFamily="66" charset="0"/>
                  </a:rPr>
                  <a:t>’ </a:t>
                </a:r>
                <a:endParaRPr lang="en-US" sz="2800" i="1" dirty="0" smtClean="0">
                  <a:latin typeface="Cambria Math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←</m:t>
                      </m:r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∪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𝐺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←</m:t>
                      </m:r>
                      <m:r>
                        <a:rPr lang="en-US" sz="2800" i="1">
                          <a:latin typeface="Cambria Math"/>
                        </a:rPr>
                        <m:t>𝐺</m:t>
                      </m:r>
                      <m:r>
                        <a:rPr lang="en-US" sz="2800" i="1">
                          <a:latin typeface="Cambria Math"/>
                        </a:rPr>
                        <m:t>′∖</m:t>
                      </m:r>
                      <m:r>
                        <a:rPr lang="en-US" sz="2800" i="1">
                          <a:latin typeface="Cambria Math"/>
                        </a:rPr>
                        <m:t>𝐻</m:t>
                      </m:r>
                      <m:r>
                        <a:rPr lang="en-US" sz="2800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endParaRPr lang="en-US" sz="28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1" y="1988840"/>
                <a:ext cx="8381910" cy="4616648"/>
              </a:xfrm>
              <a:prstGeom prst="rect">
                <a:avLst/>
              </a:prstGeom>
              <a:blipFill rotWithShape="1">
                <a:blip r:embed="rId3"/>
                <a:stretch>
                  <a:fillRect l="-1455" t="-1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955674"/>
                <a:ext cx="90730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Goal: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𝑯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⊆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𝑮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satisfing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𝝆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𝑯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\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𝑮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\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>
                    <a:latin typeface="Comic Sans MS" panose="030F0702030302020204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𝑬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𝒇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955674"/>
                <a:ext cx="907300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75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ular Callout 5"/>
          <p:cNvSpPr/>
          <p:nvPr/>
        </p:nvSpPr>
        <p:spPr>
          <a:xfrm>
            <a:off x="6804248" y="1988840"/>
            <a:ext cx="2395649" cy="2376264"/>
          </a:xfrm>
          <a:prstGeom prst="wedgeRectCallout">
            <a:avLst>
              <a:gd name="adj1" fmla="val -110621"/>
              <a:gd name="adj2" fmla="val 35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4248" y="2269031"/>
            <a:ext cx="23936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Compute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(f+1)-disjoint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“fault-free”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42224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Iterative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1" y="955674"/>
                <a:ext cx="8568953" cy="5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Output: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</a:rPr>
                      <m:t>  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𝑯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⊆</m:t>
                    </m:r>
                    <m:r>
                      <a:rPr lang="en-US" sz="2400" b="1" i="1">
                        <a:solidFill>
                          <a:srgbClr val="00B050"/>
                        </a:solidFill>
                        <a:latin typeface="Cambria Math"/>
                      </a:rPr>
                      <m:t>𝑮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s.t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𝝆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𝑯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\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𝑮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\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>
                    <a:latin typeface="Comic Sans MS" panose="030F0702030302020204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𝑭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𝑬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>
                        <a:solidFill>
                          <a:srgbClr val="00B0F0"/>
                        </a:solidFill>
                        <a:latin typeface="Cambria Math"/>
                      </a:rPr>
                      <m:t>𝒇</m:t>
                    </m:r>
                    <m:r>
                      <a:rPr lang="en-US" sz="2400" i="1">
                        <a:latin typeface="Cambria Math"/>
                      </a:rPr>
                      <m:t>.</m:t>
                    </m:r>
                  </m:oMath>
                </a14:m>
                <a:endParaRPr lang="en-US" sz="24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955674"/>
                <a:ext cx="8568953" cy="585032"/>
              </a:xfrm>
              <a:prstGeom prst="rect">
                <a:avLst/>
              </a:prstGeom>
              <a:blipFill rotWithShape="1">
                <a:blip r:embed="rId3"/>
                <a:stretch>
                  <a:fillRect l="-1067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9511" y="1892665"/>
            <a:ext cx="7848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Compute (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f+1)-disjoint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“fault-free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” </a:t>
            </a:r>
            <a:r>
              <a:rPr lang="en-US" sz="2800" dirty="0" smtClean="0">
                <a:latin typeface="Comic Sans MS" panose="030F0702030302020204" pitchFamily="66" charset="0"/>
              </a:rPr>
              <a:t>solutions.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180" y="3266274"/>
            <a:ext cx="59362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Examples: 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FT-connected subgraph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FT-k-spanner </a:t>
            </a:r>
            <a:r>
              <a:rPr lang="en-US" sz="2000" dirty="0" smtClean="0">
                <a:latin typeface="Comic Sans MS" panose="030F0702030302020204" pitchFamily="66" charset="0"/>
              </a:rPr>
              <a:t>[</a:t>
            </a:r>
            <a:r>
              <a:rPr lang="en-US" sz="2000" dirty="0" err="1" smtClean="0">
                <a:latin typeface="Comic Sans MS" panose="030F0702030302020204" pitchFamily="66" charset="0"/>
              </a:rPr>
              <a:t>chechik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latin typeface="Comic Sans MS" panose="030F0702030302020204" pitchFamily="66" charset="0"/>
              </a:rPr>
              <a:t>at el. STOC09’]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Iterative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3140763"/>
                <a:ext cx="7563289" cy="523220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Comic Sans MS" panose="030F0702030302020204" pitchFamily="66" charset="0"/>
                  </a:rPr>
                  <a:t>Pros: Size increases by factor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𝒇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140763"/>
                <a:ext cx="7563289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27" t="-8889" b="-27778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39553" y="4293096"/>
            <a:ext cx="7563288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Con:  Doesn’t extend to 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vertex</a:t>
            </a:r>
            <a:r>
              <a:rPr lang="en-US" sz="2800" dirty="0" smtClean="0">
                <a:latin typeface="Comic Sans MS" panose="030F0702030302020204" pitchFamily="66" charset="0"/>
              </a:rPr>
              <a:t> faults.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496" y="980728"/>
            <a:ext cx="88264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Useful when it is sufficient </a:t>
            </a:r>
            <a:r>
              <a:rPr lang="en-US" sz="2800" dirty="0">
                <a:latin typeface="Comic Sans MS" panose="030F0702030302020204" pitchFamily="66" charset="0"/>
              </a:rPr>
              <a:t>to satisfy predicate on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edges</a:t>
            </a:r>
            <a:r>
              <a:rPr lang="en-US" sz="2800" dirty="0">
                <a:latin typeface="Comic Sans MS" panose="030F0702030302020204" pitchFamily="66" charset="0"/>
              </a:rPr>
              <a:t> (instead of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all pairs</a:t>
            </a:r>
            <a:r>
              <a:rPr lang="en-US" sz="2800" dirty="0">
                <a:latin typeface="Comic Sans MS" panose="030F0702030302020204" pitchFamily="66" charset="0"/>
              </a:rPr>
              <a:t>).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008" y="4549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Comic Sans MS" pitchFamily="66" charset="0"/>
              </a:rPr>
              <a:t>Techniques for FT-Design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806" y="1772212"/>
            <a:ext cx="184731" cy="6671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398" y="1527092"/>
            <a:ext cx="5240537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 The </a:t>
            </a:r>
            <a:r>
              <a:rPr lang="en-US" sz="2800" i="1" dirty="0" smtClean="0">
                <a:latin typeface="Comic Sans MS" panose="030F0702030302020204" pitchFamily="66" charset="0"/>
              </a:rPr>
              <a:t>iterative</a:t>
            </a:r>
            <a:r>
              <a:rPr lang="en-US" sz="2800" dirty="0" smtClean="0">
                <a:latin typeface="Comic Sans MS" panose="030F0702030302020204" pitchFamily="66" charset="0"/>
              </a:rPr>
              <a:t> approach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The swap edge approach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The sampling approach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 The structural approach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Swap Edge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6064" y="1007150"/>
                <a:ext cx="7156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Optimum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structure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𝑺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in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fault free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setting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64" y="1007150"/>
                <a:ext cx="715670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74" t="-12791" r="-596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42404" y="191393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705775" y="2208626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929911" y="2542442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965513" y="356839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>
            <a:off x="3185512" y="2035484"/>
            <a:ext cx="2520263" cy="2946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1"/>
          </p:cNvCxnSpPr>
          <p:nvPr/>
        </p:nvCxnSpPr>
        <p:spPr>
          <a:xfrm>
            <a:off x="5948883" y="2330180"/>
            <a:ext cx="1016630" cy="247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8" idx="4"/>
          </p:cNvCxnSpPr>
          <p:nvPr/>
        </p:nvCxnSpPr>
        <p:spPr>
          <a:xfrm flipH="1" flipV="1">
            <a:off x="7051465" y="2785550"/>
            <a:ext cx="35602" cy="7828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21" idx="6"/>
          </p:cNvCxnSpPr>
          <p:nvPr/>
        </p:nvCxnSpPr>
        <p:spPr>
          <a:xfrm flipH="1">
            <a:off x="5958245" y="3775900"/>
            <a:ext cx="1042870" cy="5396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715137" y="419400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3" name="Straight Connector 22"/>
          <p:cNvCxnSpPr>
            <a:stCxn id="7" idx="4"/>
            <a:endCxn id="21" idx="0"/>
          </p:cNvCxnSpPr>
          <p:nvPr/>
        </p:nvCxnSpPr>
        <p:spPr>
          <a:xfrm>
            <a:off x="5827329" y="2451734"/>
            <a:ext cx="9362" cy="174227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121201" y="3131340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0" name="Straight Connector 29"/>
          <p:cNvCxnSpPr>
            <a:stCxn id="7" idx="3"/>
            <a:endCxn id="28" idx="7"/>
          </p:cNvCxnSpPr>
          <p:nvPr/>
        </p:nvCxnSpPr>
        <p:spPr>
          <a:xfrm flipH="1">
            <a:off x="4328707" y="2416132"/>
            <a:ext cx="1412670" cy="750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4"/>
            <a:endCxn id="28" idx="1"/>
          </p:cNvCxnSpPr>
          <p:nvPr/>
        </p:nvCxnSpPr>
        <p:spPr>
          <a:xfrm>
            <a:off x="3063958" y="2157038"/>
            <a:ext cx="1092845" cy="1009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2843808" y="4561024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/>
          <p:cNvCxnSpPr>
            <a:stCxn id="38" idx="7"/>
            <a:endCxn id="28" idx="3"/>
          </p:cNvCxnSpPr>
          <p:nvPr/>
        </p:nvCxnSpPr>
        <p:spPr>
          <a:xfrm flipV="1">
            <a:off x="3051314" y="3338846"/>
            <a:ext cx="1105489" cy="1257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1"/>
            <a:endCxn id="28" idx="5"/>
          </p:cNvCxnSpPr>
          <p:nvPr/>
        </p:nvCxnSpPr>
        <p:spPr>
          <a:xfrm flipH="1" flipV="1">
            <a:off x="4328707" y="3338846"/>
            <a:ext cx="1422032" cy="8907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  <a:endCxn id="38" idx="5"/>
          </p:cNvCxnSpPr>
          <p:nvPr/>
        </p:nvCxnSpPr>
        <p:spPr>
          <a:xfrm flipH="1">
            <a:off x="3051314" y="4315558"/>
            <a:ext cx="2663823" cy="45297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3"/>
            <a:endCxn id="21" idx="7"/>
          </p:cNvCxnSpPr>
          <p:nvPr/>
        </p:nvCxnSpPr>
        <p:spPr>
          <a:xfrm flipH="1">
            <a:off x="5922643" y="2749948"/>
            <a:ext cx="1042870" cy="14796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27157" y="1700808"/>
            <a:ext cx="51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5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77541" y="187978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10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194735" y="286973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6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34196" y="3967996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14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70186" y="286973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11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62384" y="31313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8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98772" y="369821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13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57503" y="2617748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17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26568" y="459662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41679" y="2689756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12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67926" y="334604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9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3528" y="2252343"/>
            <a:ext cx="2190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Example: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MST tree T</a:t>
            </a:r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533770" y="5838864"/>
                <a:ext cx="78237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mic Sans MS" panose="030F0702030302020204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𝒆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𝑻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find the BEST swap  edge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𝒆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70" y="5838864"/>
                <a:ext cx="782374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63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4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2312770" y="1646370"/>
            <a:ext cx="3961117" cy="1313897"/>
          </a:xfrm>
          <a:custGeom>
            <a:avLst/>
            <a:gdLst>
              <a:gd name="connsiteX0" fmla="*/ 2659280 w 3961117"/>
              <a:gd name="connsiteY0" fmla="*/ 239580 h 1313897"/>
              <a:gd name="connsiteX1" fmla="*/ 2730718 w 3961117"/>
              <a:gd name="connsiteY1" fmla="*/ 239580 h 1313897"/>
              <a:gd name="connsiteX2" fmla="*/ 3873718 w 3961117"/>
              <a:gd name="connsiteY2" fmla="*/ 711068 h 1313897"/>
              <a:gd name="connsiteX3" fmla="*/ 3687980 w 3961117"/>
              <a:gd name="connsiteY3" fmla="*/ 1282568 h 1313897"/>
              <a:gd name="connsiteX4" fmla="*/ 2144930 w 3961117"/>
              <a:gd name="connsiteY4" fmla="*/ 1225418 h 1313897"/>
              <a:gd name="connsiteX5" fmla="*/ 973355 w 3961117"/>
              <a:gd name="connsiteY5" fmla="*/ 1111118 h 1313897"/>
              <a:gd name="connsiteX6" fmla="*/ 1805 w 3961117"/>
              <a:gd name="connsiteY6" fmla="*/ 625343 h 1313897"/>
              <a:gd name="connsiteX7" fmla="*/ 787618 w 3961117"/>
              <a:gd name="connsiteY7" fmla="*/ 10980 h 1313897"/>
              <a:gd name="connsiteX8" fmla="*/ 2659280 w 3961117"/>
              <a:gd name="connsiteY8" fmla="*/ 239580 h 13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1117" h="1313897">
                <a:moveTo>
                  <a:pt x="2659280" y="239580"/>
                </a:moveTo>
                <a:cubicBezTo>
                  <a:pt x="2983130" y="277680"/>
                  <a:pt x="2528312" y="160999"/>
                  <a:pt x="2730718" y="239580"/>
                </a:cubicBezTo>
                <a:cubicBezTo>
                  <a:pt x="2933124" y="318161"/>
                  <a:pt x="3714174" y="537237"/>
                  <a:pt x="3873718" y="711068"/>
                </a:cubicBezTo>
                <a:cubicBezTo>
                  <a:pt x="4033262" y="884899"/>
                  <a:pt x="3976111" y="1196843"/>
                  <a:pt x="3687980" y="1282568"/>
                </a:cubicBezTo>
                <a:cubicBezTo>
                  <a:pt x="3399849" y="1368293"/>
                  <a:pt x="2597367" y="1253993"/>
                  <a:pt x="2144930" y="1225418"/>
                </a:cubicBezTo>
                <a:cubicBezTo>
                  <a:pt x="1692493" y="1196843"/>
                  <a:pt x="1330542" y="1211130"/>
                  <a:pt x="973355" y="1111118"/>
                </a:cubicBezTo>
                <a:cubicBezTo>
                  <a:pt x="616168" y="1011106"/>
                  <a:pt x="32761" y="808699"/>
                  <a:pt x="1805" y="625343"/>
                </a:cubicBezTo>
                <a:cubicBezTo>
                  <a:pt x="-29151" y="441987"/>
                  <a:pt x="342324" y="77655"/>
                  <a:pt x="787618" y="10980"/>
                </a:cubicBezTo>
                <a:cubicBezTo>
                  <a:pt x="1232912" y="-55695"/>
                  <a:pt x="2335430" y="201480"/>
                  <a:pt x="2659280" y="239580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411760" y="2642585"/>
            <a:ext cx="5579168" cy="2946655"/>
          </a:xfrm>
          <a:custGeom>
            <a:avLst/>
            <a:gdLst>
              <a:gd name="connsiteX0" fmla="*/ 26291 w 5579168"/>
              <a:gd name="connsiteY0" fmla="*/ 2273555 h 2946655"/>
              <a:gd name="connsiteX1" fmla="*/ 89791 w 5579168"/>
              <a:gd name="connsiteY1" fmla="*/ 2159255 h 2946655"/>
              <a:gd name="connsiteX2" fmla="*/ 140591 w 5579168"/>
              <a:gd name="connsiteY2" fmla="*/ 2083055 h 2946655"/>
              <a:gd name="connsiteX3" fmla="*/ 178691 w 5579168"/>
              <a:gd name="connsiteY3" fmla="*/ 2070355 h 2946655"/>
              <a:gd name="connsiteX4" fmla="*/ 254891 w 5579168"/>
              <a:gd name="connsiteY4" fmla="*/ 2019555 h 2946655"/>
              <a:gd name="connsiteX5" fmla="*/ 356491 w 5579168"/>
              <a:gd name="connsiteY5" fmla="*/ 1994155 h 2946655"/>
              <a:gd name="connsiteX6" fmla="*/ 394591 w 5579168"/>
              <a:gd name="connsiteY6" fmla="*/ 1981455 h 2946655"/>
              <a:gd name="connsiteX7" fmla="*/ 458091 w 5579168"/>
              <a:gd name="connsiteY7" fmla="*/ 1968755 h 2946655"/>
              <a:gd name="connsiteX8" fmla="*/ 496191 w 5579168"/>
              <a:gd name="connsiteY8" fmla="*/ 1956055 h 2946655"/>
              <a:gd name="connsiteX9" fmla="*/ 572391 w 5579168"/>
              <a:gd name="connsiteY9" fmla="*/ 1943355 h 2946655"/>
              <a:gd name="connsiteX10" fmla="*/ 635891 w 5579168"/>
              <a:gd name="connsiteY10" fmla="*/ 1930655 h 2946655"/>
              <a:gd name="connsiteX11" fmla="*/ 1308991 w 5579168"/>
              <a:gd name="connsiteY11" fmla="*/ 1943355 h 2946655"/>
              <a:gd name="connsiteX12" fmla="*/ 1347091 w 5579168"/>
              <a:gd name="connsiteY12" fmla="*/ 1956055 h 2946655"/>
              <a:gd name="connsiteX13" fmla="*/ 1474091 w 5579168"/>
              <a:gd name="connsiteY13" fmla="*/ 1968755 h 2946655"/>
              <a:gd name="connsiteX14" fmla="*/ 1512191 w 5579168"/>
              <a:gd name="connsiteY14" fmla="*/ 1981455 h 2946655"/>
              <a:gd name="connsiteX15" fmla="*/ 1728091 w 5579168"/>
              <a:gd name="connsiteY15" fmla="*/ 2006855 h 2946655"/>
              <a:gd name="connsiteX16" fmla="*/ 1829691 w 5579168"/>
              <a:gd name="connsiteY16" fmla="*/ 2032255 h 2946655"/>
              <a:gd name="connsiteX17" fmla="*/ 1905891 w 5579168"/>
              <a:gd name="connsiteY17" fmla="*/ 2044955 h 2946655"/>
              <a:gd name="connsiteX18" fmla="*/ 1982091 w 5579168"/>
              <a:gd name="connsiteY18" fmla="*/ 2070355 h 2946655"/>
              <a:gd name="connsiteX19" fmla="*/ 2020191 w 5579168"/>
              <a:gd name="connsiteY19" fmla="*/ 2083055 h 2946655"/>
              <a:gd name="connsiteX20" fmla="*/ 2134491 w 5579168"/>
              <a:gd name="connsiteY20" fmla="*/ 2108455 h 2946655"/>
              <a:gd name="connsiteX21" fmla="*/ 2236091 w 5579168"/>
              <a:gd name="connsiteY21" fmla="*/ 2121155 h 2946655"/>
              <a:gd name="connsiteX22" fmla="*/ 2363091 w 5579168"/>
              <a:gd name="connsiteY22" fmla="*/ 2133855 h 2946655"/>
              <a:gd name="connsiteX23" fmla="*/ 2350391 w 5579168"/>
              <a:gd name="connsiteY23" fmla="*/ 2095755 h 2946655"/>
              <a:gd name="connsiteX24" fmla="*/ 2299591 w 5579168"/>
              <a:gd name="connsiteY24" fmla="*/ 2019555 h 2946655"/>
              <a:gd name="connsiteX25" fmla="*/ 2274191 w 5579168"/>
              <a:gd name="connsiteY25" fmla="*/ 1943355 h 2946655"/>
              <a:gd name="connsiteX26" fmla="*/ 2261491 w 5579168"/>
              <a:gd name="connsiteY26" fmla="*/ 1905255 h 2946655"/>
              <a:gd name="connsiteX27" fmla="*/ 2236091 w 5579168"/>
              <a:gd name="connsiteY27" fmla="*/ 1867155 h 2946655"/>
              <a:gd name="connsiteX28" fmla="*/ 2223391 w 5579168"/>
              <a:gd name="connsiteY28" fmla="*/ 1790955 h 2946655"/>
              <a:gd name="connsiteX29" fmla="*/ 2197991 w 5579168"/>
              <a:gd name="connsiteY29" fmla="*/ 1752855 h 2946655"/>
              <a:gd name="connsiteX30" fmla="*/ 2185291 w 5579168"/>
              <a:gd name="connsiteY30" fmla="*/ 1702055 h 2946655"/>
              <a:gd name="connsiteX31" fmla="*/ 2159891 w 5579168"/>
              <a:gd name="connsiteY31" fmla="*/ 1663955 h 2946655"/>
              <a:gd name="connsiteX32" fmla="*/ 2134491 w 5579168"/>
              <a:gd name="connsiteY32" fmla="*/ 1575055 h 2946655"/>
              <a:gd name="connsiteX33" fmla="*/ 2121791 w 5579168"/>
              <a:gd name="connsiteY33" fmla="*/ 1536955 h 2946655"/>
              <a:gd name="connsiteX34" fmla="*/ 2096391 w 5579168"/>
              <a:gd name="connsiteY34" fmla="*/ 1498855 h 2946655"/>
              <a:gd name="connsiteX35" fmla="*/ 1943991 w 5579168"/>
              <a:gd name="connsiteY35" fmla="*/ 1371855 h 2946655"/>
              <a:gd name="connsiteX36" fmla="*/ 1905891 w 5579168"/>
              <a:gd name="connsiteY36" fmla="*/ 1346455 h 2946655"/>
              <a:gd name="connsiteX37" fmla="*/ 1855091 w 5579168"/>
              <a:gd name="connsiteY37" fmla="*/ 1270255 h 2946655"/>
              <a:gd name="connsiteX38" fmla="*/ 1842391 w 5579168"/>
              <a:gd name="connsiteY38" fmla="*/ 1219455 h 2946655"/>
              <a:gd name="connsiteX39" fmla="*/ 1791591 w 5579168"/>
              <a:gd name="connsiteY39" fmla="*/ 1143255 h 2946655"/>
              <a:gd name="connsiteX40" fmla="*/ 1766191 w 5579168"/>
              <a:gd name="connsiteY40" fmla="*/ 1105155 h 2946655"/>
              <a:gd name="connsiteX41" fmla="*/ 1740791 w 5579168"/>
              <a:gd name="connsiteY41" fmla="*/ 1067055 h 2946655"/>
              <a:gd name="connsiteX42" fmla="*/ 1664591 w 5579168"/>
              <a:gd name="connsiteY42" fmla="*/ 1041655 h 2946655"/>
              <a:gd name="connsiteX43" fmla="*/ 1651891 w 5579168"/>
              <a:gd name="connsiteY43" fmla="*/ 1003555 h 2946655"/>
              <a:gd name="connsiteX44" fmla="*/ 1626491 w 5579168"/>
              <a:gd name="connsiteY44" fmla="*/ 965455 h 2946655"/>
              <a:gd name="connsiteX45" fmla="*/ 1651891 w 5579168"/>
              <a:gd name="connsiteY45" fmla="*/ 711455 h 2946655"/>
              <a:gd name="connsiteX46" fmla="*/ 1677291 w 5579168"/>
              <a:gd name="connsiteY46" fmla="*/ 673355 h 2946655"/>
              <a:gd name="connsiteX47" fmla="*/ 1702691 w 5579168"/>
              <a:gd name="connsiteY47" fmla="*/ 597155 h 2946655"/>
              <a:gd name="connsiteX48" fmla="*/ 1816991 w 5579168"/>
              <a:gd name="connsiteY48" fmla="*/ 495555 h 2946655"/>
              <a:gd name="connsiteX49" fmla="*/ 1994791 w 5579168"/>
              <a:gd name="connsiteY49" fmla="*/ 533655 h 2946655"/>
              <a:gd name="connsiteX50" fmla="*/ 2032891 w 5579168"/>
              <a:gd name="connsiteY50" fmla="*/ 546355 h 2946655"/>
              <a:gd name="connsiteX51" fmla="*/ 2070991 w 5579168"/>
              <a:gd name="connsiteY51" fmla="*/ 571755 h 2946655"/>
              <a:gd name="connsiteX52" fmla="*/ 2147191 w 5579168"/>
              <a:gd name="connsiteY52" fmla="*/ 597155 h 2946655"/>
              <a:gd name="connsiteX53" fmla="*/ 2185291 w 5579168"/>
              <a:gd name="connsiteY53" fmla="*/ 609855 h 2946655"/>
              <a:gd name="connsiteX54" fmla="*/ 2223391 w 5579168"/>
              <a:gd name="connsiteY54" fmla="*/ 622555 h 2946655"/>
              <a:gd name="connsiteX55" fmla="*/ 2350391 w 5579168"/>
              <a:gd name="connsiteY55" fmla="*/ 686055 h 2946655"/>
              <a:gd name="connsiteX56" fmla="*/ 2375791 w 5579168"/>
              <a:gd name="connsiteY56" fmla="*/ 724155 h 2946655"/>
              <a:gd name="connsiteX57" fmla="*/ 2464691 w 5579168"/>
              <a:gd name="connsiteY57" fmla="*/ 838455 h 2946655"/>
              <a:gd name="connsiteX58" fmla="*/ 2515491 w 5579168"/>
              <a:gd name="connsiteY58" fmla="*/ 914655 h 2946655"/>
              <a:gd name="connsiteX59" fmla="*/ 2604391 w 5579168"/>
              <a:gd name="connsiteY59" fmla="*/ 1003555 h 2946655"/>
              <a:gd name="connsiteX60" fmla="*/ 2629791 w 5579168"/>
              <a:gd name="connsiteY60" fmla="*/ 1105155 h 2946655"/>
              <a:gd name="connsiteX61" fmla="*/ 2756791 w 5579168"/>
              <a:gd name="connsiteY61" fmla="*/ 1282955 h 2946655"/>
              <a:gd name="connsiteX62" fmla="*/ 2820291 w 5579168"/>
              <a:gd name="connsiteY62" fmla="*/ 1359155 h 2946655"/>
              <a:gd name="connsiteX63" fmla="*/ 2858391 w 5579168"/>
              <a:gd name="connsiteY63" fmla="*/ 1448055 h 2946655"/>
              <a:gd name="connsiteX64" fmla="*/ 2896491 w 5579168"/>
              <a:gd name="connsiteY64" fmla="*/ 1587755 h 2946655"/>
              <a:gd name="connsiteX65" fmla="*/ 2934591 w 5579168"/>
              <a:gd name="connsiteY65" fmla="*/ 1702055 h 2946655"/>
              <a:gd name="connsiteX66" fmla="*/ 2947291 w 5579168"/>
              <a:gd name="connsiteY66" fmla="*/ 1740155 h 2946655"/>
              <a:gd name="connsiteX67" fmla="*/ 2959991 w 5579168"/>
              <a:gd name="connsiteY67" fmla="*/ 1778255 h 2946655"/>
              <a:gd name="connsiteX68" fmla="*/ 2972691 w 5579168"/>
              <a:gd name="connsiteY68" fmla="*/ 1829055 h 2946655"/>
              <a:gd name="connsiteX69" fmla="*/ 3010791 w 5579168"/>
              <a:gd name="connsiteY69" fmla="*/ 1867155 h 2946655"/>
              <a:gd name="connsiteX70" fmla="*/ 3023491 w 5579168"/>
              <a:gd name="connsiteY70" fmla="*/ 1905255 h 2946655"/>
              <a:gd name="connsiteX71" fmla="*/ 3061591 w 5579168"/>
              <a:gd name="connsiteY71" fmla="*/ 1930655 h 2946655"/>
              <a:gd name="connsiteX72" fmla="*/ 3137791 w 5579168"/>
              <a:gd name="connsiteY72" fmla="*/ 1956055 h 2946655"/>
              <a:gd name="connsiteX73" fmla="*/ 3264791 w 5579168"/>
              <a:gd name="connsiteY73" fmla="*/ 2006855 h 2946655"/>
              <a:gd name="connsiteX74" fmla="*/ 3302891 w 5579168"/>
              <a:gd name="connsiteY74" fmla="*/ 2019555 h 2946655"/>
              <a:gd name="connsiteX75" fmla="*/ 3340991 w 5579168"/>
              <a:gd name="connsiteY75" fmla="*/ 2032255 h 2946655"/>
              <a:gd name="connsiteX76" fmla="*/ 3518791 w 5579168"/>
              <a:gd name="connsiteY76" fmla="*/ 2019555 h 2946655"/>
              <a:gd name="connsiteX77" fmla="*/ 3607691 w 5579168"/>
              <a:gd name="connsiteY77" fmla="*/ 1930655 h 2946655"/>
              <a:gd name="connsiteX78" fmla="*/ 3633091 w 5579168"/>
              <a:gd name="connsiteY78" fmla="*/ 1854455 h 2946655"/>
              <a:gd name="connsiteX79" fmla="*/ 3645791 w 5579168"/>
              <a:gd name="connsiteY79" fmla="*/ 1803655 h 2946655"/>
              <a:gd name="connsiteX80" fmla="*/ 3671191 w 5579168"/>
              <a:gd name="connsiteY80" fmla="*/ 1727455 h 2946655"/>
              <a:gd name="connsiteX81" fmla="*/ 3683891 w 5579168"/>
              <a:gd name="connsiteY81" fmla="*/ 1689355 h 2946655"/>
              <a:gd name="connsiteX82" fmla="*/ 3721991 w 5579168"/>
              <a:gd name="connsiteY82" fmla="*/ 1663955 h 2946655"/>
              <a:gd name="connsiteX83" fmla="*/ 3747391 w 5579168"/>
              <a:gd name="connsiteY83" fmla="*/ 1625855 h 2946655"/>
              <a:gd name="connsiteX84" fmla="*/ 3785491 w 5579168"/>
              <a:gd name="connsiteY84" fmla="*/ 1549655 h 2946655"/>
              <a:gd name="connsiteX85" fmla="*/ 3823591 w 5579168"/>
              <a:gd name="connsiteY85" fmla="*/ 1524255 h 2946655"/>
              <a:gd name="connsiteX86" fmla="*/ 3848991 w 5579168"/>
              <a:gd name="connsiteY86" fmla="*/ 1473455 h 2946655"/>
              <a:gd name="connsiteX87" fmla="*/ 3887091 w 5579168"/>
              <a:gd name="connsiteY87" fmla="*/ 1435355 h 2946655"/>
              <a:gd name="connsiteX88" fmla="*/ 3899791 w 5579168"/>
              <a:gd name="connsiteY88" fmla="*/ 1397255 h 2946655"/>
              <a:gd name="connsiteX89" fmla="*/ 3925191 w 5579168"/>
              <a:gd name="connsiteY89" fmla="*/ 1359155 h 2946655"/>
              <a:gd name="connsiteX90" fmla="*/ 3975991 w 5579168"/>
              <a:gd name="connsiteY90" fmla="*/ 1244855 h 2946655"/>
              <a:gd name="connsiteX91" fmla="*/ 4014091 w 5579168"/>
              <a:gd name="connsiteY91" fmla="*/ 1143255 h 2946655"/>
              <a:gd name="connsiteX92" fmla="*/ 4064891 w 5579168"/>
              <a:gd name="connsiteY92" fmla="*/ 1054355 h 2946655"/>
              <a:gd name="connsiteX93" fmla="*/ 4077591 w 5579168"/>
              <a:gd name="connsiteY93" fmla="*/ 1003555 h 2946655"/>
              <a:gd name="connsiteX94" fmla="*/ 4128391 w 5579168"/>
              <a:gd name="connsiteY94" fmla="*/ 914655 h 2946655"/>
              <a:gd name="connsiteX95" fmla="*/ 4166491 w 5579168"/>
              <a:gd name="connsiteY95" fmla="*/ 825755 h 2946655"/>
              <a:gd name="connsiteX96" fmla="*/ 4191891 w 5579168"/>
              <a:gd name="connsiteY96" fmla="*/ 787655 h 2946655"/>
              <a:gd name="connsiteX97" fmla="*/ 4229991 w 5579168"/>
              <a:gd name="connsiteY97" fmla="*/ 660655 h 2946655"/>
              <a:gd name="connsiteX98" fmla="*/ 4242691 w 5579168"/>
              <a:gd name="connsiteY98" fmla="*/ 622555 h 2946655"/>
              <a:gd name="connsiteX99" fmla="*/ 4268091 w 5579168"/>
              <a:gd name="connsiteY99" fmla="*/ 508255 h 2946655"/>
              <a:gd name="connsiteX100" fmla="*/ 4280791 w 5579168"/>
              <a:gd name="connsiteY100" fmla="*/ 381255 h 2946655"/>
              <a:gd name="connsiteX101" fmla="*/ 4306191 w 5579168"/>
              <a:gd name="connsiteY101" fmla="*/ 305055 h 2946655"/>
              <a:gd name="connsiteX102" fmla="*/ 4318891 w 5579168"/>
              <a:gd name="connsiteY102" fmla="*/ 266955 h 2946655"/>
              <a:gd name="connsiteX103" fmla="*/ 4344291 w 5579168"/>
              <a:gd name="connsiteY103" fmla="*/ 228855 h 2946655"/>
              <a:gd name="connsiteX104" fmla="*/ 4356991 w 5579168"/>
              <a:gd name="connsiteY104" fmla="*/ 190755 h 2946655"/>
              <a:gd name="connsiteX105" fmla="*/ 4445891 w 5579168"/>
              <a:gd name="connsiteY105" fmla="*/ 101855 h 2946655"/>
              <a:gd name="connsiteX106" fmla="*/ 4534791 w 5579168"/>
              <a:gd name="connsiteY106" fmla="*/ 51055 h 2946655"/>
              <a:gd name="connsiteX107" fmla="*/ 4560191 w 5579168"/>
              <a:gd name="connsiteY107" fmla="*/ 12955 h 2946655"/>
              <a:gd name="connsiteX108" fmla="*/ 4915791 w 5579168"/>
              <a:gd name="connsiteY108" fmla="*/ 12955 h 2946655"/>
              <a:gd name="connsiteX109" fmla="*/ 4953891 w 5579168"/>
              <a:gd name="connsiteY109" fmla="*/ 114555 h 2946655"/>
              <a:gd name="connsiteX110" fmla="*/ 4966591 w 5579168"/>
              <a:gd name="connsiteY110" fmla="*/ 152655 h 2946655"/>
              <a:gd name="connsiteX111" fmla="*/ 5004691 w 5579168"/>
              <a:gd name="connsiteY111" fmla="*/ 203455 h 2946655"/>
              <a:gd name="connsiteX112" fmla="*/ 5030091 w 5579168"/>
              <a:gd name="connsiteY112" fmla="*/ 241555 h 2946655"/>
              <a:gd name="connsiteX113" fmla="*/ 5080891 w 5579168"/>
              <a:gd name="connsiteY113" fmla="*/ 368555 h 2946655"/>
              <a:gd name="connsiteX114" fmla="*/ 5093591 w 5579168"/>
              <a:gd name="connsiteY114" fmla="*/ 406655 h 2946655"/>
              <a:gd name="connsiteX115" fmla="*/ 5118991 w 5579168"/>
              <a:gd name="connsiteY115" fmla="*/ 444755 h 2946655"/>
              <a:gd name="connsiteX116" fmla="*/ 5157091 w 5579168"/>
              <a:gd name="connsiteY116" fmla="*/ 546355 h 2946655"/>
              <a:gd name="connsiteX117" fmla="*/ 5195191 w 5579168"/>
              <a:gd name="connsiteY117" fmla="*/ 571755 h 2946655"/>
              <a:gd name="connsiteX118" fmla="*/ 5233291 w 5579168"/>
              <a:gd name="connsiteY118" fmla="*/ 660655 h 2946655"/>
              <a:gd name="connsiteX119" fmla="*/ 5258691 w 5579168"/>
              <a:gd name="connsiteY119" fmla="*/ 736855 h 2946655"/>
              <a:gd name="connsiteX120" fmla="*/ 5271391 w 5579168"/>
              <a:gd name="connsiteY120" fmla="*/ 787655 h 2946655"/>
              <a:gd name="connsiteX121" fmla="*/ 5296791 w 5579168"/>
              <a:gd name="connsiteY121" fmla="*/ 825755 h 2946655"/>
              <a:gd name="connsiteX122" fmla="*/ 5334891 w 5579168"/>
              <a:gd name="connsiteY122" fmla="*/ 940055 h 2946655"/>
              <a:gd name="connsiteX123" fmla="*/ 5360291 w 5579168"/>
              <a:gd name="connsiteY123" fmla="*/ 1054355 h 2946655"/>
              <a:gd name="connsiteX124" fmla="*/ 5372991 w 5579168"/>
              <a:gd name="connsiteY124" fmla="*/ 1092455 h 2946655"/>
              <a:gd name="connsiteX125" fmla="*/ 5385691 w 5579168"/>
              <a:gd name="connsiteY125" fmla="*/ 1143255 h 2946655"/>
              <a:gd name="connsiteX126" fmla="*/ 5411091 w 5579168"/>
              <a:gd name="connsiteY126" fmla="*/ 1181355 h 2946655"/>
              <a:gd name="connsiteX127" fmla="*/ 5436491 w 5579168"/>
              <a:gd name="connsiteY127" fmla="*/ 1270255 h 2946655"/>
              <a:gd name="connsiteX128" fmla="*/ 5461891 w 5579168"/>
              <a:gd name="connsiteY128" fmla="*/ 1321055 h 2946655"/>
              <a:gd name="connsiteX129" fmla="*/ 5474591 w 5579168"/>
              <a:gd name="connsiteY129" fmla="*/ 1397255 h 2946655"/>
              <a:gd name="connsiteX130" fmla="*/ 5499991 w 5579168"/>
              <a:gd name="connsiteY130" fmla="*/ 1435355 h 2946655"/>
              <a:gd name="connsiteX131" fmla="*/ 5550791 w 5579168"/>
              <a:gd name="connsiteY131" fmla="*/ 1549655 h 2946655"/>
              <a:gd name="connsiteX132" fmla="*/ 5563491 w 5579168"/>
              <a:gd name="connsiteY132" fmla="*/ 1625855 h 2946655"/>
              <a:gd name="connsiteX133" fmla="*/ 5563491 w 5579168"/>
              <a:gd name="connsiteY133" fmla="*/ 1765555 h 2946655"/>
              <a:gd name="connsiteX134" fmla="*/ 5525391 w 5579168"/>
              <a:gd name="connsiteY134" fmla="*/ 1816355 h 2946655"/>
              <a:gd name="connsiteX135" fmla="*/ 5423791 w 5579168"/>
              <a:gd name="connsiteY135" fmla="*/ 1905255 h 2946655"/>
              <a:gd name="connsiteX136" fmla="*/ 5398391 w 5579168"/>
              <a:gd name="connsiteY136" fmla="*/ 1943355 h 2946655"/>
              <a:gd name="connsiteX137" fmla="*/ 5322191 w 5579168"/>
              <a:gd name="connsiteY137" fmla="*/ 2006855 h 2946655"/>
              <a:gd name="connsiteX138" fmla="*/ 5195191 w 5579168"/>
              <a:gd name="connsiteY138" fmla="*/ 2057655 h 2946655"/>
              <a:gd name="connsiteX139" fmla="*/ 5144391 w 5579168"/>
              <a:gd name="connsiteY139" fmla="*/ 2095755 h 2946655"/>
              <a:gd name="connsiteX140" fmla="*/ 5106291 w 5579168"/>
              <a:gd name="connsiteY140" fmla="*/ 2121155 h 2946655"/>
              <a:gd name="connsiteX141" fmla="*/ 5068191 w 5579168"/>
              <a:gd name="connsiteY141" fmla="*/ 2159255 h 2946655"/>
              <a:gd name="connsiteX142" fmla="*/ 5030091 w 5579168"/>
              <a:gd name="connsiteY142" fmla="*/ 2171955 h 2946655"/>
              <a:gd name="connsiteX143" fmla="*/ 4991991 w 5579168"/>
              <a:gd name="connsiteY143" fmla="*/ 2197355 h 2946655"/>
              <a:gd name="connsiteX144" fmla="*/ 4953891 w 5579168"/>
              <a:gd name="connsiteY144" fmla="*/ 2210055 h 2946655"/>
              <a:gd name="connsiteX145" fmla="*/ 4852291 w 5579168"/>
              <a:gd name="connsiteY145" fmla="*/ 2248155 h 2946655"/>
              <a:gd name="connsiteX146" fmla="*/ 4814191 w 5579168"/>
              <a:gd name="connsiteY146" fmla="*/ 2273555 h 2946655"/>
              <a:gd name="connsiteX147" fmla="*/ 4725291 w 5579168"/>
              <a:gd name="connsiteY147" fmla="*/ 2298955 h 2946655"/>
              <a:gd name="connsiteX148" fmla="*/ 4687191 w 5579168"/>
              <a:gd name="connsiteY148" fmla="*/ 2324355 h 2946655"/>
              <a:gd name="connsiteX149" fmla="*/ 4649091 w 5579168"/>
              <a:gd name="connsiteY149" fmla="*/ 2337055 h 2946655"/>
              <a:gd name="connsiteX150" fmla="*/ 4572891 w 5579168"/>
              <a:gd name="connsiteY150" fmla="*/ 2387855 h 2946655"/>
              <a:gd name="connsiteX151" fmla="*/ 4483991 w 5579168"/>
              <a:gd name="connsiteY151" fmla="*/ 2425955 h 2946655"/>
              <a:gd name="connsiteX152" fmla="*/ 4407791 w 5579168"/>
              <a:gd name="connsiteY152" fmla="*/ 2451355 h 2946655"/>
              <a:gd name="connsiteX153" fmla="*/ 4306191 w 5579168"/>
              <a:gd name="connsiteY153" fmla="*/ 2514855 h 2946655"/>
              <a:gd name="connsiteX154" fmla="*/ 4204591 w 5579168"/>
              <a:gd name="connsiteY154" fmla="*/ 2591055 h 2946655"/>
              <a:gd name="connsiteX155" fmla="*/ 4090291 w 5579168"/>
              <a:gd name="connsiteY155" fmla="*/ 2629155 h 2946655"/>
              <a:gd name="connsiteX156" fmla="*/ 4052191 w 5579168"/>
              <a:gd name="connsiteY156" fmla="*/ 2641855 h 2946655"/>
              <a:gd name="connsiteX157" fmla="*/ 4014091 w 5579168"/>
              <a:gd name="connsiteY157" fmla="*/ 2667255 h 2946655"/>
              <a:gd name="connsiteX158" fmla="*/ 3937891 w 5579168"/>
              <a:gd name="connsiteY158" fmla="*/ 2692655 h 2946655"/>
              <a:gd name="connsiteX159" fmla="*/ 3861691 w 5579168"/>
              <a:gd name="connsiteY159" fmla="*/ 2730755 h 2946655"/>
              <a:gd name="connsiteX160" fmla="*/ 3810891 w 5579168"/>
              <a:gd name="connsiteY160" fmla="*/ 2756155 h 2946655"/>
              <a:gd name="connsiteX161" fmla="*/ 3772791 w 5579168"/>
              <a:gd name="connsiteY161" fmla="*/ 2768855 h 2946655"/>
              <a:gd name="connsiteX162" fmla="*/ 3734691 w 5579168"/>
              <a:gd name="connsiteY162" fmla="*/ 2794255 h 2946655"/>
              <a:gd name="connsiteX163" fmla="*/ 3696591 w 5579168"/>
              <a:gd name="connsiteY163" fmla="*/ 2806955 h 2946655"/>
              <a:gd name="connsiteX164" fmla="*/ 3645791 w 5579168"/>
              <a:gd name="connsiteY164" fmla="*/ 2832355 h 2946655"/>
              <a:gd name="connsiteX165" fmla="*/ 3556891 w 5579168"/>
              <a:gd name="connsiteY165" fmla="*/ 2857755 h 2946655"/>
              <a:gd name="connsiteX166" fmla="*/ 3518791 w 5579168"/>
              <a:gd name="connsiteY166" fmla="*/ 2870455 h 2946655"/>
              <a:gd name="connsiteX167" fmla="*/ 3480691 w 5579168"/>
              <a:gd name="connsiteY167" fmla="*/ 2895855 h 2946655"/>
              <a:gd name="connsiteX168" fmla="*/ 3404491 w 5579168"/>
              <a:gd name="connsiteY168" fmla="*/ 2921255 h 2946655"/>
              <a:gd name="connsiteX169" fmla="*/ 3366391 w 5579168"/>
              <a:gd name="connsiteY169" fmla="*/ 2933955 h 2946655"/>
              <a:gd name="connsiteX170" fmla="*/ 3252091 w 5579168"/>
              <a:gd name="connsiteY170" fmla="*/ 2946655 h 2946655"/>
              <a:gd name="connsiteX171" fmla="*/ 2477391 w 5579168"/>
              <a:gd name="connsiteY171" fmla="*/ 2933955 h 2946655"/>
              <a:gd name="connsiteX172" fmla="*/ 2286891 w 5579168"/>
              <a:gd name="connsiteY172" fmla="*/ 2895855 h 2946655"/>
              <a:gd name="connsiteX173" fmla="*/ 2210691 w 5579168"/>
              <a:gd name="connsiteY173" fmla="*/ 2883155 h 2946655"/>
              <a:gd name="connsiteX174" fmla="*/ 2147191 w 5579168"/>
              <a:gd name="connsiteY174" fmla="*/ 2870455 h 2946655"/>
              <a:gd name="connsiteX175" fmla="*/ 1956691 w 5579168"/>
              <a:gd name="connsiteY175" fmla="*/ 2845055 h 2946655"/>
              <a:gd name="connsiteX176" fmla="*/ 1804291 w 5579168"/>
              <a:gd name="connsiteY176" fmla="*/ 2781555 h 2946655"/>
              <a:gd name="connsiteX177" fmla="*/ 1702691 w 5579168"/>
              <a:gd name="connsiteY177" fmla="*/ 2768855 h 2946655"/>
              <a:gd name="connsiteX178" fmla="*/ 1512191 w 5579168"/>
              <a:gd name="connsiteY178" fmla="*/ 2692655 h 2946655"/>
              <a:gd name="connsiteX179" fmla="*/ 1410591 w 5579168"/>
              <a:gd name="connsiteY179" fmla="*/ 2654555 h 2946655"/>
              <a:gd name="connsiteX180" fmla="*/ 1156591 w 5579168"/>
              <a:gd name="connsiteY180" fmla="*/ 2616455 h 2946655"/>
              <a:gd name="connsiteX181" fmla="*/ 1042291 w 5579168"/>
              <a:gd name="connsiteY181" fmla="*/ 2591055 h 2946655"/>
              <a:gd name="connsiteX182" fmla="*/ 953391 w 5579168"/>
              <a:gd name="connsiteY182" fmla="*/ 2578355 h 2946655"/>
              <a:gd name="connsiteX183" fmla="*/ 800991 w 5579168"/>
              <a:gd name="connsiteY183" fmla="*/ 2552955 h 2946655"/>
              <a:gd name="connsiteX184" fmla="*/ 635891 w 5579168"/>
              <a:gd name="connsiteY184" fmla="*/ 2540255 h 2946655"/>
              <a:gd name="connsiteX185" fmla="*/ 483491 w 5579168"/>
              <a:gd name="connsiteY185" fmla="*/ 2514855 h 2946655"/>
              <a:gd name="connsiteX186" fmla="*/ 369191 w 5579168"/>
              <a:gd name="connsiteY186" fmla="*/ 2489455 h 2946655"/>
              <a:gd name="connsiteX187" fmla="*/ 318391 w 5579168"/>
              <a:gd name="connsiteY187" fmla="*/ 2476755 h 2946655"/>
              <a:gd name="connsiteX188" fmla="*/ 229491 w 5579168"/>
              <a:gd name="connsiteY188" fmla="*/ 2464055 h 2946655"/>
              <a:gd name="connsiteX189" fmla="*/ 191391 w 5579168"/>
              <a:gd name="connsiteY189" fmla="*/ 2451355 h 2946655"/>
              <a:gd name="connsiteX190" fmla="*/ 115191 w 5579168"/>
              <a:gd name="connsiteY190" fmla="*/ 2400555 h 2946655"/>
              <a:gd name="connsiteX191" fmla="*/ 89791 w 5579168"/>
              <a:gd name="connsiteY191" fmla="*/ 2362455 h 2946655"/>
              <a:gd name="connsiteX192" fmla="*/ 51691 w 5579168"/>
              <a:gd name="connsiteY192" fmla="*/ 2337055 h 2946655"/>
              <a:gd name="connsiteX193" fmla="*/ 38991 w 5579168"/>
              <a:gd name="connsiteY193" fmla="*/ 2298955 h 2946655"/>
              <a:gd name="connsiteX194" fmla="*/ 891 w 5579168"/>
              <a:gd name="connsiteY194" fmla="*/ 2273555 h 2946655"/>
              <a:gd name="connsiteX195" fmla="*/ 26291 w 5579168"/>
              <a:gd name="connsiteY195" fmla="*/ 2273555 h 294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579168" h="2946655">
                <a:moveTo>
                  <a:pt x="26291" y="2273555"/>
                </a:moveTo>
                <a:cubicBezTo>
                  <a:pt x="41108" y="2254505"/>
                  <a:pt x="13748" y="2273319"/>
                  <a:pt x="89791" y="2159255"/>
                </a:cubicBezTo>
                <a:cubicBezTo>
                  <a:pt x="127072" y="2103333"/>
                  <a:pt x="67665" y="2131672"/>
                  <a:pt x="140591" y="2083055"/>
                </a:cubicBezTo>
                <a:cubicBezTo>
                  <a:pt x="151730" y="2075629"/>
                  <a:pt x="166989" y="2076856"/>
                  <a:pt x="178691" y="2070355"/>
                </a:cubicBezTo>
                <a:cubicBezTo>
                  <a:pt x="205376" y="2055530"/>
                  <a:pt x="225931" y="2029208"/>
                  <a:pt x="254891" y="2019555"/>
                </a:cubicBezTo>
                <a:cubicBezTo>
                  <a:pt x="341982" y="1990525"/>
                  <a:pt x="233888" y="2024806"/>
                  <a:pt x="356491" y="1994155"/>
                </a:cubicBezTo>
                <a:cubicBezTo>
                  <a:pt x="369478" y="1990908"/>
                  <a:pt x="381604" y="1984702"/>
                  <a:pt x="394591" y="1981455"/>
                </a:cubicBezTo>
                <a:cubicBezTo>
                  <a:pt x="415532" y="1976220"/>
                  <a:pt x="437150" y="1973990"/>
                  <a:pt x="458091" y="1968755"/>
                </a:cubicBezTo>
                <a:cubicBezTo>
                  <a:pt x="471078" y="1965508"/>
                  <a:pt x="483123" y="1958959"/>
                  <a:pt x="496191" y="1956055"/>
                </a:cubicBezTo>
                <a:cubicBezTo>
                  <a:pt x="521328" y="1950469"/>
                  <a:pt x="547056" y="1947961"/>
                  <a:pt x="572391" y="1943355"/>
                </a:cubicBezTo>
                <a:cubicBezTo>
                  <a:pt x="593629" y="1939494"/>
                  <a:pt x="614724" y="1934888"/>
                  <a:pt x="635891" y="1930655"/>
                </a:cubicBezTo>
                <a:lnTo>
                  <a:pt x="1308991" y="1943355"/>
                </a:lnTo>
                <a:cubicBezTo>
                  <a:pt x="1322369" y="1943833"/>
                  <a:pt x="1333860" y="1954019"/>
                  <a:pt x="1347091" y="1956055"/>
                </a:cubicBezTo>
                <a:cubicBezTo>
                  <a:pt x="1389141" y="1962524"/>
                  <a:pt x="1431758" y="1964522"/>
                  <a:pt x="1474091" y="1968755"/>
                </a:cubicBezTo>
                <a:cubicBezTo>
                  <a:pt x="1486791" y="1972988"/>
                  <a:pt x="1499064" y="1978830"/>
                  <a:pt x="1512191" y="1981455"/>
                </a:cubicBezTo>
                <a:cubicBezTo>
                  <a:pt x="1568341" y="1992685"/>
                  <a:pt x="1677711" y="2001817"/>
                  <a:pt x="1728091" y="2006855"/>
                </a:cubicBezTo>
                <a:cubicBezTo>
                  <a:pt x="1761958" y="2015322"/>
                  <a:pt x="1795257" y="2026516"/>
                  <a:pt x="1829691" y="2032255"/>
                </a:cubicBezTo>
                <a:cubicBezTo>
                  <a:pt x="1855091" y="2036488"/>
                  <a:pt x="1880909" y="2038710"/>
                  <a:pt x="1905891" y="2044955"/>
                </a:cubicBezTo>
                <a:cubicBezTo>
                  <a:pt x="1931866" y="2051449"/>
                  <a:pt x="1956691" y="2061888"/>
                  <a:pt x="1982091" y="2070355"/>
                </a:cubicBezTo>
                <a:cubicBezTo>
                  <a:pt x="1994791" y="2074588"/>
                  <a:pt x="2007204" y="2079808"/>
                  <a:pt x="2020191" y="2083055"/>
                </a:cubicBezTo>
                <a:cubicBezTo>
                  <a:pt x="2060643" y="2093168"/>
                  <a:pt x="2092571" y="2102006"/>
                  <a:pt x="2134491" y="2108455"/>
                </a:cubicBezTo>
                <a:cubicBezTo>
                  <a:pt x="2168224" y="2113645"/>
                  <a:pt x="2202224" y="2116922"/>
                  <a:pt x="2236091" y="2121155"/>
                </a:cubicBezTo>
                <a:cubicBezTo>
                  <a:pt x="2328850" y="2152075"/>
                  <a:pt x="2286316" y="2153049"/>
                  <a:pt x="2363091" y="2133855"/>
                </a:cubicBezTo>
                <a:cubicBezTo>
                  <a:pt x="2358858" y="2121155"/>
                  <a:pt x="2356892" y="2107457"/>
                  <a:pt x="2350391" y="2095755"/>
                </a:cubicBezTo>
                <a:cubicBezTo>
                  <a:pt x="2335566" y="2069070"/>
                  <a:pt x="2309244" y="2048515"/>
                  <a:pt x="2299591" y="2019555"/>
                </a:cubicBezTo>
                <a:lnTo>
                  <a:pt x="2274191" y="1943355"/>
                </a:lnTo>
                <a:cubicBezTo>
                  <a:pt x="2269958" y="1930655"/>
                  <a:pt x="2268917" y="1916394"/>
                  <a:pt x="2261491" y="1905255"/>
                </a:cubicBezTo>
                <a:lnTo>
                  <a:pt x="2236091" y="1867155"/>
                </a:lnTo>
                <a:cubicBezTo>
                  <a:pt x="2231858" y="1841755"/>
                  <a:pt x="2231534" y="1815384"/>
                  <a:pt x="2223391" y="1790955"/>
                </a:cubicBezTo>
                <a:cubicBezTo>
                  <a:pt x="2218564" y="1776475"/>
                  <a:pt x="2204004" y="1766884"/>
                  <a:pt x="2197991" y="1752855"/>
                </a:cubicBezTo>
                <a:cubicBezTo>
                  <a:pt x="2191115" y="1736812"/>
                  <a:pt x="2192167" y="1718098"/>
                  <a:pt x="2185291" y="1702055"/>
                </a:cubicBezTo>
                <a:cubicBezTo>
                  <a:pt x="2179278" y="1688026"/>
                  <a:pt x="2166717" y="1677607"/>
                  <a:pt x="2159891" y="1663955"/>
                </a:cubicBezTo>
                <a:cubicBezTo>
                  <a:pt x="2149741" y="1643655"/>
                  <a:pt x="2139916" y="1594044"/>
                  <a:pt x="2134491" y="1575055"/>
                </a:cubicBezTo>
                <a:cubicBezTo>
                  <a:pt x="2130813" y="1562183"/>
                  <a:pt x="2127778" y="1548929"/>
                  <a:pt x="2121791" y="1536955"/>
                </a:cubicBezTo>
                <a:cubicBezTo>
                  <a:pt x="2114965" y="1523303"/>
                  <a:pt x="2106532" y="1510263"/>
                  <a:pt x="2096391" y="1498855"/>
                </a:cubicBezTo>
                <a:cubicBezTo>
                  <a:pt x="2025274" y="1418848"/>
                  <a:pt x="2027415" y="1427471"/>
                  <a:pt x="1943991" y="1371855"/>
                </a:cubicBezTo>
                <a:lnTo>
                  <a:pt x="1905891" y="1346455"/>
                </a:lnTo>
                <a:cubicBezTo>
                  <a:pt x="1888958" y="1321055"/>
                  <a:pt x="1862495" y="1299871"/>
                  <a:pt x="1855091" y="1270255"/>
                </a:cubicBezTo>
                <a:cubicBezTo>
                  <a:pt x="1850858" y="1253322"/>
                  <a:pt x="1850197" y="1235067"/>
                  <a:pt x="1842391" y="1219455"/>
                </a:cubicBezTo>
                <a:cubicBezTo>
                  <a:pt x="1828739" y="1192151"/>
                  <a:pt x="1808524" y="1168655"/>
                  <a:pt x="1791591" y="1143255"/>
                </a:cubicBezTo>
                <a:lnTo>
                  <a:pt x="1766191" y="1105155"/>
                </a:lnTo>
                <a:cubicBezTo>
                  <a:pt x="1757724" y="1092455"/>
                  <a:pt x="1755271" y="1071882"/>
                  <a:pt x="1740791" y="1067055"/>
                </a:cubicBezTo>
                <a:lnTo>
                  <a:pt x="1664591" y="1041655"/>
                </a:lnTo>
                <a:cubicBezTo>
                  <a:pt x="1660358" y="1028955"/>
                  <a:pt x="1657878" y="1015529"/>
                  <a:pt x="1651891" y="1003555"/>
                </a:cubicBezTo>
                <a:cubicBezTo>
                  <a:pt x="1645065" y="989903"/>
                  <a:pt x="1627253" y="980699"/>
                  <a:pt x="1626491" y="965455"/>
                </a:cubicBezTo>
                <a:cubicBezTo>
                  <a:pt x="1625985" y="955334"/>
                  <a:pt x="1618992" y="777253"/>
                  <a:pt x="1651891" y="711455"/>
                </a:cubicBezTo>
                <a:cubicBezTo>
                  <a:pt x="1658717" y="697803"/>
                  <a:pt x="1671092" y="687303"/>
                  <a:pt x="1677291" y="673355"/>
                </a:cubicBezTo>
                <a:cubicBezTo>
                  <a:pt x="1688165" y="648889"/>
                  <a:pt x="1683759" y="616087"/>
                  <a:pt x="1702691" y="597155"/>
                </a:cubicBezTo>
                <a:cubicBezTo>
                  <a:pt x="1789684" y="510162"/>
                  <a:pt x="1749003" y="540880"/>
                  <a:pt x="1816991" y="495555"/>
                </a:cubicBezTo>
                <a:cubicBezTo>
                  <a:pt x="1945158" y="511576"/>
                  <a:pt x="1886212" y="497462"/>
                  <a:pt x="1994791" y="533655"/>
                </a:cubicBezTo>
                <a:cubicBezTo>
                  <a:pt x="2007491" y="537888"/>
                  <a:pt x="2021752" y="538929"/>
                  <a:pt x="2032891" y="546355"/>
                </a:cubicBezTo>
                <a:cubicBezTo>
                  <a:pt x="2045591" y="554822"/>
                  <a:pt x="2057043" y="565556"/>
                  <a:pt x="2070991" y="571755"/>
                </a:cubicBezTo>
                <a:cubicBezTo>
                  <a:pt x="2095457" y="582629"/>
                  <a:pt x="2121791" y="588688"/>
                  <a:pt x="2147191" y="597155"/>
                </a:cubicBezTo>
                <a:lnTo>
                  <a:pt x="2185291" y="609855"/>
                </a:lnTo>
                <a:cubicBezTo>
                  <a:pt x="2197991" y="614088"/>
                  <a:pt x="2210962" y="617583"/>
                  <a:pt x="2223391" y="622555"/>
                </a:cubicBezTo>
                <a:cubicBezTo>
                  <a:pt x="2309810" y="657123"/>
                  <a:pt x="2267343" y="636226"/>
                  <a:pt x="2350391" y="686055"/>
                </a:cubicBezTo>
                <a:cubicBezTo>
                  <a:pt x="2358858" y="698755"/>
                  <a:pt x="2366633" y="711944"/>
                  <a:pt x="2375791" y="724155"/>
                </a:cubicBezTo>
                <a:cubicBezTo>
                  <a:pt x="2404751" y="762769"/>
                  <a:pt x="2437917" y="798294"/>
                  <a:pt x="2464691" y="838455"/>
                </a:cubicBezTo>
                <a:cubicBezTo>
                  <a:pt x="2481624" y="863855"/>
                  <a:pt x="2493905" y="893069"/>
                  <a:pt x="2515491" y="914655"/>
                </a:cubicBezTo>
                <a:lnTo>
                  <a:pt x="2604391" y="1003555"/>
                </a:lnTo>
                <a:cubicBezTo>
                  <a:pt x="2612858" y="1037422"/>
                  <a:pt x="2614179" y="1073931"/>
                  <a:pt x="2629791" y="1105155"/>
                </a:cubicBezTo>
                <a:cubicBezTo>
                  <a:pt x="2699241" y="1244055"/>
                  <a:pt x="2586651" y="1027745"/>
                  <a:pt x="2756791" y="1282955"/>
                </a:cubicBezTo>
                <a:cubicBezTo>
                  <a:pt x="2792154" y="1335999"/>
                  <a:pt x="2771398" y="1310262"/>
                  <a:pt x="2820291" y="1359155"/>
                </a:cubicBezTo>
                <a:cubicBezTo>
                  <a:pt x="2850075" y="1448506"/>
                  <a:pt x="2811311" y="1338201"/>
                  <a:pt x="2858391" y="1448055"/>
                </a:cubicBezTo>
                <a:cubicBezTo>
                  <a:pt x="2874869" y="1486504"/>
                  <a:pt x="2886778" y="1558617"/>
                  <a:pt x="2896491" y="1587755"/>
                </a:cubicBezTo>
                <a:lnTo>
                  <a:pt x="2934591" y="1702055"/>
                </a:lnTo>
                <a:lnTo>
                  <a:pt x="2947291" y="1740155"/>
                </a:lnTo>
                <a:cubicBezTo>
                  <a:pt x="2951524" y="1752855"/>
                  <a:pt x="2956744" y="1765268"/>
                  <a:pt x="2959991" y="1778255"/>
                </a:cubicBezTo>
                <a:cubicBezTo>
                  <a:pt x="2964224" y="1795188"/>
                  <a:pt x="2964031" y="1813900"/>
                  <a:pt x="2972691" y="1829055"/>
                </a:cubicBezTo>
                <a:cubicBezTo>
                  <a:pt x="2981602" y="1844649"/>
                  <a:pt x="2998091" y="1854455"/>
                  <a:pt x="3010791" y="1867155"/>
                </a:cubicBezTo>
                <a:cubicBezTo>
                  <a:pt x="3015024" y="1879855"/>
                  <a:pt x="3015128" y="1894802"/>
                  <a:pt x="3023491" y="1905255"/>
                </a:cubicBezTo>
                <a:cubicBezTo>
                  <a:pt x="3033026" y="1917174"/>
                  <a:pt x="3047643" y="1924456"/>
                  <a:pt x="3061591" y="1930655"/>
                </a:cubicBezTo>
                <a:cubicBezTo>
                  <a:pt x="3086057" y="1941529"/>
                  <a:pt x="3113844" y="1944081"/>
                  <a:pt x="3137791" y="1956055"/>
                </a:cubicBezTo>
                <a:cubicBezTo>
                  <a:pt x="3212538" y="1993429"/>
                  <a:pt x="3170630" y="1975468"/>
                  <a:pt x="3264791" y="2006855"/>
                </a:cubicBezTo>
                <a:lnTo>
                  <a:pt x="3302891" y="2019555"/>
                </a:lnTo>
                <a:lnTo>
                  <a:pt x="3340991" y="2032255"/>
                </a:lnTo>
                <a:cubicBezTo>
                  <a:pt x="3400258" y="2028022"/>
                  <a:pt x="3459780" y="2026497"/>
                  <a:pt x="3518791" y="2019555"/>
                </a:cubicBezTo>
                <a:cubicBezTo>
                  <a:pt x="3567545" y="2013819"/>
                  <a:pt x="3591209" y="1980100"/>
                  <a:pt x="3607691" y="1930655"/>
                </a:cubicBezTo>
                <a:cubicBezTo>
                  <a:pt x="3616158" y="1905255"/>
                  <a:pt x="3626597" y="1880430"/>
                  <a:pt x="3633091" y="1854455"/>
                </a:cubicBezTo>
                <a:cubicBezTo>
                  <a:pt x="3637324" y="1837522"/>
                  <a:pt x="3640775" y="1820373"/>
                  <a:pt x="3645791" y="1803655"/>
                </a:cubicBezTo>
                <a:cubicBezTo>
                  <a:pt x="3653484" y="1778010"/>
                  <a:pt x="3662724" y="1752855"/>
                  <a:pt x="3671191" y="1727455"/>
                </a:cubicBezTo>
                <a:cubicBezTo>
                  <a:pt x="3675424" y="1714755"/>
                  <a:pt x="3672752" y="1696781"/>
                  <a:pt x="3683891" y="1689355"/>
                </a:cubicBezTo>
                <a:lnTo>
                  <a:pt x="3721991" y="1663955"/>
                </a:lnTo>
                <a:cubicBezTo>
                  <a:pt x="3730458" y="1651255"/>
                  <a:pt x="3740565" y="1639507"/>
                  <a:pt x="3747391" y="1625855"/>
                </a:cubicBezTo>
                <a:cubicBezTo>
                  <a:pt x="3768049" y="1584538"/>
                  <a:pt x="3749095" y="1586051"/>
                  <a:pt x="3785491" y="1549655"/>
                </a:cubicBezTo>
                <a:cubicBezTo>
                  <a:pt x="3796284" y="1538862"/>
                  <a:pt x="3810891" y="1532722"/>
                  <a:pt x="3823591" y="1524255"/>
                </a:cubicBezTo>
                <a:cubicBezTo>
                  <a:pt x="3832058" y="1507322"/>
                  <a:pt x="3837987" y="1488861"/>
                  <a:pt x="3848991" y="1473455"/>
                </a:cubicBezTo>
                <a:cubicBezTo>
                  <a:pt x="3859430" y="1458840"/>
                  <a:pt x="3877128" y="1450299"/>
                  <a:pt x="3887091" y="1435355"/>
                </a:cubicBezTo>
                <a:cubicBezTo>
                  <a:pt x="3894517" y="1424216"/>
                  <a:pt x="3893804" y="1409229"/>
                  <a:pt x="3899791" y="1397255"/>
                </a:cubicBezTo>
                <a:cubicBezTo>
                  <a:pt x="3906617" y="1383603"/>
                  <a:pt x="3918992" y="1373103"/>
                  <a:pt x="3925191" y="1359155"/>
                </a:cubicBezTo>
                <a:cubicBezTo>
                  <a:pt x="3985644" y="1223135"/>
                  <a:pt x="3918508" y="1331080"/>
                  <a:pt x="3975991" y="1244855"/>
                </a:cubicBezTo>
                <a:cubicBezTo>
                  <a:pt x="3989881" y="1189295"/>
                  <a:pt x="3984575" y="1194909"/>
                  <a:pt x="4014091" y="1143255"/>
                </a:cubicBezTo>
                <a:cubicBezTo>
                  <a:pt x="4040888" y="1096360"/>
                  <a:pt x="4043957" y="1110178"/>
                  <a:pt x="4064891" y="1054355"/>
                </a:cubicBezTo>
                <a:cubicBezTo>
                  <a:pt x="4071020" y="1038012"/>
                  <a:pt x="4071462" y="1019898"/>
                  <a:pt x="4077591" y="1003555"/>
                </a:cubicBezTo>
                <a:cubicBezTo>
                  <a:pt x="4098525" y="947732"/>
                  <a:pt x="4101594" y="961550"/>
                  <a:pt x="4128391" y="914655"/>
                </a:cubicBezTo>
                <a:cubicBezTo>
                  <a:pt x="4234100" y="729665"/>
                  <a:pt x="4095251" y="968236"/>
                  <a:pt x="4166491" y="825755"/>
                </a:cubicBezTo>
                <a:cubicBezTo>
                  <a:pt x="4173317" y="812103"/>
                  <a:pt x="4185692" y="801603"/>
                  <a:pt x="4191891" y="787655"/>
                </a:cubicBezTo>
                <a:cubicBezTo>
                  <a:pt x="4216036" y="733330"/>
                  <a:pt x="4215214" y="712374"/>
                  <a:pt x="4229991" y="660655"/>
                </a:cubicBezTo>
                <a:cubicBezTo>
                  <a:pt x="4233669" y="647783"/>
                  <a:pt x="4239013" y="635427"/>
                  <a:pt x="4242691" y="622555"/>
                </a:cubicBezTo>
                <a:cubicBezTo>
                  <a:pt x="4250236" y="596147"/>
                  <a:pt x="4264817" y="532807"/>
                  <a:pt x="4268091" y="508255"/>
                </a:cubicBezTo>
                <a:cubicBezTo>
                  <a:pt x="4273714" y="466084"/>
                  <a:pt x="4272951" y="423071"/>
                  <a:pt x="4280791" y="381255"/>
                </a:cubicBezTo>
                <a:cubicBezTo>
                  <a:pt x="4285725" y="354940"/>
                  <a:pt x="4297724" y="330455"/>
                  <a:pt x="4306191" y="305055"/>
                </a:cubicBezTo>
                <a:cubicBezTo>
                  <a:pt x="4310424" y="292355"/>
                  <a:pt x="4311465" y="278094"/>
                  <a:pt x="4318891" y="266955"/>
                </a:cubicBezTo>
                <a:cubicBezTo>
                  <a:pt x="4327358" y="254255"/>
                  <a:pt x="4337465" y="242507"/>
                  <a:pt x="4344291" y="228855"/>
                </a:cubicBezTo>
                <a:cubicBezTo>
                  <a:pt x="4350278" y="216881"/>
                  <a:pt x="4348628" y="201208"/>
                  <a:pt x="4356991" y="190755"/>
                </a:cubicBezTo>
                <a:cubicBezTo>
                  <a:pt x="4383171" y="158030"/>
                  <a:pt x="4408407" y="120597"/>
                  <a:pt x="4445891" y="101855"/>
                </a:cubicBezTo>
                <a:cubicBezTo>
                  <a:pt x="4510343" y="69629"/>
                  <a:pt x="4480939" y="86957"/>
                  <a:pt x="4534791" y="51055"/>
                </a:cubicBezTo>
                <a:cubicBezTo>
                  <a:pt x="4543258" y="38355"/>
                  <a:pt x="4545515" y="17148"/>
                  <a:pt x="4560191" y="12955"/>
                </a:cubicBezTo>
                <a:cubicBezTo>
                  <a:pt x="4652341" y="-13374"/>
                  <a:pt x="4831965" y="7716"/>
                  <a:pt x="4915791" y="12955"/>
                </a:cubicBezTo>
                <a:cubicBezTo>
                  <a:pt x="4939206" y="106613"/>
                  <a:pt x="4914044" y="21579"/>
                  <a:pt x="4953891" y="114555"/>
                </a:cubicBezTo>
                <a:cubicBezTo>
                  <a:pt x="4959164" y="126860"/>
                  <a:pt x="4959949" y="141032"/>
                  <a:pt x="4966591" y="152655"/>
                </a:cubicBezTo>
                <a:cubicBezTo>
                  <a:pt x="4977093" y="171033"/>
                  <a:pt x="4992388" y="186231"/>
                  <a:pt x="5004691" y="203455"/>
                </a:cubicBezTo>
                <a:cubicBezTo>
                  <a:pt x="5013563" y="215875"/>
                  <a:pt x="5022518" y="228303"/>
                  <a:pt x="5030091" y="241555"/>
                </a:cubicBezTo>
                <a:cubicBezTo>
                  <a:pt x="5059990" y="293878"/>
                  <a:pt x="5060075" y="306107"/>
                  <a:pt x="5080891" y="368555"/>
                </a:cubicBezTo>
                <a:cubicBezTo>
                  <a:pt x="5085124" y="381255"/>
                  <a:pt x="5086165" y="395516"/>
                  <a:pt x="5093591" y="406655"/>
                </a:cubicBezTo>
                <a:lnTo>
                  <a:pt x="5118991" y="444755"/>
                </a:lnTo>
                <a:cubicBezTo>
                  <a:pt x="5127536" y="478934"/>
                  <a:pt x="5133373" y="517893"/>
                  <a:pt x="5157091" y="546355"/>
                </a:cubicBezTo>
                <a:cubicBezTo>
                  <a:pt x="5166862" y="558081"/>
                  <a:pt x="5182491" y="563288"/>
                  <a:pt x="5195191" y="571755"/>
                </a:cubicBezTo>
                <a:cubicBezTo>
                  <a:pt x="5236072" y="694397"/>
                  <a:pt x="5170517" y="503721"/>
                  <a:pt x="5233291" y="660655"/>
                </a:cubicBezTo>
                <a:cubicBezTo>
                  <a:pt x="5243235" y="685514"/>
                  <a:pt x="5252197" y="710880"/>
                  <a:pt x="5258691" y="736855"/>
                </a:cubicBezTo>
                <a:cubicBezTo>
                  <a:pt x="5262924" y="753788"/>
                  <a:pt x="5264515" y="771612"/>
                  <a:pt x="5271391" y="787655"/>
                </a:cubicBezTo>
                <a:cubicBezTo>
                  <a:pt x="5277404" y="801684"/>
                  <a:pt x="5290592" y="811807"/>
                  <a:pt x="5296791" y="825755"/>
                </a:cubicBezTo>
                <a:lnTo>
                  <a:pt x="5334891" y="940055"/>
                </a:lnTo>
                <a:cubicBezTo>
                  <a:pt x="5363481" y="1025824"/>
                  <a:pt x="5330489" y="920248"/>
                  <a:pt x="5360291" y="1054355"/>
                </a:cubicBezTo>
                <a:cubicBezTo>
                  <a:pt x="5363195" y="1067423"/>
                  <a:pt x="5369313" y="1079583"/>
                  <a:pt x="5372991" y="1092455"/>
                </a:cubicBezTo>
                <a:cubicBezTo>
                  <a:pt x="5377786" y="1109238"/>
                  <a:pt x="5378815" y="1127212"/>
                  <a:pt x="5385691" y="1143255"/>
                </a:cubicBezTo>
                <a:cubicBezTo>
                  <a:pt x="5391704" y="1157284"/>
                  <a:pt x="5402624" y="1168655"/>
                  <a:pt x="5411091" y="1181355"/>
                </a:cubicBezTo>
                <a:cubicBezTo>
                  <a:pt x="5417536" y="1207134"/>
                  <a:pt x="5425559" y="1244748"/>
                  <a:pt x="5436491" y="1270255"/>
                </a:cubicBezTo>
                <a:cubicBezTo>
                  <a:pt x="5443949" y="1287656"/>
                  <a:pt x="5453424" y="1304122"/>
                  <a:pt x="5461891" y="1321055"/>
                </a:cubicBezTo>
                <a:cubicBezTo>
                  <a:pt x="5466124" y="1346455"/>
                  <a:pt x="5466448" y="1372826"/>
                  <a:pt x="5474591" y="1397255"/>
                </a:cubicBezTo>
                <a:cubicBezTo>
                  <a:pt x="5479418" y="1411735"/>
                  <a:pt x="5492418" y="1422103"/>
                  <a:pt x="5499991" y="1435355"/>
                </a:cubicBezTo>
                <a:cubicBezTo>
                  <a:pt x="5523721" y="1476883"/>
                  <a:pt x="5532647" y="1504296"/>
                  <a:pt x="5550791" y="1549655"/>
                </a:cubicBezTo>
                <a:cubicBezTo>
                  <a:pt x="5555024" y="1575055"/>
                  <a:pt x="5558441" y="1600605"/>
                  <a:pt x="5563491" y="1625855"/>
                </a:cubicBezTo>
                <a:cubicBezTo>
                  <a:pt x="5576025" y="1688527"/>
                  <a:pt x="5591395" y="1688820"/>
                  <a:pt x="5563491" y="1765555"/>
                </a:cubicBezTo>
                <a:cubicBezTo>
                  <a:pt x="5556257" y="1785447"/>
                  <a:pt x="5539166" y="1800284"/>
                  <a:pt x="5525391" y="1816355"/>
                </a:cubicBezTo>
                <a:cubicBezTo>
                  <a:pt x="5463750" y="1888269"/>
                  <a:pt x="5507916" y="1821130"/>
                  <a:pt x="5423791" y="1905255"/>
                </a:cubicBezTo>
                <a:cubicBezTo>
                  <a:pt x="5412998" y="1916048"/>
                  <a:pt x="5408162" y="1931629"/>
                  <a:pt x="5398391" y="1943355"/>
                </a:cubicBezTo>
                <a:cubicBezTo>
                  <a:pt x="5380798" y="1964466"/>
                  <a:pt x="5348635" y="1995102"/>
                  <a:pt x="5322191" y="2006855"/>
                </a:cubicBezTo>
                <a:cubicBezTo>
                  <a:pt x="5243269" y="2041932"/>
                  <a:pt x="5259163" y="2017672"/>
                  <a:pt x="5195191" y="2057655"/>
                </a:cubicBezTo>
                <a:cubicBezTo>
                  <a:pt x="5177242" y="2068873"/>
                  <a:pt x="5161615" y="2083452"/>
                  <a:pt x="5144391" y="2095755"/>
                </a:cubicBezTo>
                <a:cubicBezTo>
                  <a:pt x="5131971" y="2104627"/>
                  <a:pt x="5118017" y="2111384"/>
                  <a:pt x="5106291" y="2121155"/>
                </a:cubicBezTo>
                <a:cubicBezTo>
                  <a:pt x="5092493" y="2132653"/>
                  <a:pt x="5083135" y="2149292"/>
                  <a:pt x="5068191" y="2159255"/>
                </a:cubicBezTo>
                <a:cubicBezTo>
                  <a:pt x="5057052" y="2166681"/>
                  <a:pt x="5042065" y="2165968"/>
                  <a:pt x="5030091" y="2171955"/>
                </a:cubicBezTo>
                <a:cubicBezTo>
                  <a:pt x="5016439" y="2178781"/>
                  <a:pt x="5005643" y="2190529"/>
                  <a:pt x="4991991" y="2197355"/>
                </a:cubicBezTo>
                <a:cubicBezTo>
                  <a:pt x="4980017" y="2203342"/>
                  <a:pt x="4966196" y="2204782"/>
                  <a:pt x="4953891" y="2210055"/>
                </a:cubicBezTo>
                <a:cubicBezTo>
                  <a:pt x="4860915" y="2249902"/>
                  <a:pt x="4945949" y="2224740"/>
                  <a:pt x="4852291" y="2248155"/>
                </a:cubicBezTo>
                <a:cubicBezTo>
                  <a:pt x="4839591" y="2256622"/>
                  <a:pt x="4828220" y="2267542"/>
                  <a:pt x="4814191" y="2273555"/>
                </a:cubicBezTo>
                <a:cubicBezTo>
                  <a:pt x="4757224" y="2297970"/>
                  <a:pt x="4774719" y="2274241"/>
                  <a:pt x="4725291" y="2298955"/>
                </a:cubicBezTo>
                <a:cubicBezTo>
                  <a:pt x="4711639" y="2305781"/>
                  <a:pt x="4700843" y="2317529"/>
                  <a:pt x="4687191" y="2324355"/>
                </a:cubicBezTo>
                <a:cubicBezTo>
                  <a:pt x="4675217" y="2330342"/>
                  <a:pt x="4660793" y="2330554"/>
                  <a:pt x="4649091" y="2337055"/>
                </a:cubicBezTo>
                <a:cubicBezTo>
                  <a:pt x="4622406" y="2351880"/>
                  <a:pt x="4601851" y="2378202"/>
                  <a:pt x="4572891" y="2387855"/>
                </a:cubicBezTo>
                <a:cubicBezTo>
                  <a:pt x="4450249" y="2428736"/>
                  <a:pt x="4640925" y="2363181"/>
                  <a:pt x="4483991" y="2425955"/>
                </a:cubicBezTo>
                <a:cubicBezTo>
                  <a:pt x="4459132" y="2435899"/>
                  <a:pt x="4407791" y="2451355"/>
                  <a:pt x="4407791" y="2451355"/>
                </a:cubicBezTo>
                <a:cubicBezTo>
                  <a:pt x="4318198" y="2540948"/>
                  <a:pt x="4431265" y="2437886"/>
                  <a:pt x="4306191" y="2514855"/>
                </a:cubicBezTo>
                <a:cubicBezTo>
                  <a:pt x="4270137" y="2537042"/>
                  <a:pt x="4244752" y="2577668"/>
                  <a:pt x="4204591" y="2591055"/>
                </a:cubicBezTo>
                <a:lnTo>
                  <a:pt x="4090291" y="2629155"/>
                </a:lnTo>
                <a:cubicBezTo>
                  <a:pt x="4077591" y="2633388"/>
                  <a:pt x="4063330" y="2634429"/>
                  <a:pt x="4052191" y="2641855"/>
                </a:cubicBezTo>
                <a:cubicBezTo>
                  <a:pt x="4039491" y="2650322"/>
                  <a:pt x="4028039" y="2661056"/>
                  <a:pt x="4014091" y="2667255"/>
                </a:cubicBezTo>
                <a:cubicBezTo>
                  <a:pt x="3989625" y="2678129"/>
                  <a:pt x="3960168" y="2677803"/>
                  <a:pt x="3937891" y="2692655"/>
                </a:cubicBezTo>
                <a:cubicBezTo>
                  <a:pt x="3864672" y="2741468"/>
                  <a:pt x="3935303" y="2699207"/>
                  <a:pt x="3861691" y="2730755"/>
                </a:cubicBezTo>
                <a:cubicBezTo>
                  <a:pt x="3844290" y="2738213"/>
                  <a:pt x="3828292" y="2748697"/>
                  <a:pt x="3810891" y="2756155"/>
                </a:cubicBezTo>
                <a:cubicBezTo>
                  <a:pt x="3798586" y="2761428"/>
                  <a:pt x="3784765" y="2762868"/>
                  <a:pt x="3772791" y="2768855"/>
                </a:cubicBezTo>
                <a:cubicBezTo>
                  <a:pt x="3759139" y="2775681"/>
                  <a:pt x="3748343" y="2787429"/>
                  <a:pt x="3734691" y="2794255"/>
                </a:cubicBezTo>
                <a:cubicBezTo>
                  <a:pt x="3722717" y="2800242"/>
                  <a:pt x="3708896" y="2801682"/>
                  <a:pt x="3696591" y="2806955"/>
                </a:cubicBezTo>
                <a:cubicBezTo>
                  <a:pt x="3679190" y="2814413"/>
                  <a:pt x="3663192" y="2824897"/>
                  <a:pt x="3645791" y="2832355"/>
                </a:cubicBezTo>
                <a:cubicBezTo>
                  <a:pt x="3615341" y="2845405"/>
                  <a:pt x="3589114" y="2848548"/>
                  <a:pt x="3556891" y="2857755"/>
                </a:cubicBezTo>
                <a:cubicBezTo>
                  <a:pt x="3544019" y="2861433"/>
                  <a:pt x="3530765" y="2864468"/>
                  <a:pt x="3518791" y="2870455"/>
                </a:cubicBezTo>
                <a:cubicBezTo>
                  <a:pt x="3505139" y="2877281"/>
                  <a:pt x="3494639" y="2889656"/>
                  <a:pt x="3480691" y="2895855"/>
                </a:cubicBezTo>
                <a:cubicBezTo>
                  <a:pt x="3456225" y="2906729"/>
                  <a:pt x="3429891" y="2912788"/>
                  <a:pt x="3404491" y="2921255"/>
                </a:cubicBezTo>
                <a:cubicBezTo>
                  <a:pt x="3391791" y="2925488"/>
                  <a:pt x="3379696" y="2932477"/>
                  <a:pt x="3366391" y="2933955"/>
                </a:cubicBezTo>
                <a:lnTo>
                  <a:pt x="3252091" y="2946655"/>
                </a:lnTo>
                <a:cubicBezTo>
                  <a:pt x="2993858" y="2942422"/>
                  <a:pt x="2735429" y="2944858"/>
                  <a:pt x="2477391" y="2933955"/>
                </a:cubicBezTo>
                <a:cubicBezTo>
                  <a:pt x="2460378" y="2933236"/>
                  <a:pt x="2327148" y="2902564"/>
                  <a:pt x="2286891" y="2895855"/>
                </a:cubicBezTo>
                <a:lnTo>
                  <a:pt x="2210691" y="2883155"/>
                </a:lnTo>
                <a:cubicBezTo>
                  <a:pt x="2189453" y="2879294"/>
                  <a:pt x="2168587" y="2873308"/>
                  <a:pt x="2147191" y="2870455"/>
                </a:cubicBezTo>
                <a:cubicBezTo>
                  <a:pt x="1924473" y="2840759"/>
                  <a:pt x="2099576" y="2873632"/>
                  <a:pt x="1956691" y="2845055"/>
                </a:cubicBezTo>
                <a:cubicBezTo>
                  <a:pt x="1904769" y="2819094"/>
                  <a:pt x="1863954" y="2796471"/>
                  <a:pt x="1804291" y="2781555"/>
                </a:cubicBezTo>
                <a:cubicBezTo>
                  <a:pt x="1771180" y="2773277"/>
                  <a:pt x="1736558" y="2773088"/>
                  <a:pt x="1702691" y="2768855"/>
                </a:cubicBezTo>
                <a:lnTo>
                  <a:pt x="1512191" y="2692655"/>
                </a:lnTo>
                <a:cubicBezTo>
                  <a:pt x="1492768" y="2684886"/>
                  <a:pt x="1437136" y="2661191"/>
                  <a:pt x="1410591" y="2654555"/>
                </a:cubicBezTo>
                <a:cubicBezTo>
                  <a:pt x="1327216" y="2633711"/>
                  <a:pt x="1240840" y="2632252"/>
                  <a:pt x="1156591" y="2616455"/>
                </a:cubicBezTo>
                <a:cubicBezTo>
                  <a:pt x="1118230" y="2609262"/>
                  <a:pt x="1080652" y="2598248"/>
                  <a:pt x="1042291" y="2591055"/>
                </a:cubicBezTo>
                <a:cubicBezTo>
                  <a:pt x="1012870" y="2585538"/>
                  <a:pt x="982959" y="2583024"/>
                  <a:pt x="953391" y="2578355"/>
                </a:cubicBezTo>
                <a:cubicBezTo>
                  <a:pt x="902520" y="2570323"/>
                  <a:pt x="852340" y="2556905"/>
                  <a:pt x="800991" y="2552955"/>
                </a:cubicBezTo>
                <a:lnTo>
                  <a:pt x="635891" y="2540255"/>
                </a:lnTo>
                <a:cubicBezTo>
                  <a:pt x="585091" y="2531788"/>
                  <a:pt x="533454" y="2527346"/>
                  <a:pt x="483491" y="2514855"/>
                </a:cubicBezTo>
                <a:cubicBezTo>
                  <a:pt x="359601" y="2483882"/>
                  <a:pt x="514299" y="2521701"/>
                  <a:pt x="369191" y="2489455"/>
                </a:cubicBezTo>
                <a:cubicBezTo>
                  <a:pt x="352152" y="2485669"/>
                  <a:pt x="335564" y="2479877"/>
                  <a:pt x="318391" y="2476755"/>
                </a:cubicBezTo>
                <a:cubicBezTo>
                  <a:pt x="288940" y="2471400"/>
                  <a:pt x="259124" y="2468288"/>
                  <a:pt x="229491" y="2464055"/>
                </a:cubicBezTo>
                <a:cubicBezTo>
                  <a:pt x="216791" y="2459822"/>
                  <a:pt x="203093" y="2457856"/>
                  <a:pt x="191391" y="2451355"/>
                </a:cubicBezTo>
                <a:cubicBezTo>
                  <a:pt x="164706" y="2436530"/>
                  <a:pt x="115191" y="2400555"/>
                  <a:pt x="115191" y="2400555"/>
                </a:cubicBezTo>
                <a:cubicBezTo>
                  <a:pt x="106724" y="2387855"/>
                  <a:pt x="100584" y="2373248"/>
                  <a:pt x="89791" y="2362455"/>
                </a:cubicBezTo>
                <a:cubicBezTo>
                  <a:pt x="78998" y="2351662"/>
                  <a:pt x="61226" y="2348974"/>
                  <a:pt x="51691" y="2337055"/>
                </a:cubicBezTo>
                <a:cubicBezTo>
                  <a:pt x="43328" y="2326602"/>
                  <a:pt x="47354" y="2309408"/>
                  <a:pt x="38991" y="2298955"/>
                </a:cubicBezTo>
                <a:cubicBezTo>
                  <a:pt x="29456" y="2287036"/>
                  <a:pt x="13102" y="2282713"/>
                  <a:pt x="891" y="2273555"/>
                </a:cubicBezTo>
                <a:cubicBezTo>
                  <a:pt x="-3898" y="2269963"/>
                  <a:pt x="11474" y="2292605"/>
                  <a:pt x="26291" y="2273555"/>
                </a:cubicBezTo>
                <a:close/>
              </a:path>
            </a:pathLst>
          </a:cu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Swap Edge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6064" y="1007150"/>
                <a:ext cx="7156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Optimum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structure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𝑺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in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fault free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setting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64" y="1007150"/>
                <a:ext cx="715670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74" t="-12791" r="-596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42404" y="213562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705775" y="2430323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929911" y="276413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693234" y="40973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>
            <a:off x="3185512" y="2257181"/>
            <a:ext cx="2520263" cy="2946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1"/>
          </p:cNvCxnSpPr>
          <p:nvPr/>
        </p:nvCxnSpPr>
        <p:spPr>
          <a:xfrm>
            <a:off x="5948883" y="2551877"/>
            <a:ext cx="1016630" cy="2478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8" idx="4"/>
          </p:cNvCxnSpPr>
          <p:nvPr/>
        </p:nvCxnSpPr>
        <p:spPr>
          <a:xfrm flipH="1" flipV="1">
            <a:off x="7051465" y="3007247"/>
            <a:ext cx="763323" cy="10901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21" idx="6"/>
          </p:cNvCxnSpPr>
          <p:nvPr/>
        </p:nvCxnSpPr>
        <p:spPr>
          <a:xfrm flipH="1">
            <a:off x="6070437" y="4304853"/>
            <a:ext cx="1658399" cy="945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5827329" y="51286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3" name="Straight Connector 22"/>
          <p:cNvCxnSpPr>
            <a:stCxn id="7" idx="4"/>
            <a:endCxn id="21" idx="0"/>
          </p:cNvCxnSpPr>
          <p:nvPr/>
        </p:nvCxnSpPr>
        <p:spPr>
          <a:xfrm>
            <a:off x="5827329" y="2673431"/>
            <a:ext cx="121554" cy="24552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121201" y="335303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0" name="Straight Connector 29"/>
          <p:cNvCxnSpPr>
            <a:stCxn id="7" idx="3"/>
            <a:endCxn id="28" idx="7"/>
          </p:cNvCxnSpPr>
          <p:nvPr/>
        </p:nvCxnSpPr>
        <p:spPr>
          <a:xfrm flipH="1">
            <a:off x="4328707" y="2637829"/>
            <a:ext cx="1412670" cy="750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4"/>
            <a:endCxn id="28" idx="1"/>
          </p:cNvCxnSpPr>
          <p:nvPr/>
        </p:nvCxnSpPr>
        <p:spPr>
          <a:xfrm>
            <a:off x="3063958" y="2378735"/>
            <a:ext cx="1092845" cy="1009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2843808" y="478272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9" name="Straight Connector 38"/>
          <p:cNvCxnSpPr>
            <a:stCxn id="38" idx="7"/>
            <a:endCxn id="28" idx="3"/>
          </p:cNvCxnSpPr>
          <p:nvPr/>
        </p:nvCxnSpPr>
        <p:spPr>
          <a:xfrm flipV="1">
            <a:off x="3051314" y="3560543"/>
            <a:ext cx="1105489" cy="1257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1" idx="1"/>
            <a:endCxn id="28" idx="5"/>
          </p:cNvCxnSpPr>
          <p:nvPr/>
        </p:nvCxnSpPr>
        <p:spPr>
          <a:xfrm flipH="1" flipV="1">
            <a:off x="4328707" y="3560543"/>
            <a:ext cx="1534224" cy="160370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  <a:endCxn id="38" idx="5"/>
          </p:cNvCxnSpPr>
          <p:nvPr/>
        </p:nvCxnSpPr>
        <p:spPr>
          <a:xfrm flipH="1" flipV="1">
            <a:off x="3051314" y="4990227"/>
            <a:ext cx="2776015" cy="2599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3"/>
            <a:endCxn id="21" idx="7"/>
          </p:cNvCxnSpPr>
          <p:nvPr/>
        </p:nvCxnSpPr>
        <p:spPr>
          <a:xfrm flipH="1">
            <a:off x="6034835" y="2971645"/>
            <a:ext cx="930678" cy="21926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27157" y="1922505"/>
            <a:ext cx="51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5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277541" y="2101477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10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99013" y="321298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6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47905" y="4556713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14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70186" y="3091427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11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6201" y="407884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8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98772" y="3919907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13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57503" y="2839445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17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26568" y="481832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41679" y="2911453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12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867926" y="356773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9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3528" y="2474040"/>
            <a:ext cx="2190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Example: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MST tree T</a:t>
            </a:r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 rot="21289238">
            <a:off x="5732062" y="3739887"/>
            <a:ext cx="339566" cy="360040"/>
            <a:chOff x="8172400" y="5589240"/>
            <a:chExt cx="679132" cy="72008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78212" y="6087158"/>
                <a:ext cx="88124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mic Sans MS" panose="030F0702030302020204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find the BEST replacement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2" y="6087158"/>
                <a:ext cx="881241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383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2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2843131" y="1755063"/>
            <a:ext cx="3961117" cy="1313897"/>
          </a:xfrm>
          <a:custGeom>
            <a:avLst/>
            <a:gdLst>
              <a:gd name="connsiteX0" fmla="*/ 2659280 w 3961117"/>
              <a:gd name="connsiteY0" fmla="*/ 239580 h 1313897"/>
              <a:gd name="connsiteX1" fmla="*/ 2730718 w 3961117"/>
              <a:gd name="connsiteY1" fmla="*/ 239580 h 1313897"/>
              <a:gd name="connsiteX2" fmla="*/ 3873718 w 3961117"/>
              <a:gd name="connsiteY2" fmla="*/ 711068 h 1313897"/>
              <a:gd name="connsiteX3" fmla="*/ 3687980 w 3961117"/>
              <a:gd name="connsiteY3" fmla="*/ 1282568 h 1313897"/>
              <a:gd name="connsiteX4" fmla="*/ 2144930 w 3961117"/>
              <a:gd name="connsiteY4" fmla="*/ 1225418 h 1313897"/>
              <a:gd name="connsiteX5" fmla="*/ 973355 w 3961117"/>
              <a:gd name="connsiteY5" fmla="*/ 1111118 h 1313897"/>
              <a:gd name="connsiteX6" fmla="*/ 1805 w 3961117"/>
              <a:gd name="connsiteY6" fmla="*/ 625343 h 1313897"/>
              <a:gd name="connsiteX7" fmla="*/ 787618 w 3961117"/>
              <a:gd name="connsiteY7" fmla="*/ 10980 h 1313897"/>
              <a:gd name="connsiteX8" fmla="*/ 2659280 w 3961117"/>
              <a:gd name="connsiteY8" fmla="*/ 239580 h 131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1117" h="1313897">
                <a:moveTo>
                  <a:pt x="2659280" y="239580"/>
                </a:moveTo>
                <a:cubicBezTo>
                  <a:pt x="2983130" y="277680"/>
                  <a:pt x="2528312" y="160999"/>
                  <a:pt x="2730718" y="239580"/>
                </a:cubicBezTo>
                <a:cubicBezTo>
                  <a:pt x="2933124" y="318161"/>
                  <a:pt x="3714174" y="537237"/>
                  <a:pt x="3873718" y="711068"/>
                </a:cubicBezTo>
                <a:cubicBezTo>
                  <a:pt x="4033262" y="884899"/>
                  <a:pt x="3976111" y="1196843"/>
                  <a:pt x="3687980" y="1282568"/>
                </a:cubicBezTo>
                <a:cubicBezTo>
                  <a:pt x="3399849" y="1368293"/>
                  <a:pt x="2597367" y="1253993"/>
                  <a:pt x="2144930" y="1225418"/>
                </a:cubicBezTo>
                <a:cubicBezTo>
                  <a:pt x="1692493" y="1196843"/>
                  <a:pt x="1330542" y="1211130"/>
                  <a:pt x="973355" y="1111118"/>
                </a:cubicBezTo>
                <a:cubicBezTo>
                  <a:pt x="616168" y="1011106"/>
                  <a:pt x="32761" y="808699"/>
                  <a:pt x="1805" y="625343"/>
                </a:cubicBezTo>
                <a:cubicBezTo>
                  <a:pt x="-29151" y="441987"/>
                  <a:pt x="342324" y="77655"/>
                  <a:pt x="787618" y="10980"/>
                </a:cubicBezTo>
                <a:cubicBezTo>
                  <a:pt x="1232912" y="-55695"/>
                  <a:pt x="2335430" y="201480"/>
                  <a:pt x="2659280" y="239580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43808" y="2714593"/>
            <a:ext cx="5579168" cy="2946655"/>
          </a:xfrm>
          <a:custGeom>
            <a:avLst/>
            <a:gdLst>
              <a:gd name="connsiteX0" fmla="*/ 26291 w 5579168"/>
              <a:gd name="connsiteY0" fmla="*/ 2273555 h 2946655"/>
              <a:gd name="connsiteX1" fmla="*/ 89791 w 5579168"/>
              <a:gd name="connsiteY1" fmla="*/ 2159255 h 2946655"/>
              <a:gd name="connsiteX2" fmla="*/ 140591 w 5579168"/>
              <a:gd name="connsiteY2" fmla="*/ 2083055 h 2946655"/>
              <a:gd name="connsiteX3" fmla="*/ 178691 w 5579168"/>
              <a:gd name="connsiteY3" fmla="*/ 2070355 h 2946655"/>
              <a:gd name="connsiteX4" fmla="*/ 254891 w 5579168"/>
              <a:gd name="connsiteY4" fmla="*/ 2019555 h 2946655"/>
              <a:gd name="connsiteX5" fmla="*/ 356491 w 5579168"/>
              <a:gd name="connsiteY5" fmla="*/ 1994155 h 2946655"/>
              <a:gd name="connsiteX6" fmla="*/ 394591 w 5579168"/>
              <a:gd name="connsiteY6" fmla="*/ 1981455 h 2946655"/>
              <a:gd name="connsiteX7" fmla="*/ 458091 w 5579168"/>
              <a:gd name="connsiteY7" fmla="*/ 1968755 h 2946655"/>
              <a:gd name="connsiteX8" fmla="*/ 496191 w 5579168"/>
              <a:gd name="connsiteY8" fmla="*/ 1956055 h 2946655"/>
              <a:gd name="connsiteX9" fmla="*/ 572391 w 5579168"/>
              <a:gd name="connsiteY9" fmla="*/ 1943355 h 2946655"/>
              <a:gd name="connsiteX10" fmla="*/ 635891 w 5579168"/>
              <a:gd name="connsiteY10" fmla="*/ 1930655 h 2946655"/>
              <a:gd name="connsiteX11" fmla="*/ 1308991 w 5579168"/>
              <a:gd name="connsiteY11" fmla="*/ 1943355 h 2946655"/>
              <a:gd name="connsiteX12" fmla="*/ 1347091 w 5579168"/>
              <a:gd name="connsiteY12" fmla="*/ 1956055 h 2946655"/>
              <a:gd name="connsiteX13" fmla="*/ 1474091 w 5579168"/>
              <a:gd name="connsiteY13" fmla="*/ 1968755 h 2946655"/>
              <a:gd name="connsiteX14" fmla="*/ 1512191 w 5579168"/>
              <a:gd name="connsiteY14" fmla="*/ 1981455 h 2946655"/>
              <a:gd name="connsiteX15" fmla="*/ 1728091 w 5579168"/>
              <a:gd name="connsiteY15" fmla="*/ 2006855 h 2946655"/>
              <a:gd name="connsiteX16" fmla="*/ 1829691 w 5579168"/>
              <a:gd name="connsiteY16" fmla="*/ 2032255 h 2946655"/>
              <a:gd name="connsiteX17" fmla="*/ 1905891 w 5579168"/>
              <a:gd name="connsiteY17" fmla="*/ 2044955 h 2946655"/>
              <a:gd name="connsiteX18" fmla="*/ 1982091 w 5579168"/>
              <a:gd name="connsiteY18" fmla="*/ 2070355 h 2946655"/>
              <a:gd name="connsiteX19" fmla="*/ 2020191 w 5579168"/>
              <a:gd name="connsiteY19" fmla="*/ 2083055 h 2946655"/>
              <a:gd name="connsiteX20" fmla="*/ 2134491 w 5579168"/>
              <a:gd name="connsiteY20" fmla="*/ 2108455 h 2946655"/>
              <a:gd name="connsiteX21" fmla="*/ 2236091 w 5579168"/>
              <a:gd name="connsiteY21" fmla="*/ 2121155 h 2946655"/>
              <a:gd name="connsiteX22" fmla="*/ 2363091 w 5579168"/>
              <a:gd name="connsiteY22" fmla="*/ 2133855 h 2946655"/>
              <a:gd name="connsiteX23" fmla="*/ 2350391 w 5579168"/>
              <a:gd name="connsiteY23" fmla="*/ 2095755 h 2946655"/>
              <a:gd name="connsiteX24" fmla="*/ 2299591 w 5579168"/>
              <a:gd name="connsiteY24" fmla="*/ 2019555 h 2946655"/>
              <a:gd name="connsiteX25" fmla="*/ 2274191 w 5579168"/>
              <a:gd name="connsiteY25" fmla="*/ 1943355 h 2946655"/>
              <a:gd name="connsiteX26" fmla="*/ 2261491 w 5579168"/>
              <a:gd name="connsiteY26" fmla="*/ 1905255 h 2946655"/>
              <a:gd name="connsiteX27" fmla="*/ 2236091 w 5579168"/>
              <a:gd name="connsiteY27" fmla="*/ 1867155 h 2946655"/>
              <a:gd name="connsiteX28" fmla="*/ 2223391 w 5579168"/>
              <a:gd name="connsiteY28" fmla="*/ 1790955 h 2946655"/>
              <a:gd name="connsiteX29" fmla="*/ 2197991 w 5579168"/>
              <a:gd name="connsiteY29" fmla="*/ 1752855 h 2946655"/>
              <a:gd name="connsiteX30" fmla="*/ 2185291 w 5579168"/>
              <a:gd name="connsiteY30" fmla="*/ 1702055 h 2946655"/>
              <a:gd name="connsiteX31" fmla="*/ 2159891 w 5579168"/>
              <a:gd name="connsiteY31" fmla="*/ 1663955 h 2946655"/>
              <a:gd name="connsiteX32" fmla="*/ 2134491 w 5579168"/>
              <a:gd name="connsiteY32" fmla="*/ 1575055 h 2946655"/>
              <a:gd name="connsiteX33" fmla="*/ 2121791 w 5579168"/>
              <a:gd name="connsiteY33" fmla="*/ 1536955 h 2946655"/>
              <a:gd name="connsiteX34" fmla="*/ 2096391 w 5579168"/>
              <a:gd name="connsiteY34" fmla="*/ 1498855 h 2946655"/>
              <a:gd name="connsiteX35" fmla="*/ 1943991 w 5579168"/>
              <a:gd name="connsiteY35" fmla="*/ 1371855 h 2946655"/>
              <a:gd name="connsiteX36" fmla="*/ 1905891 w 5579168"/>
              <a:gd name="connsiteY36" fmla="*/ 1346455 h 2946655"/>
              <a:gd name="connsiteX37" fmla="*/ 1855091 w 5579168"/>
              <a:gd name="connsiteY37" fmla="*/ 1270255 h 2946655"/>
              <a:gd name="connsiteX38" fmla="*/ 1842391 w 5579168"/>
              <a:gd name="connsiteY38" fmla="*/ 1219455 h 2946655"/>
              <a:gd name="connsiteX39" fmla="*/ 1791591 w 5579168"/>
              <a:gd name="connsiteY39" fmla="*/ 1143255 h 2946655"/>
              <a:gd name="connsiteX40" fmla="*/ 1766191 w 5579168"/>
              <a:gd name="connsiteY40" fmla="*/ 1105155 h 2946655"/>
              <a:gd name="connsiteX41" fmla="*/ 1740791 w 5579168"/>
              <a:gd name="connsiteY41" fmla="*/ 1067055 h 2946655"/>
              <a:gd name="connsiteX42" fmla="*/ 1664591 w 5579168"/>
              <a:gd name="connsiteY42" fmla="*/ 1041655 h 2946655"/>
              <a:gd name="connsiteX43" fmla="*/ 1651891 w 5579168"/>
              <a:gd name="connsiteY43" fmla="*/ 1003555 h 2946655"/>
              <a:gd name="connsiteX44" fmla="*/ 1626491 w 5579168"/>
              <a:gd name="connsiteY44" fmla="*/ 965455 h 2946655"/>
              <a:gd name="connsiteX45" fmla="*/ 1651891 w 5579168"/>
              <a:gd name="connsiteY45" fmla="*/ 711455 h 2946655"/>
              <a:gd name="connsiteX46" fmla="*/ 1677291 w 5579168"/>
              <a:gd name="connsiteY46" fmla="*/ 673355 h 2946655"/>
              <a:gd name="connsiteX47" fmla="*/ 1702691 w 5579168"/>
              <a:gd name="connsiteY47" fmla="*/ 597155 h 2946655"/>
              <a:gd name="connsiteX48" fmla="*/ 1816991 w 5579168"/>
              <a:gd name="connsiteY48" fmla="*/ 495555 h 2946655"/>
              <a:gd name="connsiteX49" fmla="*/ 1994791 w 5579168"/>
              <a:gd name="connsiteY49" fmla="*/ 533655 h 2946655"/>
              <a:gd name="connsiteX50" fmla="*/ 2032891 w 5579168"/>
              <a:gd name="connsiteY50" fmla="*/ 546355 h 2946655"/>
              <a:gd name="connsiteX51" fmla="*/ 2070991 w 5579168"/>
              <a:gd name="connsiteY51" fmla="*/ 571755 h 2946655"/>
              <a:gd name="connsiteX52" fmla="*/ 2147191 w 5579168"/>
              <a:gd name="connsiteY52" fmla="*/ 597155 h 2946655"/>
              <a:gd name="connsiteX53" fmla="*/ 2185291 w 5579168"/>
              <a:gd name="connsiteY53" fmla="*/ 609855 h 2946655"/>
              <a:gd name="connsiteX54" fmla="*/ 2223391 w 5579168"/>
              <a:gd name="connsiteY54" fmla="*/ 622555 h 2946655"/>
              <a:gd name="connsiteX55" fmla="*/ 2350391 w 5579168"/>
              <a:gd name="connsiteY55" fmla="*/ 686055 h 2946655"/>
              <a:gd name="connsiteX56" fmla="*/ 2375791 w 5579168"/>
              <a:gd name="connsiteY56" fmla="*/ 724155 h 2946655"/>
              <a:gd name="connsiteX57" fmla="*/ 2464691 w 5579168"/>
              <a:gd name="connsiteY57" fmla="*/ 838455 h 2946655"/>
              <a:gd name="connsiteX58" fmla="*/ 2515491 w 5579168"/>
              <a:gd name="connsiteY58" fmla="*/ 914655 h 2946655"/>
              <a:gd name="connsiteX59" fmla="*/ 2604391 w 5579168"/>
              <a:gd name="connsiteY59" fmla="*/ 1003555 h 2946655"/>
              <a:gd name="connsiteX60" fmla="*/ 2629791 w 5579168"/>
              <a:gd name="connsiteY60" fmla="*/ 1105155 h 2946655"/>
              <a:gd name="connsiteX61" fmla="*/ 2756791 w 5579168"/>
              <a:gd name="connsiteY61" fmla="*/ 1282955 h 2946655"/>
              <a:gd name="connsiteX62" fmla="*/ 2820291 w 5579168"/>
              <a:gd name="connsiteY62" fmla="*/ 1359155 h 2946655"/>
              <a:gd name="connsiteX63" fmla="*/ 2858391 w 5579168"/>
              <a:gd name="connsiteY63" fmla="*/ 1448055 h 2946655"/>
              <a:gd name="connsiteX64" fmla="*/ 2896491 w 5579168"/>
              <a:gd name="connsiteY64" fmla="*/ 1587755 h 2946655"/>
              <a:gd name="connsiteX65" fmla="*/ 2934591 w 5579168"/>
              <a:gd name="connsiteY65" fmla="*/ 1702055 h 2946655"/>
              <a:gd name="connsiteX66" fmla="*/ 2947291 w 5579168"/>
              <a:gd name="connsiteY66" fmla="*/ 1740155 h 2946655"/>
              <a:gd name="connsiteX67" fmla="*/ 2959991 w 5579168"/>
              <a:gd name="connsiteY67" fmla="*/ 1778255 h 2946655"/>
              <a:gd name="connsiteX68" fmla="*/ 2972691 w 5579168"/>
              <a:gd name="connsiteY68" fmla="*/ 1829055 h 2946655"/>
              <a:gd name="connsiteX69" fmla="*/ 3010791 w 5579168"/>
              <a:gd name="connsiteY69" fmla="*/ 1867155 h 2946655"/>
              <a:gd name="connsiteX70" fmla="*/ 3023491 w 5579168"/>
              <a:gd name="connsiteY70" fmla="*/ 1905255 h 2946655"/>
              <a:gd name="connsiteX71" fmla="*/ 3061591 w 5579168"/>
              <a:gd name="connsiteY71" fmla="*/ 1930655 h 2946655"/>
              <a:gd name="connsiteX72" fmla="*/ 3137791 w 5579168"/>
              <a:gd name="connsiteY72" fmla="*/ 1956055 h 2946655"/>
              <a:gd name="connsiteX73" fmla="*/ 3264791 w 5579168"/>
              <a:gd name="connsiteY73" fmla="*/ 2006855 h 2946655"/>
              <a:gd name="connsiteX74" fmla="*/ 3302891 w 5579168"/>
              <a:gd name="connsiteY74" fmla="*/ 2019555 h 2946655"/>
              <a:gd name="connsiteX75" fmla="*/ 3340991 w 5579168"/>
              <a:gd name="connsiteY75" fmla="*/ 2032255 h 2946655"/>
              <a:gd name="connsiteX76" fmla="*/ 3518791 w 5579168"/>
              <a:gd name="connsiteY76" fmla="*/ 2019555 h 2946655"/>
              <a:gd name="connsiteX77" fmla="*/ 3607691 w 5579168"/>
              <a:gd name="connsiteY77" fmla="*/ 1930655 h 2946655"/>
              <a:gd name="connsiteX78" fmla="*/ 3633091 w 5579168"/>
              <a:gd name="connsiteY78" fmla="*/ 1854455 h 2946655"/>
              <a:gd name="connsiteX79" fmla="*/ 3645791 w 5579168"/>
              <a:gd name="connsiteY79" fmla="*/ 1803655 h 2946655"/>
              <a:gd name="connsiteX80" fmla="*/ 3671191 w 5579168"/>
              <a:gd name="connsiteY80" fmla="*/ 1727455 h 2946655"/>
              <a:gd name="connsiteX81" fmla="*/ 3683891 w 5579168"/>
              <a:gd name="connsiteY81" fmla="*/ 1689355 h 2946655"/>
              <a:gd name="connsiteX82" fmla="*/ 3721991 w 5579168"/>
              <a:gd name="connsiteY82" fmla="*/ 1663955 h 2946655"/>
              <a:gd name="connsiteX83" fmla="*/ 3747391 w 5579168"/>
              <a:gd name="connsiteY83" fmla="*/ 1625855 h 2946655"/>
              <a:gd name="connsiteX84" fmla="*/ 3785491 w 5579168"/>
              <a:gd name="connsiteY84" fmla="*/ 1549655 h 2946655"/>
              <a:gd name="connsiteX85" fmla="*/ 3823591 w 5579168"/>
              <a:gd name="connsiteY85" fmla="*/ 1524255 h 2946655"/>
              <a:gd name="connsiteX86" fmla="*/ 3848991 w 5579168"/>
              <a:gd name="connsiteY86" fmla="*/ 1473455 h 2946655"/>
              <a:gd name="connsiteX87" fmla="*/ 3887091 w 5579168"/>
              <a:gd name="connsiteY87" fmla="*/ 1435355 h 2946655"/>
              <a:gd name="connsiteX88" fmla="*/ 3899791 w 5579168"/>
              <a:gd name="connsiteY88" fmla="*/ 1397255 h 2946655"/>
              <a:gd name="connsiteX89" fmla="*/ 3925191 w 5579168"/>
              <a:gd name="connsiteY89" fmla="*/ 1359155 h 2946655"/>
              <a:gd name="connsiteX90" fmla="*/ 3975991 w 5579168"/>
              <a:gd name="connsiteY90" fmla="*/ 1244855 h 2946655"/>
              <a:gd name="connsiteX91" fmla="*/ 4014091 w 5579168"/>
              <a:gd name="connsiteY91" fmla="*/ 1143255 h 2946655"/>
              <a:gd name="connsiteX92" fmla="*/ 4064891 w 5579168"/>
              <a:gd name="connsiteY92" fmla="*/ 1054355 h 2946655"/>
              <a:gd name="connsiteX93" fmla="*/ 4077591 w 5579168"/>
              <a:gd name="connsiteY93" fmla="*/ 1003555 h 2946655"/>
              <a:gd name="connsiteX94" fmla="*/ 4128391 w 5579168"/>
              <a:gd name="connsiteY94" fmla="*/ 914655 h 2946655"/>
              <a:gd name="connsiteX95" fmla="*/ 4166491 w 5579168"/>
              <a:gd name="connsiteY95" fmla="*/ 825755 h 2946655"/>
              <a:gd name="connsiteX96" fmla="*/ 4191891 w 5579168"/>
              <a:gd name="connsiteY96" fmla="*/ 787655 h 2946655"/>
              <a:gd name="connsiteX97" fmla="*/ 4229991 w 5579168"/>
              <a:gd name="connsiteY97" fmla="*/ 660655 h 2946655"/>
              <a:gd name="connsiteX98" fmla="*/ 4242691 w 5579168"/>
              <a:gd name="connsiteY98" fmla="*/ 622555 h 2946655"/>
              <a:gd name="connsiteX99" fmla="*/ 4268091 w 5579168"/>
              <a:gd name="connsiteY99" fmla="*/ 508255 h 2946655"/>
              <a:gd name="connsiteX100" fmla="*/ 4280791 w 5579168"/>
              <a:gd name="connsiteY100" fmla="*/ 381255 h 2946655"/>
              <a:gd name="connsiteX101" fmla="*/ 4306191 w 5579168"/>
              <a:gd name="connsiteY101" fmla="*/ 305055 h 2946655"/>
              <a:gd name="connsiteX102" fmla="*/ 4318891 w 5579168"/>
              <a:gd name="connsiteY102" fmla="*/ 266955 h 2946655"/>
              <a:gd name="connsiteX103" fmla="*/ 4344291 w 5579168"/>
              <a:gd name="connsiteY103" fmla="*/ 228855 h 2946655"/>
              <a:gd name="connsiteX104" fmla="*/ 4356991 w 5579168"/>
              <a:gd name="connsiteY104" fmla="*/ 190755 h 2946655"/>
              <a:gd name="connsiteX105" fmla="*/ 4445891 w 5579168"/>
              <a:gd name="connsiteY105" fmla="*/ 101855 h 2946655"/>
              <a:gd name="connsiteX106" fmla="*/ 4534791 w 5579168"/>
              <a:gd name="connsiteY106" fmla="*/ 51055 h 2946655"/>
              <a:gd name="connsiteX107" fmla="*/ 4560191 w 5579168"/>
              <a:gd name="connsiteY107" fmla="*/ 12955 h 2946655"/>
              <a:gd name="connsiteX108" fmla="*/ 4915791 w 5579168"/>
              <a:gd name="connsiteY108" fmla="*/ 12955 h 2946655"/>
              <a:gd name="connsiteX109" fmla="*/ 4953891 w 5579168"/>
              <a:gd name="connsiteY109" fmla="*/ 114555 h 2946655"/>
              <a:gd name="connsiteX110" fmla="*/ 4966591 w 5579168"/>
              <a:gd name="connsiteY110" fmla="*/ 152655 h 2946655"/>
              <a:gd name="connsiteX111" fmla="*/ 5004691 w 5579168"/>
              <a:gd name="connsiteY111" fmla="*/ 203455 h 2946655"/>
              <a:gd name="connsiteX112" fmla="*/ 5030091 w 5579168"/>
              <a:gd name="connsiteY112" fmla="*/ 241555 h 2946655"/>
              <a:gd name="connsiteX113" fmla="*/ 5080891 w 5579168"/>
              <a:gd name="connsiteY113" fmla="*/ 368555 h 2946655"/>
              <a:gd name="connsiteX114" fmla="*/ 5093591 w 5579168"/>
              <a:gd name="connsiteY114" fmla="*/ 406655 h 2946655"/>
              <a:gd name="connsiteX115" fmla="*/ 5118991 w 5579168"/>
              <a:gd name="connsiteY115" fmla="*/ 444755 h 2946655"/>
              <a:gd name="connsiteX116" fmla="*/ 5157091 w 5579168"/>
              <a:gd name="connsiteY116" fmla="*/ 546355 h 2946655"/>
              <a:gd name="connsiteX117" fmla="*/ 5195191 w 5579168"/>
              <a:gd name="connsiteY117" fmla="*/ 571755 h 2946655"/>
              <a:gd name="connsiteX118" fmla="*/ 5233291 w 5579168"/>
              <a:gd name="connsiteY118" fmla="*/ 660655 h 2946655"/>
              <a:gd name="connsiteX119" fmla="*/ 5258691 w 5579168"/>
              <a:gd name="connsiteY119" fmla="*/ 736855 h 2946655"/>
              <a:gd name="connsiteX120" fmla="*/ 5271391 w 5579168"/>
              <a:gd name="connsiteY120" fmla="*/ 787655 h 2946655"/>
              <a:gd name="connsiteX121" fmla="*/ 5296791 w 5579168"/>
              <a:gd name="connsiteY121" fmla="*/ 825755 h 2946655"/>
              <a:gd name="connsiteX122" fmla="*/ 5334891 w 5579168"/>
              <a:gd name="connsiteY122" fmla="*/ 940055 h 2946655"/>
              <a:gd name="connsiteX123" fmla="*/ 5360291 w 5579168"/>
              <a:gd name="connsiteY123" fmla="*/ 1054355 h 2946655"/>
              <a:gd name="connsiteX124" fmla="*/ 5372991 w 5579168"/>
              <a:gd name="connsiteY124" fmla="*/ 1092455 h 2946655"/>
              <a:gd name="connsiteX125" fmla="*/ 5385691 w 5579168"/>
              <a:gd name="connsiteY125" fmla="*/ 1143255 h 2946655"/>
              <a:gd name="connsiteX126" fmla="*/ 5411091 w 5579168"/>
              <a:gd name="connsiteY126" fmla="*/ 1181355 h 2946655"/>
              <a:gd name="connsiteX127" fmla="*/ 5436491 w 5579168"/>
              <a:gd name="connsiteY127" fmla="*/ 1270255 h 2946655"/>
              <a:gd name="connsiteX128" fmla="*/ 5461891 w 5579168"/>
              <a:gd name="connsiteY128" fmla="*/ 1321055 h 2946655"/>
              <a:gd name="connsiteX129" fmla="*/ 5474591 w 5579168"/>
              <a:gd name="connsiteY129" fmla="*/ 1397255 h 2946655"/>
              <a:gd name="connsiteX130" fmla="*/ 5499991 w 5579168"/>
              <a:gd name="connsiteY130" fmla="*/ 1435355 h 2946655"/>
              <a:gd name="connsiteX131" fmla="*/ 5550791 w 5579168"/>
              <a:gd name="connsiteY131" fmla="*/ 1549655 h 2946655"/>
              <a:gd name="connsiteX132" fmla="*/ 5563491 w 5579168"/>
              <a:gd name="connsiteY132" fmla="*/ 1625855 h 2946655"/>
              <a:gd name="connsiteX133" fmla="*/ 5563491 w 5579168"/>
              <a:gd name="connsiteY133" fmla="*/ 1765555 h 2946655"/>
              <a:gd name="connsiteX134" fmla="*/ 5525391 w 5579168"/>
              <a:gd name="connsiteY134" fmla="*/ 1816355 h 2946655"/>
              <a:gd name="connsiteX135" fmla="*/ 5423791 w 5579168"/>
              <a:gd name="connsiteY135" fmla="*/ 1905255 h 2946655"/>
              <a:gd name="connsiteX136" fmla="*/ 5398391 w 5579168"/>
              <a:gd name="connsiteY136" fmla="*/ 1943355 h 2946655"/>
              <a:gd name="connsiteX137" fmla="*/ 5322191 w 5579168"/>
              <a:gd name="connsiteY137" fmla="*/ 2006855 h 2946655"/>
              <a:gd name="connsiteX138" fmla="*/ 5195191 w 5579168"/>
              <a:gd name="connsiteY138" fmla="*/ 2057655 h 2946655"/>
              <a:gd name="connsiteX139" fmla="*/ 5144391 w 5579168"/>
              <a:gd name="connsiteY139" fmla="*/ 2095755 h 2946655"/>
              <a:gd name="connsiteX140" fmla="*/ 5106291 w 5579168"/>
              <a:gd name="connsiteY140" fmla="*/ 2121155 h 2946655"/>
              <a:gd name="connsiteX141" fmla="*/ 5068191 w 5579168"/>
              <a:gd name="connsiteY141" fmla="*/ 2159255 h 2946655"/>
              <a:gd name="connsiteX142" fmla="*/ 5030091 w 5579168"/>
              <a:gd name="connsiteY142" fmla="*/ 2171955 h 2946655"/>
              <a:gd name="connsiteX143" fmla="*/ 4991991 w 5579168"/>
              <a:gd name="connsiteY143" fmla="*/ 2197355 h 2946655"/>
              <a:gd name="connsiteX144" fmla="*/ 4953891 w 5579168"/>
              <a:gd name="connsiteY144" fmla="*/ 2210055 h 2946655"/>
              <a:gd name="connsiteX145" fmla="*/ 4852291 w 5579168"/>
              <a:gd name="connsiteY145" fmla="*/ 2248155 h 2946655"/>
              <a:gd name="connsiteX146" fmla="*/ 4814191 w 5579168"/>
              <a:gd name="connsiteY146" fmla="*/ 2273555 h 2946655"/>
              <a:gd name="connsiteX147" fmla="*/ 4725291 w 5579168"/>
              <a:gd name="connsiteY147" fmla="*/ 2298955 h 2946655"/>
              <a:gd name="connsiteX148" fmla="*/ 4687191 w 5579168"/>
              <a:gd name="connsiteY148" fmla="*/ 2324355 h 2946655"/>
              <a:gd name="connsiteX149" fmla="*/ 4649091 w 5579168"/>
              <a:gd name="connsiteY149" fmla="*/ 2337055 h 2946655"/>
              <a:gd name="connsiteX150" fmla="*/ 4572891 w 5579168"/>
              <a:gd name="connsiteY150" fmla="*/ 2387855 h 2946655"/>
              <a:gd name="connsiteX151" fmla="*/ 4483991 w 5579168"/>
              <a:gd name="connsiteY151" fmla="*/ 2425955 h 2946655"/>
              <a:gd name="connsiteX152" fmla="*/ 4407791 w 5579168"/>
              <a:gd name="connsiteY152" fmla="*/ 2451355 h 2946655"/>
              <a:gd name="connsiteX153" fmla="*/ 4306191 w 5579168"/>
              <a:gd name="connsiteY153" fmla="*/ 2514855 h 2946655"/>
              <a:gd name="connsiteX154" fmla="*/ 4204591 w 5579168"/>
              <a:gd name="connsiteY154" fmla="*/ 2591055 h 2946655"/>
              <a:gd name="connsiteX155" fmla="*/ 4090291 w 5579168"/>
              <a:gd name="connsiteY155" fmla="*/ 2629155 h 2946655"/>
              <a:gd name="connsiteX156" fmla="*/ 4052191 w 5579168"/>
              <a:gd name="connsiteY156" fmla="*/ 2641855 h 2946655"/>
              <a:gd name="connsiteX157" fmla="*/ 4014091 w 5579168"/>
              <a:gd name="connsiteY157" fmla="*/ 2667255 h 2946655"/>
              <a:gd name="connsiteX158" fmla="*/ 3937891 w 5579168"/>
              <a:gd name="connsiteY158" fmla="*/ 2692655 h 2946655"/>
              <a:gd name="connsiteX159" fmla="*/ 3861691 w 5579168"/>
              <a:gd name="connsiteY159" fmla="*/ 2730755 h 2946655"/>
              <a:gd name="connsiteX160" fmla="*/ 3810891 w 5579168"/>
              <a:gd name="connsiteY160" fmla="*/ 2756155 h 2946655"/>
              <a:gd name="connsiteX161" fmla="*/ 3772791 w 5579168"/>
              <a:gd name="connsiteY161" fmla="*/ 2768855 h 2946655"/>
              <a:gd name="connsiteX162" fmla="*/ 3734691 w 5579168"/>
              <a:gd name="connsiteY162" fmla="*/ 2794255 h 2946655"/>
              <a:gd name="connsiteX163" fmla="*/ 3696591 w 5579168"/>
              <a:gd name="connsiteY163" fmla="*/ 2806955 h 2946655"/>
              <a:gd name="connsiteX164" fmla="*/ 3645791 w 5579168"/>
              <a:gd name="connsiteY164" fmla="*/ 2832355 h 2946655"/>
              <a:gd name="connsiteX165" fmla="*/ 3556891 w 5579168"/>
              <a:gd name="connsiteY165" fmla="*/ 2857755 h 2946655"/>
              <a:gd name="connsiteX166" fmla="*/ 3518791 w 5579168"/>
              <a:gd name="connsiteY166" fmla="*/ 2870455 h 2946655"/>
              <a:gd name="connsiteX167" fmla="*/ 3480691 w 5579168"/>
              <a:gd name="connsiteY167" fmla="*/ 2895855 h 2946655"/>
              <a:gd name="connsiteX168" fmla="*/ 3404491 w 5579168"/>
              <a:gd name="connsiteY168" fmla="*/ 2921255 h 2946655"/>
              <a:gd name="connsiteX169" fmla="*/ 3366391 w 5579168"/>
              <a:gd name="connsiteY169" fmla="*/ 2933955 h 2946655"/>
              <a:gd name="connsiteX170" fmla="*/ 3252091 w 5579168"/>
              <a:gd name="connsiteY170" fmla="*/ 2946655 h 2946655"/>
              <a:gd name="connsiteX171" fmla="*/ 2477391 w 5579168"/>
              <a:gd name="connsiteY171" fmla="*/ 2933955 h 2946655"/>
              <a:gd name="connsiteX172" fmla="*/ 2286891 w 5579168"/>
              <a:gd name="connsiteY172" fmla="*/ 2895855 h 2946655"/>
              <a:gd name="connsiteX173" fmla="*/ 2210691 w 5579168"/>
              <a:gd name="connsiteY173" fmla="*/ 2883155 h 2946655"/>
              <a:gd name="connsiteX174" fmla="*/ 2147191 w 5579168"/>
              <a:gd name="connsiteY174" fmla="*/ 2870455 h 2946655"/>
              <a:gd name="connsiteX175" fmla="*/ 1956691 w 5579168"/>
              <a:gd name="connsiteY175" fmla="*/ 2845055 h 2946655"/>
              <a:gd name="connsiteX176" fmla="*/ 1804291 w 5579168"/>
              <a:gd name="connsiteY176" fmla="*/ 2781555 h 2946655"/>
              <a:gd name="connsiteX177" fmla="*/ 1702691 w 5579168"/>
              <a:gd name="connsiteY177" fmla="*/ 2768855 h 2946655"/>
              <a:gd name="connsiteX178" fmla="*/ 1512191 w 5579168"/>
              <a:gd name="connsiteY178" fmla="*/ 2692655 h 2946655"/>
              <a:gd name="connsiteX179" fmla="*/ 1410591 w 5579168"/>
              <a:gd name="connsiteY179" fmla="*/ 2654555 h 2946655"/>
              <a:gd name="connsiteX180" fmla="*/ 1156591 w 5579168"/>
              <a:gd name="connsiteY180" fmla="*/ 2616455 h 2946655"/>
              <a:gd name="connsiteX181" fmla="*/ 1042291 w 5579168"/>
              <a:gd name="connsiteY181" fmla="*/ 2591055 h 2946655"/>
              <a:gd name="connsiteX182" fmla="*/ 953391 w 5579168"/>
              <a:gd name="connsiteY182" fmla="*/ 2578355 h 2946655"/>
              <a:gd name="connsiteX183" fmla="*/ 800991 w 5579168"/>
              <a:gd name="connsiteY183" fmla="*/ 2552955 h 2946655"/>
              <a:gd name="connsiteX184" fmla="*/ 635891 w 5579168"/>
              <a:gd name="connsiteY184" fmla="*/ 2540255 h 2946655"/>
              <a:gd name="connsiteX185" fmla="*/ 483491 w 5579168"/>
              <a:gd name="connsiteY185" fmla="*/ 2514855 h 2946655"/>
              <a:gd name="connsiteX186" fmla="*/ 369191 w 5579168"/>
              <a:gd name="connsiteY186" fmla="*/ 2489455 h 2946655"/>
              <a:gd name="connsiteX187" fmla="*/ 318391 w 5579168"/>
              <a:gd name="connsiteY187" fmla="*/ 2476755 h 2946655"/>
              <a:gd name="connsiteX188" fmla="*/ 229491 w 5579168"/>
              <a:gd name="connsiteY188" fmla="*/ 2464055 h 2946655"/>
              <a:gd name="connsiteX189" fmla="*/ 191391 w 5579168"/>
              <a:gd name="connsiteY189" fmla="*/ 2451355 h 2946655"/>
              <a:gd name="connsiteX190" fmla="*/ 115191 w 5579168"/>
              <a:gd name="connsiteY190" fmla="*/ 2400555 h 2946655"/>
              <a:gd name="connsiteX191" fmla="*/ 89791 w 5579168"/>
              <a:gd name="connsiteY191" fmla="*/ 2362455 h 2946655"/>
              <a:gd name="connsiteX192" fmla="*/ 51691 w 5579168"/>
              <a:gd name="connsiteY192" fmla="*/ 2337055 h 2946655"/>
              <a:gd name="connsiteX193" fmla="*/ 38991 w 5579168"/>
              <a:gd name="connsiteY193" fmla="*/ 2298955 h 2946655"/>
              <a:gd name="connsiteX194" fmla="*/ 891 w 5579168"/>
              <a:gd name="connsiteY194" fmla="*/ 2273555 h 2946655"/>
              <a:gd name="connsiteX195" fmla="*/ 26291 w 5579168"/>
              <a:gd name="connsiteY195" fmla="*/ 2273555 h 294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</a:cxnLst>
            <a:rect l="l" t="t" r="r" b="b"/>
            <a:pathLst>
              <a:path w="5579168" h="2946655">
                <a:moveTo>
                  <a:pt x="26291" y="2273555"/>
                </a:moveTo>
                <a:cubicBezTo>
                  <a:pt x="41108" y="2254505"/>
                  <a:pt x="13748" y="2273319"/>
                  <a:pt x="89791" y="2159255"/>
                </a:cubicBezTo>
                <a:cubicBezTo>
                  <a:pt x="127072" y="2103333"/>
                  <a:pt x="67665" y="2131672"/>
                  <a:pt x="140591" y="2083055"/>
                </a:cubicBezTo>
                <a:cubicBezTo>
                  <a:pt x="151730" y="2075629"/>
                  <a:pt x="166989" y="2076856"/>
                  <a:pt x="178691" y="2070355"/>
                </a:cubicBezTo>
                <a:cubicBezTo>
                  <a:pt x="205376" y="2055530"/>
                  <a:pt x="225931" y="2029208"/>
                  <a:pt x="254891" y="2019555"/>
                </a:cubicBezTo>
                <a:cubicBezTo>
                  <a:pt x="341982" y="1990525"/>
                  <a:pt x="233888" y="2024806"/>
                  <a:pt x="356491" y="1994155"/>
                </a:cubicBezTo>
                <a:cubicBezTo>
                  <a:pt x="369478" y="1990908"/>
                  <a:pt x="381604" y="1984702"/>
                  <a:pt x="394591" y="1981455"/>
                </a:cubicBezTo>
                <a:cubicBezTo>
                  <a:pt x="415532" y="1976220"/>
                  <a:pt x="437150" y="1973990"/>
                  <a:pt x="458091" y="1968755"/>
                </a:cubicBezTo>
                <a:cubicBezTo>
                  <a:pt x="471078" y="1965508"/>
                  <a:pt x="483123" y="1958959"/>
                  <a:pt x="496191" y="1956055"/>
                </a:cubicBezTo>
                <a:cubicBezTo>
                  <a:pt x="521328" y="1950469"/>
                  <a:pt x="547056" y="1947961"/>
                  <a:pt x="572391" y="1943355"/>
                </a:cubicBezTo>
                <a:cubicBezTo>
                  <a:pt x="593629" y="1939494"/>
                  <a:pt x="614724" y="1934888"/>
                  <a:pt x="635891" y="1930655"/>
                </a:cubicBezTo>
                <a:lnTo>
                  <a:pt x="1308991" y="1943355"/>
                </a:lnTo>
                <a:cubicBezTo>
                  <a:pt x="1322369" y="1943833"/>
                  <a:pt x="1333860" y="1954019"/>
                  <a:pt x="1347091" y="1956055"/>
                </a:cubicBezTo>
                <a:cubicBezTo>
                  <a:pt x="1389141" y="1962524"/>
                  <a:pt x="1431758" y="1964522"/>
                  <a:pt x="1474091" y="1968755"/>
                </a:cubicBezTo>
                <a:cubicBezTo>
                  <a:pt x="1486791" y="1972988"/>
                  <a:pt x="1499064" y="1978830"/>
                  <a:pt x="1512191" y="1981455"/>
                </a:cubicBezTo>
                <a:cubicBezTo>
                  <a:pt x="1568341" y="1992685"/>
                  <a:pt x="1677711" y="2001817"/>
                  <a:pt x="1728091" y="2006855"/>
                </a:cubicBezTo>
                <a:cubicBezTo>
                  <a:pt x="1761958" y="2015322"/>
                  <a:pt x="1795257" y="2026516"/>
                  <a:pt x="1829691" y="2032255"/>
                </a:cubicBezTo>
                <a:cubicBezTo>
                  <a:pt x="1855091" y="2036488"/>
                  <a:pt x="1880909" y="2038710"/>
                  <a:pt x="1905891" y="2044955"/>
                </a:cubicBezTo>
                <a:cubicBezTo>
                  <a:pt x="1931866" y="2051449"/>
                  <a:pt x="1956691" y="2061888"/>
                  <a:pt x="1982091" y="2070355"/>
                </a:cubicBezTo>
                <a:cubicBezTo>
                  <a:pt x="1994791" y="2074588"/>
                  <a:pt x="2007204" y="2079808"/>
                  <a:pt x="2020191" y="2083055"/>
                </a:cubicBezTo>
                <a:cubicBezTo>
                  <a:pt x="2060643" y="2093168"/>
                  <a:pt x="2092571" y="2102006"/>
                  <a:pt x="2134491" y="2108455"/>
                </a:cubicBezTo>
                <a:cubicBezTo>
                  <a:pt x="2168224" y="2113645"/>
                  <a:pt x="2202224" y="2116922"/>
                  <a:pt x="2236091" y="2121155"/>
                </a:cubicBezTo>
                <a:cubicBezTo>
                  <a:pt x="2328850" y="2152075"/>
                  <a:pt x="2286316" y="2153049"/>
                  <a:pt x="2363091" y="2133855"/>
                </a:cubicBezTo>
                <a:cubicBezTo>
                  <a:pt x="2358858" y="2121155"/>
                  <a:pt x="2356892" y="2107457"/>
                  <a:pt x="2350391" y="2095755"/>
                </a:cubicBezTo>
                <a:cubicBezTo>
                  <a:pt x="2335566" y="2069070"/>
                  <a:pt x="2309244" y="2048515"/>
                  <a:pt x="2299591" y="2019555"/>
                </a:cubicBezTo>
                <a:lnTo>
                  <a:pt x="2274191" y="1943355"/>
                </a:lnTo>
                <a:cubicBezTo>
                  <a:pt x="2269958" y="1930655"/>
                  <a:pt x="2268917" y="1916394"/>
                  <a:pt x="2261491" y="1905255"/>
                </a:cubicBezTo>
                <a:lnTo>
                  <a:pt x="2236091" y="1867155"/>
                </a:lnTo>
                <a:cubicBezTo>
                  <a:pt x="2231858" y="1841755"/>
                  <a:pt x="2231534" y="1815384"/>
                  <a:pt x="2223391" y="1790955"/>
                </a:cubicBezTo>
                <a:cubicBezTo>
                  <a:pt x="2218564" y="1776475"/>
                  <a:pt x="2204004" y="1766884"/>
                  <a:pt x="2197991" y="1752855"/>
                </a:cubicBezTo>
                <a:cubicBezTo>
                  <a:pt x="2191115" y="1736812"/>
                  <a:pt x="2192167" y="1718098"/>
                  <a:pt x="2185291" y="1702055"/>
                </a:cubicBezTo>
                <a:cubicBezTo>
                  <a:pt x="2179278" y="1688026"/>
                  <a:pt x="2166717" y="1677607"/>
                  <a:pt x="2159891" y="1663955"/>
                </a:cubicBezTo>
                <a:cubicBezTo>
                  <a:pt x="2149741" y="1643655"/>
                  <a:pt x="2139916" y="1594044"/>
                  <a:pt x="2134491" y="1575055"/>
                </a:cubicBezTo>
                <a:cubicBezTo>
                  <a:pt x="2130813" y="1562183"/>
                  <a:pt x="2127778" y="1548929"/>
                  <a:pt x="2121791" y="1536955"/>
                </a:cubicBezTo>
                <a:cubicBezTo>
                  <a:pt x="2114965" y="1523303"/>
                  <a:pt x="2106532" y="1510263"/>
                  <a:pt x="2096391" y="1498855"/>
                </a:cubicBezTo>
                <a:cubicBezTo>
                  <a:pt x="2025274" y="1418848"/>
                  <a:pt x="2027415" y="1427471"/>
                  <a:pt x="1943991" y="1371855"/>
                </a:cubicBezTo>
                <a:lnTo>
                  <a:pt x="1905891" y="1346455"/>
                </a:lnTo>
                <a:cubicBezTo>
                  <a:pt x="1888958" y="1321055"/>
                  <a:pt x="1862495" y="1299871"/>
                  <a:pt x="1855091" y="1270255"/>
                </a:cubicBezTo>
                <a:cubicBezTo>
                  <a:pt x="1850858" y="1253322"/>
                  <a:pt x="1850197" y="1235067"/>
                  <a:pt x="1842391" y="1219455"/>
                </a:cubicBezTo>
                <a:cubicBezTo>
                  <a:pt x="1828739" y="1192151"/>
                  <a:pt x="1808524" y="1168655"/>
                  <a:pt x="1791591" y="1143255"/>
                </a:cubicBezTo>
                <a:lnTo>
                  <a:pt x="1766191" y="1105155"/>
                </a:lnTo>
                <a:cubicBezTo>
                  <a:pt x="1757724" y="1092455"/>
                  <a:pt x="1755271" y="1071882"/>
                  <a:pt x="1740791" y="1067055"/>
                </a:cubicBezTo>
                <a:lnTo>
                  <a:pt x="1664591" y="1041655"/>
                </a:lnTo>
                <a:cubicBezTo>
                  <a:pt x="1660358" y="1028955"/>
                  <a:pt x="1657878" y="1015529"/>
                  <a:pt x="1651891" y="1003555"/>
                </a:cubicBezTo>
                <a:cubicBezTo>
                  <a:pt x="1645065" y="989903"/>
                  <a:pt x="1627253" y="980699"/>
                  <a:pt x="1626491" y="965455"/>
                </a:cubicBezTo>
                <a:cubicBezTo>
                  <a:pt x="1625985" y="955334"/>
                  <a:pt x="1618992" y="777253"/>
                  <a:pt x="1651891" y="711455"/>
                </a:cubicBezTo>
                <a:cubicBezTo>
                  <a:pt x="1658717" y="697803"/>
                  <a:pt x="1671092" y="687303"/>
                  <a:pt x="1677291" y="673355"/>
                </a:cubicBezTo>
                <a:cubicBezTo>
                  <a:pt x="1688165" y="648889"/>
                  <a:pt x="1683759" y="616087"/>
                  <a:pt x="1702691" y="597155"/>
                </a:cubicBezTo>
                <a:cubicBezTo>
                  <a:pt x="1789684" y="510162"/>
                  <a:pt x="1749003" y="540880"/>
                  <a:pt x="1816991" y="495555"/>
                </a:cubicBezTo>
                <a:cubicBezTo>
                  <a:pt x="1945158" y="511576"/>
                  <a:pt x="1886212" y="497462"/>
                  <a:pt x="1994791" y="533655"/>
                </a:cubicBezTo>
                <a:cubicBezTo>
                  <a:pt x="2007491" y="537888"/>
                  <a:pt x="2021752" y="538929"/>
                  <a:pt x="2032891" y="546355"/>
                </a:cubicBezTo>
                <a:cubicBezTo>
                  <a:pt x="2045591" y="554822"/>
                  <a:pt x="2057043" y="565556"/>
                  <a:pt x="2070991" y="571755"/>
                </a:cubicBezTo>
                <a:cubicBezTo>
                  <a:pt x="2095457" y="582629"/>
                  <a:pt x="2121791" y="588688"/>
                  <a:pt x="2147191" y="597155"/>
                </a:cubicBezTo>
                <a:lnTo>
                  <a:pt x="2185291" y="609855"/>
                </a:lnTo>
                <a:cubicBezTo>
                  <a:pt x="2197991" y="614088"/>
                  <a:pt x="2210962" y="617583"/>
                  <a:pt x="2223391" y="622555"/>
                </a:cubicBezTo>
                <a:cubicBezTo>
                  <a:pt x="2309810" y="657123"/>
                  <a:pt x="2267343" y="636226"/>
                  <a:pt x="2350391" y="686055"/>
                </a:cubicBezTo>
                <a:cubicBezTo>
                  <a:pt x="2358858" y="698755"/>
                  <a:pt x="2366633" y="711944"/>
                  <a:pt x="2375791" y="724155"/>
                </a:cubicBezTo>
                <a:cubicBezTo>
                  <a:pt x="2404751" y="762769"/>
                  <a:pt x="2437917" y="798294"/>
                  <a:pt x="2464691" y="838455"/>
                </a:cubicBezTo>
                <a:cubicBezTo>
                  <a:pt x="2481624" y="863855"/>
                  <a:pt x="2493905" y="893069"/>
                  <a:pt x="2515491" y="914655"/>
                </a:cubicBezTo>
                <a:lnTo>
                  <a:pt x="2604391" y="1003555"/>
                </a:lnTo>
                <a:cubicBezTo>
                  <a:pt x="2612858" y="1037422"/>
                  <a:pt x="2614179" y="1073931"/>
                  <a:pt x="2629791" y="1105155"/>
                </a:cubicBezTo>
                <a:cubicBezTo>
                  <a:pt x="2699241" y="1244055"/>
                  <a:pt x="2586651" y="1027745"/>
                  <a:pt x="2756791" y="1282955"/>
                </a:cubicBezTo>
                <a:cubicBezTo>
                  <a:pt x="2792154" y="1335999"/>
                  <a:pt x="2771398" y="1310262"/>
                  <a:pt x="2820291" y="1359155"/>
                </a:cubicBezTo>
                <a:cubicBezTo>
                  <a:pt x="2850075" y="1448506"/>
                  <a:pt x="2811311" y="1338201"/>
                  <a:pt x="2858391" y="1448055"/>
                </a:cubicBezTo>
                <a:cubicBezTo>
                  <a:pt x="2874869" y="1486504"/>
                  <a:pt x="2886778" y="1558617"/>
                  <a:pt x="2896491" y="1587755"/>
                </a:cubicBezTo>
                <a:lnTo>
                  <a:pt x="2934591" y="1702055"/>
                </a:lnTo>
                <a:lnTo>
                  <a:pt x="2947291" y="1740155"/>
                </a:lnTo>
                <a:cubicBezTo>
                  <a:pt x="2951524" y="1752855"/>
                  <a:pt x="2956744" y="1765268"/>
                  <a:pt x="2959991" y="1778255"/>
                </a:cubicBezTo>
                <a:cubicBezTo>
                  <a:pt x="2964224" y="1795188"/>
                  <a:pt x="2964031" y="1813900"/>
                  <a:pt x="2972691" y="1829055"/>
                </a:cubicBezTo>
                <a:cubicBezTo>
                  <a:pt x="2981602" y="1844649"/>
                  <a:pt x="2998091" y="1854455"/>
                  <a:pt x="3010791" y="1867155"/>
                </a:cubicBezTo>
                <a:cubicBezTo>
                  <a:pt x="3015024" y="1879855"/>
                  <a:pt x="3015128" y="1894802"/>
                  <a:pt x="3023491" y="1905255"/>
                </a:cubicBezTo>
                <a:cubicBezTo>
                  <a:pt x="3033026" y="1917174"/>
                  <a:pt x="3047643" y="1924456"/>
                  <a:pt x="3061591" y="1930655"/>
                </a:cubicBezTo>
                <a:cubicBezTo>
                  <a:pt x="3086057" y="1941529"/>
                  <a:pt x="3113844" y="1944081"/>
                  <a:pt x="3137791" y="1956055"/>
                </a:cubicBezTo>
                <a:cubicBezTo>
                  <a:pt x="3212538" y="1993429"/>
                  <a:pt x="3170630" y="1975468"/>
                  <a:pt x="3264791" y="2006855"/>
                </a:cubicBezTo>
                <a:lnTo>
                  <a:pt x="3302891" y="2019555"/>
                </a:lnTo>
                <a:lnTo>
                  <a:pt x="3340991" y="2032255"/>
                </a:lnTo>
                <a:cubicBezTo>
                  <a:pt x="3400258" y="2028022"/>
                  <a:pt x="3459780" y="2026497"/>
                  <a:pt x="3518791" y="2019555"/>
                </a:cubicBezTo>
                <a:cubicBezTo>
                  <a:pt x="3567545" y="2013819"/>
                  <a:pt x="3591209" y="1980100"/>
                  <a:pt x="3607691" y="1930655"/>
                </a:cubicBezTo>
                <a:cubicBezTo>
                  <a:pt x="3616158" y="1905255"/>
                  <a:pt x="3626597" y="1880430"/>
                  <a:pt x="3633091" y="1854455"/>
                </a:cubicBezTo>
                <a:cubicBezTo>
                  <a:pt x="3637324" y="1837522"/>
                  <a:pt x="3640775" y="1820373"/>
                  <a:pt x="3645791" y="1803655"/>
                </a:cubicBezTo>
                <a:cubicBezTo>
                  <a:pt x="3653484" y="1778010"/>
                  <a:pt x="3662724" y="1752855"/>
                  <a:pt x="3671191" y="1727455"/>
                </a:cubicBezTo>
                <a:cubicBezTo>
                  <a:pt x="3675424" y="1714755"/>
                  <a:pt x="3672752" y="1696781"/>
                  <a:pt x="3683891" y="1689355"/>
                </a:cubicBezTo>
                <a:lnTo>
                  <a:pt x="3721991" y="1663955"/>
                </a:lnTo>
                <a:cubicBezTo>
                  <a:pt x="3730458" y="1651255"/>
                  <a:pt x="3740565" y="1639507"/>
                  <a:pt x="3747391" y="1625855"/>
                </a:cubicBezTo>
                <a:cubicBezTo>
                  <a:pt x="3768049" y="1584538"/>
                  <a:pt x="3749095" y="1586051"/>
                  <a:pt x="3785491" y="1549655"/>
                </a:cubicBezTo>
                <a:cubicBezTo>
                  <a:pt x="3796284" y="1538862"/>
                  <a:pt x="3810891" y="1532722"/>
                  <a:pt x="3823591" y="1524255"/>
                </a:cubicBezTo>
                <a:cubicBezTo>
                  <a:pt x="3832058" y="1507322"/>
                  <a:pt x="3837987" y="1488861"/>
                  <a:pt x="3848991" y="1473455"/>
                </a:cubicBezTo>
                <a:cubicBezTo>
                  <a:pt x="3859430" y="1458840"/>
                  <a:pt x="3877128" y="1450299"/>
                  <a:pt x="3887091" y="1435355"/>
                </a:cubicBezTo>
                <a:cubicBezTo>
                  <a:pt x="3894517" y="1424216"/>
                  <a:pt x="3893804" y="1409229"/>
                  <a:pt x="3899791" y="1397255"/>
                </a:cubicBezTo>
                <a:cubicBezTo>
                  <a:pt x="3906617" y="1383603"/>
                  <a:pt x="3918992" y="1373103"/>
                  <a:pt x="3925191" y="1359155"/>
                </a:cubicBezTo>
                <a:cubicBezTo>
                  <a:pt x="3985644" y="1223135"/>
                  <a:pt x="3918508" y="1331080"/>
                  <a:pt x="3975991" y="1244855"/>
                </a:cubicBezTo>
                <a:cubicBezTo>
                  <a:pt x="3989881" y="1189295"/>
                  <a:pt x="3984575" y="1194909"/>
                  <a:pt x="4014091" y="1143255"/>
                </a:cubicBezTo>
                <a:cubicBezTo>
                  <a:pt x="4040888" y="1096360"/>
                  <a:pt x="4043957" y="1110178"/>
                  <a:pt x="4064891" y="1054355"/>
                </a:cubicBezTo>
                <a:cubicBezTo>
                  <a:pt x="4071020" y="1038012"/>
                  <a:pt x="4071462" y="1019898"/>
                  <a:pt x="4077591" y="1003555"/>
                </a:cubicBezTo>
                <a:cubicBezTo>
                  <a:pt x="4098525" y="947732"/>
                  <a:pt x="4101594" y="961550"/>
                  <a:pt x="4128391" y="914655"/>
                </a:cubicBezTo>
                <a:cubicBezTo>
                  <a:pt x="4234100" y="729665"/>
                  <a:pt x="4095251" y="968236"/>
                  <a:pt x="4166491" y="825755"/>
                </a:cubicBezTo>
                <a:cubicBezTo>
                  <a:pt x="4173317" y="812103"/>
                  <a:pt x="4185692" y="801603"/>
                  <a:pt x="4191891" y="787655"/>
                </a:cubicBezTo>
                <a:cubicBezTo>
                  <a:pt x="4216036" y="733330"/>
                  <a:pt x="4215214" y="712374"/>
                  <a:pt x="4229991" y="660655"/>
                </a:cubicBezTo>
                <a:cubicBezTo>
                  <a:pt x="4233669" y="647783"/>
                  <a:pt x="4239013" y="635427"/>
                  <a:pt x="4242691" y="622555"/>
                </a:cubicBezTo>
                <a:cubicBezTo>
                  <a:pt x="4250236" y="596147"/>
                  <a:pt x="4264817" y="532807"/>
                  <a:pt x="4268091" y="508255"/>
                </a:cubicBezTo>
                <a:cubicBezTo>
                  <a:pt x="4273714" y="466084"/>
                  <a:pt x="4272951" y="423071"/>
                  <a:pt x="4280791" y="381255"/>
                </a:cubicBezTo>
                <a:cubicBezTo>
                  <a:pt x="4285725" y="354940"/>
                  <a:pt x="4297724" y="330455"/>
                  <a:pt x="4306191" y="305055"/>
                </a:cubicBezTo>
                <a:cubicBezTo>
                  <a:pt x="4310424" y="292355"/>
                  <a:pt x="4311465" y="278094"/>
                  <a:pt x="4318891" y="266955"/>
                </a:cubicBezTo>
                <a:cubicBezTo>
                  <a:pt x="4327358" y="254255"/>
                  <a:pt x="4337465" y="242507"/>
                  <a:pt x="4344291" y="228855"/>
                </a:cubicBezTo>
                <a:cubicBezTo>
                  <a:pt x="4350278" y="216881"/>
                  <a:pt x="4348628" y="201208"/>
                  <a:pt x="4356991" y="190755"/>
                </a:cubicBezTo>
                <a:cubicBezTo>
                  <a:pt x="4383171" y="158030"/>
                  <a:pt x="4408407" y="120597"/>
                  <a:pt x="4445891" y="101855"/>
                </a:cubicBezTo>
                <a:cubicBezTo>
                  <a:pt x="4510343" y="69629"/>
                  <a:pt x="4480939" y="86957"/>
                  <a:pt x="4534791" y="51055"/>
                </a:cubicBezTo>
                <a:cubicBezTo>
                  <a:pt x="4543258" y="38355"/>
                  <a:pt x="4545515" y="17148"/>
                  <a:pt x="4560191" y="12955"/>
                </a:cubicBezTo>
                <a:cubicBezTo>
                  <a:pt x="4652341" y="-13374"/>
                  <a:pt x="4831965" y="7716"/>
                  <a:pt x="4915791" y="12955"/>
                </a:cubicBezTo>
                <a:cubicBezTo>
                  <a:pt x="4939206" y="106613"/>
                  <a:pt x="4914044" y="21579"/>
                  <a:pt x="4953891" y="114555"/>
                </a:cubicBezTo>
                <a:cubicBezTo>
                  <a:pt x="4959164" y="126860"/>
                  <a:pt x="4959949" y="141032"/>
                  <a:pt x="4966591" y="152655"/>
                </a:cubicBezTo>
                <a:cubicBezTo>
                  <a:pt x="4977093" y="171033"/>
                  <a:pt x="4992388" y="186231"/>
                  <a:pt x="5004691" y="203455"/>
                </a:cubicBezTo>
                <a:cubicBezTo>
                  <a:pt x="5013563" y="215875"/>
                  <a:pt x="5022518" y="228303"/>
                  <a:pt x="5030091" y="241555"/>
                </a:cubicBezTo>
                <a:cubicBezTo>
                  <a:pt x="5059990" y="293878"/>
                  <a:pt x="5060075" y="306107"/>
                  <a:pt x="5080891" y="368555"/>
                </a:cubicBezTo>
                <a:cubicBezTo>
                  <a:pt x="5085124" y="381255"/>
                  <a:pt x="5086165" y="395516"/>
                  <a:pt x="5093591" y="406655"/>
                </a:cubicBezTo>
                <a:lnTo>
                  <a:pt x="5118991" y="444755"/>
                </a:lnTo>
                <a:cubicBezTo>
                  <a:pt x="5127536" y="478934"/>
                  <a:pt x="5133373" y="517893"/>
                  <a:pt x="5157091" y="546355"/>
                </a:cubicBezTo>
                <a:cubicBezTo>
                  <a:pt x="5166862" y="558081"/>
                  <a:pt x="5182491" y="563288"/>
                  <a:pt x="5195191" y="571755"/>
                </a:cubicBezTo>
                <a:cubicBezTo>
                  <a:pt x="5236072" y="694397"/>
                  <a:pt x="5170517" y="503721"/>
                  <a:pt x="5233291" y="660655"/>
                </a:cubicBezTo>
                <a:cubicBezTo>
                  <a:pt x="5243235" y="685514"/>
                  <a:pt x="5252197" y="710880"/>
                  <a:pt x="5258691" y="736855"/>
                </a:cubicBezTo>
                <a:cubicBezTo>
                  <a:pt x="5262924" y="753788"/>
                  <a:pt x="5264515" y="771612"/>
                  <a:pt x="5271391" y="787655"/>
                </a:cubicBezTo>
                <a:cubicBezTo>
                  <a:pt x="5277404" y="801684"/>
                  <a:pt x="5290592" y="811807"/>
                  <a:pt x="5296791" y="825755"/>
                </a:cubicBezTo>
                <a:lnTo>
                  <a:pt x="5334891" y="940055"/>
                </a:lnTo>
                <a:cubicBezTo>
                  <a:pt x="5363481" y="1025824"/>
                  <a:pt x="5330489" y="920248"/>
                  <a:pt x="5360291" y="1054355"/>
                </a:cubicBezTo>
                <a:cubicBezTo>
                  <a:pt x="5363195" y="1067423"/>
                  <a:pt x="5369313" y="1079583"/>
                  <a:pt x="5372991" y="1092455"/>
                </a:cubicBezTo>
                <a:cubicBezTo>
                  <a:pt x="5377786" y="1109238"/>
                  <a:pt x="5378815" y="1127212"/>
                  <a:pt x="5385691" y="1143255"/>
                </a:cubicBezTo>
                <a:cubicBezTo>
                  <a:pt x="5391704" y="1157284"/>
                  <a:pt x="5402624" y="1168655"/>
                  <a:pt x="5411091" y="1181355"/>
                </a:cubicBezTo>
                <a:cubicBezTo>
                  <a:pt x="5417536" y="1207134"/>
                  <a:pt x="5425559" y="1244748"/>
                  <a:pt x="5436491" y="1270255"/>
                </a:cubicBezTo>
                <a:cubicBezTo>
                  <a:pt x="5443949" y="1287656"/>
                  <a:pt x="5453424" y="1304122"/>
                  <a:pt x="5461891" y="1321055"/>
                </a:cubicBezTo>
                <a:cubicBezTo>
                  <a:pt x="5466124" y="1346455"/>
                  <a:pt x="5466448" y="1372826"/>
                  <a:pt x="5474591" y="1397255"/>
                </a:cubicBezTo>
                <a:cubicBezTo>
                  <a:pt x="5479418" y="1411735"/>
                  <a:pt x="5492418" y="1422103"/>
                  <a:pt x="5499991" y="1435355"/>
                </a:cubicBezTo>
                <a:cubicBezTo>
                  <a:pt x="5523721" y="1476883"/>
                  <a:pt x="5532647" y="1504296"/>
                  <a:pt x="5550791" y="1549655"/>
                </a:cubicBezTo>
                <a:cubicBezTo>
                  <a:pt x="5555024" y="1575055"/>
                  <a:pt x="5558441" y="1600605"/>
                  <a:pt x="5563491" y="1625855"/>
                </a:cubicBezTo>
                <a:cubicBezTo>
                  <a:pt x="5576025" y="1688527"/>
                  <a:pt x="5591395" y="1688820"/>
                  <a:pt x="5563491" y="1765555"/>
                </a:cubicBezTo>
                <a:cubicBezTo>
                  <a:pt x="5556257" y="1785447"/>
                  <a:pt x="5539166" y="1800284"/>
                  <a:pt x="5525391" y="1816355"/>
                </a:cubicBezTo>
                <a:cubicBezTo>
                  <a:pt x="5463750" y="1888269"/>
                  <a:pt x="5507916" y="1821130"/>
                  <a:pt x="5423791" y="1905255"/>
                </a:cubicBezTo>
                <a:cubicBezTo>
                  <a:pt x="5412998" y="1916048"/>
                  <a:pt x="5408162" y="1931629"/>
                  <a:pt x="5398391" y="1943355"/>
                </a:cubicBezTo>
                <a:cubicBezTo>
                  <a:pt x="5380798" y="1964466"/>
                  <a:pt x="5348635" y="1995102"/>
                  <a:pt x="5322191" y="2006855"/>
                </a:cubicBezTo>
                <a:cubicBezTo>
                  <a:pt x="5243269" y="2041932"/>
                  <a:pt x="5259163" y="2017672"/>
                  <a:pt x="5195191" y="2057655"/>
                </a:cubicBezTo>
                <a:cubicBezTo>
                  <a:pt x="5177242" y="2068873"/>
                  <a:pt x="5161615" y="2083452"/>
                  <a:pt x="5144391" y="2095755"/>
                </a:cubicBezTo>
                <a:cubicBezTo>
                  <a:pt x="5131971" y="2104627"/>
                  <a:pt x="5118017" y="2111384"/>
                  <a:pt x="5106291" y="2121155"/>
                </a:cubicBezTo>
                <a:cubicBezTo>
                  <a:pt x="5092493" y="2132653"/>
                  <a:pt x="5083135" y="2149292"/>
                  <a:pt x="5068191" y="2159255"/>
                </a:cubicBezTo>
                <a:cubicBezTo>
                  <a:pt x="5057052" y="2166681"/>
                  <a:pt x="5042065" y="2165968"/>
                  <a:pt x="5030091" y="2171955"/>
                </a:cubicBezTo>
                <a:cubicBezTo>
                  <a:pt x="5016439" y="2178781"/>
                  <a:pt x="5005643" y="2190529"/>
                  <a:pt x="4991991" y="2197355"/>
                </a:cubicBezTo>
                <a:cubicBezTo>
                  <a:pt x="4980017" y="2203342"/>
                  <a:pt x="4966196" y="2204782"/>
                  <a:pt x="4953891" y="2210055"/>
                </a:cubicBezTo>
                <a:cubicBezTo>
                  <a:pt x="4860915" y="2249902"/>
                  <a:pt x="4945949" y="2224740"/>
                  <a:pt x="4852291" y="2248155"/>
                </a:cubicBezTo>
                <a:cubicBezTo>
                  <a:pt x="4839591" y="2256622"/>
                  <a:pt x="4828220" y="2267542"/>
                  <a:pt x="4814191" y="2273555"/>
                </a:cubicBezTo>
                <a:cubicBezTo>
                  <a:pt x="4757224" y="2297970"/>
                  <a:pt x="4774719" y="2274241"/>
                  <a:pt x="4725291" y="2298955"/>
                </a:cubicBezTo>
                <a:cubicBezTo>
                  <a:pt x="4711639" y="2305781"/>
                  <a:pt x="4700843" y="2317529"/>
                  <a:pt x="4687191" y="2324355"/>
                </a:cubicBezTo>
                <a:cubicBezTo>
                  <a:pt x="4675217" y="2330342"/>
                  <a:pt x="4660793" y="2330554"/>
                  <a:pt x="4649091" y="2337055"/>
                </a:cubicBezTo>
                <a:cubicBezTo>
                  <a:pt x="4622406" y="2351880"/>
                  <a:pt x="4601851" y="2378202"/>
                  <a:pt x="4572891" y="2387855"/>
                </a:cubicBezTo>
                <a:cubicBezTo>
                  <a:pt x="4450249" y="2428736"/>
                  <a:pt x="4640925" y="2363181"/>
                  <a:pt x="4483991" y="2425955"/>
                </a:cubicBezTo>
                <a:cubicBezTo>
                  <a:pt x="4459132" y="2435899"/>
                  <a:pt x="4407791" y="2451355"/>
                  <a:pt x="4407791" y="2451355"/>
                </a:cubicBezTo>
                <a:cubicBezTo>
                  <a:pt x="4318198" y="2540948"/>
                  <a:pt x="4431265" y="2437886"/>
                  <a:pt x="4306191" y="2514855"/>
                </a:cubicBezTo>
                <a:cubicBezTo>
                  <a:pt x="4270137" y="2537042"/>
                  <a:pt x="4244752" y="2577668"/>
                  <a:pt x="4204591" y="2591055"/>
                </a:cubicBezTo>
                <a:lnTo>
                  <a:pt x="4090291" y="2629155"/>
                </a:lnTo>
                <a:cubicBezTo>
                  <a:pt x="4077591" y="2633388"/>
                  <a:pt x="4063330" y="2634429"/>
                  <a:pt x="4052191" y="2641855"/>
                </a:cubicBezTo>
                <a:cubicBezTo>
                  <a:pt x="4039491" y="2650322"/>
                  <a:pt x="4028039" y="2661056"/>
                  <a:pt x="4014091" y="2667255"/>
                </a:cubicBezTo>
                <a:cubicBezTo>
                  <a:pt x="3989625" y="2678129"/>
                  <a:pt x="3960168" y="2677803"/>
                  <a:pt x="3937891" y="2692655"/>
                </a:cubicBezTo>
                <a:cubicBezTo>
                  <a:pt x="3864672" y="2741468"/>
                  <a:pt x="3935303" y="2699207"/>
                  <a:pt x="3861691" y="2730755"/>
                </a:cubicBezTo>
                <a:cubicBezTo>
                  <a:pt x="3844290" y="2738213"/>
                  <a:pt x="3828292" y="2748697"/>
                  <a:pt x="3810891" y="2756155"/>
                </a:cubicBezTo>
                <a:cubicBezTo>
                  <a:pt x="3798586" y="2761428"/>
                  <a:pt x="3784765" y="2762868"/>
                  <a:pt x="3772791" y="2768855"/>
                </a:cubicBezTo>
                <a:cubicBezTo>
                  <a:pt x="3759139" y="2775681"/>
                  <a:pt x="3748343" y="2787429"/>
                  <a:pt x="3734691" y="2794255"/>
                </a:cubicBezTo>
                <a:cubicBezTo>
                  <a:pt x="3722717" y="2800242"/>
                  <a:pt x="3708896" y="2801682"/>
                  <a:pt x="3696591" y="2806955"/>
                </a:cubicBezTo>
                <a:cubicBezTo>
                  <a:pt x="3679190" y="2814413"/>
                  <a:pt x="3663192" y="2824897"/>
                  <a:pt x="3645791" y="2832355"/>
                </a:cubicBezTo>
                <a:cubicBezTo>
                  <a:pt x="3615341" y="2845405"/>
                  <a:pt x="3589114" y="2848548"/>
                  <a:pt x="3556891" y="2857755"/>
                </a:cubicBezTo>
                <a:cubicBezTo>
                  <a:pt x="3544019" y="2861433"/>
                  <a:pt x="3530765" y="2864468"/>
                  <a:pt x="3518791" y="2870455"/>
                </a:cubicBezTo>
                <a:cubicBezTo>
                  <a:pt x="3505139" y="2877281"/>
                  <a:pt x="3494639" y="2889656"/>
                  <a:pt x="3480691" y="2895855"/>
                </a:cubicBezTo>
                <a:cubicBezTo>
                  <a:pt x="3456225" y="2906729"/>
                  <a:pt x="3429891" y="2912788"/>
                  <a:pt x="3404491" y="2921255"/>
                </a:cubicBezTo>
                <a:cubicBezTo>
                  <a:pt x="3391791" y="2925488"/>
                  <a:pt x="3379696" y="2932477"/>
                  <a:pt x="3366391" y="2933955"/>
                </a:cubicBezTo>
                <a:lnTo>
                  <a:pt x="3252091" y="2946655"/>
                </a:lnTo>
                <a:cubicBezTo>
                  <a:pt x="2993858" y="2942422"/>
                  <a:pt x="2735429" y="2944858"/>
                  <a:pt x="2477391" y="2933955"/>
                </a:cubicBezTo>
                <a:cubicBezTo>
                  <a:pt x="2460378" y="2933236"/>
                  <a:pt x="2327148" y="2902564"/>
                  <a:pt x="2286891" y="2895855"/>
                </a:cubicBezTo>
                <a:lnTo>
                  <a:pt x="2210691" y="2883155"/>
                </a:lnTo>
                <a:cubicBezTo>
                  <a:pt x="2189453" y="2879294"/>
                  <a:pt x="2168587" y="2873308"/>
                  <a:pt x="2147191" y="2870455"/>
                </a:cubicBezTo>
                <a:cubicBezTo>
                  <a:pt x="1924473" y="2840759"/>
                  <a:pt x="2099576" y="2873632"/>
                  <a:pt x="1956691" y="2845055"/>
                </a:cubicBezTo>
                <a:cubicBezTo>
                  <a:pt x="1904769" y="2819094"/>
                  <a:pt x="1863954" y="2796471"/>
                  <a:pt x="1804291" y="2781555"/>
                </a:cubicBezTo>
                <a:cubicBezTo>
                  <a:pt x="1771180" y="2773277"/>
                  <a:pt x="1736558" y="2773088"/>
                  <a:pt x="1702691" y="2768855"/>
                </a:cubicBezTo>
                <a:lnTo>
                  <a:pt x="1512191" y="2692655"/>
                </a:lnTo>
                <a:cubicBezTo>
                  <a:pt x="1492768" y="2684886"/>
                  <a:pt x="1437136" y="2661191"/>
                  <a:pt x="1410591" y="2654555"/>
                </a:cubicBezTo>
                <a:cubicBezTo>
                  <a:pt x="1327216" y="2633711"/>
                  <a:pt x="1240840" y="2632252"/>
                  <a:pt x="1156591" y="2616455"/>
                </a:cubicBezTo>
                <a:cubicBezTo>
                  <a:pt x="1118230" y="2609262"/>
                  <a:pt x="1080652" y="2598248"/>
                  <a:pt x="1042291" y="2591055"/>
                </a:cubicBezTo>
                <a:cubicBezTo>
                  <a:pt x="1012870" y="2585538"/>
                  <a:pt x="982959" y="2583024"/>
                  <a:pt x="953391" y="2578355"/>
                </a:cubicBezTo>
                <a:cubicBezTo>
                  <a:pt x="902520" y="2570323"/>
                  <a:pt x="852340" y="2556905"/>
                  <a:pt x="800991" y="2552955"/>
                </a:cubicBezTo>
                <a:lnTo>
                  <a:pt x="635891" y="2540255"/>
                </a:lnTo>
                <a:cubicBezTo>
                  <a:pt x="585091" y="2531788"/>
                  <a:pt x="533454" y="2527346"/>
                  <a:pt x="483491" y="2514855"/>
                </a:cubicBezTo>
                <a:cubicBezTo>
                  <a:pt x="359601" y="2483882"/>
                  <a:pt x="514299" y="2521701"/>
                  <a:pt x="369191" y="2489455"/>
                </a:cubicBezTo>
                <a:cubicBezTo>
                  <a:pt x="352152" y="2485669"/>
                  <a:pt x="335564" y="2479877"/>
                  <a:pt x="318391" y="2476755"/>
                </a:cubicBezTo>
                <a:cubicBezTo>
                  <a:pt x="288940" y="2471400"/>
                  <a:pt x="259124" y="2468288"/>
                  <a:pt x="229491" y="2464055"/>
                </a:cubicBezTo>
                <a:cubicBezTo>
                  <a:pt x="216791" y="2459822"/>
                  <a:pt x="203093" y="2457856"/>
                  <a:pt x="191391" y="2451355"/>
                </a:cubicBezTo>
                <a:cubicBezTo>
                  <a:pt x="164706" y="2436530"/>
                  <a:pt x="115191" y="2400555"/>
                  <a:pt x="115191" y="2400555"/>
                </a:cubicBezTo>
                <a:cubicBezTo>
                  <a:pt x="106724" y="2387855"/>
                  <a:pt x="100584" y="2373248"/>
                  <a:pt x="89791" y="2362455"/>
                </a:cubicBezTo>
                <a:cubicBezTo>
                  <a:pt x="78998" y="2351662"/>
                  <a:pt x="61226" y="2348974"/>
                  <a:pt x="51691" y="2337055"/>
                </a:cubicBezTo>
                <a:cubicBezTo>
                  <a:pt x="43328" y="2326602"/>
                  <a:pt x="47354" y="2309408"/>
                  <a:pt x="38991" y="2298955"/>
                </a:cubicBezTo>
                <a:cubicBezTo>
                  <a:pt x="29456" y="2287036"/>
                  <a:pt x="13102" y="2282713"/>
                  <a:pt x="891" y="2273555"/>
                </a:cubicBezTo>
                <a:cubicBezTo>
                  <a:pt x="-3898" y="2269963"/>
                  <a:pt x="11474" y="2292605"/>
                  <a:pt x="26291" y="2273555"/>
                </a:cubicBezTo>
                <a:close/>
              </a:path>
            </a:pathLst>
          </a:custGeom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Swap Edge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9673" y="1105580"/>
                <a:ext cx="7156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Optimum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structure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𝑺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in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fault free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setting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73" y="1105580"/>
                <a:ext cx="715670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789" t="-12791" r="-68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374452" y="220763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37823" y="2502331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361959" y="2836147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125282" y="41693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11" name="Straight Connector 10"/>
          <p:cNvCxnSpPr>
            <a:stCxn id="6" idx="6"/>
            <a:endCxn id="7" idx="2"/>
          </p:cNvCxnSpPr>
          <p:nvPr/>
        </p:nvCxnSpPr>
        <p:spPr>
          <a:xfrm>
            <a:off x="3617560" y="2329189"/>
            <a:ext cx="2520263" cy="29469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6"/>
            <a:endCxn id="8" idx="1"/>
          </p:cNvCxnSpPr>
          <p:nvPr/>
        </p:nvCxnSpPr>
        <p:spPr>
          <a:xfrm>
            <a:off x="6380931" y="2623885"/>
            <a:ext cx="1016630" cy="247864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8" idx="4"/>
          </p:cNvCxnSpPr>
          <p:nvPr/>
        </p:nvCxnSpPr>
        <p:spPr>
          <a:xfrm flipH="1" flipV="1">
            <a:off x="7483513" y="3079255"/>
            <a:ext cx="763323" cy="10901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21" idx="6"/>
          </p:cNvCxnSpPr>
          <p:nvPr/>
        </p:nvCxnSpPr>
        <p:spPr>
          <a:xfrm flipH="1">
            <a:off x="6502485" y="4376861"/>
            <a:ext cx="1658399" cy="945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259377" y="520065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23" name="Straight Connector 22"/>
          <p:cNvCxnSpPr>
            <a:stCxn id="7" idx="4"/>
            <a:endCxn id="21" idx="0"/>
          </p:cNvCxnSpPr>
          <p:nvPr/>
        </p:nvCxnSpPr>
        <p:spPr>
          <a:xfrm>
            <a:off x="6259377" y="2745439"/>
            <a:ext cx="121554" cy="245521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553249" y="3425045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30" name="Straight Connector 29"/>
          <p:cNvCxnSpPr>
            <a:stCxn id="7" idx="3"/>
            <a:endCxn id="28" idx="7"/>
          </p:cNvCxnSpPr>
          <p:nvPr/>
        </p:nvCxnSpPr>
        <p:spPr>
          <a:xfrm flipH="1">
            <a:off x="4760755" y="2709837"/>
            <a:ext cx="1412670" cy="750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4"/>
            <a:endCxn id="28" idx="1"/>
          </p:cNvCxnSpPr>
          <p:nvPr/>
        </p:nvCxnSpPr>
        <p:spPr>
          <a:xfrm>
            <a:off x="3496006" y="2450743"/>
            <a:ext cx="1092845" cy="1009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275856" y="4854729"/>
            <a:ext cx="243108" cy="24310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he-I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cxnSp>
        <p:nvCxnSpPr>
          <p:cNvPr id="42" name="Straight Connector 41"/>
          <p:cNvCxnSpPr>
            <a:stCxn id="21" idx="1"/>
            <a:endCxn id="28" idx="5"/>
          </p:cNvCxnSpPr>
          <p:nvPr/>
        </p:nvCxnSpPr>
        <p:spPr>
          <a:xfrm flipH="1" flipV="1">
            <a:off x="4760755" y="3632551"/>
            <a:ext cx="1534224" cy="160370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  <a:endCxn id="38" idx="5"/>
          </p:cNvCxnSpPr>
          <p:nvPr/>
        </p:nvCxnSpPr>
        <p:spPr>
          <a:xfrm flipH="1" flipV="1">
            <a:off x="3483362" y="5062235"/>
            <a:ext cx="2776015" cy="25997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8" idx="3"/>
            <a:endCxn id="21" idx="7"/>
          </p:cNvCxnSpPr>
          <p:nvPr/>
        </p:nvCxnSpPr>
        <p:spPr>
          <a:xfrm flipH="1">
            <a:off x="6466883" y="3043653"/>
            <a:ext cx="930678" cy="21926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759205" y="1994513"/>
            <a:ext cx="514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5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709589" y="2173485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10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31061" y="328498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6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79953" y="4628721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14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602234" y="3163435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11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88249" y="4150853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8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30820" y="3991915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13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89551" y="2911453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17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558616" y="489033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73727" y="2983461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12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299974" y="3639747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9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13956" y="2597105"/>
            <a:ext cx="2190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Example: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MST tree T</a:t>
            </a:r>
          </a:p>
        </p:txBody>
      </p:sp>
      <p:grpSp>
        <p:nvGrpSpPr>
          <p:cNvPr id="89" name="Group 88"/>
          <p:cNvGrpSpPr/>
          <p:nvPr/>
        </p:nvGrpSpPr>
        <p:grpSpPr>
          <a:xfrm rot="21289238">
            <a:off x="6164110" y="3811895"/>
            <a:ext cx="339566" cy="360040"/>
            <a:chOff x="8172400" y="5589240"/>
            <a:chExt cx="679132" cy="72008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65794" y="6049058"/>
                <a:ext cx="88124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mic Sans MS" panose="030F0702030302020204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𝑇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find the BEST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replacement edge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94" y="6049058"/>
                <a:ext cx="881241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38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>
            <a:stCxn id="38" idx="0"/>
            <a:endCxn id="28" idx="3"/>
          </p:cNvCxnSpPr>
          <p:nvPr/>
        </p:nvCxnSpPr>
        <p:spPr>
          <a:xfrm flipV="1">
            <a:off x="3397410" y="3632551"/>
            <a:ext cx="1191441" cy="12221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1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General Theme of Network Design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124744"/>
                <a:ext cx="7777065" cy="46166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Input: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Graph 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,  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Requirement predicate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𝝆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  <a:ea typeface="Cambria Math"/>
                      </a:rPr>
                      <m:t>𝑮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𝑺</m:t>
                    </m:r>
                    <m:r>
                      <a:rPr lang="en-US" sz="2800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b="1" dirty="0" smtClean="0">
                    <a:latin typeface="Comic Sans MS" panose="030F0702030302020204" pitchFamily="66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Goal: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Compute the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cheapest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structure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𝑺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satisfying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𝝆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𝑮</m:t>
                        </m:r>
                        <m:r>
                          <a:rPr lang="en-US" sz="2800" b="1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</m:d>
                    <m:r>
                      <a:rPr lang="en-US" sz="2800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according to </a:t>
                </a:r>
                <a:r>
                  <a:rPr lang="en-US" sz="2800" i="1" dirty="0" smtClean="0">
                    <a:latin typeface="Comic Sans MS" panose="030F0702030302020204" pitchFamily="66" charset="0"/>
                  </a:rPr>
                  <a:t>cost measure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𝑪𝒐𝒔𝒕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𝑮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</a:rPr>
                          <m:t>𝑺</m:t>
                        </m:r>
                      </m:e>
                    </m:d>
                  </m:oMath>
                </a14:m>
                <a:endParaRPr lang="en-US" sz="2800" b="1" i="1" dirty="0" smtClean="0">
                  <a:latin typeface="Comic Sans MS" panose="030F0702030302020204" pitchFamily="66" charset="0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(for constructing or </a:t>
                </a:r>
                <a:r>
                  <a:rPr lang="en-US" sz="2800" i="1" dirty="0" smtClean="0">
                    <a:latin typeface="Comic Sans MS" panose="030F0702030302020204" pitchFamily="66" charset="0"/>
                  </a:rPr>
                  <a:t>maintaining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𝑺</m:t>
                    </m:r>
                    <m:r>
                      <a:rPr lang="en-US" sz="2800" b="0" i="1" smtClean="0">
                        <a:latin typeface="Cambria Math"/>
                      </a:rPr>
                      <m:t>).</m:t>
                    </m:r>
                  </m:oMath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7777065" cy="4616648"/>
              </a:xfrm>
              <a:prstGeom prst="rect">
                <a:avLst/>
              </a:prstGeom>
              <a:blipFill rotWithShape="1">
                <a:blip r:embed="rId3"/>
                <a:stretch>
                  <a:fillRect l="-1567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49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Swap Edge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9673" y="908720"/>
                <a:ext cx="7156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Optimum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structure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𝑺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in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fault free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setting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73" y="908720"/>
                <a:ext cx="715670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789" t="-12791" r="-681" b="-38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213956" y="2597105"/>
            <a:ext cx="2190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Example: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MST tree T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4207" y="5566313"/>
            <a:ext cx="7268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The FT-MST S’ contains MST and the </a:t>
            </a:r>
            <a:r>
              <a:rPr lang="en-US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n-1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swap edges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75856" y="1556792"/>
            <a:ext cx="5328592" cy="3487763"/>
            <a:chOff x="3012240" y="1412776"/>
            <a:chExt cx="5592208" cy="3906185"/>
          </a:xfrm>
        </p:grpSpPr>
        <p:sp>
          <p:nvSpPr>
            <p:cNvPr id="54" name="Freeform 53"/>
            <p:cNvSpPr/>
            <p:nvPr/>
          </p:nvSpPr>
          <p:spPr>
            <a:xfrm>
              <a:off x="3012240" y="1412776"/>
              <a:ext cx="3961117" cy="1313897"/>
            </a:xfrm>
            <a:custGeom>
              <a:avLst/>
              <a:gdLst>
                <a:gd name="connsiteX0" fmla="*/ 2659280 w 3961117"/>
                <a:gd name="connsiteY0" fmla="*/ 239580 h 1313897"/>
                <a:gd name="connsiteX1" fmla="*/ 2730718 w 3961117"/>
                <a:gd name="connsiteY1" fmla="*/ 239580 h 1313897"/>
                <a:gd name="connsiteX2" fmla="*/ 3873718 w 3961117"/>
                <a:gd name="connsiteY2" fmla="*/ 711068 h 1313897"/>
                <a:gd name="connsiteX3" fmla="*/ 3687980 w 3961117"/>
                <a:gd name="connsiteY3" fmla="*/ 1282568 h 1313897"/>
                <a:gd name="connsiteX4" fmla="*/ 2144930 w 3961117"/>
                <a:gd name="connsiteY4" fmla="*/ 1225418 h 1313897"/>
                <a:gd name="connsiteX5" fmla="*/ 973355 w 3961117"/>
                <a:gd name="connsiteY5" fmla="*/ 1111118 h 1313897"/>
                <a:gd name="connsiteX6" fmla="*/ 1805 w 3961117"/>
                <a:gd name="connsiteY6" fmla="*/ 625343 h 1313897"/>
                <a:gd name="connsiteX7" fmla="*/ 787618 w 3961117"/>
                <a:gd name="connsiteY7" fmla="*/ 10980 h 1313897"/>
                <a:gd name="connsiteX8" fmla="*/ 2659280 w 3961117"/>
                <a:gd name="connsiteY8" fmla="*/ 239580 h 13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1117" h="1313897">
                  <a:moveTo>
                    <a:pt x="2659280" y="239580"/>
                  </a:moveTo>
                  <a:cubicBezTo>
                    <a:pt x="2983130" y="277680"/>
                    <a:pt x="2528312" y="160999"/>
                    <a:pt x="2730718" y="239580"/>
                  </a:cubicBezTo>
                  <a:cubicBezTo>
                    <a:pt x="2933124" y="318161"/>
                    <a:pt x="3714174" y="537237"/>
                    <a:pt x="3873718" y="711068"/>
                  </a:cubicBezTo>
                  <a:cubicBezTo>
                    <a:pt x="4033262" y="884899"/>
                    <a:pt x="3976111" y="1196843"/>
                    <a:pt x="3687980" y="1282568"/>
                  </a:cubicBezTo>
                  <a:cubicBezTo>
                    <a:pt x="3399849" y="1368293"/>
                    <a:pt x="2597367" y="1253993"/>
                    <a:pt x="2144930" y="1225418"/>
                  </a:cubicBezTo>
                  <a:cubicBezTo>
                    <a:pt x="1692493" y="1196843"/>
                    <a:pt x="1330542" y="1211130"/>
                    <a:pt x="973355" y="1111118"/>
                  </a:cubicBezTo>
                  <a:cubicBezTo>
                    <a:pt x="616168" y="1011106"/>
                    <a:pt x="32761" y="808699"/>
                    <a:pt x="1805" y="625343"/>
                  </a:cubicBezTo>
                  <a:cubicBezTo>
                    <a:pt x="-29151" y="441987"/>
                    <a:pt x="342324" y="77655"/>
                    <a:pt x="787618" y="10980"/>
                  </a:cubicBezTo>
                  <a:cubicBezTo>
                    <a:pt x="1232912" y="-55695"/>
                    <a:pt x="2335430" y="201480"/>
                    <a:pt x="2659280" y="239580"/>
                  </a:cubicBez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012917" y="2372306"/>
              <a:ext cx="5579168" cy="2946655"/>
            </a:xfrm>
            <a:custGeom>
              <a:avLst/>
              <a:gdLst>
                <a:gd name="connsiteX0" fmla="*/ 26291 w 5579168"/>
                <a:gd name="connsiteY0" fmla="*/ 2273555 h 2946655"/>
                <a:gd name="connsiteX1" fmla="*/ 89791 w 5579168"/>
                <a:gd name="connsiteY1" fmla="*/ 2159255 h 2946655"/>
                <a:gd name="connsiteX2" fmla="*/ 140591 w 5579168"/>
                <a:gd name="connsiteY2" fmla="*/ 2083055 h 2946655"/>
                <a:gd name="connsiteX3" fmla="*/ 178691 w 5579168"/>
                <a:gd name="connsiteY3" fmla="*/ 2070355 h 2946655"/>
                <a:gd name="connsiteX4" fmla="*/ 254891 w 5579168"/>
                <a:gd name="connsiteY4" fmla="*/ 2019555 h 2946655"/>
                <a:gd name="connsiteX5" fmla="*/ 356491 w 5579168"/>
                <a:gd name="connsiteY5" fmla="*/ 1994155 h 2946655"/>
                <a:gd name="connsiteX6" fmla="*/ 394591 w 5579168"/>
                <a:gd name="connsiteY6" fmla="*/ 1981455 h 2946655"/>
                <a:gd name="connsiteX7" fmla="*/ 458091 w 5579168"/>
                <a:gd name="connsiteY7" fmla="*/ 1968755 h 2946655"/>
                <a:gd name="connsiteX8" fmla="*/ 496191 w 5579168"/>
                <a:gd name="connsiteY8" fmla="*/ 1956055 h 2946655"/>
                <a:gd name="connsiteX9" fmla="*/ 572391 w 5579168"/>
                <a:gd name="connsiteY9" fmla="*/ 1943355 h 2946655"/>
                <a:gd name="connsiteX10" fmla="*/ 635891 w 5579168"/>
                <a:gd name="connsiteY10" fmla="*/ 1930655 h 2946655"/>
                <a:gd name="connsiteX11" fmla="*/ 1308991 w 5579168"/>
                <a:gd name="connsiteY11" fmla="*/ 1943355 h 2946655"/>
                <a:gd name="connsiteX12" fmla="*/ 1347091 w 5579168"/>
                <a:gd name="connsiteY12" fmla="*/ 1956055 h 2946655"/>
                <a:gd name="connsiteX13" fmla="*/ 1474091 w 5579168"/>
                <a:gd name="connsiteY13" fmla="*/ 1968755 h 2946655"/>
                <a:gd name="connsiteX14" fmla="*/ 1512191 w 5579168"/>
                <a:gd name="connsiteY14" fmla="*/ 1981455 h 2946655"/>
                <a:gd name="connsiteX15" fmla="*/ 1728091 w 5579168"/>
                <a:gd name="connsiteY15" fmla="*/ 2006855 h 2946655"/>
                <a:gd name="connsiteX16" fmla="*/ 1829691 w 5579168"/>
                <a:gd name="connsiteY16" fmla="*/ 2032255 h 2946655"/>
                <a:gd name="connsiteX17" fmla="*/ 1905891 w 5579168"/>
                <a:gd name="connsiteY17" fmla="*/ 2044955 h 2946655"/>
                <a:gd name="connsiteX18" fmla="*/ 1982091 w 5579168"/>
                <a:gd name="connsiteY18" fmla="*/ 2070355 h 2946655"/>
                <a:gd name="connsiteX19" fmla="*/ 2020191 w 5579168"/>
                <a:gd name="connsiteY19" fmla="*/ 2083055 h 2946655"/>
                <a:gd name="connsiteX20" fmla="*/ 2134491 w 5579168"/>
                <a:gd name="connsiteY20" fmla="*/ 2108455 h 2946655"/>
                <a:gd name="connsiteX21" fmla="*/ 2236091 w 5579168"/>
                <a:gd name="connsiteY21" fmla="*/ 2121155 h 2946655"/>
                <a:gd name="connsiteX22" fmla="*/ 2363091 w 5579168"/>
                <a:gd name="connsiteY22" fmla="*/ 2133855 h 2946655"/>
                <a:gd name="connsiteX23" fmla="*/ 2350391 w 5579168"/>
                <a:gd name="connsiteY23" fmla="*/ 2095755 h 2946655"/>
                <a:gd name="connsiteX24" fmla="*/ 2299591 w 5579168"/>
                <a:gd name="connsiteY24" fmla="*/ 2019555 h 2946655"/>
                <a:gd name="connsiteX25" fmla="*/ 2274191 w 5579168"/>
                <a:gd name="connsiteY25" fmla="*/ 1943355 h 2946655"/>
                <a:gd name="connsiteX26" fmla="*/ 2261491 w 5579168"/>
                <a:gd name="connsiteY26" fmla="*/ 1905255 h 2946655"/>
                <a:gd name="connsiteX27" fmla="*/ 2236091 w 5579168"/>
                <a:gd name="connsiteY27" fmla="*/ 1867155 h 2946655"/>
                <a:gd name="connsiteX28" fmla="*/ 2223391 w 5579168"/>
                <a:gd name="connsiteY28" fmla="*/ 1790955 h 2946655"/>
                <a:gd name="connsiteX29" fmla="*/ 2197991 w 5579168"/>
                <a:gd name="connsiteY29" fmla="*/ 1752855 h 2946655"/>
                <a:gd name="connsiteX30" fmla="*/ 2185291 w 5579168"/>
                <a:gd name="connsiteY30" fmla="*/ 1702055 h 2946655"/>
                <a:gd name="connsiteX31" fmla="*/ 2159891 w 5579168"/>
                <a:gd name="connsiteY31" fmla="*/ 1663955 h 2946655"/>
                <a:gd name="connsiteX32" fmla="*/ 2134491 w 5579168"/>
                <a:gd name="connsiteY32" fmla="*/ 1575055 h 2946655"/>
                <a:gd name="connsiteX33" fmla="*/ 2121791 w 5579168"/>
                <a:gd name="connsiteY33" fmla="*/ 1536955 h 2946655"/>
                <a:gd name="connsiteX34" fmla="*/ 2096391 w 5579168"/>
                <a:gd name="connsiteY34" fmla="*/ 1498855 h 2946655"/>
                <a:gd name="connsiteX35" fmla="*/ 1943991 w 5579168"/>
                <a:gd name="connsiteY35" fmla="*/ 1371855 h 2946655"/>
                <a:gd name="connsiteX36" fmla="*/ 1905891 w 5579168"/>
                <a:gd name="connsiteY36" fmla="*/ 1346455 h 2946655"/>
                <a:gd name="connsiteX37" fmla="*/ 1855091 w 5579168"/>
                <a:gd name="connsiteY37" fmla="*/ 1270255 h 2946655"/>
                <a:gd name="connsiteX38" fmla="*/ 1842391 w 5579168"/>
                <a:gd name="connsiteY38" fmla="*/ 1219455 h 2946655"/>
                <a:gd name="connsiteX39" fmla="*/ 1791591 w 5579168"/>
                <a:gd name="connsiteY39" fmla="*/ 1143255 h 2946655"/>
                <a:gd name="connsiteX40" fmla="*/ 1766191 w 5579168"/>
                <a:gd name="connsiteY40" fmla="*/ 1105155 h 2946655"/>
                <a:gd name="connsiteX41" fmla="*/ 1740791 w 5579168"/>
                <a:gd name="connsiteY41" fmla="*/ 1067055 h 2946655"/>
                <a:gd name="connsiteX42" fmla="*/ 1664591 w 5579168"/>
                <a:gd name="connsiteY42" fmla="*/ 1041655 h 2946655"/>
                <a:gd name="connsiteX43" fmla="*/ 1651891 w 5579168"/>
                <a:gd name="connsiteY43" fmla="*/ 1003555 h 2946655"/>
                <a:gd name="connsiteX44" fmla="*/ 1626491 w 5579168"/>
                <a:gd name="connsiteY44" fmla="*/ 965455 h 2946655"/>
                <a:gd name="connsiteX45" fmla="*/ 1651891 w 5579168"/>
                <a:gd name="connsiteY45" fmla="*/ 711455 h 2946655"/>
                <a:gd name="connsiteX46" fmla="*/ 1677291 w 5579168"/>
                <a:gd name="connsiteY46" fmla="*/ 673355 h 2946655"/>
                <a:gd name="connsiteX47" fmla="*/ 1702691 w 5579168"/>
                <a:gd name="connsiteY47" fmla="*/ 597155 h 2946655"/>
                <a:gd name="connsiteX48" fmla="*/ 1816991 w 5579168"/>
                <a:gd name="connsiteY48" fmla="*/ 495555 h 2946655"/>
                <a:gd name="connsiteX49" fmla="*/ 1994791 w 5579168"/>
                <a:gd name="connsiteY49" fmla="*/ 533655 h 2946655"/>
                <a:gd name="connsiteX50" fmla="*/ 2032891 w 5579168"/>
                <a:gd name="connsiteY50" fmla="*/ 546355 h 2946655"/>
                <a:gd name="connsiteX51" fmla="*/ 2070991 w 5579168"/>
                <a:gd name="connsiteY51" fmla="*/ 571755 h 2946655"/>
                <a:gd name="connsiteX52" fmla="*/ 2147191 w 5579168"/>
                <a:gd name="connsiteY52" fmla="*/ 597155 h 2946655"/>
                <a:gd name="connsiteX53" fmla="*/ 2185291 w 5579168"/>
                <a:gd name="connsiteY53" fmla="*/ 609855 h 2946655"/>
                <a:gd name="connsiteX54" fmla="*/ 2223391 w 5579168"/>
                <a:gd name="connsiteY54" fmla="*/ 622555 h 2946655"/>
                <a:gd name="connsiteX55" fmla="*/ 2350391 w 5579168"/>
                <a:gd name="connsiteY55" fmla="*/ 686055 h 2946655"/>
                <a:gd name="connsiteX56" fmla="*/ 2375791 w 5579168"/>
                <a:gd name="connsiteY56" fmla="*/ 724155 h 2946655"/>
                <a:gd name="connsiteX57" fmla="*/ 2464691 w 5579168"/>
                <a:gd name="connsiteY57" fmla="*/ 838455 h 2946655"/>
                <a:gd name="connsiteX58" fmla="*/ 2515491 w 5579168"/>
                <a:gd name="connsiteY58" fmla="*/ 914655 h 2946655"/>
                <a:gd name="connsiteX59" fmla="*/ 2604391 w 5579168"/>
                <a:gd name="connsiteY59" fmla="*/ 1003555 h 2946655"/>
                <a:gd name="connsiteX60" fmla="*/ 2629791 w 5579168"/>
                <a:gd name="connsiteY60" fmla="*/ 1105155 h 2946655"/>
                <a:gd name="connsiteX61" fmla="*/ 2756791 w 5579168"/>
                <a:gd name="connsiteY61" fmla="*/ 1282955 h 2946655"/>
                <a:gd name="connsiteX62" fmla="*/ 2820291 w 5579168"/>
                <a:gd name="connsiteY62" fmla="*/ 1359155 h 2946655"/>
                <a:gd name="connsiteX63" fmla="*/ 2858391 w 5579168"/>
                <a:gd name="connsiteY63" fmla="*/ 1448055 h 2946655"/>
                <a:gd name="connsiteX64" fmla="*/ 2896491 w 5579168"/>
                <a:gd name="connsiteY64" fmla="*/ 1587755 h 2946655"/>
                <a:gd name="connsiteX65" fmla="*/ 2934591 w 5579168"/>
                <a:gd name="connsiteY65" fmla="*/ 1702055 h 2946655"/>
                <a:gd name="connsiteX66" fmla="*/ 2947291 w 5579168"/>
                <a:gd name="connsiteY66" fmla="*/ 1740155 h 2946655"/>
                <a:gd name="connsiteX67" fmla="*/ 2959991 w 5579168"/>
                <a:gd name="connsiteY67" fmla="*/ 1778255 h 2946655"/>
                <a:gd name="connsiteX68" fmla="*/ 2972691 w 5579168"/>
                <a:gd name="connsiteY68" fmla="*/ 1829055 h 2946655"/>
                <a:gd name="connsiteX69" fmla="*/ 3010791 w 5579168"/>
                <a:gd name="connsiteY69" fmla="*/ 1867155 h 2946655"/>
                <a:gd name="connsiteX70" fmla="*/ 3023491 w 5579168"/>
                <a:gd name="connsiteY70" fmla="*/ 1905255 h 2946655"/>
                <a:gd name="connsiteX71" fmla="*/ 3061591 w 5579168"/>
                <a:gd name="connsiteY71" fmla="*/ 1930655 h 2946655"/>
                <a:gd name="connsiteX72" fmla="*/ 3137791 w 5579168"/>
                <a:gd name="connsiteY72" fmla="*/ 1956055 h 2946655"/>
                <a:gd name="connsiteX73" fmla="*/ 3264791 w 5579168"/>
                <a:gd name="connsiteY73" fmla="*/ 2006855 h 2946655"/>
                <a:gd name="connsiteX74" fmla="*/ 3302891 w 5579168"/>
                <a:gd name="connsiteY74" fmla="*/ 2019555 h 2946655"/>
                <a:gd name="connsiteX75" fmla="*/ 3340991 w 5579168"/>
                <a:gd name="connsiteY75" fmla="*/ 2032255 h 2946655"/>
                <a:gd name="connsiteX76" fmla="*/ 3518791 w 5579168"/>
                <a:gd name="connsiteY76" fmla="*/ 2019555 h 2946655"/>
                <a:gd name="connsiteX77" fmla="*/ 3607691 w 5579168"/>
                <a:gd name="connsiteY77" fmla="*/ 1930655 h 2946655"/>
                <a:gd name="connsiteX78" fmla="*/ 3633091 w 5579168"/>
                <a:gd name="connsiteY78" fmla="*/ 1854455 h 2946655"/>
                <a:gd name="connsiteX79" fmla="*/ 3645791 w 5579168"/>
                <a:gd name="connsiteY79" fmla="*/ 1803655 h 2946655"/>
                <a:gd name="connsiteX80" fmla="*/ 3671191 w 5579168"/>
                <a:gd name="connsiteY80" fmla="*/ 1727455 h 2946655"/>
                <a:gd name="connsiteX81" fmla="*/ 3683891 w 5579168"/>
                <a:gd name="connsiteY81" fmla="*/ 1689355 h 2946655"/>
                <a:gd name="connsiteX82" fmla="*/ 3721991 w 5579168"/>
                <a:gd name="connsiteY82" fmla="*/ 1663955 h 2946655"/>
                <a:gd name="connsiteX83" fmla="*/ 3747391 w 5579168"/>
                <a:gd name="connsiteY83" fmla="*/ 1625855 h 2946655"/>
                <a:gd name="connsiteX84" fmla="*/ 3785491 w 5579168"/>
                <a:gd name="connsiteY84" fmla="*/ 1549655 h 2946655"/>
                <a:gd name="connsiteX85" fmla="*/ 3823591 w 5579168"/>
                <a:gd name="connsiteY85" fmla="*/ 1524255 h 2946655"/>
                <a:gd name="connsiteX86" fmla="*/ 3848991 w 5579168"/>
                <a:gd name="connsiteY86" fmla="*/ 1473455 h 2946655"/>
                <a:gd name="connsiteX87" fmla="*/ 3887091 w 5579168"/>
                <a:gd name="connsiteY87" fmla="*/ 1435355 h 2946655"/>
                <a:gd name="connsiteX88" fmla="*/ 3899791 w 5579168"/>
                <a:gd name="connsiteY88" fmla="*/ 1397255 h 2946655"/>
                <a:gd name="connsiteX89" fmla="*/ 3925191 w 5579168"/>
                <a:gd name="connsiteY89" fmla="*/ 1359155 h 2946655"/>
                <a:gd name="connsiteX90" fmla="*/ 3975991 w 5579168"/>
                <a:gd name="connsiteY90" fmla="*/ 1244855 h 2946655"/>
                <a:gd name="connsiteX91" fmla="*/ 4014091 w 5579168"/>
                <a:gd name="connsiteY91" fmla="*/ 1143255 h 2946655"/>
                <a:gd name="connsiteX92" fmla="*/ 4064891 w 5579168"/>
                <a:gd name="connsiteY92" fmla="*/ 1054355 h 2946655"/>
                <a:gd name="connsiteX93" fmla="*/ 4077591 w 5579168"/>
                <a:gd name="connsiteY93" fmla="*/ 1003555 h 2946655"/>
                <a:gd name="connsiteX94" fmla="*/ 4128391 w 5579168"/>
                <a:gd name="connsiteY94" fmla="*/ 914655 h 2946655"/>
                <a:gd name="connsiteX95" fmla="*/ 4166491 w 5579168"/>
                <a:gd name="connsiteY95" fmla="*/ 825755 h 2946655"/>
                <a:gd name="connsiteX96" fmla="*/ 4191891 w 5579168"/>
                <a:gd name="connsiteY96" fmla="*/ 787655 h 2946655"/>
                <a:gd name="connsiteX97" fmla="*/ 4229991 w 5579168"/>
                <a:gd name="connsiteY97" fmla="*/ 660655 h 2946655"/>
                <a:gd name="connsiteX98" fmla="*/ 4242691 w 5579168"/>
                <a:gd name="connsiteY98" fmla="*/ 622555 h 2946655"/>
                <a:gd name="connsiteX99" fmla="*/ 4268091 w 5579168"/>
                <a:gd name="connsiteY99" fmla="*/ 508255 h 2946655"/>
                <a:gd name="connsiteX100" fmla="*/ 4280791 w 5579168"/>
                <a:gd name="connsiteY100" fmla="*/ 381255 h 2946655"/>
                <a:gd name="connsiteX101" fmla="*/ 4306191 w 5579168"/>
                <a:gd name="connsiteY101" fmla="*/ 305055 h 2946655"/>
                <a:gd name="connsiteX102" fmla="*/ 4318891 w 5579168"/>
                <a:gd name="connsiteY102" fmla="*/ 266955 h 2946655"/>
                <a:gd name="connsiteX103" fmla="*/ 4344291 w 5579168"/>
                <a:gd name="connsiteY103" fmla="*/ 228855 h 2946655"/>
                <a:gd name="connsiteX104" fmla="*/ 4356991 w 5579168"/>
                <a:gd name="connsiteY104" fmla="*/ 190755 h 2946655"/>
                <a:gd name="connsiteX105" fmla="*/ 4445891 w 5579168"/>
                <a:gd name="connsiteY105" fmla="*/ 101855 h 2946655"/>
                <a:gd name="connsiteX106" fmla="*/ 4534791 w 5579168"/>
                <a:gd name="connsiteY106" fmla="*/ 51055 h 2946655"/>
                <a:gd name="connsiteX107" fmla="*/ 4560191 w 5579168"/>
                <a:gd name="connsiteY107" fmla="*/ 12955 h 2946655"/>
                <a:gd name="connsiteX108" fmla="*/ 4915791 w 5579168"/>
                <a:gd name="connsiteY108" fmla="*/ 12955 h 2946655"/>
                <a:gd name="connsiteX109" fmla="*/ 4953891 w 5579168"/>
                <a:gd name="connsiteY109" fmla="*/ 114555 h 2946655"/>
                <a:gd name="connsiteX110" fmla="*/ 4966591 w 5579168"/>
                <a:gd name="connsiteY110" fmla="*/ 152655 h 2946655"/>
                <a:gd name="connsiteX111" fmla="*/ 5004691 w 5579168"/>
                <a:gd name="connsiteY111" fmla="*/ 203455 h 2946655"/>
                <a:gd name="connsiteX112" fmla="*/ 5030091 w 5579168"/>
                <a:gd name="connsiteY112" fmla="*/ 241555 h 2946655"/>
                <a:gd name="connsiteX113" fmla="*/ 5080891 w 5579168"/>
                <a:gd name="connsiteY113" fmla="*/ 368555 h 2946655"/>
                <a:gd name="connsiteX114" fmla="*/ 5093591 w 5579168"/>
                <a:gd name="connsiteY114" fmla="*/ 406655 h 2946655"/>
                <a:gd name="connsiteX115" fmla="*/ 5118991 w 5579168"/>
                <a:gd name="connsiteY115" fmla="*/ 444755 h 2946655"/>
                <a:gd name="connsiteX116" fmla="*/ 5157091 w 5579168"/>
                <a:gd name="connsiteY116" fmla="*/ 546355 h 2946655"/>
                <a:gd name="connsiteX117" fmla="*/ 5195191 w 5579168"/>
                <a:gd name="connsiteY117" fmla="*/ 571755 h 2946655"/>
                <a:gd name="connsiteX118" fmla="*/ 5233291 w 5579168"/>
                <a:gd name="connsiteY118" fmla="*/ 660655 h 2946655"/>
                <a:gd name="connsiteX119" fmla="*/ 5258691 w 5579168"/>
                <a:gd name="connsiteY119" fmla="*/ 736855 h 2946655"/>
                <a:gd name="connsiteX120" fmla="*/ 5271391 w 5579168"/>
                <a:gd name="connsiteY120" fmla="*/ 787655 h 2946655"/>
                <a:gd name="connsiteX121" fmla="*/ 5296791 w 5579168"/>
                <a:gd name="connsiteY121" fmla="*/ 825755 h 2946655"/>
                <a:gd name="connsiteX122" fmla="*/ 5334891 w 5579168"/>
                <a:gd name="connsiteY122" fmla="*/ 940055 h 2946655"/>
                <a:gd name="connsiteX123" fmla="*/ 5360291 w 5579168"/>
                <a:gd name="connsiteY123" fmla="*/ 1054355 h 2946655"/>
                <a:gd name="connsiteX124" fmla="*/ 5372991 w 5579168"/>
                <a:gd name="connsiteY124" fmla="*/ 1092455 h 2946655"/>
                <a:gd name="connsiteX125" fmla="*/ 5385691 w 5579168"/>
                <a:gd name="connsiteY125" fmla="*/ 1143255 h 2946655"/>
                <a:gd name="connsiteX126" fmla="*/ 5411091 w 5579168"/>
                <a:gd name="connsiteY126" fmla="*/ 1181355 h 2946655"/>
                <a:gd name="connsiteX127" fmla="*/ 5436491 w 5579168"/>
                <a:gd name="connsiteY127" fmla="*/ 1270255 h 2946655"/>
                <a:gd name="connsiteX128" fmla="*/ 5461891 w 5579168"/>
                <a:gd name="connsiteY128" fmla="*/ 1321055 h 2946655"/>
                <a:gd name="connsiteX129" fmla="*/ 5474591 w 5579168"/>
                <a:gd name="connsiteY129" fmla="*/ 1397255 h 2946655"/>
                <a:gd name="connsiteX130" fmla="*/ 5499991 w 5579168"/>
                <a:gd name="connsiteY130" fmla="*/ 1435355 h 2946655"/>
                <a:gd name="connsiteX131" fmla="*/ 5550791 w 5579168"/>
                <a:gd name="connsiteY131" fmla="*/ 1549655 h 2946655"/>
                <a:gd name="connsiteX132" fmla="*/ 5563491 w 5579168"/>
                <a:gd name="connsiteY132" fmla="*/ 1625855 h 2946655"/>
                <a:gd name="connsiteX133" fmla="*/ 5563491 w 5579168"/>
                <a:gd name="connsiteY133" fmla="*/ 1765555 h 2946655"/>
                <a:gd name="connsiteX134" fmla="*/ 5525391 w 5579168"/>
                <a:gd name="connsiteY134" fmla="*/ 1816355 h 2946655"/>
                <a:gd name="connsiteX135" fmla="*/ 5423791 w 5579168"/>
                <a:gd name="connsiteY135" fmla="*/ 1905255 h 2946655"/>
                <a:gd name="connsiteX136" fmla="*/ 5398391 w 5579168"/>
                <a:gd name="connsiteY136" fmla="*/ 1943355 h 2946655"/>
                <a:gd name="connsiteX137" fmla="*/ 5322191 w 5579168"/>
                <a:gd name="connsiteY137" fmla="*/ 2006855 h 2946655"/>
                <a:gd name="connsiteX138" fmla="*/ 5195191 w 5579168"/>
                <a:gd name="connsiteY138" fmla="*/ 2057655 h 2946655"/>
                <a:gd name="connsiteX139" fmla="*/ 5144391 w 5579168"/>
                <a:gd name="connsiteY139" fmla="*/ 2095755 h 2946655"/>
                <a:gd name="connsiteX140" fmla="*/ 5106291 w 5579168"/>
                <a:gd name="connsiteY140" fmla="*/ 2121155 h 2946655"/>
                <a:gd name="connsiteX141" fmla="*/ 5068191 w 5579168"/>
                <a:gd name="connsiteY141" fmla="*/ 2159255 h 2946655"/>
                <a:gd name="connsiteX142" fmla="*/ 5030091 w 5579168"/>
                <a:gd name="connsiteY142" fmla="*/ 2171955 h 2946655"/>
                <a:gd name="connsiteX143" fmla="*/ 4991991 w 5579168"/>
                <a:gd name="connsiteY143" fmla="*/ 2197355 h 2946655"/>
                <a:gd name="connsiteX144" fmla="*/ 4953891 w 5579168"/>
                <a:gd name="connsiteY144" fmla="*/ 2210055 h 2946655"/>
                <a:gd name="connsiteX145" fmla="*/ 4852291 w 5579168"/>
                <a:gd name="connsiteY145" fmla="*/ 2248155 h 2946655"/>
                <a:gd name="connsiteX146" fmla="*/ 4814191 w 5579168"/>
                <a:gd name="connsiteY146" fmla="*/ 2273555 h 2946655"/>
                <a:gd name="connsiteX147" fmla="*/ 4725291 w 5579168"/>
                <a:gd name="connsiteY147" fmla="*/ 2298955 h 2946655"/>
                <a:gd name="connsiteX148" fmla="*/ 4687191 w 5579168"/>
                <a:gd name="connsiteY148" fmla="*/ 2324355 h 2946655"/>
                <a:gd name="connsiteX149" fmla="*/ 4649091 w 5579168"/>
                <a:gd name="connsiteY149" fmla="*/ 2337055 h 2946655"/>
                <a:gd name="connsiteX150" fmla="*/ 4572891 w 5579168"/>
                <a:gd name="connsiteY150" fmla="*/ 2387855 h 2946655"/>
                <a:gd name="connsiteX151" fmla="*/ 4483991 w 5579168"/>
                <a:gd name="connsiteY151" fmla="*/ 2425955 h 2946655"/>
                <a:gd name="connsiteX152" fmla="*/ 4407791 w 5579168"/>
                <a:gd name="connsiteY152" fmla="*/ 2451355 h 2946655"/>
                <a:gd name="connsiteX153" fmla="*/ 4306191 w 5579168"/>
                <a:gd name="connsiteY153" fmla="*/ 2514855 h 2946655"/>
                <a:gd name="connsiteX154" fmla="*/ 4204591 w 5579168"/>
                <a:gd name="connsiteY154" fmla="*/ 2591055 h 2946655"/>
                <a:gd name="connsiteX155" fmla="*/ 4090291 w 5579168"/>
                <a:gd name="connsiteY155" fmla="*/ 2629155 h 2946655"/>
                <a:gd name="connsiteX156" fmla="*/ 4052191 w 5579168"/>
                <a:gd name="connsiteY156" fmla="*/ 2641855 h 2946655"/>
                <a:gd name="connsiteX157" fmla="*/ 4014091 w 5579168"/>
                <a:gd name="connsiteY157" fmla="*/ 2667255 h 2946655"/>
                <a:gd name="connsiteX158" fmla="*/ 3937891 w 5579168"/>
                <a:gd name="connsiteY158" fmla="*/ 2692655 h 2946655"/>
                <a:gd name="connsiteX159" fmla="*/ 3861691 w 5579168"/>
                <a:gd name="connsiteY159" fmla="*/ 2730755 h 2946655"/>
                <a:gd name="connsiteX160" fmla="*/ 3810891 w 5579168"/>
                <a:gd name="connsiteY160" fmla="*/ 2756155 h 2946655"/>
                <a:gd name="connsiteX161" fmla="*/ 3772791 w 5579168"/>
                <a:gd name="connsiteY161" fmla="*/ 2768855 h 2946655"/>
                <a:gd name="connsiteX162" fmla="*/ 3734691 w 5579168"/>
                <a:gd name="connsiteY162" fmla="*/ 2794255 h 2946655"/>
                <a:gd name="connsiteX163" fmla="*/ 3696591 w 5579168"/>
                <a:gd name="connsiteY163" fmla="*/ 2806955 h 2946655"/>
                <a:gd name="connsiteX164" fmla="*/ 3645791 w 5579168"/>
                <a:gd name="connsiteY164" fmla="*/ 2832355 h 2946655"/>
                <a:gd name="connsiteX165" fmla="*/ 3556891 w 5579168"/>
                <a:gd name="connsiteY165" fmla="*/ 2857755 h 2946655"/>
                <a:gd name="connsiteX166" fmla="*/ 3518791 w 5579168"/>
                <a:gd name="connsiteY166" fmla="*/ 2870455 h 2946655"/>
                <a:gd name="connsiteX167" fmla="*/ 3480691 w 5579168"/>
                <a:gd name="connsiteY167" fmla="*/ 2895855 h 2946655"/>
                <a:gd name="connsiteX168" fmla="*/ 3404491 w 5579168"/>
                <a:gd name="connsiteY168" fmla="*/ 2921255 h 2946655"/>
                <a:gd name="connsiteX169" fmla="*/ 3366391 w 5579168"/>
                <a:gd name="connsiteY169" fmla="*/ 2933955 h 2946655"/>
                <a:gd name="connsiteX170" fmla="*/ 3252091 w 5579168"/>
                <a:gd name="connsiteY170" fmla="*/ 2946655 h 2946655"/>
                <a:gd name="connsiteX171" fmla="*/ 2477391 w 5579168"/>
                <a:gd name="connsiteY171" fmla="*/ 2933955 h 2946655"/>
                <a:gd name="connsiteX172" fmla="*/ 2286891 w 5579168"/>
                <a:gd name="connsiteY172" fmla="*/ 2895855 h 2946655"/>
                <a:gd name="connsiteX173" fmla="*/ 2210691 w 5579168"/>
                <a:gd name="connsiteY173" fmla="*/ 2883155 h 2946655"/>
                <a:gd name="connsiteX174" fmla="*/ 2147191 w 5579168"/>
                <a:gd name="connsiteY174" fmla="*/ 2870455 h 2946655"/>
                <a:gd name="connsiteX175" fmla="*/ 1956691 w 5579168"/>
                <a:gd name="connsiteY175" fmla="*/ 2845055 h 2946655"/>
                <a:gd name="connsiteX176" fmla="*/ 1804291 w 5579168"/>
                <a:gd name="connsiteY176" fmla="*/ 2781555 h 2946655"/>
                <a:gd name="connsiteX177" fmla="*/ 1702691 w 5579168"/>
                <a:gd name="connsiteY177" fmla="*/ 2768855 h 2946655"/>
                <a:gd name="connsiteX178" fmla="*/ 1512191 w 5579168"/>
                <a:gd name="connsiteY178" fmla="*/ 2692655 h 2946655"/>
                <a:gd name="connsiteX179" fmla="*/ 1410591 w 5579168"/>
                <a:gd name="connsiteY179" fmla="*/ 2654555 h 2946655"/>
                <a:gd name="connsiteX180" fmla="*/ 1156591 w 5579168"/>
                <a:gd name="connsiteY180" fmla="*/ 2616455 h 2946655"/>
                <a:gd name="connsiteX181" fmla="*/ 1042291 w 5579168"/>
                <a:gd name="connsiteY181" fmla="*/ 2591055 h 2946655"/>
                <a:gd name="connsiteX182" fmla="*/ 953391 w 5579168"/>
                <a:gd name="connsiteY182" fmla="*/ 2578355 h 2946655"/>
                <a:gd name="connsiteX183" fmla="*/ 800991 w 5579168"/>
                <a:gd name="connsiteY183" fmla="*/ 2552955 h 2946655"/>
                <a:gd name="connsiteX184" fmla="*/ 635891 w 5579168"/>
                <a:gd name="connsiteY184" fmla="*/ 2540255 h 2946655"/>
                <a:gd name="connsiteX185" fmla="*/ 483491 w 5579168"/>
                <a:gd name="connsiteY185" fmla="*/ 2514855 h 2946655"/>
                <a:gd name="connsiteX186" fmla="*/ 369191 w 5579168"/>
                <a:gd name="connsiteY186" fmla="*/ 2489455 h 2946655"/>
                <a:gd name="connsiteX187" fmla="*/ 318391 w 5579168"/>
                <a:gd name="connsiteY187" fmla="*/ 2476755 h 2946655"/>
                <a:gd name="connsiteX188" fmla="*/ 229491 w 5579168"/>
                <a:gd name="connsiteY188" fmla="*/ 2464055 h 2946655"/>
                <a:gd name="connsiteX189" fmla="*/ 191391 w 5579168"/>
                <a:gd name="connsiteY189" fmla="*/ 2451355 h 2946655"/>
                <a:gd name="connsiteX190" fmla="*/ 115191 w 5579168"/>
                <a:gd name="connsiteY190" fmla="*/ 2400555 h 2946655"/>
                <a:gd name="connsiteX191" fmla="*/ 89791 w 5579168"/>
                <a:gd name="connsiteY191" fmla="*/ 2362455 h 2946655"/>
                <a:gd name="connsiteX192" fmla="*/ 51691 w 5579168"/>
                <a:gd name="connsiteY192" fmla="*/ 2337055 h 2946655"/>
                <a:gd name="connsiteX193" fmla="*/ 38991 w 5579168"/>
                <a:gd name="connsiteY193" fmla="*/ 2298955 h 2946655"/>
                <a:gd name="connsiteX194" fmla="*/ 891 w 5579168"/>
                <a:gd name="connsiteY194" fmla="*/ 2273555 h 2946655"/>
                <a:gd name="connsiteX195" fmla="*/ 26291 w 5579168"/>
                <a:gd name="connsiteY195" fmla="*/ 2273555 h 294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</a:cxnLst>
              <a:rect l="l" t="t" r="r" b="b"/>
              <a:pathLst>
                <a:path w="5579168" h="2946655">
                  <a:moveTo>
                    <a:pt x="26291" y="2273555"/>
                  </a:moveTo>
                  <a:cubicBezTo>
                    <a:pt x="41108" y="2254505"/>
                    <a:pt x="13748" y="2273319"/>
                    <a:pt x="89791" y="2159255"/>
                  </a:cubicBezTo>
                  <a:cubicBezTo>
                    <a:pt x="127072" y="2103333"/>
                    <a:pt x="67665" y="2131672"/>
                    <a:pt x="140591" y="2083055"/>
                  </a:cubicBezTo>
                  <a:cubicBezTo>
                    <a:pt x="151730" y="2075629"/>
                    <a:pt x="166989" y="2076856"/>
                    <a:pt x="178691" y="2070355"/>
                  </a:cubicBezTo>
                  <a:cubicBezTo>
                    <a:pt x="205376" y="2055530"/>
                    <a:pt x="225931" y="2029208"/>
                    <a:pt x="254891" y="2019555"/>
                  </a:cubicBezTo>
                  <a:cubicBezTo>
                    <a:pt x="341982" y="1990525"/>
                    <a:pt x="233888" y="2024806"/>
                    <a:pt x="356491" y="1994155"/>
                  </a:cubicBezTo>
                  <a:cubicBezTo>
                    <a:pt x="369478" y="1990908"/>
                    <a:pt x="381604" y="1984702"/>
                    <a:pt x="394591" y="1981455"/>
                  </a:cubicBezTo>
                  <a:cubicBezTo>
                    <a:pt x="415532" y="1976220"/>
                    <a:pt x="437150" y="1973990"/>
                    <a:pt x="458091" y="1968755"/>
                  </a:cubicBezTo>
                  <a:cubicBezTo>
                    <a:pt x="471078" y="1965508"/>
                    <a:pt x="483123" y="1958959"/>
                    <a:pt x="496191" y="1956055"/>
                  </a:cubicBezTo>
                  <a:cubicBezTo>
                    <a:pt x="521328" y="1950469"/>
                    <a:pt x="547056" y="1947961"/>
                    <a:pt x="572391" y="1943355"/>
                  </a:cubicBezTo>
                  <a:cubicBezTo>
                    <a:pt x="593629" y="1939494"/>
                    <a:pt x="614724" y="1934888"/>
                    <a:pt x="635891" y="1930655"/>
                  </a:cubicBezTo>
                  <a:lnTo>
                    <a:pt x="1308991" y="1943355"/>
                  </a:lnTo>
                  <a:cubicBezTo>
                    <a:pt x="1322369" y="1943833"/>
                    <a:pt x="1333860" y="1954019"/>
                    <a:pt x="1347091" y="1956055"/>
                  </a:cubicBezTo>
                  <a:cubicBezTo>
                    <a:pt x="1389141" y="1962524"/>
                    <a:pt x="1431758" y="1964522"/>
                    <a:pt x="1474091" y="1968755"/>
                  </a:cubicBezTo>
                  <a:cubicBezTo>
                    <a:pt x="1486791" y="1972988"/>
                    <a:pt x="1499064" y="1978830"/>
                    <a:pt x="1512191" y="1981455"/>
                  </a:cubicBezTo>
                  <a:cubicBezTo>
                    <a:pt x="1568341" y="1992685"/>
                    <a:pt x="1677711" y="2001817"/>
                    <a:pt x="1728091" y="2006855"/>
                  </a:cubicBezTo>
                  <a:cubicBezTo>
                    <a:pt x="1761958" y="2015322"/>
                    <a:pt x="1795257" y="2026516"/>
                    <a:pt x="1829691" y="2032255"/>
                  </a:cubicBezTo>
                  <a:cubicBezTo>
                    <a:pt x="1855091" y="2036488"/>
                    <a:pt x="1880909" y="2038710"/>
                    <a:pt x="1905891" y="2044955"/>
                  </a:cubicBezTo>
                  <a:cubicBezTo>
                    <a:pt x="1931866" y="2051449"/>
                    <a:pt x="1956691" y="2061888"/>
                    <a:pt x="1982091" y="2070355"/>
                  </a:cubicBezTo>
                  <a:cubicBezTo>
                    <a:pt x="1994791" y="2074588"/>
                    <a:pt x="2007204" y="2079808"/>
                    <a:pt x="2020191" y="2083055"/>
                  </a:cubicBezTo>
                  <a:cubicBezTo>
                    <a:pt x="2060643" y="2093168"/>
                    <a:pt x="2092571" y="2102006"/>
                    <a:pt x="2134491" y="2108455"/>
                  </a:cubicBezTo>
                  <a:cubicBezTo>
                    <a:pt x="2168224" y="2113645"/>
                    <a:pt x="2202224" y="2116922"/>
                    <a:pt x="2236091" y="2121155"/>
                  </a:cubicBezTo>
                  <a:cubicBezTo>
                    <a:pt x="2328850" y="2152075"/>
                    <a:pt x="2286316" y="2153049"/>
                    <a:pt x="2363091" y="2133855"/>
                  </a:cubicBezTo>
                  <a:cubicBezTo>
                    <a:pt x="2358858" y="2121155"/>
                    <a:pt x="2356892" y="2107457"/>
                    <a:pt x="2350391" y="2095755"/>
                  </a:cubicBezTo>
                  <a:cubicBezTo>
                    <a:pt x="2335566" y="2069070"/>
                    <a:pt x="2309244" y="2048515"/>
                    <a:pt x="2299591" y="2019555"/>
                  </a:cubicBezTo>
                  <a:lnTo>
                    <a:pt x="2274191" y="1943355"/>
                  </a:lnTo>
                  <a:cubicBezTo>
                    <a:pt x="2269958" y="1930655"/>
                    <a:pt x="2268917" y="1916394"/>
                    <a:pt x="2261491" y="1905255"/>
                  </a:cubicBezTo>
                  <a:lnTo>
                    <a:pt x="2236091" y="1867155"/>
                  </a:lnTo>
                  <a:cubicBezTo>
                    <a:pt x="2231858" y="1841755"/>
                    <a:pt x="2231534" y="1815384"/>
                    <a:pt x="2223391" y="1790955"/>
                  </a:cubicBezTo>
                  <a:cubicBezTo>
                    <a:pt x="2218564" y="1776475"/>
                    <a:pt x="2204004" y="1766884"/>
                    <a:pt x="2197991" y="1752855"/>
                  </a:cubicBezTo>
                  <a:cubicBezTo>
                    <a:pt x="2191115" y="1736812"/>
                    <a:pt x="2192167" y="1718098"/>
                    <a:pt x="2185291" y="1702055"/>
                  </a:cubicBezTo>
                  <a:cubicBezTo>
                    <a:pt x="2179278" y="1688026"/>
                    <a:pt x="2166717" y="1677607"/>
                    <a:pt x="2159891" y="1663955"/>
                  </a:cubicBezTo>
                  <a:cubicBezTo>
                    <a:pt x="2149741" y="1643655"/>
                    <a:pt x="2139916" y="1594044"/>
                    <a:pt x="2134491" y="1575055"/>
                  </a:cubicBezTo>
                  <a:cubicBezTo>
                    <a:pt x="2130813" y="1562183"/>
                    <a:pt x="2127778" y="1548929"/>
                    <a:pt x="2121791" y="1536955"/>
                  </a:cubicBezTo>
                  <a:cubicBezTo>
                    <a:pt x="2114965" y="1523303"/>
                    <a:pt x="2106532" y="1510263"/>
                    <a:pt x="2096391" y="1498855"/>
                  </a:cubicBezTo>
                  <a:cubicBezTo>
                    <a:pt x="2025274" y="1418848"/>
                    <a:pt x="2027415" y="1427471"/>
                    <a:pt x="1943991" y="1371855"/>
                  </a:cubicBezTo>
                  <a:lnTo>
                    <a:pt x="1905891" y="1346455"/>
                  </a:lnTo>
                  <a:cubicBezTo>
                    <a:pt x="1888958" y="1321055"/>
                    <a:pt x="1862495" y="1299871"/>
                    <a:pt x="1855091" y="1270255"/>
                  </a:cubicBezTo>
                  <a:cubicBezTo>
                    <a:pt x="1850858" y="1253322"/>
                    <a:pt x="1850197" y="1235067"/>
                    <a:pt x="1842391" y="1219455"/>
                  </a:cubicBezTo>
                  <a:cubicBezTo>
                    <a:pt x="1828739" y="1192151"/>
                    <a:pt x="1808524" y="1168655"/>
                    <a:pt x="1791591" y="1143255"/>
                  </a:cubicBezTo>
                  <a:lnTo>
                    <a:pt x="1766191" y="1105155"/>
                  </a:lnTo>
                  <a:cubicBezTo>
                    <a:pt x="1757724" y="1092455"/>
                    <a:pt x="1755271" y="1071882"/>
                    <a:pt x="1740791" y="1067055"/>
                  </a:cubicBezTo>
                  <a:lnTo>
                    <a:pt x="1664591" y="1041655"/>
                  </a:lnTo>
                  <a:cubicBezTo>
                    <a:pt x="1660358" y="1028955"/>
                    <a:pt x="1657878" y="1015529"/>
                    <a:pt x="1651891" y="1003555"/>
                  </a:cubicBezTo>
                  <a:cubicBezTo>
                    <a:pt x="1645065" y="989903"/>
                    <a:pt x="1627253" y="980699"/>
                    <a:pt x="1626491" y="965455"/>
                  </a:cubicBezTo>
                  <a:cubicBezTo>
                    <a:pt x="1625985" y="955334"/>
                    <a:pt x="1618992" y="777253"/>
                    <a:pt x="1651891" y="711455"/>
                  </a:cubicBezTo>
                  <a:cubicBezTo>
                    <a:pt x="1658717" y="697803"/>
                    <a:pt x="1671092" y="687303"/>
                    <a:pt x="1677291" y="673355"/>
                  </a:cubicBezTo>
                  <a:cubicBezTo>
                    <a:pt x="1688165" y="648889"/>
                    <a:pt x="1683759" y="616087"/>
                    <a:pt x="1702691" y="597155"/>
                  </a:cubicBezTo>
                  <a:cubicBezTo>
                    <a:pt x="1789684" y="510162"/>
                    <a:pt x="1749003" y="540880"/>
                    <a:pt x="1816991" y="495555"/>
                  </a:cubicBezTo>
                  <a:cubicBezTo>
                    <a:pt x="1945158" y="511576"/>
                    <a:pt x="1886212" y="497462"/>
                    <a:pt x="1994791" y="533655"/>
                  </a:cubicBezTo>
                  <a:cubicBezTo>
                    <a:pt x="2007491" y="537888"/>
                    <a:pt x="2021752" y="538929"/>
                    <a:pt x="2032891" y="546355"/>
                  </a:cubicBezTo>
                  <a:cubicBezTo>
                    <a:pt x="2045591" y="554822"/>
                    <a:pt x="2057043" y="565556"/>
                    <a:pt x="2070991" y="571755"/>
                  </a:cubicBezTo>
                  <a:cubicBezTo>
                    <a:pt x="2095457" y="582629"/>
                    <a:pt x="2121791" y="588688"/>
                    <a:pt x="2147191" y="597155"/>
                  </a:cubicBezTo>
                  <a:lnTo>
                    <a:pt x="2185291" y="609855"/>
                  </a:lnTo>
                  <a:cubicBezTo>
                    <a:pt x="2197991" y="614088"/>
                    <a:pt x="2210962" y="617583"/>
                    <a:pt x="2223391" y="622555"/>
                  </a:cubicBezTo>
                  <a:cubicBezTo>
                    <a:pt x="2309810" y="657123"/>
                    <a:pt x="2267343" y="636226"/>
                    <a:pt x="2350391" y="686055"/>
                  </a:cubicBezTo>
                  <a:cubicBezTo>
                    <a:pt x="2358858" y="698755"/>
                    <a:pt x="2366633" y="711944"/>
                    <a:pt x="2375791" y="724155"/>
                  </a:cubicBezTo>
                  <a:cubicBezTo>
                    <a:pt x="2404751" y="762769"/>
                    <a:pt x="2437917" y="798294"/>
                    <a:pt x="2464691" y="838455"/>
                  </a:cubicBezTo>
                  <a:cubicBezTo>
                    <a:pt x="2481624" y="863855"/>
                    <a:pt x="2493905" y="893069"/>
                    <a:pt x="2515491" y="914655"/>
                  </a:cubicBezTo>
                  <a:lnTo>
                    <a:pt x="2604391" y="1003555"/>
                  </a:lnTo>
                  <a:cubicBezTo>
                    <a:pt x="2612858" y="1037422"/>
                    <a:pt x="2614179" y="1073931"/>
                    <a:pt x="2629791" y="1105155"/>
                  </a:cubicBezTo>
                  <a:cubicBezTo>
                    <a:pt x="2699241" y="1244055"/>
                    <a:pt x="2586651" y="1027745"/>
                    <a:pt x="2756791" y="1282955"/>
                  </a:cubicBezTo>
                  <a:cubicBezTo>
                    <a:pt x="2792154" y="1335999"/>
                    <a:pt x="2771398" y="1310262"/>
                    <a:pt x="2820291" y="1359155"/>
                  </a:cubicBezTo>
                  <a:cubicBezTo>
                    <a:pt x="2850075" y="1448506"/>
                    <a:pt x="2811311" y="1338201"/>
                    <a:pt x="2858391" y="1448055"/>
                  </a:cubicBezTo>
                  <a:cubicBezTo>
                    <a:pt x="2874869" y="1486504"/>
                    <a:pt x="2886778" y="1558617"/>
                    <a:pt x="2896491" y="1587755"/>
                  </a:cubicBezTo>
                  <a:lnTo>
                    <a:pt x="2934591" y="1702055"/>
                  </a:lnTo>
                  <a:lnTo>
                    <a:pt x="2947291" y="1740155"/>
                  </a:lnTo>
                  <a:cubicBezTo>
                    <a:pt x="2951524" y="1752855"/>
                    <a:pt x="2956744" y="1765268"/>
                    <a:pt x="2959991" y="1778255"/>
                  </a:cubicBezTo>
                  <a:cubicBezTo>
                    <a:pt x="2964224" y="1795188"/>
                    <a:pt x="2964031" y="1813900"/>
                    <a:pt x="2972691" y="1829055"/>
                  </a:cubicBezTo>
                  <a:cubicBezTo>
                    <a:pt x="2981602" y="1844649"/>
                    <a:pt x="2998091" y="1854455"/>
                    <a:pt x="3010791" y="1867155"/>
                  </a:cubicBezTo>
                  <a:cubicBezTo>
                    <a:pt x="3015024" y="1879855"/>
                    <a:pt x="3015128" y="1894802"/>
                    <a:pt x="3023491" y="1905255"/>
                  </a:cubicBezTo>
                  <a:cubicBezTo>
                    <a:pt x="3033026" y="1917174"/>
                    <a:pt x="3047643" y="1924456"/>
                    <a:pt x="3061591" y="1930655"/>
                  </a:cubicBezTo>
                  <a:cubicBezTo>
                    <a:pt x="3086057" y="1941529"/>
                    <a:pt x="3113844" y="1944081"/>
                    <a:pt x="3137791" y="1956055"/>
                  </a:cubicBezTo>
                  <a:cubicBezTo>
                    <a:pt x="3212538" y="1993429"/>
                    <a:pt x="3170630" y="1975468"/>
                    <a:pt x="3264791" y="2006855"/>
                  </a:cubicBezTo>
                  <a:lnTo>
                    <a:pt x="3302891" y="2019555"/>
                  </a:lnTo>
                  <a:lnTo>
                    <a:pt x="3340991" y="2032255"/>
                  </a:lnTo>
                  <a:cubicBezTo>
                    <a:pt x="3400258" y="2028022"/>
                    <a:pt x="3459780" y="2026497"/>
                    <a:pt x="3518791" y="2019555"/>
                  </a:cubicBezTo>
                  <a:cubicBezTo>
                    <a:pt x="3567545" y="2013819"/>
                    <a:pt x="3591209" y="1980100"/>
                    <a:pt x="3607691" y="1930655"/>
                  </a:cubicBezTo>
                  <a:cubicBezTo>
                    <a:pt x="3616158" y="1905255"/>
                    <a:pt x="3626597" y="1880430"/>
                    <a:pt x="3633091" y="1854455"/>
                  </a:cubicBezTo>
                  <a:cubicBezTo>
                    <a:pt x="3637324" y="1837522"/>
                    <a:pt x="3640775" y="1820373"/>
                    <a:pt x="3645791" y="1803655"/>
                  </a:cubicBezTo>
                  <a:cubicBezTo>
                    <a:pt x="3653484" y="1778010"/>
                    <a:pt x="3662724" y="1752855"/>
                    <a:pt x="3671191" y="1727455"/>
                  </a:cubicBezTo>
                  <a:cubicBezTo>
                    <a:pt x="3675424" y="1714755"/>
                    <a:pt x="3672752" y="1696781"/>
                    <a:pt x="3683891" y="1689355"/>
                  </a:cubicBezTo>
                  <a:lnTo>
                    <a:pt x="3721991" y="1663955"/>
                  </a:lnTo>
                  <a:cubicBezTo>
                    <a:pt x="3730458" y="1651255"/>
                    <a:pt x="3740565" y="1639507"/>
                    <a:pt x="3747391" y="1625855"/>
                  </a:cubicBezTo>
                  <a:cubicBezTo>
                    <a:pt x="3768049" y="1584538"/>
                    <a:pt x="3749095" y="1586051"/>
                    <a:pt x="3785491" y="1549655"/>
                  </a:cubicBezTo>
                  <a:cubicBezTo>
                    <a:pt x="3796284" y="1538862"/>
                    <a:pt x="3810891" y="1532722"/>
                    <a:pt x="3823591" y="1524255"/>
                  </a:cubicBezTo>
                  <a:cubicBezTo>
                    <a:pt x="3832058" y="1507322"/>
                    <a:pt x="3837987" y="1488861"/>
                    <a:pt x="3848991" y="1473455"/>
                  </a:cubicBezTo>
                  <a:cubicBezTo>
                    <a:pt x="3859430" y="1458840"/>
                    <a:pt x="3877128" y="1450299"/>
                    <a:pt x="3887091" y="1435355"/>
                  </a:cubicBezTo>
                  <a:cubicBezTo>
                    <a:pt x="3894517" y="1424216"/>
                    <a:pt x="3893804" y="1409229"/>
                    <a:pt x="3899791" y="1397255"/>
                  </a:cubicBezTo>
                  <a:cubicBezTo>
                    <a:pt x="3906617" y="1383603"/>
                    <a:pt x="3918992" y="1373103"/>
                    <a:pt x="3925191" y="1359155"/>
                  </a:cubicBezTo>
                  <a:cubicBezTo>
                    <a:pt x="3985644" y="1223135"/>
                    <a:pt x="3918508" y="1331080"/>
                    <a:pt x="3975991" y="1244855"/>
                  </a:cubicBezTo>
                  <a:cubicBezTo>
                    <a:pt x="3989881" y="1189295"/>
                    <a:pt x="3984575" y="1194909"/>
                    <a:pt x="4014091" y="1143255"/>
                  </a:cubicBezTo>
                  <a:cubicBezTo>
                    <a:pt x="4040888" y="1096360"/>
                    <a:pt x="4043957" y="1110178"/>
                    <a:pt x="4064891" y="1054355"/>
                  </a:cubicBezTo>
                  <a:cubicBezTo>
                    <a:pt x="4071020" y="1038012"/>
                    <a:pt x="4071462" y="1019898"/>
                    <a:pt x="4077591" y="1003555"/>
                  </a:cubicBezTo>
                  <a:cubicBezTo>
                    <a:pt x="4098525" y="947732"/>
                    <a:pt x="4101594" y="961550"/>
                    <a:pt x="4128391" y="914655"/>
                  </a:cubicBezTo>
                  <a:cubicBezTo>
                    <a:pt x="4234100" y="729665"/>
                    <a:pt x="4095251" y="968236"/>
                    <a:pt x="4166491" y="825755"/>
                  </a:cubicBezTo>
                  <a:cubicBezTo>
                    <a:pt x="4173317" y="812103"/>
                    <a:pt x="4185692" y="801603"/>
                    <a:pt x="4191891" y="787655"/>
                  </a:cubicBezTo>
                  <a:cubicBezTo>
                    <a:pt x="4216036" y="733330"/>
                    <a:pt x="4215214" y="712374"/>
                    <a:pt x="4229991" y="660655"/>
                  </a:cubicBezTo>
                  <a:cubicBezTo>
                    <a:pt x="4233669" y="647783"/>
                    <a:pt x="4239013" y="635427"/>
                    <a:pt x="4242691" y="622555"/>
                  </a:cubicBezTo>
                  <a:cubicBezTo>
                    <a:pt x="4250236" y="596147"/>
                    <a:pt x="4264817" y="532807"/>
                    <a:pt x="4268091" y="508255"/>
                  </a:cubicBezTo>
                  <a:cubicBezTo>
                    <a:pt x="4273714" y="466084"/>
                    <a:pt x="4272951" y="423071"/>
                    <a:pt x="4280791" y="381255"/>
                  </a:cubicBezTo>
                  <a:cubicBezTo>
                    <a:pt x="4285725" y="354940"/>
                    <a:pt x="4297724" y="330455"/>
                    <a:pt x="4306191" y="305055"/>
                  </a:cubicBezTo>
                  <a:cubicBezTo>
                    <a:pt x="4310424" y="292355"/>
                    <a:pt x="4311465" y="278094"/>
                    <a:pt x="4318891" y="266955"/>
                  </a:cubicBezTo>
                  <a:cubicBezTo>
                    <a:pt x="4327358" y="254255"/>
                    <a:pt x="4337465" y="242507"/>
                    <a:pt x="4344291" y="228855"/>
                  </a:cubicBezTo>
                  <a:cubicBezTo>
                    <a:pt x="4350278" y="216881"/>
                    <a:pt x="4348628" y="201208"/>
                    <a:pt x="4356991" y="190755"/>
                  </a:cubicBezTo>
                  <a:cubicBezTo>
                    <a:pt x="4383171" y="158030"/>
                    <a:pt x="4408407" y="120597"/>
                    <a:pt x="4445891" y="101855"/>
                  </a:cubicBezTo>
                  <a:cubicBezTo>
                    <a:pt x="4510343" y="69629"/>
                    <a:pt x="4480939" y="86957"/>
                    <a:pt x="4534791" y="51055"/>
                  </a:cubicBezTo>
                  <a:cubicBezTo>
                    <a:pt x="4543258" y="38355"/>
                    <a:pt x="4545515" y="17148"/>
                    <a:pt x="4560191" y="12955"/>
                  </a:cubicBezTo>
                  <a:cubicBezTo>
                    <a:pt x="4652341" y="-13374"/>
                    <a:pt x="4831965" y="7716"/>
                    <a:pt x="4915791" y="12955"/>
                  </a:cubicBezTo>
                  <a:cubicBezTo>
                    <a:pt x="4939206" y="106613"/>
                    <a:pt x="4914044" y="21579"/>
                    <a:pt x="4953891" y="114555"/>
                  </a:cubicBezTo>
                  <a:cubicBezTo>
                    <a:pt x="4959164" y="126860"/>
                    <a:pt x="4959949" y="141032"/>
                    <a:pt x="4966591" y="152655"/>
                  </a:cubicBezTo>
                  <a:cubicBezTo>
                    <a:pt x="4977093" y="171033"/>
                    <a:pt x="4992388" y="186231"/>
                    <a:pt x="5004691" y="203455"/>
                  </a:cubicBezTo>
                  <a:cubicBezTo>
                    <a:pt x="5013563" y="215875"/>
                    <a:pt x="5022518" y="228303"/>
                    <a:pt x="5030091" y="241555"/>
                  </a:cubicBezTo>
                  <a:cubicBezTo>
                    <a:pt x="5059990" y="293878"/>
                    <a:pt x="5060075" y="306107"/>
                    <a:pt x="5080891" y="368555"/>
                  </a:cubicBezTo>
                  <a:cubicBezTo>
                    <a:pt x="5085124" y="381255"/>
                    <a:pt x="5086165" y="395516"/>
                    <a:pt x="5093591" y="406655"/>
                  </a:cubicBezTo>
                  <a:lnTo>
                    <a:pt x="5118991" y="444755"/>
                  </a:lnTo>
                  <a:cubicBezTo>
                    <a:pt x="5127536" y="478934"/>
                    <a:pt x="5133373" y="517893"/>
                    <a:pt x="5157091" y="546355"/>
                  </a:cubicBezTo>
                  <a:cubicBezTo>
                    <a:pt x="5166862" y="558081"/>
                    <a:pt x="5182491" y="563288"/>
                    <a:pt x="5195191" y="571755"/>
                  </a:cubicBezTo>
                  <a:cubicBezTo>
                    <a:pt x="5236072" y="694397"/>
                    <a:pt x="5170517" y="503721"/>
                    <a:pt x="5233291" y="660655"/>
                  </a:cubicBezTo>
                  <a:cubicBezTo>
                    <a:pt x="5243235" y="685514"/>
                    <a:pt x="5252197" y="710880"/>
                    <a:pt x="5258691" y="736855"/>
                  </a:cubicBezTo>
                  <a:cubicBezTo>
                    <a:pt x="5262924" y="753788"/>
                    <a:pt x="5264515" y="771612"/>
                    <a:pt x="5271391" y="787655"/>
                  </a:cubicBezTo>
                  <a:cubicBezTo>
                    <a:pt x="5277404" y="801684"/>
                    <a:pt x="5290592" y="811807"/>
                    <a:pt x="5296791" y="825755"/>
                  </a:cubicBezTo>
                  <a:lnTo>
                    <a:pt x="5334891" y="940055"/>
                  </a:lnTo>
                  <a:cubicBezTo>
                    <a:pt x="5363481" y="1025824"/>
                    <a:pt x="5330489" y="920248"/>
                    <a:pt x="5360291" y="1054355"/>
                  </a:cubicBezTo>
                  <a:cubicBezTo>
                    <a:pt x="5363195" y="1067423"/>
                    <a:pt x="5369313" y="1079583"/>
                    <a:pt x="5372991" y="1092455"/>
                  </a:cubicBezTo>
                  <a:cubicBezTo>
                    <a:pt x="5377786" y="1109238"/>
                    <a:pt x="5378815" y="1127212"/>
                    <a:pt x="5385691" y="1143255"/>
                  </a:cubicBezTo>
                  <a:cubicBezTo>
                    <a:pt x="5391704" y="1157284"/>
                    <a:pt x="5402624" y="1168655"/>
                    <a:pt x="5411091" y="1181355"/>
                  </a:cubicBezTo>
                  <a:cubicBezTo>
                    <a:pt x="5417536" y="1207134"/>
                    <a:pt x="5425559" y="1244748"/>
                    <a:pt x="5436491" y="1270255"/>
                  </a:cubicBezTo>
                  <a:cubicBezTo>
                    <a:pt x="5443949" y="1287656"/>
                    <a:pt x="5453424" y="1304122"/>
                    <a:pt x="5461891" y="1321055"/>
                  </a:cubicBezTo>
                  <a:cubicBezTo>
                    <a:pt x="5466124" y="1346455"/>
                    <a:pt x="5466448" y="1372826"/>
                    <a:pt x="5474591" y="1397255"/>
                  </a:cubicBezTo>
                  <a:cubicBezTo>
                    <a:pt x="5479418" y="1411735"/>
                    <a:pt x="5492418" y="1422103"/>
                    <a:pt x="5499991" y="1435355"/>
                  </a:cubicBezTo>
                  <a:cubicBezTo>
                    <a:pt x="5523721" y="1476883"/>
                    <a:pt x="5532647" y="1504296"/>
                    <a:pt x="5550791" y="1549655"/>
                  </a:cubicBezTo>
                  <a:cubicBezTo>
                    <a:pt x="5555024" y="1575055"/>
                    <a:pt x="5558441" y="1600605"/>
                    <a:pt x="5563491" y="1625855"/>
                  </a:cubicBezTo>
                  <a:cubicBezTo>
                    <a:pt x="5576025" y="1688527"/>
                    <a:pt x="5591395" y="1688820"/>
                    <a:pt x="5563491" y="1765555"/>
                  </a:cubicBezTo>
                  <a:cubicBezTo>
                    <a:pt x="5556257" y="1785447"/>
                    <a:pt x="5539166" y="1800284"/>
                    <a:pt x="5525391" y="1816355"/>
                  </a:cubicBezTo>
                  <a:cubicBezTo>
                    <a:pt x="5463750" y="1888269"/>
                    <a:pt x="5507916" y="1821130"/>
                    <a:pt x="5423791" y="1905255"/>
                  </a:cubicBezTo>
                  <a:cubicBezTo>
                    <a:pt x="5412998" y="1916048"/>
                    <a:pt x="5408162" y="1931629"/>
                    <a:pt x="5398391" y="1943355"/>
                  </a:cubicBezTo>
                  <a:cubicBezTo>
                    <a:pt x="5380798" y="1964466"/>
                    <a:pt x="5348635" y="1995102"/>
                    <a:pt x="5322191" y="2006855"/>
                  </a:cubicBezTo>
                  <a:cubicBezTo>
                    <a:pt x="5243269" y="2041932"/>
                    <a:pt x="5259163" y="2017672"/>
                    <a:pt x="5195191" y="2057655"/>
                  </a:cubicBezTo>
                  <a:cubicBezTo>
                    <a:pt x="5177242" y="2068873"/>
                    <a:pt x="5161615" y="2083452"/>
                    <a:pt x="5144391" y="2095755"/>
                  </a:cubicBezTo>
                  <a:cubicBezTo>
                    <a:pt x="5131971" y="2104627"/>
                    <a:pt x="5118017" y="2111384"/>
                    <a:pt x="5106291" y="2121155"/>
                  </a:cubicBezTo>
                  <a:cubicBezTo>
                    <a:pt x="5092493" y="2132653"/>
                    <a:pt x="5083135" y="2149292"/>
                    <a:pt x="5068191" y="2159255"/>
                  </a:cubicBezTo>
                  <a:cubicBezTo>
                    <a:pt x="5057052" y="2166681"/>
                    <a:pt x="5042065" y="2165968"/>
                    <a:pt x="5030091" y="2171955"/>
                  </a:cubicBezTo>
                  <a:cubicBezTo>
                    <a:pt x="5016439" y="2178781"/>
                    <a:pt x="5005643" y="2190529"/>
                    <a:pt x="4991991" y="2197355"/>
                  </a:cubicBezTo>
                  <a:cubicBezTo>
                    <a:pt x="4980017" y="2203342"/>
                    <a:pt x="4966196" y="2204782"/>
                    <a:pt x="4953891" y="2210055"/>
                  </a:cubicBezTo>
                  <a:cubicBezTo>
                    <a:pt x="4860915" y="2249902"/>
                    <a:pt x="4945949" y="2224740"/>
                    <a:pt x="4852291" y="2248155"/>
                  </a:cubicBezTo>
                  <a:cubicBezTo>
                    <a:pt x="4839591" y="2256622"/>
                    <a:pt x="4828220" y="2267542"/>
                    <a:pt x="4814191" y="2273555"/>
                  </a:cubicBezTo>
                  <a:cubicBezTo>
                    <a:pt x="4757224" y="2297970"/>
                    <a:pt x="4774719" y="2274241"/>
                    <a:pt x="4725291" y="2298955"/>
                  </a:cubicBezTo>
                  <a:cubicBezTo>
                    <a:pt x="4711639" y="2305781"/>
                    <a:pt x="4700843" y="2317529"/>
                    <a:pt x="4687191" y="2324355"/>
                  </a:cubicBezTo>
                  <a:cubicBezTo>
                    <a:pt x="4675217" y="2330342"/>
                    <a:pt x="4660793" y="2330554"/>
                    <a:pt x="4649091" y="2337055"/>
                  </a:cubicBezTo>
                  <a:cubicBezTo>
                    <a:pt x="4622406" y="2351880"/>
                    <a:pt x="4601851" y="2378202"/>
                    <a:pt x="4572891" y="2387855"/>
                  </a:cubicBezTo>
                  <a:cubicBezTo>
                    <a:pt x="4450249" y="2428736"/>
                    <a:pt x="4640925" y="2363181"/>
                    <a:pt x="4483991" y="2425955"/>
                  </a:cubicBezTo>
                  <a:cubicBezTo>
                    <a:pt x="4459132" y="2435899"/>
                    <a:pt x="4407791" y="2451355"/>
                    <a:pt x="4407791" y="2451355"/>
                  </a:cubicBezTo>
                  <a:cubicBezTo>
                    <a:pt x="4318198" y="2540948"/>
                    <a:pt x="4431265" y="2437886"/>
                    <a:pt x="4306191" y="2514855"/>
                  </a:cubicBezTo>
                  <a:cubicBezTo>
                    <a:pt x="4270137" y="2537042"/>
                    <a:pt x="4244752" y="2577668"/>
                    <a:pt x="4204591" y="2591055"/>
                  </a:cubicBezTo>
                  <a:lnTo>
                    <a:pt x="4090291" y="2629155"/>
                  </a:lnTo>
                  <a:cubicBezTo>
                    <a:pt x="4077591" y="2633388"/>
                    <a:pt x="4063330" y="2634429"/>
                    <a:pt x="4052191" y="2641855"/>
                  </a:cubicBezTo>
                  <a:cubicBezTo>
                    <a:pt x="4039491" y="2650322"/>
                    <a:pt x="4028039" y="2661056"/>
                    <a:pt x="4014091" y="2667255"/>
                  </a:cubicBezTo>
                  <a:cubicBezTo>
                    <a:pt x="3989625" y="2678129"/>
                    <a:pt x="3960168" y="2677803"/>
                    <a:pt x="3937891" y="2692655"/>
                  </a:cubicBezTo>
                  <a:cubicBezTo>
                    <a:pt x="3864672" y="2741468"/>
                    <a:pt x="3935303" y="2699207"/>
                    <a:pt x="3861691" y="2730755"/>
                  </a:cubicBezTo>
                  <a:cubicBezTo>
                    <a:pt x="3844290" y="2738213"/>
                    <a:pt x="3828292" y="2748697"/>
                    <a:pt x="3810891" y="2756155"/>
                  </a:cubicBezTo>
                  <a:cubicBezTo>
                    <a:pt x="3798586" y="2761428"/>
                    <a:pt x="3784765" y="2762868"/>
                    <a:pt x="3772791" y="2768855"/>
                  </a:cubicBezTo>
                  <a:cubicBezTo>
                    <a:pt x="3759139" y="2775681"/>
                    <a:pt x="3748343" y="2787429"/>
                    <a:pt x="3734691" y="2794255"/>
                  </a:cubicBezTo>
                  <a:cubicBezTo>
                    <a:pt x="3722717" y="2800242"/>
                    <a:pt x="3708896" y="2801682"/>
                    <a:pt x="3696591" y="2806955"/>
                  </a:cubicBezTo>
                  <a:cubicBezTo>
                    <a:pt x="3679190" y="2814413"/>
                    <a:pt x="3663192" y="2824897"/>
                    <a:pt x="3645791" y="2832355"/>
                  </a:cubicBezTo>
                  <a:cubicBezTo>
                    <a:pt x="3615341" y="2845405"/>
                    <a:pt x="3589114" y="2848548"/>
                    <a:pt x="3556891" y="2857755"/>
                  </a:cubicBezTo>
                  <a:cubicBezTo>
                    <a:pt x="3544019" y="2861433"/>
                    <a:pt x="3530765" y="2864468"/>
                    <a:pt x="3518791" y="2870455"/>
                  </a:cubicBezTo>
                  <a:cubicBezTo>
                    <a:pt x="3505139" y="2877281"/>
                    <a:pt x="3494639" y="2889656"/>
                    <a:pt x="3480691" y="2895855"/>
                  </a:cubicBezTo>
                  <a:cubicBezTo>
                    <a:pt x="3456225" y="2906729"/>
                    <a:pt x="3429891" y="2912788"/>
                    <a:pt x="3404491" y="2921255"/>
                  </a:cubicBezTo>
                  <a:cubicBezTo>
                    <a:pt x="3391791" y="2925488"/>
                    <a:pt x="3379696" y="2932477"/>
                    <a:pt x="3366391" y="2933955"/>
                  </a:cubicBezTo>
                  <a:lnTo>
                    <a:pt x="3252091" y="2946655"/>
                  </a:lnTo>
                  <a:cubicBezTo>
                    <a:pt x="2993858" y="2942422"/>
                    <a:pt x="2735429" y="2944858"/>
                    <a:pt x="2477391" y="2933955"/>
                  </a:cubicBezTo>
                  <a:cubicBezTo>
                    <a:pt x="2460378" y="2933236"/>
                    <a:pt x="2327148" y="2902564"/>
                    <a:pt x="2286891" y="2895855"/>
                  </a:cubicBezTo>
                  <a:lnTo>
                    <a:pt x="2210691" y="2883155"/>
                  </a:lnTo>
                  <a:cubicBezTo>
                    <a:pt x="2189453" y="2879294"/>
                    <a:pt x="2168587" y="2873308"/>
                    <a:pt x="2147191" y="2870455"/>
                  </a:cubicBezTo>
                  <a:cubicBezTo>
                    <a:pt x="1924473" y="2840759"/>
                    <a:pt x="2099576" y="2873632"/>
                    <a:pt x="1956691" y="2845055"/>
                  </a:cubicBezTo>
                  <a:cubicBezTo>
                    <a:pt x="1904769" y="2819094"/>
                    <a:pt x="1863954" y="2796471"/>
                    <a:pt x="1804291" y="2781555"/>
                  </a:cubicBezTo>
                  <a:cubicBezTo>
                    <a:pt x="1771180" y="2773277"/>
                    <a:pt x="1736558" y="2773088"/>
                    <a:pt x="1702691" y="2768855"/>
                  </a:cubicBezTo>
                  <a:lnTo>
                    <a:pt x="1512191" y="2692655"/>
                  </a:lnTo>
                  <a:cubicBezTo>
                    <a:pt x="1492768" y="2684886"/>
                    <a:pt x="1437136" y="2661191"/>
                    <a:pt x="1410591" y="2654555"/>
                  </a:cubicBezTo>
                  <a:cubicBezTo>
                    <a:pt x="1327216" y="2633711"/>
                    <a:pt x="1240840" y="2632252"/>
                    <a:pt x="1156591" y="2616455"/>
                  </a:cubicBezTo>
                  <a:cubicBezTo>
                    <a:pt x="1118230" y="2609262"/>
                    <a:pt x="1080652" y="2598248"/>
                    <a:pt x="1042291" y="2591055"/>
                  </a:cubicBezTo>
                  <a:cubicBezTo>
                    <a:pt x="1012870" y="2585538"/>
                    <a:pt x="982959" y="2583024"/>
                    <a:pt x="953391" y="2578355"/>
                  </a:cubicBezTo>
                  <a:cubicBezTo>
                    <a:pt x="902520" y="2570323"/>
                    <a:pt x="852340" y="2556905"/>
                    <a:pt x="800991" y="2552955"/>
                  </a:cubicBezTo>
                  <a:lnTo>
                    <a:pt x="635891" y="2540255"/>
                  </a:lnTo>
                  <a:cubicBezTo>
                    <a:pt x="585091" y="2531788"/>
                    <a:pt x="533454" y="2527346"/>
                    <a:pt x="483491" y="2514855"/>
                  </a:cubicBezTo>
                  <a:cubicBezTo>
                    <a:pt x="359601" y="2483882"/>
                    <a:pt x="514299" y="2521701"/>
                    <a:pt x="369191" y="2489455"/>
                  </a:cubicBezTo>
                  <a:cubicBezTo>
                    <a:pt x="352152" y="2485669"/>
                    <a:pt x="335564" y="2479877"/>
                    <a:pt x="318391" y="2476755"/>
                  </a:cubicBezTo>
                  <a:cubicBezTo>
                    <a:pt x="288940" y="2471400"/>
                    <a:pt x="259124" y="2468288"/>
                    <a:pt x="229491" y="2464055"/>
                  </a:cubicBezTo>
                  <a:cubicBezTo>
                    <a:pt x="216791" y="2459822"/>
                    <a:pt x="203093" y="2457856"/>
                    <a:pt x="191391" y="2451355"/>
                  </a:cubicBezTo>
                  <a:cubicBezTo>
                    <a:pt x="164706" y="2436530"/>
                    <a:pt x="115191" y="2400555"/>
                    <a:pt x="115191" y="2400555"/>
                  </a:cubicBezTo>
                  <a:cubicBezTo>
                    <a:pt x="106724" y="2387855"/>
                    <a:pt x="100584" y="2373248"/>
                    <a:pt x="89791" y="2362455"/>
                  </a:cubicBezTo>
                  <a:cubicBezTo>
                    <a:pt x="78998" y="2351662"/>
                    <a:pt x="61226" y="2348974"/>
                    <a:pt x="51691" y="2337055"/>
                  </a:cubicBezTo>
                  <a:cubicBezTo>
                    <a:pt x="43328" y="2326602"/>
                    <a:pt x="47354" y="2309408"/>
                    <a:pt x="38991" y="2298955"/>
                  </a:cubicBezTo>
                  <a:cubicBezTo>
                    <a:pt x="29456" y="2287036"/>
                    <a:pt x="13102" y="2282713"/>
                    <a:pt x="891" y="2273555"/>
                  </a:cubicBezTo>
                  <a:cubicBezTo>
                    <a:pt x="-3898" y="2269963"/>
                    <a:pt x="11474" y="2292605"/>
                    <a:pt x="26291" y="2273555"/>
                  </a:cubicBezTo>
                  <a:close/>
                </a:path>
              </a:pathLst>
            </a:custGeom>
            <a:effectLst>
              <a:outerShdw blurRad="50800" dist="50800" dir="5400000" algn="ctr" rotWithShape="0">
                <a:schemeClr val="bg1">
                  <a:lumMod val="85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543561" y="1865348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6306932" y="2160044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7531068" y="2493860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8294391" y="3827068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11" name="Straight Connector 10"/>
            <p:cNvCxnSpPr>
              <a:stCxn id="6" idx="6"/>
              <a:endCxn id="7" idx="2"/>
            </p:cNvCxnSpPr>
            <p:nvPr/>
          </p:nvCxnSpPr>
          <p:spPr>
            <a:xfrm>
              <a:off x="3786669" y="1986902"/>
              <a:ext cx="2520263" cy="29469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6"/>
              <a:endCxn id="8" idx="1"/>
            </p:cNvCxnSpPr>
            <p:nvPr/>
          </p:nvCxnSpPr>
          <p:spPr>
            <a:xfrm>
              <a:off x="6550040" y="2281598"/>
              <a:ext cx="1016630" cy="247864"/>
            </a:xfrm>
            <a:prstGeom prst="line">
              <a:avLst/>
            </a:prstGeom>
            <a:ln w="571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9" idx="0"/>
              <a:endCxn id="8" idx="4"/>
            </p:cNvCxnSpPr>
            <p:nvPr/>
          </p:nvCxnSpPr>
          <p:spPr>
            <a:xfrm flipH="1" flipV="1">
              <a:off x="7652622" y="2736968"/>
              <a:ext cx="763323" cy="109010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9" idx="3"/>
              <a:endCxn id="21" idx="6"/>
            </p:cNvCxnSpPr>
            <p:nvPr/>
          </p:nvCxnSpPr>
          <p:spPr>
            <a:xfrm flipH="1">
              <a:off x="6671594" y="4034574"/>
              <a:ext cx="1658399" cy="9453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6428486" y="4858368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23" name="Straight Connector 22"/>
            <p:cNvCxnSpPr>
              <a:stCxn id="7" idx="4"/>
              <a:endCxn id="21" idx="0"/>
            </p:cNvCxnSpPr>
            <p:nvPr/>
          </p:nvCxnSpPr>
          <p:spPr>
            <a:xfrm>
              <a:off x="6428486" y="2403152"/>
              <a:ext cx="121554" cy="245521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722358" y="3082758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30" name="Straight Connector 29"/>
            <p:cNvCxnSpPr>
              <a:stCxn id="7" idx="3"/>
              <a:endCxn id="28" idx="7"/>
            </p:cNvCxnSpPr>
            <p:nvPr/>
          </p:nvCxnSpPr>
          <p:spPr>
            <a:xfrm flipH="1">
              <a:off x="4929864" y="2367550"/>
              <a:ext cx="1412670" cy="750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6" idx="4"/>
              <a:endCxn id="28" idx="1"/>
            </p:cNvCxnSpPr>
            <p:nvPr/>
          </p:nvCxnSpPr>
          <p:spPr>
            <a:xfrm>
              <a:off x="3665115" y="2108456"/>
              <a:ext cx="1092845" cy="10099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444965" y="4512442"/>
              <a:ext cx="243108" cy="243108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cxnSp>
          <p:nvCxnSpPr>
            <p:cNvPr id="42" name="Straight Connector 41"/>
            <p:cNvCxnSpPr>
              <a:stCxn id="21" idx="1"/>
              <a:endCxn id="28" idx="5"/>
            </p:cNvCxnSpPr>
            <p:nvPr/>
          </p:nvCxnSpPr>
          <p:spPr>
            <a:xfrm flipH="1" flipV="1">
              <a:off x="4929864" y="3290264"/>
              <a:ext cx="1534224" cy="160370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1" idx="2"/>
              <a:endCxn id="38" idx="5"/>
            </p:cNvCxnSpPr>
            <p:nvPr/>
          </p:nvCxnSpPr>
          <p:spPr>
            <a:xfrm flipH="1" flipV="1">
              <a:off x="3652471" y="4719948"/>
              <a:ext cx="2776015" cy="25997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" idx="3"/>
              <a:endCxn id="21" idx="7"/>
            </p:cNvCxnSpPr>
            <p:nvPr/>
          </p:nvCxnSpPr>
          <p:spPr>
            <a:xfrm flipH="1">
              <a:off x="6635992" y="2701366"/>
              <a:ext cx="930678" cy="2192604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928314" y="1652226"/>
              <a:ext cx="514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5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78698" y="1831198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10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200170" y="2942702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6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49062" y="4286434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14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71343" y="2821148"/>
              <a:ext cx="5084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11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57358" y="3808566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8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99929" y="3649628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13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858660" y="2569166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17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727725" y="4548044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442836" y="2641174"/>
              <a:ext cx="56618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12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469083" y="3297460"/>
              <a:ext cx="4042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omic Sans MS" panose="030F0702030302020204" pitchFamily="66" charset="0"/>
                </a:rPr>
                <a:t>9</a:t>
              </a:r>
              <a:endParaRPr lang="en-US" sz="28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21289238">
              <a:off x="6333219" y="3469608"/>
              <a:ext cx="339566" cy="3600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21289238" flipV="1">
              <a:off x="6333219" y="3469608"/>
              <a:ext cx="339566" cy="3600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8" idx="0"/>
              <a:endCxn id="28" idx="3"/>
            </p:cNvCxnSpPr>
            <p:nvPr/>
          </p:nvCxnSpPr>
          <p:spPr>
            <a:xfrm flipV="1">
              <a:off x="3566519" y="3290264"/>
              <a:ext cx="1191441" cy="12221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4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Swap Edge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5063" y="2060848"/>
            <a:ext cx="914064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“Best” swap edge for minimizing:</a:t>
            </a:r>
          </a:p>
          <a:p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Diameter [</a:t>
            </a:r>
            <a:r>
              <a:rPr lang="en-US" sz="2800" dirty="0" err="1" smtClean="0">
                <a:latin typeface="Comic Sans MS" panose="030F0702030302020204" pitchFamily="66" charset="0"/>
              </a:rPr>
              <a:t>Nardelli</a:t>
            </a:r>
            <a:r>
              <a:rPr lang="en-US" sz="2800" dirty="0" smtClean="0">
                <a:latin typeface="Comic Sans MS" panose="030F0702030302020204" pitchFamily="66" charset="0"/>
              </a:rPr>
              <a:t> et al., ‘01]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Distances (e.g., sum, average) [</a:t>
            </a:r>
            <a:r>
              <a:rPr lang="en-US" sz="2800" dirty="0" err="1" smtClean="0">
                <a:latin typeface="Comic Sans MS" panose="030F0702030302020204" pitchFamily="66" charset="0"/>
              </a:rPr>
              <a:t>Flocchini</a:t>
            </a:r>
            <a:r>
              <a:rPr lang="en-US" sz="2800" dirty="0" smtClean="0">
                <a:latin typeface="Comic Sans MS" panose="030F0702030302020204" pitchFamily="66" charset="0"/>
              </a:rPr>
              <a:t>, et al. ’05]</a:t>
            </a:r>
          </a:p>
          <a:p>
            <a:pPr marL="514350" indent="-5143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Stretch (e.g., for tree Spanners) [Des et al., ‘08]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endParaRPr lang="en-US" sz="2800" dirty="0" smtClean="0">
              <a:latin typeface="Comic Sans MS" panose="030F0702030302020204" pitchFamily="66" charset="0"/>
            </a:endParaRPr>
          </a:p>
          <a:p>
            <a:pPr marL="514350" indent="-514350">
              <a:buFont typeface="Wingdings" panose="05000000000000000000" pitchFamily="2" charset="2"/>
              <a:buChar char="q"/>
            </a:pPr>
            <a:endParaRPr 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8" y="1268760"/>
            <a:ext cx="9182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“Reconnecting the structure in the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best</a:t>
            </a:r>
            <a:r>
              <a:rPr lang="en-US" sz="2800" dirty="0">
                <a:latin typeface="Comic Sans MS" panose="030F0702030302020204" pitchFamily="66" charset="0"/>
              </a:rPr>
              <a:t> possible </a:t>
            </a:r>
            <a:r>
              <a:rPr lang="en-US" sz="2800" dirty="0" smtClean="0">
                <a:latin typeface="Comic Sans MS" panose="030F0702030302020204" pitchFamily="66" charset="0"/>
              </a:rPr>
              <a:t>way”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523334"/>
            <a:ext cx="671369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Main objective: </a:t>
            </a:r>
            <a:r>
              <a:rPr lang="en-US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fast</a:t>
            </a:r>
            <a:r>
              <a:rPr lang="en-US" sz="3200" dirty="0" smtClean="0">
                <a:latin typeface="Comic Sans MS" panose="030F0702030302020204" pitchFamily="66" charset="0"/>
              </a:rPr>
              <a:t> computations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03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8669"/>
            <a:ext cx="756328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Pros: </a:t>
            </a:r>
            <a:r>
              <a:rPr lang="en-US" sz="2800" dirty="0">
                <a:latin typeface="Comic Sans MS" panose="030F0702030302020204" pitchFamily="66" charset="0"/>
              </a:rPr>
              <a:t>Useful for single edge fault + trees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5536" y="2708920"/>
            <a:ext cx="7563288" cy="310854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Con: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Doesn’t extend to </a:t>
            </a:r>
            <a:r>
              <a:rPr lang="en-US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vertex</a:t>
            </a:r>
            <a:r>
              <a:rPr lang="en-US" sz="2800" dirty="0" smtClean="0">
                <a:latin typeface="Comic Sans MS" panose="030F0702030302020204" pitchFamily="66" charset="0"/>
              </a:rPr>
              <a:t> fault.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Size increases exponentially with the number of edge faults.</a:t>
            </a:r>
          </a:p>
          <a:p>
            <a:endParaRPr lang="en-US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980728"/>
            <a:ext cx="18473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Swap Edge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008" y="4549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Comic Sans MS" pitchFamily="66" charset="0"/>
              </a:rPr>
              <a:t>Techniques for FT-Design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806" y="1916228"/>
            <a:ext cx="184731" cy="6671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398" y="1671108"/>
            <a:ext cx="4988866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 The </a:t>
            </a:r>
            <a:r>
              <a:rPr lang="en-US" sz="2800" i="1" dirty="0" smtClean="0">
                <a:latin typeface="Comic Sans MS" panose="030F0702030302020204" pitchFamily="66" charset="0"/>
              </a:rPr>
              <a:t>iterative</a:t>
            </a:r>
            <a:r>
              <a:rPr lang="en-US" sz="2800" dirty="0" smtClean="0">
                <a:latin typeface="Comic Sans MS" panose="030F0702030302020204" pitchFamily="66" charset="0"/>
              </a:rPr>
              <a:t> approach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The swap edge approach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The sampling approach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 The structural approach.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Sampling Approach: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Handling Vertex Faults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6290156"/>
            <a:ext cx="5383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[</a:t>
            </a:r>
            <a:r>
              <a:rPr lang="en-US" sz="2800" dirty="0" err="1" smtClean="0">
                <a:latin typeface="Comic Sans MS" panose="030F0702030302020204" pitchFamily="66" charset="0"/>
              </a:rPr>
              <a:t>Dinitz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dirty="0" err="1" smtClean="0">
                <a:latin typeface="Comic Sans MS" panose="030F0702030302020204" pitchFamily="66" charset="0"/>
              </a:rPr>
              <a:t>Krauthgamer</a:t>
            </a:r>
            <a:r>
              <a:rPr lang="en-US" sz="2800" dirty="0" smtClean="0">
                <a:latin typeface="Comic Sans MS" panose="030F0702030302020204" pitchFamily="66" charset="0"/>
              </a:rPr>
              <a:t>, PODC’11]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483" y="1268760"/>
            <a:ext cx="816441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Inspired </a:t>
            </a:r>
            <a:r>
              <a:rPr lang="en-US" sz="2800" dirty="0">
                <a:latin typeface="Comic Sans MS" panose="030F0702030302020204" pitchFamily="66" charset="0"/>
              </a:rPr>
              <a:t>by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color-coding</a:t>
            </a:r>
            <a:r>
              <a:rPr lang="en-US" sz="2800" dirty="0">
                <a:latin typeface="Comic Sans MS" panose="030F0702030302020204" pitchFamily="66" charset="0"/>
              </a:rPr>
              <a:t> technique of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Alon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r>
              <a:rPr lang="en-US" sz="2800" dirty="0" err="1" smtClean="0">
                <a:latin typeface="Comic Sans MS" panose="030F0702030302020204" pitchFamily="66" charset="0"/>
              </a:rPr>
              <a:t>Yuster</a:t>
            </a:r>
            <a:r>
              <a:rPr lang="en-US" sz="2800" dirty="0" smtClean="0">
                <a:latin typeface="Comic Sans MS" panose="030F0702030302020204" pitchFamily="66" charset="0"/>
              </a:rPr>
              <a:t> and Zwick. </a:t>
            </a:r>
            <a:endParaRPr lang="en-US" sz="2800" dirty="0">
              <a:latin typeface="Comic Sans MS" panose="030F0702030302020204" pitchFamily="66" charset="0"/>
            </a:endParaRP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2800" dirty="0" smtClean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Randomly</a:t>
            </a:r>
            <a:r>
              <a:rPr lang="en-US" sz="2800" dirty="0" smtClean="0">
                <a:latin typeface="Comic Sans MS" panose="030F0702030302020204" pitchFamily="66" charset="0"/>
              </a:rPr>
              <a:t> sample nodes </a:t>
            </a:r>
            <a:r>
              <a:rPr lang="en-US" sz="2800" dirty="0">
                <a:latin typeface="Comic Sans MS" panose="030F0702030302020204" pitchFamily="66" charset="0"/>
              </a:rPr>
              <a:t>to act as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fault set</a:t>
            </a:r>
            <a:r>
              <a:rPr lang="en-US" sz="2800" dirty="0">
                <a:latin typeface="Comic Sans MS" panose="030F0702030302020204" pitchFamily="66" charset="0"/>
              </a:rPr>
              <a:t>,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Apply </a:t>
            </a:r>
            <a:r>
              <a:rPr lang="en-US" sz="2800" dirty="0">
                <a:latin typeface="Comic Sans MS" panose="030F0702030302020204" pitchFamily="66" charset="0"/>
              </a:rPr>
              <a:t>a </a:t>
            </a:r>
            <a:r>
              <a:rPr lang="en-US" sz="2800" i="1" dirty="0">
                <a:latin typeface="Comic Sans MS" panose="030F0702030302020204" pitchFamily="66" charset="0"/>
              </a:rPr>
              <a:t>generic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alg</a:t>
            </a:r>
            <a:r>
              <a:rPr lang="en-US" sz="2800" dirty="0" smtClean="0">
                <a:latin typeface="Comic Sans MS" panose="030F0702030302020204" pitchFamily="66" charset="0"/>
              </a:rPr>
              <a:t>’ </a:t>
            </a:r>
            <a:r>
              <a:rPr lang="en-US" sz="2800" dirty="0">
                <a:latin typeface="Comic Sans MS" panose="030F0702030302020204" pitchFamily="66" charset="0"/>
              </a:rPr>
              <a:t>on what remains.</a:t>
            </a:r>
          </a:p>
        </p:txBody>
      </p:sp>
    </p:spTree>
    <p:extLst>
      <p:ext uri="{BB962C8B-B14F-4D97-AF65-F5344CB8AC3E}">
        <p14:creationId xmlns:p14="http://schemas.microsoft.com/office/powerpoint/2010/main" val="38726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2564904"/>
            <a:ext cx="7416824" cy="15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1484784"/>
                <a:ext cx="856895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200" b="1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-FT-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k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-spanner is a subgraph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 satisfying: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1" smtClean="0">
                          <a:latin typeface="Cambria Math"/>
                        </a:rPr>
                        <m:t>dist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\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≤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𝑑𝑖𝑠𝑡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\</m:t>
                          </m:r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US" sz="32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∀</m:t>
                      </m:r>
                      <m:r>
                        <a:rPr lang="en-US" sz="3200" b="0" i="1" smtClean="0">
                          <a:latin typeface="Cambria Math"/>
                        </a:rPr>
                        <m:t>𝑠</m:t>
                      </m:r>
                      <m:r>
                        <a:rPr lang="en-US" sz="3200" b="0" i="1" smtClean="0"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𝑭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𝑽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d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3200" b="1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anose="030F0702030302020204" pitchFamily="66" charset="0"/>
                  </a:rPr>
                  <a:t> </a:t>
                </a:r>
                <a:endParaRPr lang="en-US" sz="32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84784"/>
                <a:ext cx="8568953" cy="4031873"/>
              </a:xfrm>
              <a:prstGeom prst="rect">
                <a:avLst/>
              </a:prstGeom>
              <a:blipFill rotWithShape="1">
                <a:blip r:embed="rId3"/>
                <a:stretch>
                  <a:fillRect l="-1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7096323"/>
            <a:ext cx="2133600" cy="365125"/>
          </a:xfrm>
        </p:spPr>
        <p:txBody>
          <a:bodyPr/>
          <a:lstStyle/>
          <a:p>
            <a:fld id="{A9EB5364-4EBD-4420-869B-7B9ADBA4CF69}" type="slidenum">
              <a:rPr lang="he-IL" altLang="en-US"/>
              <a:pPr/>
              <a:t>35</a:t>
            </a:fld>
            <a:endParaRPr lang="en-US" altLang="en-US"/>
          </a:p>
        </p:txBody>
      </p:sp>
      <p:sp>
        <p:nvSpPr>
          <p:cNvPr id="50" name="Rectangle 4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Sampling Approach: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Handling Vertex Faults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54906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Example:  vertex-FT-k-Spanner</a:t>
            </a:r>
            <a:endParaRPr lang="en-GB" sz="28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0111" y="4437112"/>
                <a:ext cx="8763681" cy="21977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First studied by </a:t>
                </a:r>
                <a:r>
                  <a:rPr lang="en-US" sz="2800" dirty="0" err="1" smtClean="0">
                    <a:latin typeface="Comic Sans MS" panose="030F0702030302020204" pitchFamily="66" charset="0"/>
                  </a:rPr>
                  <a:t>Chechik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et al. STOC’09.</a:t>
                </a: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 FT-spanner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size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is increased by factor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𝒇</m:t>
                            </m:r>
                          </m:sup>
                        </m:sSup>
                      </m:e>
                    </m:d>
                  </m:oMath>
                </a14:m>
                <a:endParaRPr lang="en-US" sz="2800" b="0" dirty="0" smtClean="0"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>
                    <a:latin typeface="Comic Sans MS" panose="030F0702030302020204" pitchFamily="66" charset="0"/>
                  </a:rPr>
                  <a:t>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Improved by </a:t>
                </a:r>
                <a:r>
                  <a:rPr lang="en-US" sz="2800" dirty="0" err="1" smtClean="0">
                    <a:latin typeface="Comic Sans MS" panose="030F0702030302020204" pitchFamily="66" charset="0"/>
                  </a:rPr>
                  <a:t>Dinitz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&amp; </a:t>
                </a:r>
                <a:r>
                  <a:rPr lang="en-US" sz="2800" dirty="0" err="1" smtClean="0">
                    <a:latin typeface="Comic Sans MS" panose="030F0702030302020204" pitchFamily="66" charset="0"/>
                  </a:rPr>
                  <a:t>Krauthgamer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𝒇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sz="28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11" y="4437112"/>
                <a:ext cx="8763681" cy="2197781"/>
              </a:xfrm>
              <a:prstGeom prst="rect">
                <a:avLst/>
              </a:prstGeom>
              <a:blipFill rotWithShape="1">
                <a:blip r:embed="rId4"/>
                <a:stretch>
                  <a:fillRect l="-1182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3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579" y="1124744"/>
            <a:ext cx="6232725" cy="2736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Sampling Approach: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Handling Vertex Faults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579" y="1124744"/>
                <a:ext cx="5857437" cy="2940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Algorithm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comp-f-FT-k-spanner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For each </a:t>
                </a:r>
                <a:r>
                  <a:rPr lang="en-US" sz="2800" dirty="0" err="1" smtClean="0">
                    <a:latin typeface="Comic Sans MS" panose="030F0702030302020204" pitchFamily="66" charset="0"/>
                  </a:rPr>
                  <a:t>i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=1,…,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):</a:t>
                </a:r>
              </a:p>
              <a:p>
                <a:pPr marL="914400" lvl="1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𝑣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den>
                    </m:f>
                  </m:oMath>
                </a14:m>
                <a:endParaRPr lang="en-US" sz="2800" b="1" dirty="0" smtClean="0"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smtClean="0">
                        <a:latin typeface="Cambria Math"/>
                      </a:rPr>
                      <m:t>←</m:t>
                    </m:r>
                    <m:r>
                      <a:rPr lang="en-US" sz="2800" b="0" i="1" smtClean="0">
                        <a:latin typeface="Cambria Math"/>
                      </a:rPr>
                      <m:t>𝐻</m:t>
                    </m:r>
                    <m:r>
                      <a:rPr lang="en-US" sz="2800" b="0" i="1" smtClean="0">
                        <a:latin typeface="Cambria Math"/>
                      </a:rPr>
                      <m:t>∪</m:t>
                    </m:r>
                    <m:r>
                      <a:rPr lang="en-US" sz="2800" b="0" i="1" smtClean="0">
                        <a:latin typeface="Cambria Math"/>
                      </a:rPr>
                      <m:t>𝑆𝑝𝑎𝑛𝑛𝑒𝑟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𝐺</m:t>
                    </m:r>
                    <m:r>
                      <a:rPr lang="en-US" sz="2800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𝑘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>
                  <a:latin typeface="Comic Sans MS" panose="030F0702030302020204" pitchFamily="66" charset="0"/>
                </a:endParaRPr>
              </a:p>
              <a:p>
                <a:endParaRPr lang="en-US" sz="2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79" y="1124744"/>
                <a:ext cx="5857437" cy="2940100"/>
              </a:xfrm>
              <a:prstGeom prst="rect">
                <a:avLst/>
              </a:prstGeom>
              <a:blipFill rotWithShape="1">
                <a:blip r:embed="rId3"/>
                <a:stretch>
                  <a:fillRect l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221088"/>
                <a:ext cx="10980712" cy="2462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Correctness Analysis: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Sufficient to show that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7030A0"/>
                        </a:solidFill>
                        <a:latin typeface="Cambria Math"/>
                      </a:rPr>
                      <m:t>𝐝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𝒊𝒔𝒕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𝑯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𝒅𝒊𝒔𝒕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𝑮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⊆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𝒇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𝑬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21088"/>
                <a:ext cx="10980712" cy="2462213"/>
              </a:xfrm>
              <a:prstGeom prst="rect">
                <a:avLst/>
              </a:prstGeom>
              <a:blipFill rotWithShape="1">
                <a:blip r:embed="rId4"/>
                <a:stretch>
                  <a:fillRect l="-1110" t="-2475" b="-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1052736"/>
            <a:ext cx="5976664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Sampling Approach: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Handling Vertex Faults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351711"/>
            <a:ext cx="463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[</a:t>
            </a:r>
            <a:r>
              <a:rPr lang="en-US" sz="2400" dirty="0" err="1" smtClean="0">
                <a:latin typeface="Comic Sans MS" panose="030F0702030302020204" pitchFamily="66" charset="0"/>
              </a:rPr>
              <a:t>Dinitz</a:t>
            </a:r>
            <a:r>
              <a:rPr lang="en-US" sz="2400" dirty="0" smtClean="0"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latin typeface="Comic Sans MS" panose="030F0702030302020204" pitchFamily="66" charset="0"/>
              </a:rPr>
              <a:t>Krauthgamer</a:t>
            </a:r>
            <a:r>
              <a:rPr lang="en-US" sz="2400" dirty="0" smtClean="0">
                <a:latin typeface="Comic Sans MS" panose="030F0702030302020204" pitchFamily="66" charset="0"/>
              </a:rPr>
              <a:t>, PODC’11]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1720" y="1052736"/>
                <a:ext cx="6442893" cy="2533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Algorithm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comp-f-FT-k-spanner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For each </a:t>
                </a:r>
                <a:r>
                  <a:rPr lang="en-US" sz="2400" dirty="0" err="1" smtClean="0">
                    <a:latin typeface="Comic Sans MS" panose="030F0702030302020204" pitchFamily="66" charset="0"/>
                  </a:rPr>
                  <a:t>i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=1,…,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):</a:t>
                </a:r>
              </a:p>
              <a:p>
                <a:pPr marL="914400" lvl="1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</a:rPr>
                      <m:t>p</m:t>
                    </m:r>
                    <m:r>
                      <a:rPr lang="en-US" sz="2400" b="0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en-US" sz="2400" dirty="0" smtClean="0"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←</m:t>
                    </m:r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∪</m:t>
                    </m:r>
                    <m:r>
                      <a:rPr lang="en-US" sz="2400" b="0" i="1" smtClean="0">
                        <a:latin typeface="Cambria Math"/>
                      </a:rPr>
                      <m:t>𝑆𝑝𝑎𝑛𝑛𝑒𝑟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b="0" dirty="0" smtClean="0">
                  <a:latin typeface="Comic Sans MS" panose="030F0702030302020204" pitchFamily="66" charset="0"/>
                </a:endParaRPr>
              </a:p>
              <a:p>
                <a:endParaRPr lang="en-US" sz="24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1052736"/>
                <a:ext cx="6442893" cy="2533386"/>
              </a:xfrm>
              <a:prstGeom prst="rect">
                <a:avLst/>
              </a:prstGeom>
              <a:blipFill rotWithShape="1">
                <a:blip r:embed="rId3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055" y="3464306"/>
                <a:ext cx="927147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𝑬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𝒇</m:t>
                    </m:r>
                  </m:oMath>
                </a14:m>
                <a:endParaRPr lang="en-US" sz="2800" dirty="0" smtClean="0"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Iteration </a:t>
                </a:r>
                <a:r>
                  <a:rPr lang="en-US" sz="2800" b="1" dirty="0" err="1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good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𝐅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sz="2800" b="1" dirty="0">
                  <a:latin typeface="Comic Sans MS" panose="030F0702030302020204" pitchFamily="66" charset="0"/>
                </a:endParaRPr>
              </a:p>
              <a:p>
                <a:pPr lvl="1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In this case,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𝑆𝑝𝑎𝑛𝑛𝑒𝑟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𝐺</m:t>
                        </m:r>
                        <m:r>
                          <a:rPr lang="en-US" sz="2800" i="1">
                            <a:latin typeface="Cambria Math"/>
                          </a:rPr>
                          <m:t>∖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contains a u-v path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𝑷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of length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𝑭</m:t>
                    </m:r>
                    <m:r>
                      <a:rPr lang="en-US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omic Sans MS" panose="030F0702030302020204" pitchFamily="66" charset="0"/>
                </a:endParaRPr>
              </a:p>
              <a:p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5" y="3464306"/>
                <a:ext cx="9271473" cy="3108543"/>
              </a:xfrm>
              <a:prstGeom prst="rect">
                <a:avLst/>
              </a:prstGeom>
              <a:blipFill rotWithShape="1">
                <a:blip r:embed="rId4"/>
                <a:stretch>
                  <a:fillRect l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0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Sampling Approach: 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Handling Vertex Faults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6351711"/>
            <a:ext cx="4631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[</a:t>
            </a:r>
            <a:r>
              <a:rPr lang="en-US" sz="2400" dirty="0" err="1" smtClean="0">
                <a:latin typeface="Comic Sans MS" panose="030F0702030302020204" pitchFamily="66" charset="0"/>
              </a:rPr>
              <a:t>Dinitz</a:t>
            </a:r>
            <a:r>
              <a:rPr lang="en-US" sz="2400" dirty="0" smtClean="0"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latin typeface="Comic Sans MS" panose="030F0702030302020204" pitchFamily="66" charset="0"/>
              </a:rPr>
              <a:t>Krauthgamer</a:t>
            </a:r>
            <a:r>
              <a:rPr lang="en-US" sz="2400" dirty="0" smtClean="0">
                <a:latin typeface="Comic Sans MS" panose="030F0702030302020204" pitchFamily="66" charset="0"/>
              </a:rPr>
              <a:t>, PODC’11]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699" y="3488809"/>
                <a:ext cx="9026830" cy="31085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Consider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𝒖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𝑬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</m:d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𝒇</m:t>
                    </m:r>
                  </m:oMath>
                </a14:m>
                <a:endParaRPr lang="en-US" sz="2800" dirty="0" smtClean="0"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Iteration </a:t>
                </a:r>
                <a:r>
                  <a:rPr lang="en-US" sz="2800" b="1" dirty="0" err="1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good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𝒖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𝒗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∉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𝐅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𝐢</m:t>
                        </m:r>
                      </m:sub>
                    </m:sSub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endParaRPr lang="en-US" sz="2800" b="1" dirty="0" smtClean="0">
                  <a:latin typeface="Comic Sans MS" panose="030F0702030302020204" pitchFamily="66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Iteration </a:t>
                </a:r>
                <a:r>
                  <a:rPr lang="en-US" sz="2800" b="1" dirty="0" err="1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i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is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good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 </a:t>
                </a:r>
                <a:r>
                  <a:rPr lang="en-US" sz="2800" dirty="0" err="1" smtClean="0">
                    <a:latin typeface="Comic Sans MS" panose="030F0702030302020204" pitchFamily="66" charset="0"/>
                  </a:rPr>
                  <a:t>w.p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sup>
                    </m:sSup>
                  </m:oMath>
                </a14:m>
                <a:endParaRPr lang="en-US" sz="2800" b="1" dirty="0">
                  <a:latin typeface="Comic Sans MS" panose="030F0702030302020204" pitchFamily="66" charset="0"/>
                </a:endParaRPr>
              </a:p>
              <a:p>
                <a:pPr lvl="1" indent="-45720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sz="2800" dirty="0" err="1" smtClean="0">
                    <a:latin typeface="Comic Sans MS" panose="030F0702030302020204" pitchFamily="66" charset="0"/>
                  </a:rPr>
                  <a:t>W.h.p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, for every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u,v,F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) 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there is a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good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iteration.</a:t>
                </a:r>
                <a:endParaRPr lang="en-US" sz="2800" dirty="0">
                  <a:latin typeface="Comic Sans MS" panose="030F0702030302020204" pitchFamily="66" charset="0"/>
                </a:endParaRPr>
              </a:p>
              <a:p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9" y="3488809"/>
                <a:ext cx="9026830" cy="3108543"/>
              </a:xfrm>
              <a:prstGeom prst="rect">
                <a:avLst/>
              </a:prstGeom>
              <a:blipFill rotWithShape="1">
                <a:blip r:embed="rId3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91680" y="1052736"/>
            <a:ext cx="6048672" cy="22322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91680" y="1052736"/>
                <a:ext cx="6520518" cy="2533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Algorithm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comp-f-FT-k-spanner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omic Sans MS" panose="030F0702030302020204" pitchFamily="66" charset="0"/>
                  </a:rPr>
                  <a:t>For each </a:t>
                </a:r>
                <a:r>
                  <a:rPr lang="en-US" sz="2400" dirty="0" err="1" smtClean="0">
                    <a:latin typeface="Comic Sans MS" panose="030F0702030302020204" pitchFamily="66" charset="0"/>
                  </a:rPr>
                  <a:t>i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=1,…,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Comic Sans MS" panose="030F0702030302020204" pitchFamily="66" charset="0"/>
                  </a:rPr>
                  <a:t>):</a:t>
                </a:r>
              </a:p>
              <a:p>
                <a:pPr marL="914400" lvl="1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2400" dirty="0" smtClean="0">
                    <a:latin typeface="Comic Sans MS" panose="030F0702030302020204" pitchFamily="66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𝐩</m:t>
                    </m:r>
                    <m:r>
                      <a:rPr lang="en-US" sz="2400" b="1" i="0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𝒇</m:t>
                        </m:r>
                      </m:den>
                    </m:f>
                  </m:oMath>
                </a14:m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←</m:t>
                    </m:r>
                    <m:r>
                      <a:rPr lang="en-US" sz="2400" b="0" i="1" smtClean="0">
                        <a:latin typeface="Cambria Math"/>
                      </a:rPr>
                      <m:t>𝐻</m:t>
                    </m:r>
                    <m:r>
                      <a:rPr lang="en-US" sz="2400" b="0" i="1" smtClean="0">
                        <a:latin typeface="Cambria Math"/>
                      </a:rPr>
                      <m:t>∪</m:t>
                    </m:r>
                    <m:r>
                      <a:rPr lang="en-US" sz="2400" b="0" i="1" smtClean="0">
                        <a:latin typeface="Cambria Math"/>
                      </a:rPr>
                      <m:t>𝑆𝑝𝑎𝑛𝑛𝑒𝑟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𝐺</m:t>
                    </m:r>
                    <m:r>
                      <a:rPr lang="en-US" sz="2400" b="0" i="1" smtClean="0">
                        <a:latin typeface="Cambria Math"/>
                      </a:rPr>
                      <m:t>∖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b="0" dirty="0" smtClean="0">
                  <a:latin typeface="Comic Sans MS" panose="030F0702030302020204" pitchFamily="66" charset="0"/>
                </a:endParaRPr>
              </a:p>
              <a:p>
                <a:endParaRPr lang="en-US" sz="24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052736"/>
                <a:ext cx="6520518" cy="2533386"/>
              </a:xfrm>
              <a:prstGeom prst="rect">
                <a:avLst/>
              </a:prstGeom>
              <a:blipFill rotWithShape="1">
                <a:blip r:embed="rId4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008" y="45492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Comic Sans MS" pitchFamily="66" charset="0"/>
              </a:rPr>
              <a:t>Techniques for FT-Design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806" y="1916228"/>
            <a:ext cx="184731" cy="66717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59398" y="1671108"/>
            <a:ext cx="4988866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 The </a:t>
            </a:r>
            <a:r>
              <a:rPr lang="en-US" sz="2800" i="1" dirty="0" smtClean="0">
                <a:latin typeface="Comic Sans MS" panose="030F0702030302020204" pitchFamily="66" charset="0"/>
              </a:rPr>
              <a:t>iterative</a:t>
            </a:r>
            <a:r>
              <a:rPr lang="en-US" sz="2800" dirty="0" smtClean="0">
                <a:latin typeface="Comic Sans MS" panose="030F0702030302020204" pitchFamily="66" charset="0"/>
              </a:rPr>
              <a:t> approach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The swap edge approach 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The sampling approach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b="1" dirty="0" smtClean="0">
                <a:latin typeface="Comic Sans MS" panose="030F0702030302020204" pitchFamily="66" charset="0"/>
              </a:rPr>
              <a:t>The structural approach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Limitation of Standard Structures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830" y="2839128"/>
            <a:ext cx="38956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Shortest-Path Tree </a:t>
            </a:r>
            <a:r>
              <a:rPr lang="en-US" sz="2800" dirty="0" smtClean="0">
                <a:latin typeface="Comic Sans MS" pitchFamily="66" charset="0"/>
              </a:rPr>
              <a:t>(BFS) rooted at</a:t>
            </a:r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  <a:r>
              <a:rPr lang="en-US" sz="2800" b="1" dirty="0" smtClean="0">
                <a:latin typeface="Comic Sans MS" pitchFamily="66" charset="0"/>
              </a:rPr>
              <a:t>.</a:t>
            </a:r>
          </a:p>
          <a:p>
            <a:endParaRPr lang="en-US" sz="28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 sz="2800" b="1" dirty="0" smtClean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00382" y="320426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Oval 7"/>
          <p:cNvSpPr/>
          <p:nvPr/>
        </p:nvSpPr>
        <p:spPr>
          <a:xfrm>
            <a:off x="7140542" y="320426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7140542" y="464442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0" name="Oval 9"/>
          <p:cNvSpPr/>
          <p:nvPr/>
        </p:nvSpPr>
        <p:spPr>
          <a:xfrm>
            <a:off x="5700382" y="464442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11" name="Straight Connector 10"/>
          <p:cNvCxnSpPr>
            <a:stCxn id="8" idx="2"/>
            <a:endCxn id="7" idx="6"/>
          </p:cNvCxnSpPr>
          <p:nvPr/>
        </p:nvCxnSpPr>
        <p:spPr>
          <a:xfrm flipH="1">
            <a:off x="5988414" y="3348281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1"/>
            <a:endCxn id="7" idx="5"/>
          </p:cNvCxnSpPr>
          <p:nvPr/>
        </p:nvCxnSpPr>
        <p:spPr>
          <a:xfrm flipH="1" flipV="1">
            <a:off x="5946233" y="3450116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0"/>
            <a:endCxn id="8" idx="4"/>
          </p:cNvCxnSpPr>
          <p:nvPr/>
        </p:nvCxnSpPr>
        <p:spPr>
          <a:xfrm flipV="1">
            <a:off x="7284558" y="3492297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4"/>
            <a:endCxn id="10" idx="0"/>
          </p:cNvCxnSpPr>
          <p:nvPr/>
        </p:nvCxnSpPr>
        <p:spPr>
          <a:xfrm>
            <a:off x="5844398" y="3492297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2"/>
            <a:endCxn id="10" idx="6"/>
          </p:cNvCxnSpPr>
          <p:nvPr/>
        </p:nvCxnSpPr>
        <p:spPr>
          <a:xfrm flipH="1">
            <a:off x="5988414" y="4788441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3"/>
            <a:endCxn id="10" idx="7"/>
          </p:cNvCxnSpPr>
          <p:nvPr/>
        </p:nvCxnSpPr>
        <p:spPr>
          <a:xfrm flipH="1">
            <a:off x="5946233" y="3450116"/>
            <a:ext cx="1236490" cy="1236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348454" y="2060848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cxnSp>
        <p:nvCxnSpPr>
          <p:cNvPr id="18" name="Straight Connector 17"/>
          <p:cNvCxnSpPr>
            <a:stCxn id="17" idx="4"/>
            <a:endCxn id="7" idx="0"/>
          </p:cNvCxnSpPr>
          <p:nvPr/>
        </p:nvCxnSpPr>
        <p:spPr>
          <a:xfrm flipH="1">
            <a:off x="5844398" y="2492896"/>
            <a:ext cx="720080" cy="711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7" idx="4"/>
            <a:endCxn id="8" idx="0"/>
          </p:cNvCxnSpPr>
          <p:nvPr/>
        </p:nvCxnSpPr>
        <p:spPr>
          <a:xfrm>
            <a:off x="6564478" y="2492896"/>
            <a:ext cx="720080" cy="7113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420462" y="572454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21" name="Straight Connector 20"/>
          <p:cNvCxnSpPr>
            <a:stCxn id="20" idx="0"/>
            <a:endCxn id="9" idx="4"/>
          </p:cNvCxnSpPr>
          <p:nvPr/>
        </p:nvCxnSpPr>
        <p:spPr>
          <a:xfrm flipV="1">
            <a:off x="6564478" y="4932457"/>
            <a:ext cx="72008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0" idx="4"/>
          </p:cNvCxnSpPr>
          <p:nvPr/>
        </p:nvCxnSpPr>
        <p:spPr>
          <a:xfrm flipH="1" flipV="1">
            <a:off x="5844398" y="4932457"/>
            <a:ext cx="699632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6564478" y="2492896"/>
            <a:ext cx="2183986" cy="2310692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355475" y="2492896"/>
            <a:ext cx="2209003" cy="2261265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95515" y="3055893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24157" y="3051538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96165" y="4500409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91909" y="4500409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44037" y="5868561"/>
            <a:ext cx="5517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5844398" y="2492896"/>
            <a:ext cx="699632" cy="7113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7" idx="4"/>
          </p:cNvCxnSpPr>
          <p:nvPr/>
        </p:nvCxnSpPr>
        <p:spPr>
          <a:xfrm>
            <a:off x="6564478" y="2492896"/>
            <a:ext cx="743325" cy="71136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5844398" y="4932457"/>
            <a:ext cx="699632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6544030" y="2492896"/>
            <a:ext cx="2204434" cy="2310692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355475" y="2492896"/>
            <a:ext cx="2188555" cy="2261265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19711285">
            <a:off x="4599656" y="3005642"/>
            <a:ext cx="339566" cy="360040"/>
            <a:chOff x="8172400" y="5589240"/>
            <a:chExt cx="679132" cy="72008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82425" y="1052736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sz="2800" dirty="0">
                <a:latin typeface="Comic Sans MS" pitchFamily="66" charset="0"/>
              </a:rPr>
              <a:t> robust against </a:t>
            </a:r>
            <a:r>
              <a:rPr lang="en-US" sz="2800" dirty="0" smtClean="0">
                <a:latin typeface="Comic Sans MS" pitchFamily="66" charset="0"/>
              </a:rPr>
              <a:t>edge  </a:t>
            </a:r>
            <a:r>
              <a:rPr lang="en-US" sz="2800" dirty="0">
                <a:latin typeface="Comic Sans MS" pitchFamily="66" charset="0"/>
              </a:rPr>
              <a:t>and vertex </a:t>
            </a: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faults</a:t>
            </a:r>
            <a:r>
              <a:rPr lang="en-US" sz="2800" dirty="0">
                <a:latin typeface="Comic Sans MS" panose="030F0702030302020204" pitchFamily="66" charset="0"/>
              </a:rPr>
              <a:t>.</a:t>
            </a: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3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777755"/>
            <a:ext cx="7632848" cy="30914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Structural Approach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19" y="1772816"/>
                <a:ext cx="7433125" cy="28931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mic Sans MS" panose="030F0702030302020204" pitchFamily="66" charset="0"/>
                  </a:rPr>
                  <a:t>Algorithm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comp-FT-structure </a:t>
                </a:r>
              </a:p>
              <a:p>
                <a:endParaRPr lang="en-US" sz="28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For every edge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Compute the optimum subgraph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800" dirty="0">
                    <a:latin typeface="Comic Sans MS" panose="030F0702030302020204" pitchFamily="66" charset="0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∖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𝒆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endParaRPr lang="en-US" sz="2800" b="1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𝑯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∪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𝑯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Comic Sans MS" panose="030F0702030302020204" pitchFamily="66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9" y="1772816"/>
                <a:ext cx="7433125" cy="2893100"/>
              </a:xfrm>
              <a:prstGeom prst="rect">
                <a:avLst/>
              </a:prstGeom>
              <a:blipFill rotWithShape="1">
                <a:blip r:embed="rId3"/>
                <a:stretch>
                  <a:fillRect l="-1639" t="-2110" b="-2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7287" y="980728"/>
            <a:ext cx="4488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Assume </a:t>
            </a:r>
            <a:r>
              <a:rPr lang="en-US" sz="2800" i="1" dirty="0" smtClean="0">
                <a:latin typeface="Comic Sans MS" panose="030F0702030302020204" pitchFamily="66" charset="0"/>
              </a:rPr>
              <a:t>single</a:t>
            </a:r>
            <a:r>
              <a:rPr lang="en-US" sz="2800" dirty="0" smtClean="0">
                <a:latin typeface="Comic Sans MS" panose="030F0702030302020204" pitchFamily="66" charset="0"/>
              </a:rPr>
              <a:t> fault case.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226" y="5301206"/>
            <a:ext cx="87612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Correctness is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immediate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Size</a:t>
            </a:r>
            <a:r>
              <a:rPr lang="en-US" sz="2800" dirty="0" smtClean="0">
                <a:latin typeface="Comic Sans MS" panose="030F0702030302020204" pitchFamily="66" charset="0"/>
              </a:rPr>
              <a:t> analysis (i.e., showing sparseness)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is based on graph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structure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 Structural Approach: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FT-BFS</a:t>
            </a:r>
            <a:endParaRPr lang="en-GB" sz="2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628800"/>
            <a:ext cx="7416824" cy="13681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180530" y="764704"/>
                <a:ext cx="9505059" cy="2965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FT-BFS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 with respect to source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 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is a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𝑮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s.t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/>
                      </a:rPr>
                      <m:t>dist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∖{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∖{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, 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∀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latin typeface="Cambria Math"/>
                        </a:rPr>
                        <m:t>𝑒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2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anose="030F0702030302020204" pitchFamily="66" charset="0"/>
                  </a:rPr>
                  <a:t> </a:t>
                </a:r>
                <a:endParaRPr lang="en-US" sz="32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30" y="764704"/>
                <a:ext cx="9505059" cy="2965364"/>
              </a:xfrm>
              <a:prstGeom prst="rect">
                <a:avLst/>
              </a:prstGeom>
              <a:blipFill rotWithShape="1">
                <a:blip r:embed="rId3"/>
                <a:stretch>
                  <a:fillRect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738" y="4581128"/>
                <a:ext cx="84707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  <m:r>
                      <a:rPr lang="en-US" sz="44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400" b="1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𝑩𝑭𝑺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𝑮</m:t>
                        </m:r>
                      </m:e>
                    </m:d>
                    <m:nary>
                      <m:naryPr>
                        <m:chr m:val="⋃"/>
                        <m:supHide m:val="on"/>
                        <m:ctrlP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𝒆</m:t>
                        </m:r>
                      </m:sub>
                      <m:sup/>
                      <m:e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𝑩𝑭𝑺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𝑮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400" b="1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</m:d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44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8" y="4581128"/>
                <a:ext cx="8470717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446800" y="3925630"/>
            <a:ext cx="3988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Comic Sans MS" panose="030F0702030302020204" pitchFamily="66" charset="0"/>
              </a:rPr>
              <a:t>The construction: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830" y="6291317"/>
            <a:ext cx="3007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[P, Peleg ESA’13]</a:t>
            </a:r>
            <a:endParaRPr lang="en-GB" sz="2800" dirty="0">
              <a:latin typeface="Comic Sans MS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FT-BFS Upper Bound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4580" y="2564904"/>
                <a:ext cx="8208912" cy="149585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[P, Peleg ESA’13]: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The structure H contains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32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80" y="2564904"/>
                <a:ext cx="8208912" cy="14958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640" y="1613701"/>
                <a:ext cx="847071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  <m:r>
                      <a:rPr lang="en-US" sz="44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4400" b="1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𝑩𝑭𝑺</m:t>
                    </m:r>
                    <m:d>
                      <m:dPr>
                        <m:ctrlP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𝑮</m:t>
                        </m:r>
                      </m:e>
                    </m:d>
                    <m:nary>
                      <m:naryPr>
                        <m:chr m:val="⋃"/>
                        <m:supHide m:val="on"/>
                        <m:ctrlP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𝒆</m:t>
                        </m:r>
                      </m:sub>
                      <m:sup/>
                      <m:e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𝑩𝑭𝑺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𝑮</m:t>
                        </m:r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∖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4400" b="1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</m:d>
                        <m:r>
                          <a:rPr lang="en-US" sz="4400" b="1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44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40" y="1613701"/>
                <a:ext cx="8470717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8469" y="1088946"/>
            <a:ext cx="6553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Assume uniqueness of shortest-paths.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741" y="6200596"/>
            <a:ext cx="8739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Recall: 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28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28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r>
              <a:rPr lang="en-US" sz="2800" dirty="0" smtClean="0">
                <a:latin typeface="Comic Sans MS" pitchFamily="66" charset="0"/>
              </a:rPr>
              <a:t>is the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s-t</a:t>
            </a:r>
            <a:r>
              <a:rPr lang="en-US" sz="2800" dirty="0" smtClean="0">
                <a:latin typeface="Comic Sans MS" pitchFamily="66" charset="0"/>
              </a:rPr>
              <a:t> shortest path in </a:t>
            </a:r>
            <a:r>
              <a:rPr lang="en-US" sz="2800" b="1" dirty="0" smtClean="0">
                <a:solidFill>
                  <a:srgbClr val="0099FF"/>
                </a:solidFill>
                <a:latin typeface="Comic Sans MS" pitchFamily="66" charset="0"/>
              </a:rPr>
              <a:t>G\{e}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580" y="4355862"/>
            <a:ext cx="6218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Based on analyzing structure of </a:t>
            </a:r>
          </a:p>
          <a:p>
            <a:r>
              <a:rPr lang="en-US" sz="3200" dirty="0" smtClean="0">
                <a:latin typeface="Comic Sans MS" panose="030F0702030302020204" pitchFamily="66" charset="0"/>
              </a:rPr>
              <a:t>replacement-paths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>
                <a:solidFill>
                  <a:srgbClr val="FF00FF"/>
                </a:solidFill>
                <a:latin typeface="Comic Sans MS" pitchFamily="66" charset="0"/>
              </a:rPr>
              <a:t>) </a:t>
            </a:r>
            <a:endParaRPr lang="en-US" sz="3200" b="1" dirty="0">
              <a:solidFill>
                <a:srgbClr val="FF339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8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Side Note: FT-BFS in Distributed Setting</a:t>
            </a:r>
            <a:endParaRPr lang="en-GB" sz="28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512" y="1844824"/>
                <a:ext cx="8344172" cy="2226572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Theorem [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Ghaffari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P]: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anose="030F0702030302020204" pitchFamily="66" charset="0"/>
                  </a:rPr>
                  <a:t>FT-BFS structures can be computed in the CONGEST model in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𝐷</m:t>
                        </m:r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32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rounds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. 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44824"/>
                <a:ext cx="8344172" cy="22265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44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Limitation of the Structural Approach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5270" y="914400"/>
            <a:ext cx="78309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Tedious.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What about FT-BFS for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US" sz="2800" dirty="0" smtClean="0">
                <a:latin typeface="Comic Sans MS" panose="030F0702030302020204" pitchFamily="66" charset="0"/>
              </a:rPr>
              <a:t> than one fault?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1036070" y="5877272"/>
            <a:ext cx="6560266" cy="1295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36070" y="2492896"/>
            <a:ext cx="0" cy="3384376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-726378" y="3902842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complexity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08193" y="5923546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#faults</a:t>
            </a:r>
          </a:p>
        </p:txBody>
      </p:sp>
      <p:sp>
        <p:nvSpPr>
          <p:cNvPr id="16" name="Oval 15"/>
          <p:cNvSpPr/>
          <p:nvPr/>
        </p:nvSpPr>
        <p:spPr>
          <a:xfrm>
            <a:off x="1572566" y="574620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1532076" y="6194210"/>
            <a:ext cx="369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4427984" y="574620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4270976" y="6121942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2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1572566" y="2780928"/>
            <a:ext cx="2952328" cy="2565092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390392" y="2348880"/>
            <a:ext cx="2433615" cy="584775"/>
            <a:chOff x="7394969" y="3645024"/>
            <a:chExt cx="2433615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7394969" y="3645024"/>
              <a:ext cx="2433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Comic Sans MS" pitchFamily="66" charset="0"/>
                </a:rPr>
                <a:t>Exact 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9248985" y="3933056"/>
              <a:ext cx="39604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urved Connector 23"/>
          <p:cNvCxnSpPr/>
          <p:nvPr/>
        </p:nvCxnSpPr>
        <p:spPr>
          <a:xfrm rot="10800000" flipV="1">
            <a:off x="1532076" y="4653135"/>
            <a:ext cx="5881152" cy="936104"/>
          </a:xfrm>
          <a:prstGeom prst="curvedConnector3">
            <a:avLst>
              <a:gd name="adj1" fmla="val 50000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379528" y="3090882"/>
            <a:ext cx="2433615" cy="584775"/>
            <a:chOff x="7394969" y="3645024"/>
            <a:chExt cx="2433615" cy="584775"/>
          </a:xfrm>
        </p:grpSpPr>
        <p:sp>
          <p:nvSpPr>
            <p:cNvPr id="26" name="TextBox 25"/>
            <p:cNvSpPr txBox="1"/>
            <p:nvPr/>
          </p:nvSpPr>
          <p:spPr>
            <a:xfrm>
              <a:off x="7394969" y="3645024"/>
              <a:ext cx="2433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latin typeface="Comic Sans MS" pitchFamily="66" charset="0"/>
                </a:rPr>
                <a:t>Approx</a:t>
              </a:r>
              <a:r>
                <a:rPr lang="en-US" sz="3200" dirty="0" smtClean="0">
                  <a:latin typeface="Comic Sans MS" pitchFamily="66" charset="0"/>
                </a:rPr>
                <a:t>’ 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9259849" y="3917841"/>
              <a:ext cx="396044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852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Dual Failure Replacement Paths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96" y="764704"/>
            <a:ext cx="8759129" cy="934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7030A0"/>
                </a:solidFill>
                <a:latin typeface="Comic Sans MS" pitchFamily="66" charset="0"/>
              </a:rPr>
              <a:t>s,t,F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) </a:t>
            </a:r>
            <a:r>
              <a:rPr lang="en-US" sz="3200" dirty="0" smtClean="0">
                <a:latin typeface="Comic Sans MS" pitchFamily="66" charset="0"/>
              </a:rPr>
              <a:t>: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s-t</a:t>
            </a:r>
            <a:r>
              <a:rPr lang="en-US" sz="3200" dirty="0" smtClean="0">
                <a:latin typeface="Comic Sans MS" pitchFamily="66" charset="0"/>
              </a:rPr>
              <a:t> shortest path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G\F, F={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e,e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’}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22067" y="2403555"/>
            <a:ext cx="7201010" cy="749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 previous work on dual-failure RP</a:t>
            </a: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125389" y="4284385"/>
            <a:ext cx="833475" cy="1482900"/>
          </a:xfrm>
          <a:custGeom>
            <a:avLst/>
            <a:gdLst>
              <a:gd name="connsiteX0" fmla="*/ 619932 w 619932"/>
              <a:gd name="connsiteY0" fmla="*/ 0 h 1487837"/>
              <a:gd name="connsiteX1" fmla="*/ 449451 w 619932"/>
              <a:gd name="connsiteY1" fmla="*/ 15498 h 1487837"/>
              <a:gd name="connsiteX2" fmla="*/ 356461 w 619932"/>
              <a:gd name="connsiteY2" fmla="*/ 77491 h 1487837"/>
              <a:gd name="connsiteX3" fmla="*/ 325465 w 619932"/>
              <a:gd name="connsiteY3" fmla="*/ 123986 h 1487837"/>
              <a:gd name="connsiteX4" fmla="*/ 278970 w 619932"/>
              <a:gd name="connsiteY4" fmla="*/ 154983 h 1487837"/>
              <a:gd name="connsiteX5" fmla="*/ 216977 w 619932"/>
              <a:gd name="connsiteY5" fmla="*/ 247972 h 1487837"/>
              <a:gd name="connsiteX6" fmla="*/ 170482 w 619932"/>
              <a:gd name="connsiteY6" fmla="*/ 294467 h 1487837"/>
              <a:gd name="connsiteX7" fmla="*/ 108488 w 619932"/>
              <a:gd name="connsiteY7" fmla="*/ 387457 h 1487837"/>
              <a:gd name="connsiteX8" fmla="*/ 77492 w 619932"/>
              <a:gd name="connsiteY8" fmla="*/ 433952 h 1487837"/>
              <a:gd name="connsiteX9" fmla="*/ 30997 w 619932"/>
              <a:gd name="connsiteY9" fmla="*/ 588935 h 1487837"/>
              <a:gd name="connsiteX10" fmla="*/ 15499 w 619932"/>
              <a:gd name="connsiteY10" fmla="*/ 635430 h 1487837"/>
              <a:gd name="connsiteX11" fmla="*/ 0 w 619932"/>
              <a:gd name="connsiteY11" fmla="*/ 681925 h 1487837"/>
              <a:gd name="connsiteX12" fmla="*/ 15499 w 619932"/>
              <a:gd name="connsiteY12" fmla="*/ 1146874 h 1487837"/>
              <a:gd name="connsiteX13" fmla="*/ 123987 w 619932"/>
              <a:gd name="connsiteY13" fmla="*/ 1255362 h 1487837"/>
              <a:gd name="connsiteX14" fmla="*/ 170482 w 619932"/>
              <a:gd name="connsiteY14" fmla="*/ 1286359 h 1487837"/>
              <a:gd name="connsiteX15" fmla="*/ 278970 w 619932"/>
              <a:gd name="connsiteY15" fmla="*/ 1425844 h 1487837"/>
              <a:gd name="connsiteX16" fmla="*/ 325465 w 619932"/>
              <a:gd name="connsiteY16" fmla="*/ 1456840 h 1487837"/>
              <a:gd name="connsiteX17" fmla="*/ 418454 w 619932"/>
              <a:gd name="connsiteY17" fmla="*/ 1487837 h 1487837"/>
              <a:gd name="connsiteX18" fmla="*/ 619932 w 619932"/>
              <a:gd name="connsiteY18" fmla="*/ 1456840 h 148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9932" h="1487837">
                <a:moveTo>
                  <a:pt x="619932" y="0"/>
                </a:moveTo>
                <a:cubicBezTo>
                  <a:pt x="563105" y="5166"/>
                  <a:pt x="504194" y="-603"/>
                  <a:pt x="449451" y="15498"/>
                </a:cubicBezTo>
                <a:cubicBezTo>
                  <a:pt x="413711" y="26010"/>
                  <a:pt x="356461" y="77491"/>
                  <a:pt x="356461" y="77491"/>
                </a:cubicBezTo>
                <a:cubicBezTo>
                  <a:pt x="346129" y="92989"/>
                  <a:pt x="338636" y="110815"/>
                  <a:pt x="325465" y="123986"/>
                </a:cubicBezTo>
                <a:cubicBezTo>
                  <a:pt x="312294" y="137157"/>
                  <a:pt x="291236" y="140965"/>
                  <a:pt x="278970" y="154983"/>
                </a:cubicBezTo>
                <a:cubicBezTo>
                  <a:pt x="254439" y="183019"/>
                  <a:pt x="243319" y="221630"/>
                  <a:pt x="216977" y="247972"/>
                </a:cubicBezTo>
                <a:cubicBezTo>
                  <a:pt x="201479" y="263470"/>
                  <a:pt x="183938" y="277166"/>
                  <a:pt x="170482" y="294467"/>
                </a:cubicBezTo>
                <a:cubicBezTo>
                  <a:pt x="147610" y="323873"/>
                  <a:pt x="129153" y="356460"/>
                  <a:pt x="108488" y="387457"/>
                </a:cubicBezTo>
                <a:lnTo>
                  <a:pt x="77492" y="433952"/>
                </a:lnTo>
                <a:cubicBezTo>
                  <a:pt x="54068" y="527643"/>
                  <a:pt x="68729" y="475738"/>
                  <a:pt x="30997" y="588935"/>
                </a:cubicBezTo>
                <a:lnTo>
                  <a:pt x="15499" y="635430"/>
                </a:lnTo>
                <a:lnTo>
                  <a:pt x="0" y="681925"/>
                </a:lnTo>
                <a:cubicBezTo>
                  <a:pt x="5166" y="836908"/>
                  <a:pt x="6118" y="992089"/>
                  <a:pt x="15499" y="1146874"/>
                </a:cubicBezTo>
                <a:cubicBezTo>
                  <a:pt x="19519" y="1213205"/>
                  <a:pt x="70441" y="1219665"/>
                  <a:pt x="123987" y="1255362"/>
                </a:cubicBezTo>
                <a:lnTo>
                  <a:pt x="170482" y="1286359"/>
                </a:lnTo>
                <a:cubicBezTo>
                  <a:pt x="213682" y="1351160"/>
                  <a:pt x="224343" y="1380322"/>
                  <a:pt x="278970" y="1425844"/>
                </a:cubicBezTo>
                <a:cubicBezTo>
                  <a:pt x="293279" y="1437768"/>
                  <a:pt x="308444" y="1449275"/>
                  <a:pt x="325465" y="1456840"/>
                </a:cubicBezTo>
                <a:cubicBezTo>
                  <a:pt x="355322" y="1470110"/>
                  <a:pt x="418454" y="1487837"/>
                  <a:pt x="418454" y="1487837"/>
                </a:cubicBezTo>
                <a:cubicBezTo>
                  <a:pt x="600440" y="1471292"/>
                  <a:pt x="537898" y="1497857"/>
                  <a:pt x="619932" y="1456840"/>
                </a:cubicBezTo>
              </a:path>
            </a:pathLst>
          </a:cu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8112753" y="2884563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80040" y="1967062"/>
                <a:ext cx="1340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</a:rPr>
                      <m:t>𝝅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0099FF"/>
                    </a:solidFill>
                    <a:latin typeface="Comic Sans MS" pitchFamily="66" charset="0"/>
                  </a:rPr>
                  <a:t>s,t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32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40" y="1967062"/>
                <a:ext cx="1340432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1181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7958865" y="270020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5" name="TextBox 34"/>
          <p:cNvSpPr txBox="1"/>
          <p:nvPr/>
        </p:nvSpPr>
        <p:spPr>
          <a:xfrm>
            <a:off x="8369169" y="255183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40" name="Oval 39"/>
          <p:cNvSpPr/>
          <p:nvPr/>
        </p:nvSpPr>
        <p:spPr>
          <a:xfrm>
            <a:off x="7958865" y="342028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1" name="Oval 40"/>
          <p:cNvSpPr/>
          <p:nvPr/>
        </p:nvSpPr>
        <p:spPr>
          <a:xfrm>
            <a:off x="7958865" y="414036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2" name="Oval 41"/>
          <p:cNvSpPr/>
          <p:nvPr/>
        </p:nvSpPr>
        <p:spPr>
          <a:xfrm>
            <a:off x="7958865" y="478844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3" name="Oval 42"/>
          <p:cNvSpPr/>
          <p:nvPr/>
        </p:nvSpPr>
        <p:spPr>
          <a:xfrm>
            <a:off x="7958865" y="550852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4" name="Oval 43"/>
          <p:cNvSpPr/>
          <p:nvPr/>
        </p:nvSpPr>
        <p:spPr>
          <a:xfrm>
            <a:off x="7958865" y="615659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8365911" y="5940569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07651" y="4334897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e</a:t>
            </a:r>
            <a:endParaRPr lang="en-US" sz="32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7958865" y="4469408"/>
            <a:ext cx="308155" cy="290712"/>
            <a:chOff x="8172400" y="5589240"/>
            <a:chExt cx="679132" cy="72008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024866" y="4793032"/>
            <a:ext cx="308155" cy="290712"/>
            <a:chOff x="8172400" y="5589240"/>
            <a:chExt cx="679132" cy="72008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7310793" y="4640069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e’</a:t>
            </a:r>
            <a:endParaRPr lang="en-US" sz="3200" dirty="0"/>
          </a:p>
        </p:txBody>
      </p:sp>
      <p:sp>
        <p:nvSpPr>
          <p:cNvPr id="54" name="Freeform 53"/>
          <p:cNvSpPr/>
          <p:nvPr/>
        </p:nvSpPr>
        <p:spPr>
          <a:xfrm>
            <a:off x="6683473" y="3068664"/>
            <a:ext cx="1394852" cy="3146156"/>
          </a:xfrm>
          <a:custGeom>
            <a:avLst/>
            <a:gdLst>
              <a:gd name="connsiteX0" fmla="*/ 1363851 w 1394852"/>
              <a:gd name="connsiteY0" fmla="*/ 0 h 3146156"/>
              <a:gd name="connsiteX1" fmla="*/ 1379349 w 1394852"/>
              <a:gd name="connsiteY1" fmla="*/ 821411 h 3146156"/>
              <a:gd name="connsiteX2" fmla="*/ 1379349 w 1394852"/>
              <a:gd name="connsiteY2" fmla="*/ 960895 h 3146156"/>
              <a:gd name="connsiteX3" fmla="*/ 1286359 w 1394852"/>
              <a:gd name="connsiteY3" fmla="*/ 991892 h 3146156"/>
              <a:gd name="connsiteX4" fmla="*/ 1193369 w 1394852"/>
              <a:gd name="connsiteY4" fmla="*/ 1022889 h 3146156"/>
              <a:gd name="connsiteX5" fmla="*/ 1146874 w 1394852"/>
              <a:gd name="connsiteY5" fmla="*/ 1038387 h 3146156"/>
              <a:gd name="connsiteX6" fmla="*/ 1053884 w 1394852"/>
              <a:gd name="connsiteY6" fmla="*/ 1100380 h 3146156"/>
              <a:gd name="connsiteX7" fmla="*/ 945396 w 1394852"/>
              <a:gd name="connsiteY7" fmla="*/ 1131377 h 3146156"/>
              <a:gd name="connsiteX8" fmla="*/ 867905 w 1394852"/>
              <a:gd name="connsiteY8" fmla="*/ 1208868 h 3146156"/>
              <a:gd name="connsiteX9" fmla="*/ 774915 w 1394852"/>
              <a:gd name="connsiteY9" fmla="*/ 1286360 h 3146156"/>
              <a:gd name="connsiteX10" fmla="*/ 743918 w 1394852"/>
              <a:gd name="connsiteY10" fmla="*/ 1332855 h 3146156"/>
              <a:gd name="connsiteX11" fmla="*/ 697423 w 1394852"/>
              <a:gd name="connsiteY11" fmla="*/ 1348353 h 3146156"/>
              <a:gd name="connsiteX12" fmla="*/ 650929 w 1394852"/>
              <a:gd name="connsiteY12" fmla="*/ 1379350 h 3146156"/>
              <a:gd name="connsiteX13" fmla="*/ 247973 w 1394852"/>
              <a:gd name="connsiteY13" fmla="*/ 1379350 h 3146156"/>
              <a:gd name="connsiteX14" fmla="*/ 201478 w 1394852"/>
              <a:gd name="connsiteY14" fmla="*/ 1410346 h 3146156"/>
              <a:gd name="connsiteX15" fmla="*/ 108488 w 1394852"/>
              <a:gd name="connsiteY15" fmla="*/ 1487838 h 3146156"/>
              <a:gd name="connsiteX16" fmla="*/ 15498 w 1394852"/>
              <a:gd name="connsiteY16" fmla="*/ 1673817 h 3146156"/>
              <a:gd name="connsiteX17" fmla="*/ 0 w 1394852"/>
              <a:gd name="connsiteY17" fmla="*/ 1720312 h 3146156"/>
              <a:gd name="connsiteX18" fmla="*/ 15498 w 1394852"/>
              <a:gd name="connsiteY18" fmla="*/ 2169763 h 3146156"/>
              <a:gd name="connsiteX19" fmla="*/ 77491 w 1394852"/>
              <a:gd name="connsiteY19" fmla="*/ 2262753 h 3146156"/>
              <a:gd name="connsiteX20" fmla="*/ 123986 w 1394852"/>
              <a:gd name="connsiteY20" fmla="*/ 2278251 h 3146156"/>
              <a:gd name="connsiteX21" fmla="*/ 402956 w 1394852"/>
              <a:gd name="connsiteY21" fmla="*/ 2340244 h 3146156"/>
              <a:gd name="connsiteX22" fmla="*/ 418454 w 1394852"/>
              <a:gd name="connsiteY22" fmla="*/ 2402238 h 3146156"/>
              <a:gd name="connsiteX23" fmla="*/ 433952 w 1394852"/>
              <a:gd name="connsiteY23" fmla="*/ 2448733 h 3146156"/>
              <a:gd name="connsiteX24" fmla="*/ 526942 w 1394852"/>
              <a:gd name="connsiteY24" fmla="*/ 2541722 h 3146156"/>
              <a:gd name="connsiteX25" fmla="*/ 557939 w 1394852"/>
              <a:gd name="connsiteY25" fmla="*/ 2588217 h 3146156"/>
              <a:gd name="connsiteX26" fmla="*/ 604434 w 1394852"/>
              <a:gd name="connsiteY26" fmla="*/ 2603716 h 3146156"/>
              <a:gd name="connsiteX27" fmla="*/ 650929 w 1394852"/>
              <a:gd name="connsiteY27" fmla="*/ 2634712 h 3146156"/>
              <a:gd name="connsiteX28" fmla="*/ 681925 w 1394852"/>
              <a:gd name="connsiteY28" fmla="*/ 2681207 h 3146156"/>
              <a:gd name="connsiteX29" fmla="*/ 821410 w 1394852"/>
              <a:gd name="connsiteY29" fmla="*/ 2727702 h 3146156"/>
              <a:gd name="connsiteX30" fmla="*/ 960895 w 1394852"/>
              <a:gd name="connsiteY30" fmla="*/ 2774197 h 3146156"/>
              <a:gd name="connsiteX31" fmla="*/ 1007390 w 1394852"/>
              <a:gd name="connsiteY31" fmla="*/ 2789695 h 3146156"/>
              <a:gd name="connsiteX32" fmla="*/ 1348352 w 1394852"/>
              <a:gd name="connsiteY32" fmla="*/ 2805194 h 3146156"/>
              <a:gd name="connsiteX33" fmla="*/ 1332854 w 1394852"/>
              <a:gd name="connsiteY33" fmla="*/ 3146156 h 314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394852" h="3146156">
                <a:moveTo>
                  <a:pt x="1363851" y="0"/>
                </a:moveTo>
                <a:cubicBezTo>
                  <a:pt x="1369017" y="273804"/>
                  <a:pt x="1370071" y="547716"/>
                  <a:pt x="1379349" y="821411"/>
                </a:cubicBezTo>
                <a:cubicBezTo>
                  <a:pt x="1379689" y="831430"/>
                  <a:pt x="1414061" y="936101"/>
                  <a:pt x="1379349" y="960895"/>
                </a:cubicBezTo>
                <a:cubicBezTo>
                  <a:pt x="1352762" y="979886"/>
                  <a:pt x="1317356" y="981560"/>
                  <a:pt x="1286359" y="991892"/>
                </a:cubicBezTo>
                <a:lnTo>
                  <a:pt x="1193369" y="1022889"/>
                </a:lnTo>
                <a:cubicBezTo>
                  <a:pt x="1177871" y="1028055"/>
                  <a:pt x="1160467" y="1029325"/>
                  <a:pt x="1146874" y="1038387"/>
                </a:cubicBezTo>
                <a:cubicBezTo>
                  <a:pt x="1115877" y="1059051"/>
                  <a:pt x="1090025" y="1091345"/>
                  <a:pt x="1053884" y="1100380"/>
                </a:cubicBezTo>
                <a:cubicBezTo>
                  <a:pt x="976042" y="1119840"/>
                  <a:pt x="1012098" y="1109142"/>
                  <a:pt x="945396" y="1131377"/>
                </a:cubicBezTo>
                <a:cubicBezTo>
                  <a:pt x="888570" y="1216618"/>
                  <a:pt x="945396" y="1144292"/>
                  <a:pt x="867905" y="1208868"/>
                </a:cubicBezTo>
                <a:cubicBezTo>
                  <a:pt x="748565" y="1308317"/>
                  <a:pt x="890360" y="1209396"/>
                  <a:pt x="774915" y="1286360"/>
                </a:cubicBezTo>
                <a:cubicBezTo>
                  <a:pt x="764583" y="1301858"/>
                  <a:pt x="758463" y="1321219"/>
                  <a:pt x="743918" y="1332855"/>
                </a:cubicBezTo>
                <a:cubicBezTo>
                  <a:pt x="731161" y="1343060"/>
                  <a:pt x="712035" y="1341047"/>
                  <a:pt x="697423" y="1348353"/>
                </a:cubicBezTo>
                <a:cubicBezTo>
                  <a:pt x="680763" y="1356683"/>
                  <a:pt x="666427" y="1369018"/>
                  <a:pt x="650929" y="1379350"/>
                </a:cubicBezTo>
                <a:cubicBezTo>
                  <a:pt x="487248" y="1346613"/>
                  <a:pt x="515997" y="1345847"/>
                  <a:pt x="247973" y="1379350"/>
                </a:cubicBezTo>
                <a:cubicBezTo>
                  <a:pt x="229490" y="1381660"/>
                  <a:pt x="215787" y="1398422"/>
                  <a:pt x="201478" y="1410346"/>
                </a:cubicBezTo>
                <a:cubicBezTo>
                  <a:pt x="82138" y="1509795"/>
                  <a:pt x="223933" y="1410874"/>
                  <a:pt x="108488" y="1487838"/>
                </a:cubicBezTo>
                <a:cubicBezTo>
                  <a:pt x="28373" y="1608012"/>
                  <a:pt x="58275" y="1545488"/>
                  <a:pt x="15498" y="1673817"/>
                </a:cubicBezTo>
                <a:lnTo>
                  <a:pt x="0" y="1720312"/>
                </a:lnTo>
                <a:cubicBezTo>
                  <a:pt x="5166" y="1870129"/>
                  <a:pt x="-5702" y="2021364"/>
                  <a:pt x="15498" y="2169763"/>
                </a:cubicBezTo>
                <a:cubicBezTo>
                  <a:pt x="20766" y="2206642"/>
                  <a:pt x="42149" y="2250973"/>
                  <a:pt x="77491" y="2262753"/>
                </a:cubicBezTo>
                <a:lnTo>
                  <a:pt x="123986" y="2278251"/>
                </a:lnTo>
                <a:cubicBezTo>
                  <a:pt x="251065" y="2405330"/>
                  <a:pt x="57663" y="2232339"/>
                  <a:pt x="402956" y="2340244"/>
                </a:cubicBezTo>
                <a:cubicBezTo>
                  <a:pt x="423287" y="2346597"/>
                  <a:pt x="412602" y="2381757"/>
                  <a:pt x="418454" y="2402238"/>
                </a:cubicBezTo>
                <a:cubicBezTo>
                  <a:pt x="422942" y="2417946"/>
                  <a:pt x="423922" y="2435838"/>
                  <a:pt x="433952" y="2448733"/>
                </a:cubicBezTo>
                <a:cubicBezTo>
                  <a:pt x="460865" y="2483335"/>
                  <a:pt x="502626" y="2505249"/>
                  <a:pt x="526942" y="2541722"/>
                </a:cubicBezTo>
                <a:cubicBezTo>
                  <a:pt x="537274" y="2557220"/>
                  <a:pt x="543394" y="2576581"/>
                  <a:pt x="557939" y="2588217"/>
                </a:cubicBezTo>
                <a:cubicBezTo>
                  <a:pt x="570696" y="2598423"/>
                  <a:pt x="589822" y="2596410"/>
                  <a:pt x="604434" y="2603716"/>
                </a:cubicBezTo>
                <a:cubicBezTo>
                  <a:pt x="621094" y="2612046"/>
                  <a:pt x="635431" y="2624380"/>
                  <a:pt x="650929" y="2634712"/>
                </a:cubicBezTo>
                <a:cubicBezTo>
                  <a:pt x="661261" y="2650210"/>
                  <a:pt x="666130" y="2671335"/>
                  <a:pt x="681925" y="2681207"/>
                </a:cubicBezTo>
                <a:cubicBezTo>
                  <a:pt x="681929" y="2681209"/>
                  <a:pt x="798160" y="2719952"/>
                  <a:pt x="821410" y="2727702"/>
                </a:cubicBezTo>
                <a:lnTo>
                  <a:pt x="960895" y="2774197"/>
                </a:lnTo>
                <a:cubicBezTo>
                  <a:pt x="976393" y="2779363"/>
                  <a:pt x="991070" y="2788953"/>
                  <a:pt x="1007390" y="2789695"/>
                </a:cubicBezTo>
                <a:lnTo>
                  <a:pt x="1348352" y="2805194"/>
                </a:lnTo>
                <a:cubicBezTo>
                  <a:pt x="1315631" y="2968803"/>
                  <a:pt x="1332854" y="2856343"/>
                  <a:pt x="1332854" y="3146156"/>
                </a:cubicBezTo>
              </a:path>
            </a:pathLst>
          </a:custGeom>
          <a:noFill/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028861" y="5571818"/>
            <a:ext cx="17027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7030A0"/>
                </a:solidFill>
                <a:latin typeface="Comic Sans MS" pitchFamily="66" charset="0"/>
              </a:rPr>
              <a:t>s,t,F</a:t>
            </a:r>
            <a:r>
              <a:rPr lang="en-US" sz="3200" b="1" dirty="0" smtClean="0">
                <a:solidFill>
                  <a:srgbClr val="7030A0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445396"/>
            <a:ext cx="608371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Dual Failure Distance Oracle </a:t>
            </a:r>
          </a:p>
          <a:p>
            <a:pPr algn="ctr"/>
            <a:r>
              <a:rPr lang="en-US" sz="2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</a:t>
            </a:r>
            <a:r>
              <a:rPr lang="en-US" sz="2800" b="1" dirty="0" err="1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Duan</a:t>
            </a:r>
            <a:r>
              <a:rPr lang="en-US" sz="2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Pettie, SODA’09]</a:t>
            </a:r>
            <a:endParaRPr lang="en-GB" sz="2800" dirty="0">
              <a:solidFill>
                <a:srgbClr val="CC66FF"/>
              </a:solidFill>
              <a:latin typeface="Comic Sans MS" pitchFamily="66" charset="0"/>
            </a:endParaRPr>
          </a:p>
          <a:p>
            <a:endParaRPr lang="en-US" sz="3200" dirty="0" err="1" smtClean="0">
              <a:solidFill>
                <a:srgbClr val="CC66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omic Sans MS" pitchFamily="66" charset="0"/>
              </a:rPr>
              <a:t>Dual Failure FT-BFS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700808"/>
                <a:ext cx="8208912" cy="317061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Upper Bound [P, PODC’15]: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For every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:r>
                  <a:rPr lang="en-US" sz="3200" dirty="0" smtClean="0">
                    <a:latin typeface="Comic Sans MS" pitchFamily="66" charset="0"/>
                  </a:rPr>
                  <a:t>-vertex graph </a:t>
                </a:r>
                <a:r>
                  <a:rPr lang="en-US" sz="3200" b="1" dirty="0">
                    <a:solidFill>
                      <a:srgbClr val="0099FF"/>
                    </a:solidFill>
                    <a:latin typeface="Comic Sans MS" pitchFamily="66" charset="0"/>
                  </a:rPr>
                  <a:t>G=(V,E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32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>
                    <a:latin typeface="Comic Sans MS" pitchFamily="66" charset="0"/>
                  </a:rPr>
                  <a:t>t</a:t>
                </a:r>
                <a:r>
                  <a:rPr lang="en-US" sz="3200" dirty="0" smtClean="0">
                    <a:latin typeface="Comic Sans MS" pitchFamily="66" charset="0"/>
                  </a:rPr>
                  <a:t>here exists a </a:t>
                </a:r>
                <a:r>
                  <a:rPr lang="en-US" sz="32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Dual Failure FT-BFS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:r>
                  <a:rPr lang="en-US" sz="3200" dirty="0" smtClean="0">
                    <a:latin typeface="Comic Sans MS" pitchFamily="66" charset="0"/>
                  </a:rPr>
                  <a:t> with </a:t>
                </a:r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36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36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0808"/>
                <a:ext cx="8208912" cy="3170612"/>
              </a:xfrm>
              <a:prstGeom prst="rect">
                <a:avLst/>
              </a:prstGeom>
              <a:blipFill rotWithShape="1">
                <a:blip r:embed="rId2"/>
                <a:stretch>
                  <a:fillRect l="-1702" b="-2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8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latin typeface="Comic Sans MS" pitchFamily="66" charset="0"/>
              </a:rPr>
              <a:t>f-FT-BFS: State of Art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444655"/>
                  </p:ext>
                </p:extLst>
              </p:nvPr>
            </p:nvGraphicFramePr>
            <p:xfrm>
              <a:off x="467545" y="1132330"/>
              <a:ext cx="8280919" cy="5501595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656183"/>
                    <a:gridCol w="3036337"/>
                    <a:gridCol w="3588399"/>
                  </a:tblGrid>
                  <a:tr h="1113736">
                    <a:tc>
                      <a:txBody>
                        <a:bodyPr/>
                        <a:lstStyle/>
                        <a:p>
                          <a:r>
                            <a:rPr lang="en-US" sz="3600" dirty="0" smtClean="0">
                              <a:latin typeface="Comic Sans MS" panose="030F0702030302020204" pitchFamily="66" charset="0"/>
                            </a:rPr>
                            <a:t># Faults</a:t>
                          </a:r>
                          <a:endParaRPr lang="en-US" sz="36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>
                              <a:latin typeface="Comic Sans MS" panose="030F0702030302020204" pitchFamily="66" charset="0"/>
                            </a:rPr>
                            <a:t>Upper Bound</a:t>
                          </a:r>
                          <a:endParaRPr lang="en-US" sz="36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smtClean="0">
                              <a:latin typeface="Comic Sans MS" panose="030F0702030302020204" pitchFamily="66" charset="0"/>
                            </a:rPr>
                            <a:t>Lower  Bound</a:t>
                          </a:r>
                          <a:endParaRPr lang="en-US" sz="3600" dirty="0"/>
                        </a:p>
                      </a:txBody>
                      <a:tcPr/>
                    </a:tc>
                  </a:tr>
                  <a:tr h="147576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 smtClean="0"/>
                        </a:p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dirty="0" smtClean="0">
                              <a:latin typeface="Comic Sans MS" panose="030F0702030302020204" pitchFamily="66" charset="0"/>
                            </a:rPr>
                            <a:t>[P,</a:t>
                          </a:r>
                          <a:r>
                            <a:rPr lang="en-US" sz="2400" baseline="0" dirty="0" smtClean="0">
                              <a:latin typeface="Comic Sans MS" panose="030F0702030302020204" pitchFamily="66" charset="0"/>
                            </a:rPr>
                            <a:t> Peleg, ESA’13]</a:t>
                          </a:r>
                          <a:endParaRPr lang="en-US" sz="20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Comic Sans MS" panose="030F0702030302020204" pitchFamily="66" charset="0"/>
                            </a:rPr>
                            <a:t>[P,</a:t>
                          </a:r>
                          <a:r>
                            <a:rPr lang="en-US" sz="2400" baseline="0" dirty="0" smtClean="0">
                              <a:latin typeface="Comic Sans MS" panose="030F0702030302020204" pitchFamily="66" charset="0"/>
                            </a:rPr>
                            <a:t> Peleg, ESA’15]</a:t>
                          </a:r>
                          <a:endParaRPr lang="en-US" sz="3600" dirty="0"/>
                        </a:p>
                      </a:txBody>
                      <a:tcPr/>
                    </a:tc>
                  </a:tr>
                  <a:tr h="150439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𝑂</m:t>
                                </m:r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Comic Sans MS" panose="030F0702030302020204" pitchFamily="66" charset="0"/>
                            </a:rPr>
                            <a:t>[P,</a:t>
                          </a:r>
                          <a:r>
                            <a:rPr lang="en-US" sz="2400" baseline="0" dirty="0" smtClean="0">
                              <a:latin typeface="Comic Sans MS" panose="030F0702030302020204" pitchFamily="66" charset="0"/>
                            </a:rPr>
                            <a:t> PODC’15]</a:t>
                          </a:r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en-US" sz="3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Comic Sans MS" panose="030F0702030302020204" pitchFamily="66" charset="0"/>
                            </a:rPr>
                            <a:t>[P,</a:t>
                          </a:r>
                          <a:r>
                            <a:rPr lang="en-US" sz="2400" baseline="0" dirty="0" smtClean="0">
                              <a:latin typeface="Comic Sans MS" panose="030F0702030302020204" pitchFamily="66" charset="0"/>
                            </a:rPr>
                            <a:t> PODC’15]</a:t>
                          </a:r>
                          <a:endParaRPr lang="en-US" sz="3600" dirty="0"/>
                        </a:p>
                      </a:txBody>
                      <a:tcPr/>
                    </a:tc>
                  </a:tr>
                  <a:tr h="119807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1" i="1" dirty="0" smtClean="0">
                                    <a:solidFill>
                                      <a:srgbClr val="0099FF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oMath>
                            </m:oMathPara>
                          </a14:m>
                          <a:endParaRPr lang="en-US" sz="3600" b="1" dirty="0">
                            <a:solidFill>
                              <a:srgbClr val="0099F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dirty="0" smtClean="0"/>
                            <a:t>?</a:t>
                          </a:r>
                          <a:endParaRPr lang="en-US" sz="7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smtClean="0"/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/>
                                </a:rPr>
                                <m:t>Ω</m:t>
                              </m:r>
                              <m:r>
                                <a:rPr lang="en-US" sz="3600" b="0" i="1" smtClean="0">
                                  <a:latin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/(</m:t>
                                  </m:r>
                                  <m:r>
                                    <a:rPr lang="en-US" sz="3600" b="1" i="1" smtClean="0">
                                      <a:solidFill>
                                        <a:srgbClr val="0099FF"/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3600" b="0" i="1" smtClean="0">
                                      <a:latin typeface="Cambria Math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3600" dirty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latin typeface="Comic Sans MS" panose="030F0702030302020204" pitchFamily="66" charset="0"/>
                            </a:rPr>
                            <a:t>[P,</a:t>
                          </a:r>
                          <a:r>
                            <a:rPr lang="en-US" sz="2400" baseline="0" dirty="0" smtClean="0">
                              <a:latin typeface="Comic Sans MS" panose="030F0702030302020204" pitchFamily="66" charset="0"/>
                            </a:rPr>
                            <a:t> PODC’15]</a:t>
                          </a:r>
                          <a:endParaRPr lang="en-US" sz="3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1444655"/>
                  </p:ext>
                </p:extLst>
              </p:nvPr>
            </p:nvGraphicFramePr>
            <p:xfrm>
              <a:off x="467545" y="1132330"/>
              <a:ext cx="8280919" cy="5483328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656183"/>
                    <a:gridCol w="3036337"/>
                    <a:gridCol w="3588399"/>
                  </a:tblGrid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3600" dirty="0" smtClean="0">
                              <a:latin typeface="Comic Sans MS" panose="030F0702030302020204" pitchFamily="66" charset="0"/>
                            </a:rPr>
                            <a:t># Faults</a:t>
                          </a:r>
                          <a:endParaRPr lang="en-US" sz="36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dirty="0" smtClean="0">
                              <a:latin typeface="Comic Sans MS" panose="030F0702030302020204" pitchFamily="66" charset="0"/>
                            </a:rPr>
                            <a:t>Upper Bound</a:t>
                          </a:r>
                          <a:endParaRPr lang="en-US" sz="36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600" dirty="0" smtClean="0">
                              <a:latin typeface="Comic Sans MS" panose="030F0702030302020204" pitchFamily="66" charset="0"/>
                            </a:rPr>
                            <a:t>Lower  Bound</a:t>
                          </a:r>
                          <a:endParaRPr lang="en-US" sz="3600" dirty="0"/>
                        </a:p>
                      </a:txBody>
                      <a:tcPr/>
                    </a:tc>
                  </a:tr>
                  <a:tr h="14757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68" t="-87190" r="-399632" b="-216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4819" t="-87190" r="-118273" b="-216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1122" t="-87190" r="-170" b="-216529"/>
                          </a:stretch>
                        </a:blipFill>
                      </a:tcPr>
                    </a:tc>
                  </a:tr>
                  <a:tr h="15043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68" t="-184146" r="-399632" b="-11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4819" t="-184146" r="-118273" b="-1130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1122" t="-184146" r="-170" b="-113008"/>
                          </a:stretch>
                        </a:blipFill>
                      </a:tcPr>
                    </a:tc>
                  </a:tr>
                  <a:tr h="13144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68" t="-323611" r="-399632" b="-28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7200" dirty="0" smtClean="0"/>
                            <a:t>?</a:t>
                          </a:r>
                          <a:endParaRPr lang="en-US" sz="7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1122" t="-323611" r="-170" b="-2870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23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Cost of Introducing Fault Tolerance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571924" y="5589240"/>
            <a:ext cx="7056784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571924" y="1268760"/>
            <a:ext cx="0" cy="432048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7504" y="2348880"/>
                <a:ext cx="1196610" cy="9831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8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800" b="1" i="1" dirty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𝑭𝑻</m:t>
                              </m:r>
                            </m:sub>
                          </m:sSub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8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𝑯</m:t>
                          </m:r>
                          <m:r>
                            <a:rPr lang="en-US" sz="2800" b="1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48880"/>
                <a:ext cx="1196610" cy="9831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32278" y="1803848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Cost</a:t>
            </a:r>
            <a:endParaRPr lang="en-US" sz="32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14566" y="5733256"/>
                <a:ext cx="35729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Predicate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𝑯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𝑮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32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566" y="5733256"/>
                <a:ext cx="3572901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4266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1484768" y="126876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87948" y="4293096"/>
            <a:ext cx="33970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Connectivity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f-Edge-FT-spanner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0556" y="1557050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f-FT-BFS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5446" y="2315773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FT-BFS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797300" y="3733800"/>
            <a:ext cx="1231900" cy="622300"/>
          </a:xfrm>
          <a:custGeom>
            <a:avLst/>
            <a:gdLst>
              <a:gd name="connsiteX0" fmla="*/ 0 w 1231900"/>
              <a:gd name="connsiteY0" fmla="*/ 622300 h 622300"/>
              <a:gd name="connsiteX1" fmla="*/ 63500 w 1231900"/>
              <a:gd name="connsiteY1" fmla="*/ 571500 h 622300"/>
              <a:gd name="connsiteX2" fmla="*/ 76200 w 1231900"/>
              <a:gd name="connsiteY2" fmla="*/ 533400 h 622300"/>
              <a:gd name="connsiteX3" fmla="*/ 101600 w 1231900"/>
              <a:gd name="connsiteY3" fmla="*/ 495300 h 622300"/>
              <a:gd name="connsiteX4" fmla="*/ 190500 w 1231900"/>
              <a:gd name="connsiteY4" fmla="*/ 444500 h 622300"/>
              <a:gd name="connsiteX5" fmla="*/ 266700 w 1231900"/>
              <a:gd name="connsiteY5" fmla="*/ 393700 h 622300"/>
              <a:gd name="connsiteX6" fmla="*/ 304800 w 1231900"/>
              <a:gd name="connsiteY6" fmla="*/ 368300 h 622300"/>
              <a:gd name="connsiteX7" fmla="*/ 342900 w 1231900"/>
              <a:gd name="connsiteY7" fmla="*/ 330200 h 622300"/>
              <a:gd name="connsiteX8" fmla="*/ 419100 w 1231900"/>
              <a:gd name="connsiteY8" fmla="*/ 304800 h 622300"/>
              <a:gd name="connsiteX9" fmla="*/ 457200 w 1231900"/>
              <a:gd name="connsiteY9" fmla="*/ 292100 h 622300"/>
              <a:gd name="connsiteX10" fmla="*/ 495300 w 1231900"/>
              <a:gd name="connsiteY10" fmla="*/ 279400 h 622300"/>
              <a:gd name="connsiteX11" fmla="*/ 546100 w 1231900"/>
              <a:gd name="connsiteY11" fmla="*/ 241300 h 622300"/>
              <a:gd name="connsiteX12" fmla="*/ 622300 w 1231900"/>
              <a:gd name="connsiteY12" fmla="*/ 215900 h 622300"/>
              <a:gd name="connsiteX13" fmla="*/ 736600 w 1231900"/>
              <a:gd name="connsiteY13" fmla="*/ 165100 h 622300"/>
              <a:gd name="connsiteX14" fmla="*/ 914400 w 1231900"/>
              <a:gd name="connsiteY14" fmla="*/ 114300 h 622300"/>
              <a:gd name="connsiteX15" fmla="*/ 952500 w 1231900"/>
              <a:gd name="connsiteY15" fmla="*/ 101600 h 622300"/>
              <a:gd name="connsiteX16" fmla="*/ 1104900 w 1231900"/>
              <a:gd name="connsiteY16" fmla="*/ 63500 h 622300"/>
              <a:gd name="connsiteX17" fmla="*/ 1143000 w 1231900"/>
              <a:gd name="connsiteY17" fmla="*/ 38100 h 622300"/>
              <a:gd name="connsiteX18" fmla="*/ 1231900 w 1231900"/>
              <a:gd name="connsiteY18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31900" h="622300">
                <a:moveTo>
                  <a:pt x="0" y="622300"/>
                </a:moveTo>
                <a:cubicBezTo>
                  <a:pt x="21167" y="605367"/>
                  <a:pt x="45859" y="592081"/>
                  <a:pt x="63500" y="571500"/>
                </a:cubicBezTo>
                <a:cubicBezTo>
                  <a:pt x="72212" y="561336"/>
                  <a:pt x="70213" y="545374"/>
                  <a:pt x="76200" y="533400"/>
                </a:cubicBezTo>
                <a:cubicBezTo>
                  <a:pt x="83026" y="519748"/>
                  <a:pt x="90807" y="506093"/>
                  <a:pt x="101600" y="495300"/>
                </a:cubicBezTo>
                <a:cubicBezTo>
                  <a:pt x="123566" y="473334"/>
                  <a:pt x="165598" y="459441"/>
                  <a:pt x="190500" y="444500"/>
                </a:cubicBezTo>
                <a:cubicBezTo>
                  <a:pt x="216677" y="428794"/>
                  <a:pt x="241300" y="410633"/>
                  <a:pt x="266700" y="393700"/>
                </a:cubicBezTo>
                <a:cubicBezTo>
                  <a:pt x="279400" y="385233"/>
                  <a:pt x="294007" y="379093"/>
                  <a:pt x="304800" y="368300"/>
                </a:cubicBezTo>
                <a:cubicBezTo>
                  <a:pt x="317500" y="355600"/>
                  <a:pt x="327200" y="338922"/>
                  <a:pt x="342900" y="330200"/>
                </a:cubicBezTo>
                <a:cubicBezTo>
                  <a:pt x="366305" y="317197"/>
                  <a:pt x="393700" y="313267"/>
                  <a:pt x="419100" y="304800"/>
                </a:cubicBezTo>
                <a:lnTo>
                  <a:pt x="457200" y="292100"/>
                </a:lnTo>
                <a:lnTo>
                  <a:pt x="495300" y="279400"/>
                </a:lnTo>
                <a:cubicBezTo>
                  <a:pt x="512233" y="266700"/>
                  <a:pt x="527168" y="250766"/>
                  <a:pt x="546100" y="241300"/>
                </a:cubicBezTo>
                <a:cubicBezTo>
                  <a:pt x="570047" y="229326"/>
                  <a:pt x="600023" y="230752"/>
                  <a:pt x="622300" y="215900"/>
                </a:cubicBezTo>
                <a:cubicBezTo>
                  <a:pt x="734373" y="141185"/>
                  <a:pt x="555240" y="255780"/>
                  <a:pt x="736600" y="165100"/>
                </a:cubicBezTo>
                <a:cubicBezTo>
                  <a:pt x="877081" y="94859"/>
                  <a:pt x="652384" y="201639"/>
                  <a:pt x="914400" y="114300"/>
                </a:cubicBezTo>
                <a:cubicBezTo>
                  <a:pt x="927100" y="110067"/>
                  <a:pt x="939432" y="104504"/>
                  <a:pt x="952500" y="101600"/>
                </a:cubicBezTo>
                <a:cubicBezTo>
                  <a:pt x="995350" y="92078"/>
                  <a:pt x="1066407" y="89162"/>
                  <a:pt x="1104900" y="63500"/>
                </a:cubicBezTo>
                <a:cubicBezTo>
                  <a:pt x="1117600" y="55033"/>
                  <a:pt x="1129052" y="44299"/>
                  <a:pt x="1143000" y="38100"/>
                </a:cubicBezTo>
                <a:cubicBezTo>
                  <a:pt x="1241256" y="-5569"/>
                  <a:pt x="1196606" y="35294"/>
                  <a:pt x="12319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75300" y="2743200"/>
            <a:ext cx="1054100" cy="596900"/>
          </a:xfrm>
          <a:custGeom>
            <a:avLst/>
            <a:gdLst>
              <a:gd name="connsiteX0" fmla="*/ 0 w 1054100"/>
              <a:gd name="connsiteY0" fmla="*/ 596900 h 596900"/>
              <a:gd name="connsiteX1" fmla="*/ 63500 w 1054100"/>
              <a:gd name="connsiteY1" fmla="*/ 546100 h 596900"/>
              <a:gd name="connsiteX2" fmla="*/ 139700 w 1054100"/>
              <a:gd name="connsiteY2" fmla="*/ 482600 h 596900"/>
              <a:gd name="connsiteX3" fmla="*/ 177800 w 1054100"/>
              <a:gd name="connsiteY3" fmla="*/ 444500 h 596900"/>
              <a:gd name="connsiteX4" fmla="*/ 241300 w 1054100"/>
              <a:gd name="connsiteY4" fmla="*/ 406400 h 596900"/>
              <a:gd name="connsiteX5" fmla="*/ 292100 w 1054100"/>
              <a:gd name="connsiteY5" fmla="*/ 368300 h 596900"/>
              <a:gd name="connsiteX6" fmla="*/ 368300 w 1054100"/>
              <a:gd name="connsiteY6" fmla="*/ 317500 h 596900"/>
              <a:gd name="connsiteX7" fmla="*/ 444500 w 1054100"/>
              <a:gd name="connsiteY7" fmla="*/ 254000 h 596900"/>
              <a:gd name="connsiteX8" fmla="*/ 482600 w 1054100"/>
              <a:gd name="connsiteY8" fmla="*/ 215900 h 596900"/>
              <a:gd name="connsiteX9" fmla="*/ 558800 w 1054100"/>
              <a:gd name="connsiteY9" fmla="*/ 177800 h 596900"/>
              <a:gd name="connsiteX10" fmla="*/ 596900 w 1054100"/>
              <a:gd name="connsiteY10" fmla="*/ 139700 h 596900"/>
              <a:gd name="connsiteX11" fmla="*/ 673100 w 1054100"/>
              <a:gd name="connsiteY11" fmla="*/ 88900 h 596900"/>
              <a:gd name="connsiteX12" fmla="*/ 749300 w 1054100"/>
              <a:gd name="connsiteY12" fmla="*/ 50800 h 596900"/>
              <a:gd name="connsiteX13" fmla="*/ 863600 w 1054100"/>
              <a:gd name="connsiteY13" fmla="*/ 38100 h 596900"/>
              <a:gd name="connsiteX14" fmla="*/ 939800 w 1054100"/>
              <a:gd name="connsiteY14" fmla="*/ 12700 h 596900"/>
              <a:gd name="connsiteX15" fmla="*/ 1054100 w 1054100"/>
              <a:gd name="connsiteY15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4100" h="596900">
                <a:moveTo>
                  <a:pt x="0" y="596900"/>
                </a:moveTo>
                <a:cubicBezTo>
                  <a:pt x="21167" y="579967"/>
                  <a:pt x="44333" y="565267"/>
                  <a:pt x="63500" y="546100"/>
                </a:cubicBezTo>
                <a:cubicBezTo>
                  <a:pt x="132698" y="476902"/>
                  <a:pt x="66931" y="506856"/>
                  <a:pt x="139700" y="482600"/>
                </a:cubicBezTo>
                <a:cubicBezTo>
                  <a:pt x="152400" y="469900"/>
                  <a:pt x="163432" y="455276"/>
                  <a:pt x="177800" y="444500"/>
                </a:cubicBezTo>
                <a:cubicBezTo>
                  <a:pt x="197547" y="429689"/>
                  <a:pt x="220761" y="420092"/>
                  <a:pt x="241300" y="406400"/>
                </a:cubicBezTo>
                <a:cubicBezTo>
                  <a:pt x="258912" y="394659"/>
                  <a:pt x="274760" y="380438"/>
                  <a:pt x="292100" y="368300"/>
                </a:cubicBezTo>
                <a:cubicBezTo>
                  <a:pt x="317109" y="350794"/>
                  <a:pt x="346714" y="339086"/>
                  <a:pt x="368300" y="317500"/>
                </a:cubicBezTo>
                <a:cubicBezTo>
                  <a:pt x="479610" y="206190"/>
                  <a:pt x="338412" y="342407"/>
                  <a:pt x="444500" y="254000"/>
                </a:cubicBezTo>
                <a:cubicBezTo>
                  <a:pt x="458298" y="242502"/>
                  <a:pt x="467656" y="225863"/>
                  <a:pt x="482600" y="215900"/>
                </a:cubicBezTo>
                <a:cubicBezTo>
                  <a:pt x="597156" y="139530"/>
                  <a:pt x="438899" y="277718"/>
                  <a:pt x="558800" y="177800"/>
                </a:cubicBezTo>
                <a:cubicBezTo>
                  <a:pt x="572598" y="166302"/>
                  <a:pt x="582723" y="150727"/>
                  <a:pt x="596900" y="139700"/>
                </a:cubicBezTo>
                <a:cubicBezTo>
                  <a:pt x="620997" y="120958"/>
                  <a:pt x="647700" y="105833"/>
                  <a:pt x="673100" y="88900"/>
                </a:cubicBezTo>
                <a:cubicBezTo>
                  <a:pt x="702355" y="69397"/>
                  <a:pt x="714247" y="56642"/>
                  <a:pt x="749300" y="50800"/>
                </a:cubicBezTo>
                <a:cubicBezTo>
                  <a:pt x="787113" y="44498"/>
                  <a:pt x="825500" y="42333"/>
                  <a:pt x="863600" y="38100"/>
                </a:cubicBezTo>
                <a:cubicBezTo>
                  <a:pt x="889000" y="29633"/>
                  <a:pt x="913190" y="15657"/>
                  <a:pt x="939800" y="12700"/>
                </a:cubicBezTo>
                <a:lnTo>
                  <a:pt x="10541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099300" y="2019300"/>
            <a:ext cx="609600" cy="355600"/>
          </a:xfrm>
          <a:custGeom>
            <a:avLst/>
            <a:gdLst>
              <a:gd name="connsiteX0" fmla="*/ 0 w 609600"/>
              <a:gd name="connsiteY0" fmla="*/ 355600 h 355600"/>
              <a:gd name="connsiteX1" fmla="*/ 63500 w 609600"/>
              <a:gd name="connsiteY1" fmla="*/ 342900 h 355600"/>
              <a:gd name="connsiteX2" fmla="*/ 152400 w 609600"/>
              <a:gd name="connsiteY2" fmla="*/ 292100 h 355600"/>
              <a:gd name="connsiteX3" fmla="*/ 228600 w 609600"/>
              <a:gd name="connsiteY3" fmla="*/ 241300 h 355600"/>
              <a:gd name="connsiteX4" fmla="*/ 254000 w 609600"/>
              <a:gd name="connsiteY4" fmla="*/ 203200 h 355600"/>
              <a:gd name="connsiteX5" fmla="*/ 292100 w 609600"/>
              <a:gd name="connsiteY5" fmla="*/ 190500 h 355600"/>
              <a:gd name="connsiteX6" fmla="*/ 330200 w 609600"/>
              <a:gd name="connsiteY6" fmla="*/ 165100 h 355600"/>
              <a:gd name="connsiteX7" fmla="*/ 431800 w 609600"/>
              <a:gd name="connsiteY7" fmla="*/ 76200 h 355600"/>
              <a:gd name="connsiteX8" fmla="*/ 469900 w 609600"/>
              <a:gd name="connsiteY8" fmla="*/ 50800 h 355600"/>
              <a:gd name="connsiteX9" fmla="*/ 584200 w 609600"/>
              <a:gd name="connsiteY9" fmla="*/ 0 h 355600"/>
              <a:gd name="connsiteX10" fmla="*/ 609600 w 609600"/>
              <a:gd name="connsiteY10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" h="355600">
                <a:moveTo>
                  <a:pt x="0" y="355600"/>
                </a:moveTo>
                <a:cubicBezTo>
                  <a:pt x="21167" y="351367"/>
                  <a:pt x="44193" y="352553"/>
                  <a:pt x="63500" y="342900"/>
                </a:cubicBezTo>
                <a:cubicBezTo>
                  <a:pt x="214827" y="267237"/>
                  <a:pt x="-13866" y="333667"/>
                  <a:pt x="152400" y="292100"/>
                </a:cubicBezTo>
                <a:cubicBezTo>
                  <a:pt x="177800" y="275167"/>
                  <a:pt x="211667" y="266700"/>
                  <a:pt x="228600" y="241300"/>
                </a:cubicBezTo>
                <a:cubicBezTo>
                  <a:pt x="237067" y="228600"/>
                  <a:pt x="242081" y="212735"/>
                  <a:pt x="254000" y="203200"/>
                </a:cubicBezTo>
                <a:cubicBezTo>
                  <a:pt x="264453" y="194837"/>
                  <a:pt x="280126" y="196487"/>
                  <a:pt x="292100" y="190500"/>
                </a:cubicBezTo>
                <a:cubicBezTo>
                  <a:pt x="305752" y="183674"/>
                  <a:pt x="317500" y="173567"/>
                  <a:pt x="330200" y="165100"/>
                </a:cubicBezTo>
                <a:cubicBezTo>
                  <a:pt x="372533" y="101600"/>
                  <a:pt x="342900" y="135467"/>
                  <a:pt x="431800" y="76200"/>
                </a:cubicBezTo>
                <a:lnTo>
                  <a:pt x="469900" y="50800"/>
                </a:lnTo>
                <a:cubicBezTo>
                  <a:pt x="504429" y="27780"/>
                  <a:pt x="538860" y="0"/>
                  <a:pt x="584200" y="0"/>
                </a:cubicBezTo>
                <a:lnTo>
                  <a:pt x="60960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615604" y="3210580"/>
            <a:ext cx="355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FT-additive spanner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7294" y="544522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65401"/>
            <a:ext cx="81147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Examples 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of FT-Structures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Techniques </a:t>
            </a:r>
            <a:r>
              <a:rPr lang="en-US" sz="4400" dirty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for FT-Design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Lower Bound Construction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Comic Sans MS" pitchFamily="66" charset="0"/>
              </a:rPr>
              <a:t>Outlines</a:t>
            </a:r>
            <a:endParaRPr lang="en-GB" sz="48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Theory of Fault Tolerant Networks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01064" y="914400"/>
                <a:ext cx="7608173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Design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Logical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Structure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</m:oMath>
                </a14:m>
                <a:endParaRPr lang="en-US" sz="2800" b="1" dirty="0" smtClean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that possess</a:t>
                </a:r>
                <a:r>
                  <a:rPr lang="en-US" sz="2800" dirty="0" smtClean="0"/>
                  <a:t> </a:t>
                </a:r>
                <a:r>
                  <a:rPr lang="en-US" sz="2800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desirable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properties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even when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edges or vertices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fail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.</a:t>
                </a:r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" y="914400"/>
                <a:ext cx="7608173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683" r="-641" b="-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01064" y="3284984"/>
                <a:ext cx="6641562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anose="030F0702030302020204" pitchFamily="66" charset="0"/>
                  </a:rPr>
                  <a:t>Subset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of failed edges (or vertices).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 smtClean="0">
                    <a:latin typeface="Comic Sans MS" panose="030F0702030302020204" pitchFamily="66" charset="0"/>
                  </a:rPr>
                  <a:t>Surviving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part of network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𝑮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∖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𝑭</m:t>
                    </m:r>
                  </m:oMath>
                </a14:m>
                <a:endParaRPr lang="en-US" sz="2800" b="1" dirty="0" smtClean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i="1" dirty="0" smtClean="0">
                    <a:latin typeface="Comic Sans MS" panose="030F0702030302020204" pitchFamily="66" charset="0"/>
                  </a:rPr>
                  <a:t>Surviving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part of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structure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𝑺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∖</m:t>
                    </m:r>
                    <m:r>
                      <a:rPr lang="en-US" sz="2800" b="1" i="1" smtClean="0">
                        <a:solidFill>
                          <a:srgbClr val="00B0F0"/>
                        </a:solidFill>
                        <a:latin typeface="Cambria Math"/>
                      </a:rPr>
                      <m:t>𝑭</m:t>
                    </m:r>
                  </m:oMath>
                </a14:m>
                <a:endParaRPr lang="en-US" sz="2800" b="1" dirty="0">
                  <a:solidFill>
                    <a:srgbClr val="00B0F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64" y="3284984"/>
                <a:ext cx="6641562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1928" r="-551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566" y="5751641"/>
                <a:ext cx="9092938" cy="52322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Comic Sans MS" panose="030F0702030302020204" pitchFamily="66" charset="0"/>
                  </a:rPr>
                  <a:t>Q: How could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𝑺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be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reinforced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 to satisfy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/>
                      </a:rPr>
                      <m:t>𝝆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\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𝑮</m:t>
                        </m:r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\</m:t>
                        </m:r>
                        <m:r>
                          <a:rPr lang="en-US" sz="2800" b="1" i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𝐅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6" y="5751641"/>
                <a:ext cx="909293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271" t="-8989" b="-29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0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Lower Bound for FT-BFS Structures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3429000"/>
                <a:ext cx="8900193" cy="2904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[FT-BFS, P, Peleg, ESA’13]:</a:t>
                </a: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integer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there exists an n-vertex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V,E) </a:t>
                </a:r>
                <a:r>
                  <a:rPr lang="en-US" sz="2800" dirty="0" smtClean="0">
                    <a:latin typeface="Comic Sans MS" pitchFamily="66" charset="0"/>
                  </a:rPr>
                  <a:t>and a source vertex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s </a:t>
                </a:r>
                <a:r>
                  <a:rPr lang="el-GR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V </a:t>
                </a:r>
                <a:r>
                  <a:rPr lang="en-US" sz="2800" dirty="0" smtClean="0">
                    <a:latin typeface="Comic Sans MS" pitchFamily="66" charset="0"/>
                  </a:rPr>
                  <a:t>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every </a:t>
                </a: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latin typeface="Comic Sans MS" pitchFamily="66" charset="0"/>
                  </a:rPr>
                  <a:t> tree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itchFamily="66" charset="0"/>
                  </a:rPr>
                  <a:t> H </a:t>
                </a:r>
                <a:r>
                  <a:rPr lang="en-US" sz="2800" dirty="0" smtClean="0">
                    <a:latin typeface="Comic Sans MS" pitchFamily="66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28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429000"/>
                <a:ext cx="8900193" cy="2904834"/>
              </a:xfrm>
              <a:prstGeom prst="rect">
                <a:avLst/>
              </a:prstGeom>
              <a:blipFill rotWithShape="1">
                <a:blip r:embed="rId2"/>
                <a:stretch>
                  <a:fillRect l="-1438" t="-2101" r="-411" b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043608" y="1628800"/>
            <a:ext cx="7416824" cy="13681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80530" y="764704"/>
                <a:ext cx="9505059" cy="2965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FT-BFS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 with respect to source 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s </a:t>
                </a:r>
                <a:r>
                  <a:rPr lang="en-US" sz="3200" dirty="0" smtClean="0">
                    <a:latin typeface="Comic Sans MS" panose="030F0702030302020204" pitchFamily="66" charset="0"/>
                  </a:rPr>
                  <a:t>is a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𝑮</m:t>
                    </m:r>
                    <m:r>
                      <a:rPr lang="en-US" sz="32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omic Sans MS" panose="030F0702030302020204" pitchFamily="66" charset="0"/>
                  </a:rPr>
                  <a:t>s.t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       </m:t>
                    </m:r>
                    <m:r>
                      <m:rPr>
                        <m:sty m:val="p"/>
                      </m:rPr>
                      <a:rPr lang="en-US" sz="3200" b="0" i="1" smtClean="0">
                        <a:latin typeface="Cambria Math"/>
                      </a:rPr>
                      <m:t>dist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𝐻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∖{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𝑑𝑖𝑠𝑡</m:t>
                    </m:r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𝐺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∖{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𝑒</m:t>
                        </m:r>
                        <m:r>
                          <a:rPr lang="en-US" sz="3200" b="0" i="1" smtClean="0">
                            <a:latin typeface="Cambria Math"/>
                          </a:rPr>
                          <m:t>}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, </m:t>
                    </m:r>
                  </m:oMath>
                </a14:m>
                <a:endParaRPr lang="en-US" sz="3200" b="0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∀</m:t>
                      </m:r>
                      <m:r>
                        <a:rPr lang="en-US" sz="3200" b="0" i="1" smtClean="0">
                          <a:latin typeface="Cambria Math"/>
                        </a:rPr>
                        <m:t>𝑡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𝐺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, </m:t>
                      </m:r>
                      <m:r>
                        <a:rPr lang="en-US" sz="3200" b="0" i="1" smtClean="0">
                          <a:latin typeface="Cambria Math"/>
                        </a:rPr>
                        <m:t>𝑒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en-US" sz="3200" dirty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anose="030F0702030302020204" pitchFamily="66" charset="0"/>
                  </a:rPr>
                  <a:t> </a:t>
                </a:r>
                <a:endParaRPr lang="en-US" sz="3200" b="1" dirty="0" smtClean="0">
                  <a:solidFill>
                    <a:srgbClr val="7030A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30" y="764704"/>
                <a:ext cx="9505059" cy="2965364"/>
              </a:xfrm>
              <a:prstGeom prst="rect">
                <a:avLst/>
              </a:prstGeom>
              <a:blipFill rotWithShape="1">
                <a:blip r:embed="rId3"/>
                <a:stretch>
                  <a:fillRect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84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Generalization to FT-BFS with </a:t>
            </a: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multiple sources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1381" y="1988840"/>
                <a:ext cx="8446928" cy="3029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 [Multiple sources, </a:t>
                </a:r>
                <a:r>
                  <a:rPr lang="en-US" sz="2800" dirty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P, Peleg, ESA’13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]:</a:t>
                </a: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integer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there exists an n-vertex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graph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V,E) </a:t>
                </a:r>
                <a:r>
                  <a:rPr lang="en-US" sz="2800" dirty="0" smtClean="0">
                    <a:latin typeface="Comic Sans MS" pitchFamily="66" charset="0"/>
                  </a:rPr>
                  <a:t>and a source set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S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Dotum"/>
                    <a:ea typeface="Dotum"/>
                  </a:rPr>
                  <a:t>⊆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 </a:t>
                </a:r>
                <a:r>
                  <a:rPr lang="en-US" sz="2800" dirty="0" smtClean="0">
                    <a:latin typeface="Comic Sans MS" pitchFamily="66" charset="0"/>
                  </a:rPr>
                  <a:t>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every </a:t>
                </a:r>
                <a:r>
                  <a:rPr lang="en-US" sz="2800" b="1" dirty="0" smtClean="0">
                    <a:solidFill>
                      <a:srgbClr val="FF00FF"/>
                    </a:solidFill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latin typeface="Comic Sans MS" pitchFamily="66" charset="0"/>
                  </a:rPr>
                  <a:t> tree</a:t>
                </a:r>
                <a:r>
                  <a:rPr lang="en-US" sz="2800" b="1" dirty="0" smtClean="0">
                    <a:solidFill>
                      <a:srgbClr val="00B0F0"/>
                    </a:solidFill>
                    <a:latin typeface="Comic Sans MS" pitchFamily="66" charset="0"/>
                  </a:rPr>
                  <a:t> H </a:t>
                </a:r>
                <a:r>
                  <a:rPr lang="en-US" sz="2800" dirty="0" smtClean="0">
                    <a:latin typeface="Comic Sans MS" pitchFamily="66" charset="0"/>
                  </a:rPr>
                  <a:t>has </a:t>
                </a:r>
                <a14:m>
                  <m:oMath xmlns:m="http://schemas.openxmlformats.org/officeDocument/2006/math">
                    <m:r>
                      <a:rPr lang="el-GR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28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edges.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1" y="1988840"/>
                <a:ext cx="8446928" cy="3029484"/>
              </a:xfrm>
              <a:prstGeom prst="rect">
                <a:avLst/>
              </a:prstGeom>
              <a:blipFill rotWithShape="1">
                <a:blip r:embed="rId2"/>
                <a:stretch>
                  <a:fillRect l="-1515" t="-2012" r="-433" b="-1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9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Lower Bound for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5250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3381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6" idx="3"/>
          </p:cNvCxnSpPr>
          <p:nvPr/>
        </p:nvCxnSpPr>
        <p:spPr>
          <a:xfrm>
            <a:off x="5917616" y="4637406"/>
            <a:ext cx="1184961" cy="879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857350" y="4808253"/>
            <a:ext cx="3135519" cy="689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488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00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12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24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36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4865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6062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7258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8455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9652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76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906" y="1124744"/>
                <a:ext cx="5337182" cy="416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sz="2400" dirty="0" smtClean="0">
                    <a:latin typeface="Comic Sans MS" pitchFamily="66" charset="0"/>
                  </a:rPr>
                  <a:t> Complete bipartite graph B(X,Z):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|X|=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), |Z|=</a:t>
                </a:r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endParaRPr lang="en-US" sz="2400" b="1" dirty="0">
                  <a:solidFill>
                    <a:srgbClr val="0099FF"/>
                  </a:solidFill>
                </a:endParaRPr>
              </a:p>
              <a:p>
                <a:endParaRPr lang="en-US" sz="2400" dirty="0" smtClean="0"/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dirty="0" smtClean="0">
                    <a:latin typeface="Comic Sans MS" pitchFamily="66" charset="0"/>
                  </a:rPr>
                  <a:t> Path of length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400" b="1" dirty="0">
                  <a:solidFill>
                    <a:srgbClr val="0099FF"/>
                  </a:solidFill>
                  <a:latin typeface="Comic Sans MS" pitchFamily="66" charset="0"/>
                </a:endParaRPr>
              </a:p>
              <a:p>
                <a:endParaRPr lang="en-US" sz="2400" dirty="0" smtClean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pPr marL="342900" indent="-342900">
                  <a:buFont typeface="Wingdings" pitchFamily="2" charset="2"/>
                  <a:buChar char="q"/>
                </a:pPr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 Collection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𝒁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400" b="1" dirty="0" smtClean="0">
                  <a:solidFill>
                    <a:srgbClr val="0099FF"/>
                  </a:solidFill>
                  <a:latin typeface="Comic Sans MS" pitchFamily="66" charset="0"/>
                  <a:ea typeface="Cambria Math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mic Sans MS" pitchFamily="66" charset="0"/>
                  </a:rPr>
                  <a:t>p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omic Sans MS" pitchFamily="66" charset="0"/>
                  </a:rPr>
                  <a:t>aths which are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Vertex disjoint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of monotone </a:t>
                </a:r>
              </a:p>
              <a:p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increasing lengths.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6" y="1124744"/>
                <a:ext cx="5337182" cy="4165179"/>
              </a:xfrm>
              <a:prstGeom prst="rect">
                <a:avLst/>
              </a:prstGeom>
              <a:blipFill rotWithShape="1">
                <a:blip r:embed="rId2"/>
                <a:stretch>
                  <a:fillRect l="-2283" r="-913" b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863282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4498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41573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71716" y="105709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639105" y="82190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71716" y="1628800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71716" y="2204864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71716" y="2780928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71716" y="3356992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2" name="Left Brace 61"/>
          <p:cNvSpPr/>
          <p:nvPr/>
        </p:nvSpPr>
        <p:spPr>
          <a:xfrm rot="10800000">
            <a:off x="7608720" y="1268760"/>
            <a:ext cx="896085" cy="2088232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26008" y="1988840"/>
            <a:ext cx="59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ea typeface="Cambria Math"/>
              </a:rPr>
              <a:t>|Z|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65" name="Straight Connector 64"/>
          <p:cNvCxnSpPr>
            <a:stCxn id="53" idx="4"/>
          </p:cNvCxnSpPr>
          <p:nvPr/>
        </p:nvCxnSpPr>
        <p:spPr>
          <a:xfrm flipH="1">
            <a:off x="597883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</p:cNvCxnSpPr>
          <p:nvPr/>
        </p:nvCxnSpPr>
        <p:spPr>
          <a:xfrm>
            <a:off x="741573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</p:cNvCxnSpPr>
          <p:nvPr/>
        </p:nvCxnSpPr>
        <p:spPr>
          <a:xfrm>
            <a:off x="741573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</p:cNvCxnSpPr>
          <p:nvPr/>
        </p:nvCxnSpPr>
        <p:spPr>
          <a:xfrm>
            <a:off x="741573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</p:cNvCxnSpPr>
          <p:nvPr/>
        </p:nvCxnSpPr>
        <p:spPr>
          <a:xfrm>
            <a:off x="741573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</p:cNvCxnSpPr>
          <p:nvPr/>
        </p:nvCxnSpPr>
        <p:spPr>
          <a:xfrm>
            <a:off x="741573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</p:cNvCxnSpPr>
          <p:nvPr/>
        </p:nvCxnSpPr>
        <p:spPr>
          <a:xfrm flipH="1">
            <a:off x="740869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</p:cNvCxnSpPr>
          <p:nvPr/>
        </p:nvCxnSpPr>
        <p:spPr>
          <a:xfrm flipH="1">
            <a:off x="712066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</p:cNvCxnSpPr>
          <p:nvPr/>
        </p:nvCxnSpPr>
        <p:spPr>
          <a:xfrm flipH="1">
            <a:off x="683262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</p:cNvCxnSpPr>
          <p:nvPr/>
        </p:nvCxnSpPr>
        <p:spPr>
          <a:xfrm flipH="1">
            <a:off x="647258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</p:cNvCxnSpPr>
          <p:nvPr/>
        </p:nvCxnSpPr>
        <p:spPr>
          <a:xfrm flipH="1">
            <a:off x="630748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4967416" y="3015049"/>
            <a:ext cx="2347784" cy="2730843"/>
          </a:xfrm>
          <a:custGeom>
            <a:avLst/>
            <a:gdLst>
              <a:gd name="connsiteX0" fmla="*/ 2347784 w 2347784"/>
              <a:gd name="connsiteY0" fmla="*/ 0 h 2730843"/>
              <a:gd name="connsiteX1" fmla="*/ 2224216 w 2347784"/>
              <a:gd name="connsiteY1" fmla="*/ 12356 h 2730843"/>
              <a:gd name="connsiteX2" fmla="*/ 2150076 w 2347784"/>
              <a:gd name="connsiteY2" fmla="*/ 37070 h 2730843"/>
              <a:gd name="connsiteX3" fmla="*/ 2088292 w 2347784"/>
              <a:gd name="connsiteY3" fmla="*/ 49427 h 2730843"/>
              <a:gd name="connsiteX4" fmla="*/ 2014152 w 2347784"/>
              <a:gd name="connsiteY4" fmla="*/ 74140 h 2730843"/>
              <a:gd name="connsiteX5" fmla="*/ 1964725 w 2347784"/>
              <a:gd name="connsiteY5" fmla="*/ 86497 h 2730843"/>
              <a:gd name="connsiteX6" fmla="*/ 1902941 w 2347784"/>
              <a:gd name="connsiteY6" fmla="*/ 111210 h 2730843"/>
              <a:gd name="connsiteX7" fmla="*/ 1804087 w 2347784"/>
              <a:gd name="connsiteY7" fmla="*/ 160637 h 2730843"/>
              <a:gd name="connsiteX8" fmla="*/ 1742303 w 2347784"/>
              <a:gd name="connsiteY8" fmla="*/ 172994 h 2730843"/>
              <a:gd name="connsiteX9" fmla="*/ 1631092 w 2347784"/>
              <a:gd name="connsiteY9" fmla="*/ 197708 h 2730843"/>
              <a:gd name="connsiteX10" fmla="*/ 1594022 w 2347784"/>
              <a:gd name="connsiteY10" fmla="*/ 210065 h 2730843"/>
              <a:gd name="connsiteX11" fmla="*/ 1544595 w 2347784"/>
              <a:gd name="connsiteY11" fmla="*/ 222421 h 2730843"/>
              <a:gd name="connsiteX12" fmla="*/ 1470454 w 2347784"/>
              <a:gd name="connsiteY12" fmla="*/ 259492 h 2730843"/>
              <a:gd name="connsiteX13" fmla="*/ 1433384 w 2347784"/>
              <a:gd name="connsiteY13" fmla="*/ 284205 h 2730843"/>
              <a:gd name="connsiteX14" fmla="*/ 1396314 w 2347784"/>
              <a:gd name="connsiteY14" fmla="*/ 296562 h 2730843"/>
              <a:gd name="connsiteX15" fmla="*/ 1322173 w 2347784"/>
              <a:gd name="connsiteY15" fmla="*/ 333632 h 2730843"/>
              <a:gd name="connsiteX16" fmla="*/ 1272746 w 2347784"/>
              <a:gd name="connsiteY16" fmla="*/ 370702 h 2730843"/>
              <a:gd name="connsiteX17" fmla="*/ 1223319 w 2347784"/>
              <a:gd name="connsiteY17" fmla="*/ 383059 h 2730843"/>
              <a:gd name="connsiteX18" fmla="*/ 1124465 w 2347784"/>
              <a:gd name="connsiteY18" fmla="*/ 457200 h 2730843"/>
              <a:gd name="connsiteX19" fmla="*/ 1013254 w 2347784"/>
              <a:gd name="connsiteY19" fmla="*/ 506627 h 2730843"/>
              <a:gd name="connsiteX20" fmla="*/ 902043 w 2347784"/>
              <a:gd name="connsiteY20" fmla="*/ 593124 h 2730843"/>
              <a:gd name="connsiteX21" fmla="*/ 827903 w 2347784"/>
              <a:gd name="connsiteY21" fmla="*/ 642551 h 2730843"/>
              <a:gd name="connsiteX22" fmla="*/ 790833 w 2347784"/>
              <a:gd name="connsiteY22" fmla="*/ 679621 h 2730843"/>
              <a:gd name="connsiteX23" fmla="*/ 741406 w 2347784"/>
              <a:gd name="connsiteY23" fmla="*/ 704335 h 2730843"/>
              <a:gd name="connsiteX24" fmla="*/ 556054 w 2347784"/>
              <a:gd name="connsiteY24" fmla="*/ 840259 h 2730843"/>
              <a:gd name="connsiteX25" fmla="*/ 432487 w 2347784"/>
              <a:gd name="connsiteY25" fmla="*/ 951470 h 2730843"/>
              <a:gd name="connsiteX26" fmla="*/ 407773 w 2347784"/>
              <a:gd name="connsiteY26" fmla="*/ 1000897 h 2730843"/>
              <a:gd name="connsiteX27" fmla="*/ 395416 w 2347784"/>
              <a:gd name="connsiteY27" fmla="*/ 1050324 h 2730843"/>
              <a:gd name="connsiteX28" fmla="*/ 321276 w 2347784"/>
              <a:gd name="connsiteY28" fmla="*/ 1223319 h 2730843"/>
              <a:gd name="connsiteX29" fmla="*/ 296562 w 2347784"/>
              <a:gd name="connsiteY29" fmla="*/ 1322173 h 2730843"/>
              <a:gd name="connsiteX30" fmla="*/ 197708 w 2347784"/>
              <a:gd name="connsiteY30" fmla="*/ 1495167 h 2730843"/>
              <a:gd name="connsiteX31" fmla="*/ 172995 w 2347784"/>
              <a:gd name="connsiteY31" fmla="*/ 1569308 h 2730843"/>
              <a:gd name="connsiteX32" fmla="*/ 160638 w 2347784"/>
              <a:gd name="connsiteY32" fmla="*/ 1606378 h 2730843"/>
              <a:gd name="connsiteX33" fmla="*/ 135925 w 2347784"/>
              <a:gd name="connsiteY33" fmla="*/ 1655805 h 2730843"/>
              <a:gd name="connsiteX34" fmla="*/ 111211 w 2347784"/>
              <a:gd name="connsiteY34" fmla="*/ 1729946 h 2730843"/>
              <a:gd name="connsiteX35" fmla="*/ 98854 w 2347784"/>
              <a:gd name="connsiteY35" fmla="*/ 1767016 h 2730843"/>
              <a:gd name="connsiteX36" fmla="*/ 74141 w 2347784"/>
              <a:gd name="connsiteY36" fmla="*/ 1816443 h 2730843"/>
              <a:gd name="connsiteX37" fmla="*/ 37070 w 2347784"/>
              <a:gd name="connsiteY37" fmla="*/ 1915297 h 2730843"/>
              <a:gd name="connsiteX38" fmla="*/ 24714 w 2347784"/>
              <a:gd name="connsiteY38" fmla="*/ 1989437 h 2730843"/>
              <a:gd name="connsiteX39" fmla="*/ 12357 w 2347784"/>
              <a:gd name="connsiteY39" fmla="*/ 2026508 h 2730843"/>
              <a:gd name="connsiteX40" fmla="*/ 0 w 2347784"/>
              <a:gd name="connsiteY40" fmla="*/ 2199502 h 2730843"/>
              <a:gd name="connsiteX41" fmla="*/ 12357 w 2347784"/>
              <a:gd name="connsiteY41" fmla="*/ 2508421 h 2730843"/>
              <a:gd name="connsiteX42" fmla="*/ 24714 w 2347784"/>
              <a:gd name="connsiteY42" fmla="*/ 2545492 h 2730843"/>
              <a:gd name="connsiteX43" fmla="*/ 148281 w 2347784"/>
              <a:gd name="connsiteY43" fmla="*/ 2644346 h 2730843"/>
              <a:gd name="connsiteX44" fmla="*/ 185352 w 2347784"/>
              <a:gd name="connsiteY44" fmla="*/ 2656702 h 2730843"/>
              <a:gd name="connsiteX45" fmla="*/ 234779 w 2347784"/>
              <a:gd name="connsiteY45" fmla="*/ 2681416 h 2730843"/>
              <a:gd name="connsiteX46" fmla="*/ 271849 w 2347784"/>
              <a:gd name="connsiteY46" fmla="*/ 2693773 h 2730843"/>
              <a:gd name="connsiteX47" fmla="*/ 358346 w 2347784"/>
              <a:gd name="connsiteY47" fmla="*/ 2730843 h 2730843"/>
              <a:gd name="connsiteX48" fmla="*/ 605481 w 2347784"/>
              <a:gd name="connsiteY48" fmla="*/ 2718486 h 2730843"/>
              <a:gd name="connsiteX49" fmla="*/ 654908 w 2347784"/>
              <a:gd name="connsiteY49" fmla="*/ 2706129 h 2730843"/>
              <a:gd name="connsiteX50" fmla="*/ 716692 w 2347784"/>
              <a:gd name="connsiteY50" fmla="*/ 2656702 h 2730843"/>
              <a:gd name="connsiteX51" fmla="*/ 753762 w 2347784"/>
              <a:gd name="connsiteY51" fmla="*/ 2631989 h 2730843"/>
              <a:gd name="connsiteX52" fmla="*/ 790833 w 2347784"/>
              <a:gd name="connsiteY52" fmla="*/ 2631989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47784" h="2730843">
                <a:moveTo>
                  <a:pt x="2347784" y="0"/>
                </a:moveTo>
                <a:cubicBezTo>
                  <a:pt x="2306595" y="4119"/>
                  <a:pt x="2264902" y="4727"/>
                  <a:pt x="2224216" y="12356"/>
                </a:cubicBezTo>
                <a:cubicBezTo>
                  <a:pt x="2198612" y="17157"/>
                  <a:pt x="2175620" y="31961"/>
                  <a:pt x="2150076" y="37070"/>
                </a:cubicBezTo>
                <a:cubicBezTo>
                  <a:pt x="2129481" y="41189"/>
                  <a:pt x="2108554" y="43901"/>
                  <a:pt x="2088292" y="49427"/>
                </a:cubicBezTo>
                <a:cubicBezTo>
                  <a:pt x="2063160" y="56281"/>
                  <a:pt x="2039424" y="67822"/>
                  <a:pt x="2014152" y="74140"/>
                </a:cubicBezTo>
                <a:cubicBezTo>
                  <a:pt x="1997676" y="78259"/>
                  <a:pt x="1980836" y="81127"/>
                  <a:pt x="1964725" y="86497"/>
                </a:cubicBezTo>
                <a:cubicBezTo>
                  <a:pt x="1943682" y="93511"/>
                  <a:pt x="1922780" y="101290"/>
                  <a:pt x="1902941" y="111210"/>
                </a:cubicBezTo>
                <a:cubicBezTo>
                  <a:pt x="1826440" y="149460"/>
                  <a:pt x="1910985" y="128568"/>
                  <a:pt x="1804087" y="160637"/>
                </a:cubicBezTo>
                <a:cubicBezTo>
                  <a:pt x="1783970" y="166672"/>
                  <a:pt x="1762839" y="168593"/>
                  <a:pt x="1742303" y="172994"/>
                </a:cubicBezTo>
                <a:cubicBezTo>
                  <a:pt x="1705171" y="180951"/>
                  <a:pt x="1667933" y="188498"/>
                  <a:pt x="1631092" y="197708"/>
                </a:cubicBezTo>
                <a:cubicBezTo>
                  <a:pt x="1618456" y="200867"/>
                  <a:pt x="1606546" y="206487"/>
                  <a:pt x="1594022" y="210065"/>
                </a:cubicBezTo>
                <a:cubicBezTo>
                  <a:pt x="1577693" y="214730"/>
                  <a:pt x="1561071" y="218302"/>
                  <a:pt x="1544595" y="222421"/>
                </a:cubicBezTo>
                <a:cubicBezTo>
                  <a:pt x="1438368" y="293241"/>
                  <a:pt x="1572764" y="208338"/>
                  <a:pt x="1470454" y="259492"/>
                </a:cubicBezTo>
                <a:cubicBezTo>
                  <a:pt x="1457171" y="266133"/>
                  <a:pt x="1446667" y="277564"/>
                  <a:pt x="1433384" y="284205"/>
                </a:cubicBezTo>
                <a:cubicBezTo>
                  <a:pt x="1421734" y="290030"/>
                  <a:pt x="1407964" y="290737"/>
                  <a:pt x="1396314" y="296562"/>
                </a:cubicBezTo>
                <a:cubicBezTo>
                  <a:pt x="1300498" y="344469"/>
                  <a:pt x="1415349" y="302572"/>
                  <a:pt x="1322173" y="333632"/>
                </a:cubicBezTo>
                <a:cubicBezTo>
                  <a:pt x="1305697" y="345989"/>
                  <a:pt x="1291166" y="361492"/>
                  <a:pt x="1272746" y="370702"/>
                </a:cubicBezTo>
                <a:cubicBezTo>
                  <a:pt x="1257556" y="378297"/>
                  <a:pt x="1237988" y="374502"/>
                  <a:pt x="1223319" y="383059"/>
                </a:cubicBezTo>
                <a:cubicBezTo>
                  <a:pt x="1187741" y="403813"/>
                  <a:pt x="1163541" y="444175"/>
                  <a:pt x="1124465" y="457200"/>
                </a:cubicBezTo>
                <a:cubicBezTo>
                  <a:pt x="1081401" y="471554"/>
                  <a:pt x="1056153" y="478027"/>
                  <a:pt x="1013254" y="506627"/>
                </a:cubicBezTo>
                <a:cubicBezTo>
                  <a:pt x="974179" y="532677"/>
                  <a:pt x="941118" y="567074"/>
                  <a:pt x="902043" y="593124"/>
                </a:cubicBezTo>
                <a:cubicBezTo>
                  <a:pt x="877330" y="609600"/>
                  <a:pt x="848905" y="621549"/>
                  <a:pt x="827903" y="642551"/>
                </a:cubicBezTo>
                <a:cubicBezTo>
                  <a:pt x="815546" y="654908"/>
                  <a:pt x="805053" y="669464"/>
                  <a:pt x="790833" y="679621"/>
                </a:cubicBezTo>
                <a:cubicBezTo>
                  <a:pt x="775844" y="690328"/>
                  <a:pt x="757201" y="694858"/>
                  <a:pt x="741406" y="704335"/>
                </a:cubicBezTo>
                <a:cubicBezTo>
                  <a:pt x="668486" y="748087"/>
                  <a:pt x="626997" y="785688"/>
                  <a:pt x="556054" y="840259"/>
                </a:cubicBezTo>
                <a:cubicBezTo>
                  <a:pt x="519924" y="868051"/>
                  <a:pt x="451173" y="914099"/>
                  <a:pt x="432487" y="951470"/>
                </a:cubicBezTo>
                <a:cubicBezTo>
                  <a:pt x="424249" y="967946"/>
                  <a:pt x="414241" y="983649"/>
                  <a:pt x="407773" y="1000897"/>
                </a:cubicBezTo>
                <a:cubicBezTo>
                  <a:pt x="401810" y="1016798"/>
                  <a:pt x="401948" y="1034648"/>
                  <a:pt x="395416" y="1050324"/>
                </a:cubicBezTo>
                <a:cubicBezTo>
                  <a:pt x="364497" y="1124529"/>
                  <a:pt x="336314" y="1148133"/>
                  <a:pt x="321276" y="1223319"/>
                </a:cubicBezTo>
                <a:cubicBezTo>
                  <a:pt x="317852" y="1240436"/>
                  <a:pt x="308436" y="1300800"/>
                  <a:pt x="296562" y="1322173"/>
                </a:cubicBezTo>
                <a:cubicBezTo>
                  <a:pt x="251367" y="1403524"/>
                  <a:pt x="229822" y="1398823"/>
                  <a:pt x="197708" y="1495167"/>
                </a:cubicBezTo>
                <a:lnTo>
                  <a:pt x="172995" y="1569308"/>
                </a:lnTo>
                <a:cubicBezTo>
                  <a:pt x="168876" y="1581665"/>
                  <a:pt x="166463" y="1594728"/>
                  <a:pt x="160638" y="1606378"/>
                </a:cubicBezTo>
                <a:cubicBezTo>
                  <a:pt x="152400" y="1622854"/>
                  <a:pt x="142766" y="1638702"/>
                  <a:pt x="135925" y="1655805"/>
                </a:cubicBezTo>
                <a:cubicBezTo>
                  <a:pt x="126250" y="1679992"/>
                  <a:pt x="119449" y="1705232"/>
                  <a:pt x="111211" y="1729946"/>
                </a:cubicBezTo>
                <a:cubicBezTo>
                  <a:pt x="107092" y="1742303"/>
                  <a:pt x="104679" y="1755366"/>
                  <a:pt x="98854" y="1767016"/>
                </a:cubicBezTo>
                <a:cubicBezTo>
                  <a:pt x="90616" y="1783492"/>
                  <a:pt x="80609" y="1799196"/>
                  <a:pt x="74141" y="1816443"/>
                </a:cubicBezTo>
                <a:cubicBezTo>
                  <a:pt x="23672" y="1951027"/>
                  <a:pt x="105871" y="1777698"/>
                  <a:pt x="37070" y="1915297"/>
                </a:cubicBezTo>
                <a:cubicBezTo>
                  <a:pt x="32951" y="1940010"/>
                  <a:pt x="30149" y="1964979"/>
                  <a:pt x="24714" y="1989437"/>
                </a:cubicBezTo>
                <a:cubicBezTo>
                  <a:pt x="21888" y="2002152"/>
                  <a:pt x="13879" y="2013572"/>
                  <a:pt x="12357" y="2026508"/>
                </a:cubicBezTo>
                <a:cubicBezTo>
                  <a:pt x="5602" y="2083924"/>
                  <a:pt x="4119" y="2141837"/>
                  <a:pt x="0" y="2199502"/>
                </a:cubicBezTo>
                <a:cubicBezTo>
                  <a:pt x="4119" y="2302475"/>
                  <a:pt x="5014" y="2405628"/>
                  <a:pt x="12357" y="2508421"/>
                </a:cubicBezTo>
                <a:cubicBezTo>
                  <a:pt x="13285" y="2521413"/>
                  <a:pt x="16717" y="2535210"/>
                  <a:pt x="24714" y="2545492"/>
                </a:cubicBezTo>
                <a:cubicBezTo>
                  <a:pt x="70064" y="2603799"/>
                  <a:pt x="89633" y="2619212"/>
                  <a:pt x="148281" y="2644346"/>
                </a:cubicBezTo>
                <a:cubicBezTo>
                  <a:pt x="160253" y="2649477"/>
                  <a:pt x="173380" y="2651571"/>
                  <a:pt x="185352" y="2656702"/>
                </a:cubicBezTo>
                <a:cubicBezTo>
                  <a:pt x="202283" y="2663958"/>
                  <a:pt x="217848" y="2674160"/>
                  <a:pt x="234779" y="2681416"/>
                </a:cubicBezTo>
                <a:cubicBezTo>
                  <a:pt x="246751" y="2686547"/>
                  <a:pt x="260199" y="2687948"/>
                  <a:pt x="271849" y="2693773"/>
                </a:cubicBezTo>
                <a:cubicBezTo>
                  <a:pt x="357182" y="2736440"/>
                  <a:pt x="255479" y="2705126"/>
                  <a:pt x="358346" y="2730843"/>
                </a:cubicBezTo>
                <a:cubicBezTo>
                  <a:pt x="440724" y="2726724"/>
                  <a:pt x="523285" y="2725336"/>
                  <a:pt x="605481" y="2718486"/>
                </a:cubicBezTo>
                <a:cubicBezTo>
                  <a:pt x="622405" y="2717076"/>
                  <a:pt x="640062" y="2714377"/>
                  <a:pt x="654908" y="2706129"/>
                </a:cubicBezTo>
                <a:cubicBezTo>
                  <a:pt x="677963" y="2693321"/>
                  <a:pt x="695593" y="2672526"/>
                  <a:pt x="716692" y="2656702"/>
                </a:cubicBezTo>
                <a:cubicBezTo>
                  <a:pt x="728573" y="2647792"/>
                  <a:pt x="739673" y="2636685"/>
                  <a:pt x="753762" y="2631989"/>
                </a:cubicBezTo>
                <a:cubicBezTo>
                  <a:pt x="765485" y="2628081"/>
                  <a:pt x="778476" y="2631989"/>
                  <a:pt x="790833" y="2631989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386650" y="2420888"/>
            <a:ext cx="2950036" cy="3683350"/>
          </a:xfrm>
          <a:custGeom>
            <a:avLst/>
            <a:gdLst>
              <a:gd name="connsiteX0" fmla="*/ 2928551 w 2928551"/>
              <a:gd name="connsiteY0" fmla="*/ 0 h 3657600"/>
              <a:gd name="connsiteX1" fmla="*/ 2866767 w 2928551"/>
              <a:gd name="connsiteY1" fmla="*/ 24713 h 3657600"/>
              <a:gd name="connsiteX2" fmla="*/ 2829697 w 2928551"/>
              <a:gd name="connsiteY2" fmla="*/ 37070 h 3657600"/>
              <a:gd name="connsiteX3" fmla="*/ 2644346 w 2928551"/>
              <a:gd name="connsiteY3" fmla="*/ 24713 h 3657600"/>
              <a:gd name="connsiteX4" fmla="*/ 2372497 w 2928551"/>
              <a:gd name="connsiteY4" fmla="*/ 37070 h 3657600"/>
              <a:gd name="connsiteX5" fmla="*/ 2298356 w 2928551"/>
              <a:gd name="connsiteY5" fmla="*/ 61784 h 3657600"/>
              <a:gd name="connsiteX6" fmla="*/ 2187146 w 2928551"/>
              <a:gd name="connsiteY6" fmla="*/ 74140 h 3657600"/>
              <a:gd name="connsiteX7" fmla="*/ 2113005 w 2928551"/>
              <a:gd name="connsiteY7" fmla="*/ 86497 h 3657600"/>
              <a:gd name="connsiteX8" fmla="*/ 2075935 w 2928551"/>
              <a:gd name="connsiteY8" fmla="*/ 98854 h 3657600"/>
              <a:gd name="connsiteX9" fmla="*/ 1964724 w 2928551"/>
              <a:gd name="connsiteY9" fmla="*/ 123567 h 3657600"/>
              <a:gd name="connsiteX10" fmla="*/ 1853513 w 2928551"/>
              <a:gd name="connsiteY10" fmla="*/ 185351 h 3657600"/>
              <a:gd name="connsiteX11" fmla="*/ 1791729 w 2928551"/>
              <a:gd name="connsiteY11" fmla="*/ 210065 h 3657600"/>
              <a:gd name="connsiteX12" fmla="*/ 1742302 w 2928551"/>
              <a:gd name="connsiteY12" fmla="*/ 247135 h 3657600"/>
              <a:gd name="connsiteX13" fmla="*/ 1643448 w 2928551"/>
              <a:gd name="connsiteY13" fmla="*/ 308919 h 3657600"/>
              <a:gd name="connsiteX14" fmla="*/ 1569308 w 2928551"/>
              <a:gd name="connsiteY14" fmla="*/ 383059 h 3657600"/>
              <a:gd name="connsiteX15" fmla="*/ 1532237 w 2928551"/>
              <a:gd name="connsiteY15" fmla="*/ 420130 h 3657600"/>
              <a:gd name="connsiteX16" fmla="*/ 1458097 w 2928551"/>
              <a:gd name="connsiteY16" fmla="*/ 518984 h 3657600"/>
              <a:gd name="connsiteX17" fmla="*/ 1421027 w 2928551"/>
              <a:gd name="connsiteY17" fmla="*/ 556054 h 3657600"/>
              <a:gd name="connsiteX18" fmla="*/ 1396313 w 2928551"/>
              <a:gd name="connsiteY18" fmla="*/ 593124 h 3657600"/>
              <a:gd name="connsiteX19" fmla="*/ 1359243 w 2928551"/>
              <a:gd name="connsiteY19" fmla="*/ 617838 h 3657600"/>
              <a:gd name="connsiteX20" fmla="*/ 1272746 w 2928551"/>
              <a:gd name="connsiteY20" fmla="*/ 679621 h 3657600"/>
              <a:gd name="connsiteX21" fmla="*/ 1198605 w 2928551"/>
              <a:gd name="connsiteY21" fmla="*/ 716692 h 3657600"/>
              <a:gd name="connsiteX22" fmla="*/ 1124465 w 2928551"/>
              <a:gd name="connsiteY22" fmla="*/ 766119 h 3657600"/>
              <a:gd name="connsiteX23" fmla="*/ 1062681 w 2928551"/>
              <a:gd name="connsiteY23" fmla="*/ 790832 h 3657600"/>
              <a:gd name="connsiteX24" fmla="*/ 926756 w 2928551"/>
              <a:gd name="connsiteY24" fmla="*/ 864973 h 3657600"/>
              <a:gd name="connsiteX25" fmla="*/ 877329 w 2928551"/>
              <a:gd name="connsiteY25" fmla="*/ 914400 h 3657600"/>
              <a:gd name="connsiteX26" fmla="*/ 840259 w 2928551"/>
              <a:gd name="connsiteY26" fmla="*/ 939113 h 3657600"/>
              <a:gd name="connsiteX27" fmla="*/ 790832 w 2928551"/>
              <a:gd name="connsiteY27" fmla="*/ 1013254 h 3657600"/>
              <a:gd name="connsiteX28" fmla="*/ 753762 w 2928551"/>
              <a:gd name="connsiteY28" fmla="*/ 1062681 h 3657600"/>
              <a:gd name="connsiteX29" fmla="*/ 691978 w 2928551"/>
              <a:gd name="connsiteY29" fmla="*/ 1136821 h 3657600"/>
              <a:gd name="connsiteX30" fmla="*/ 642551 w 2928551"/>
              <a:gd name="connsiteY30" fmla="*/ 1223319 h 3657600"/>
              <a:gd name="connsiteX31" fmla="*/ 568410 w 2928551"/>
              <a:gd name="connsiteY31" fmla="*/ 1309816 h 3657600"/>
              <a:gd name="connsiteX32" fmla="*/ 543697 w 2928551"/>
              <a:gd name="connsiteY32" fmla="*/ 1346886 h 3657600"/>
              <a:gd name="connsiteX33" fmla="*/ 469556 w 2928551"/>
              <a:gd name="connsiteY33" fmla="*/ 1470454 h 3657600"/>
              <a:gd name="connsiteX34" fmla="*/ 432486 w 2928551"/>
              <a:gd name="connsiteY34" fmla="*/ 1519881 h 3657600"/>
              <a:gd name="connsiteX35" fmla="*/ 395416 w 2928551"/>
              <a:gd name="connsiteY35" fmla="*/ 1606378 h 3657600"/>
              <a:gd name="connsiteX36" fmla="*/ 383059 w 2928551"/>
              <a:gd name="connsiteY36" fmla="*/ 1655805 h 3657600"/>
              <a:gd name="connsiteX37" fmla="*/ 333632 w 2928551"/>
              <a:gd name="connsiteY37" fmla="*/ 1742303 h 3657600"/>
              <a:gd name="connsiteX38" fmla="*/ 308919 w 2928551"/>
              <a:gd name="connsiteY38" fmla="*/ 1791730 h 3657600"/>
              <a:gd name="connsiteX39" fmla="*/ 271848 w 2928551"/>
              <a:gd name="connsiteY39" fmla="*/ 1853513 h 3657600"/>
              <a:gd name="connsiteX40" fmla="*/ 247135 w 2928551"/>
              <a:gd name="connsiteY40" fmla="*/ 1940011 h 3657600"/>
              <a:gd name="connsiteX41" fmla="*/ 197708 w 2928551"/>
              <a:gd name="connsiteY41" fmla="*/ 2038865 h 3657600"/>
              <a:gd name="connsiteX42" fmla="*/ 160637 w 2928551"/>
              <a:gd name="connsiteY42" fmla="*/ 2248930 h 3657600"/>
              <a:gd name="connsiteX43" fmla="*/ 148281 w 2928551"/>
              <a:gd name="connsiteY43" fmla="*/ 2409567 h 3657600"/>
              <a:gd name="connsiteX44" fmla="*/ 123567 w 2928551"/>
              <a:gd name="connsiteY44" fmla="*/ 2458994 h 3657600"/>
              <a:gd name="connsiteX45" fmla="*/ 111210 w 2928551"/>
              <a:gd name="connsiteY45" fmla="*/ 2496065 h 3657600"/>
              <a:gd name="connsiteX46" fmla="*/ 86497 w 2928551"/>
              <a:gd name="connsiteY46" fmla="*/ 2619632 h 3657600"/>
              <a:gd name="connsiteX47" fmla="*/ 74140 w 2928551"/>
              <a:gd name="connsiteY47" fmla="*/ 2669059 h 3657600"/>
              <a:gd name="connsiteX48" fmla="*/ 49427 w 2928551"/>
              <a:gd name="connsiteY48" fmla="*/ 2866767 h 3657600"/>
              <a:gd name="connsiteX49" fmla="*/ 0 w 2928551"/>
              <a:gd name="connsiteY49" fmla="*/ 2977978 h 3657600"/>
              <a:gd name="connsiteX50" fmla="*/ 12356 w 2928551"/>
              <a:gd name="connsiteY50" fmla="*/ 3286897 h 3657600"/>
              <a:gd name="connsiteX51" fmla="*/ 49427 w 2928551"/>
              <a:gd name="connsiteY51" fmla="*/ 3373394 h 3657600"/>
              <a:gd name="connsiteX52" fmla="*/ 86497 w 2928551"/>
              <a:gd name="connsiteY52" fmla="*/ 3410465 h 3657600"/>
              <a:gd name="connsiteX53" fmla="*/ 160637 w 2928551"/>
              <a:gd name="connsiteY53" fmla="*/ 3496962 h 3657600"/>
              <a:gd name="connsiteX54" fmla="*/ 259492 w 2928551"/>
              <a:gd name="connsiteY54" fmla="*/ 3534032 h 3657600"/>
              <a:gd name="connsiteX55" fmla="*/ 345989 w 2928551"/>
              <a:gd name="connsiteY55" fmla="*/ 3571103 h 3657600"/>
              <a:gd name="connsiteX56" fmla="*/ 395416 w 2928551"/>
              <a:gd name="connsiteY56" fmla="*/ 3595816 h 3657600"/>
              <a:gd name="connsiteX57" fmla="*/ 444843 w 2928551"/>
              <a:gd name="connsiteY57" fmla="*/ 3608173 h 3657600"/>
              <a:gd name="connsiteX58" fmla="*/ 543697 w 2928551"/>
              <a:gd name="connsiteY58" fmla="*/ 3645243 h 3657600"/>
              <a:gd name="connsiteX59" fmla="*/ 667265 w 2928551"/>
              <a:gd name="connsiteY59" fmla="*/ 3657600 h 3657600"/>
              <a:gd name="connsiteX60" fmla="*/ 1124465 w 2928551"/>
              <a:gd name="connsiteY60" fmla="*/ 3645243 h 3657600"/>
              <a:gd name="connsiteX61" fmla="*/ 1248032 w 2928551"/>
              <a:gd name="connsiteY61" fmla="*/ 3620530 h 3657600"/>
              <a:gd name="connsiteX62" fmla="*/ 1445740 w 2928551"/>
              <a:gd name="connsiteY62" fmla="*/ 3595816 h 3657600"/>
              <a:gd name="connsiteX63" fmla="*/ 1532237 w 2928551"/>
              <a:gd name="connsiteY63" fmla="*/ 3521676 h 3657600"/>
              <a:gd name="connsiteX64" fmla="*/ 1556951 w 2928551"/>
              <a:gd name="connsiteY64" fmla="*/ 3435178 h 3657600"/>
              <a:gd name="connsiteX65" fmla="*/ 1606378 w 2928551"/>
              <a:gd name="connsiteY65" fmla="*/ 3361038 h 3657600"/>
              <a:gd name="connsiteX66" fmla="*/ 1717589 w 2928551"/>
              <a:gd name="connsiteY66" fmla="*/ 3262184 h 3657600"/>
              <a:gd name="connsiteX67" fmla="*/ 1754659 w 2928551"/>
              <a:gd name="connsiteY67" fmla="*/ 3249827 h 3657600"/>
              <a:gd name="connsiteX68" fmla="*/ 1791729 w 2928551"/>
              <a:gd name="connsiteY68" fmla="*/ 3225113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28551" h="3657600">
                <a:moveTo>
                  <a:pt x="2928551" y="0"/>
                </a:moveTo>
                <a:cubicBezTo>
                  <a:pt x="2907956" y="8238"/>
                  <a:pt x="2887536" y="16925"/>
                  <a:pt x="2866767" y="24713"/>
                </a:cubicBezTo>
                <a:cubicBezTo>
                  <a:pt x="2854571" y="29286"/>
                  <a:pt x="2842722" y="37070"/>
                  <a:pt x="2829697" y="37070"/>
                </a:cubicBezTo>
                <a:cubicBezTo>
                  <a:pt x="2767776" y="37070"/>
                  <a:pt x="2706130" y="28832"/>
                  <a:pt x="2644346" y="24713"/>
                </a:cubicBezTo>
                <a:cubicBezTo>
                  <a:pt x="2553730" y="28832"/>
                  <a:pt x="2462691" y="27406"/>
                  <a:pt x="2372497" y="37070"/>
                </a:cubicBezTo>
                <a:cubicBezTo>
                  <a:pt x="2346595" y="39845"/>
                  <a:pt x="2323901" y="56675"/>
                  <a:pt x="2298356" y="61784"/>
                </a:cubicBezTo>
                <a:cubicBezTo>
                  <a:pt x="2261782" y="69099"/>
                  <a:pt x="2224117" y="69211"/>
                  <a:pt x="2187146" y="74140"/>
                </a:cubicBezTo>
                <a:cubicBezTo>
                  <a:pt x="2162311" y="77451"/>
                  <a:pt x="2137719" y="82378"/>
                  <a:pt x="2113005" y="86497"/>
                </a:cubicBezTo>
                <a:cubicBezTo>
                  <a:pt x="2100648" y="90616"/>
                  <a:pt x="2088459" y="95276"/>
                  <a:pt x="2075935" y="98854"/>
                </a:cubicBezTo>
                <a:cubicBezTo>
                  <a:pt x="2035212" y="110490"/>
                  <a:pt x="2007199" y="115073"/>
                  <a:pt x="1964724" y="123567"/>
                </a:cubicBezTo>
                <a:cubicBezTo>
                  <a:pt x="1793384" y="192104"/>
                  <a:pt x="2004650" y="101386"/>
                  <a:pt x="1853513" y="185351"/>
                </a:cubicBezTo>
                <a:cubicBezTo>
                  <a:pt x="1834123" y="196123"/>
                  <a:pt x="1811119" y="199293"/>
                  <a:pt x="1791729" y="210065"/>
                </a:cubicBezTo>
                <a:cubicBezTo>
                  <a:pt x="1773726" y="220067"/>
                  <a:pt x="1759438" y="235711"/>
                  <a:pt x="1742302" y="247135"/>
                </a:cubicBezTo>
                <a:cubicBezTo>
                  <a:pt x="1737696" y="250206"/>
                  <a:pt x="1657271" y="296632"/>
                  <a:pt x="1643448" y="308919"/>
                </a:cubicBezTo>
                <a:cubicBezTo>
                  <a:pt x="1617326" y="332138"/>
                  <a:pt x="1594021" y="358346"/>
                  <a:pt x="1569308" y="383059"/>
                </a:cubicBezTo>
                <a:cubicBezTo>
                  <a:pt x="1556951" y="395416"/>
                  <a:pt x="1541931" y="405589"/>
                  <a:pt x="1532237" y="420130"/>
                </a:cubicBezTo>
                <a:cubicBezTo>
                  <a:pt x="1502811" y="464270"/>
                  <a:pt x="1499190" y="472020"/>
                  <a:pt x="1458097" y="518984"/>
                </a:cubicBezTo>
                <a:cubicBezTo>
                  <a:pt x="1446590" y="532135"/>
                  <a:pt x="1432214" y="542629"/>
                  <a:pt x="1421027" y="556054"/>
                </a:cubicBezTo>
                <a:cubicBezTo>
                  <a:pt x="1411520" y="567463"/>
                  <a:pt x="1406814" y="582623"/>
                  <a:pt x="1396313" y="593124"/>
                </a:cubicBezTo>
                <a:cubicBezTo>
                  <a:pt x="1385812" y="603625"/>
                  <a:pt x="1371328" y="609206"/>
                  <a:pt x="1359243" y="617838"/>
                </a:cubicBezTo>
                <a:cubicBezTo>
                  <a:pt x="1336759" y="633898"/>
                  <a:pt x="1298956" y="665060"/>
                  <a:pt x="1272746" y="679621"/>
                </a:cubicBezTo>
                <a:cubicBezTo>
                  <a:pt x="1248592" y="693040"/>
                  <a:pt x="1222472" y="702770"/>
                  <a:pt x="1198605" y="716692"/>
                </a:cubicBezTo>
                <a:cubicBezTo>
                  <a:pt x="1172949" y="731658"/>
                  <a:pt x="1150540" y="751896"/>
                  <a:pt x="1124465" y="766119"/>
                </a:cubicBezTo>
                <a:cubicBezTo>
                  <a:pt x="1104992" y="776740"/>
                  <a:pt x="1082211" y="780316"/>
                  <a:pt x="1062681" y="790832"/>
                </a:cubicBezTo>
                <a:cubicBezTo>
                  <a:pt x="906414" y="874975"/>
                  <a:pt x="1016233" y="835147"/>
                  <a:pt x="926756" y="864973"/>
                </a:cubicBezTo>
                <a:cubicBezTo>
                  <a:pt x="910280" y="881449"/>
                  <a:pt x="895020" y="899237"/>
                  <a:pt x="877329" y="914400"/>
                </a:cubicBezTo>
                <a:cubicBezTo>
                  <a:pt x="866053" y="924065"/>
                  <a:pt x="850038" y="927937"/>
                  <a:pt x="840259" y="939113"/>
                </a:cubicBezTo>
                <a:cubicBezTo>
                  <a:pt x="820700" y="961466"/>
                  <a:pt x="808653" y="989492"/>
                  <a:pt x="790832" y="1013254"/>
                </a:cubicBezTo>
                <a:cubicBezTo>
                  <a:pt x="778475" y="1029730"/>
                  <a:pt x="767165" y="1047044"/>
                  <a:pt x="753762" y="1062681"/>
                </a:cubicBezTo>
                <a:cubicBezTo>
                  <a:pt x="709953" y="1113792"/>
                  <a:pt x="723189" y="1082203"/>
                  <a:pt x="691978" y="1136821"/>
                </a:cubicBezTo>
                <a:cubicBezTo>
                  <a:pt x="670001" y="1175280"/>
                  <a:pt x="669922" y="1190474"/>
                  <a:pt x="642551" y="1223319"/>
                </a:cubicBezTo>
                <a:cubicBezTo>
                  <a:pt x="552737" y="1331097"/>
                  <a:pt x="660964" y="1180241"/>
                  <a:pt x="568410" y="1309816"/>
                </a:cubicBezTo>
                <a:cubicBezTo>
                  <a:pt x="559778" y="1321901"/>
                  <a:pt x="551480" y="1334238"/>
                  <a:pt x="543697" y="1346886"/>
                </a:cubicBezTo>
                <a:cubicBezTo>
                  <a:pt x="518522" y="1387795"/>
                  <a:pt x="498377" y="1432026"/>
                  <a:pt x="469556" y="1470454"/>
                </a:cubicBezTo>
                <a:lnTo>
                  <a:pt x="432486" y="1519881"/>
                </a:lnTo>
                <a:cubicBezTo>
                  <a:pt x="397010" y="1661784"/>
                  <a:pt x="446617" y="1486910"/>
                  <a:pt x="395416" y="1606378"/>
                </a:cubicBezTo>
                <a:cubicBezTo>
                  <a:pt x="388726" y="1621988"/>
                  <a:pt x="389022" y="1639904"/>
                  <a:pt x="383059" y="1655805"/>
                </a:cubicBezTo>
                <a:cubicBezTo>
                  <a:pt x="362690" y="1710123"/>
                  <a:pt x="359707" y="1696672"/>
                  <a:pt x="333632" y="1742303"/>
                </a:cubicBezTo>
                <a:cubicBezTo>
                  <a:pt x="324493" y="1758296"/>
                  <a:pt x="317865" y="1775628"/>
                  <a:pt x="308919" y="1791730"/>
                </a:cubicBezTo>
                <a:cubicBezTo>
                  <a:pt x="297255" y="1812725"/>
                  <a:pt x="282589" y="1832031"/>
                  <a:pt x="271848" y="1853513"/>
                </a:cubicBezTo>
                <a:cubicBezTo>
                  <a:pt x="259952" y="1877304"/>
                  <a:pt x="255049" y="1916268"/>
                  <a:pt x="247135" y="1940011"/>
                </a:cubicBezTo>
                <a:cubicBezTo>
                  <a:pt x="226983" y="2000466"/>
                  <a:pt x="227977" y="1993460"/>
                  <a:pt x="197708" y="2038865"/>
                </a:cubicBezTo>
                <a:cubicBezTo>
                  <a:pt x="168139" y="2157138"/>
                  <a:pt x="172142" y="2122373"/>
                  <a:pt x="160637" y="2248930"/>
                </a:cubicBezTo>
                <a:cubicBezTo>
                  <a:pt x="155775" y="2302413"/>
                  <a:pt x="157614" y="2356680"/>
                  <a:pt x="148281" y="2409567"/>
                </a:cubicBezTo>
                <a:cubicBezTo>
                  <a:pt x="145080" y="2427707"/>
                  <a:pt x="130823" y="2442063"/>
                  <a:pt x="123567" y="2458994"/>
                </a:cubicBezTo>
                <a:cubicBezTo>
                  <a:pt x="118436" y="2470966"/>
                  <a:pt x="114139" y="2483373"/>
                  <a:pt x="111210" y="2496065"/>
                </a:cubicBezTo>
                <a:cubicBezTo>
                  <a:pt x="101765" y="2536994"/>
                  <a:pt x="96685" y="2578882"/>
                  <a:pt x="86497" y="2619632"/>
                </a:cubicBezTo>
                <a:lnTo>
                  <a:pt x="74140" y="2669059"/>
                </a:lnTo>
                <a:cubicBezTo>
                  <a:pt x="70955" y="2700906"/>
                  <a:pt x="61527" y="2822398"/>
                  <a:pt x="49427" y="2866767"/>
                </a:cubicBezTo>
                <a:cubicBezTo>
                  <a:pt x="39962" y="2901473"/>
                  <a:pt x="16288" y="2945401"/>
                  <a:pt x="0" y="2977978"/>
                </a:cubicBezTo>
                <a:cubicBezTo>
                  <a:pt x="4119" y="3080951"/>
                  <a:pt x="5014" y="3184104"/>
                  <a:pt x="12356" y="3286897"/>
                </a:cubicBezTo>
                <a:cubicBezTo>
                  <a:pt x="13636" y="3304824"/>
                  <a:pt x="42791" y="3364103"/>
                  <a:pt x="49427" y="3373394"/>
                </a:cubicBezTo>
                <a:cubicBezTo>
                  <a:pt x="59584" y="3387614"/>
                  <a:pt x="75124" y="3397197"/>
                  <a:pt x="86497" y="3410465"/>
                </a:cubicBezTo>
                <a:cubicBezTo>
                  <a:pt x="113140" y="3441549"/>
                  <a:pt x="126748" y="3472756"/>
                  <a:pt x="160637" y="3496962"/>
                </a:cubicBezTo>
                <a:cubicBezTo>
                  <a:pt x="195432" y="3521816"/>
                  <a:pt x="219688" y="3524082"/>
                  <a:pt x="259492" y="3534032"/>
                </a:cubicBezTo>
                <a:cubicBezTo>
                  <a:pt x="423393" y="3615984"/>
                  <a:pt x="218737" y="3516567"/>
                  <a:pt x="345989" y="3571103"/>
                </a:cubicBezTo>
                <a:cubicBezTo>
                  <a:pt x="362920" y="3578359"/>
                  <a:pt x="378169" y="3589348"/>
                  <a:pt x="395416" y="3595816"/>
                </a:cubicBezTo>
                <a:cubicBezTo>
                  <a:pt x="411317" y="3601779"/>
                  <a:pt x="428732" y="3602803"/>
                  <a:pt x="444843" y="3608173"/>
                </a:cubicBezTo>
                <a:cubicBezTo>
                  <a:pt x="447189" y="3608955"/>
                  <a:pt x="527589" y="3642765"/>
                  <a:pt x="543697" y="3645243"/>
                </a:cubicBezTo>
                <a:cubicBezTo>
                  <a:pt x="584610" y="3651537"/>
                  <a:pt x="626076" y="3653481"/>
                  <a:pt x="667265" y="3657600"/>
                </a:cubicBezTo>
                <a:cubicBezTo>
                  <a:pt x="819665" y="3653481"/>
                  <a:pt x="972319" y="3654954"/>
                  <a:pt x="1124465" y="3645243"/>
                </a:cubicBezTo>
                <a:cubicBezTo>
                  <a:pt x="1166384" y="3642567"/>
                  <a:pt x="1206599" y="3627436"/>
                  <a:pt x="1248032" y="3620530"/>
                </a:cubicBezTo>
                <a:cubicBezTo>
                  <a:pt x="1363004" y="3601368"/>
                  <a:pt x="1297243" y="3610666"/>
                  <a:pt x="1445740" y="3595816"/>
                </a:cubicBezTo>
                <a:cubicBezTo>
                  <a:pt x="1481363" y="3572068"/>
                  <a:pt x="1504997" y="3559812"/>
                  <a:pt x="1532237" y="3521676"/>
                </a:cubicBezTo>
                <a:cubicBezTo>
                  <a:pt x="1542359" y="3507506"/>
                  <a:pt x="1551351" y="3446377"/>
                  <a:pt x="1556951" y="3435178"/>
                </a:cubicBezTo>
                <a:cubicBezTo>
                  <a:pt x="1570234" y="3408612"/>
                  <a:pt x="1585376" y="3382040"/>
                  <a:pt x="1606378" y="3361038"/>
                </a:cubicBezTo>
                <a:cubicBezTo>
                  <a:pt x="1639129" y="3328287"/>
                  <a:pt x="1673487" y="3284235"/>
                  <a:pt x="1717589" y="3262184"/>
                </a:cubicBezTo>
                <a:cubicBezTo>
                  <a:pt x="1729239" y="3256359"/>
                  <a:pt x="1743009" y="3255652"/>
                  <a:pt x="1754659" y="3249827"/>
                </a:cubicBezTo>
                <a:cubicBezTo>
                  <a:pt x="1767942" y="3243185"/>
                  <a:pt x="1791729" y="3225113"/>
                  <a:pt x="1791729" y="3225113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93524" y="1841157"/>
            <a:ext cx="3509319" cy="4396155"/>
          </a:xfrm>
          <a:custGeom>
            <a:avLst/>
            <a:gdLst>
              <a:gd name="connsiteX0" fmla="*/ 3509319 w 3509319"/>
              <a:gd name="connsiteY0" fmla="*/ 0 h 4534929"/>
              <a:gd name="connsiteX1" fmla="*/ 2916195 w 3509319"/>
              <a:gd name="connsiteY1" fmla="*/ 12357 h 4534929"/>
              <a:gd name="connsiteX2" fmla="*/ 2718487 w 3509319"/>
              <a:gd name="connsiteY2" fmla="*/ 49427 h 4534929"/>
              <a:gd name="connsiteX3" fmla="*/ 2631990 w 3509319"/>
              <a:gd name="connsiteY3" fmla="*/ 61784 h 4534929"/>
              <a:gd name="connsiteX4" fmla="*/ 2557849 w 3509319"/>
              <a:gd name="connsiteY4" fmla="*/ 74140 h 4534929"/>
              <a:gd name="connsiteX5" fmla="*/ 2508422 w 3509319"/>
              <a:gd name="connsiteY5" fmla="*/ 86497 h 4534929"/>
              <a:gd name="connsiteX6" fmla="*/ 2409568 w 3509319"/>
              <a:gd name="connsiteY6" fmla="*/ 123567 h 4534929"/>
              <a:gd name="connsiteX7" fmla="*/ 2335427 w 3509319"/>
              <a:gd name="connsiteY7" fmla="*/ 185351 h 4534929"/>
              <a:gd name="connsiteX8" fmla="*/ 2286000 w 3509319"/>
              <a:gd name="connsiteY8" fmla="*/ 234778 h 4534929"/>
              <a:gd name="connsiteX9" fmla="*/ 2248930 w 3509319"/>
              <a:gd name="connsiteY9" fmla="*/ 259492 h 4534929"/>
              <a:gd name="connsiteX10" fmla="*/ 2224217 w 3509319"/>
              <a:gd name="connsiteY10" fmla="*/ 296562 h 4534929"/>
              <a:gd name="connsiteX11" fmla="*/ 2150076 w 3509319"/>
              <a:gd name="connsiteY11" fmla="*/ 358346 h 4534929"/>
              <a:gd name="connsiteX12" fmla="*/ 2075935 w 3509319"/>
              <a:gd name="connsiteY12" fmla="*/ 457200 h 4534929"/>
              <a:gd name="connsiteX13" fmla="*/ 2014152 w 3509319"/>
              <a:gd name="connsiteY13" fmla="*/ 506627 h 4534929"/>
              <a:gd name="connsiteX14" fmla="*/ 1940011 w 3509319"/>
              <a:gd name="connsiteY14" fmla="*/ 593124 h 4534929"/>
              <a:gd name="connsiteX15" fmla="*/ 1841157 w 3509319"/>
              <a:gd name="connsiteY15" fmla="*/ 667265 h 4534929"/>
              <a:gd name="connsiteX16" fmla="*/ 1767017 w 3509319"/>
              <a:gd name="connsiteY16" fmla="*/ 729048 h 4534929"/>
              <a:gd name="connsiteX17" fmla="*/ 1482811 w 3509319"/>
              <a:gd name="connsiteY17" fmla="*/ 889686 h 4534929"/>
              <a:gd name="connsiteX18" fmla="*/ 1433384 w 3509319"/>
              <a:gd name="connsiteY18" fmla="*/ 902043 h 4534929"/>
              <a:gd name="connsiteX19" fmla="*/ 1334530 w 3509319"/>
              <a:gd name="connsiteY19" fmla="*/ 951470 h 4534929"/>
              <a:gd name="connsiteX20" fmla="*/ 1210962 w 3509319"/>
              <a:gd name="connsiteY20" fmla="*/ 1075038 h 4534929"/>
              <a:gd name="connsiteX21" fmla="*/ 1173892 w 3509319"/>
              <a:gd name="connsiteY21" fmla="*/ 1112108 h 4534929"/>
              <a:gd name="connsiteX22" fmla="*/ 1149179 w 3509319"/>
              <a:gd name="connsiteY22" fmla="*/ 1149178 h 4534929"/>
              <a:gd name="connsiteX23" fmla="*/ 1087395 w 3509319"/>
              <a:gd name="connsiteY23" fmla="*/ 1198605 h 4534929"/>
              <a:gd name="connsiteX24" fmla="*/ 1013254 w 3509319"/>
              <a:gd name="connsiteY24" fmla="*/ 1285102 h 4534929"/>
              <a:gd name="connsiteX25" fmla="*/ 988541 w 3509319"/>
              <a:gd name="connsiteY25" fmla="*/ 1322173 h 4534929"/>
              <a:gd name="connsiteX26" fmla="*/ 951471 w 3509319"/>
              <a:gd name="connsiteY26" fmla="*/ 1383957 h 4534929"/>
              <a:gd name="connsiteX27" fmla="*/ 877330 w 3509319"/>
              <a:gd name="connsiteY27" fmla="*/ 1458097 h 4534929"/>
              <a:gd name="connsiteX28" fmla="*/ 852617 w 3509319"/>
              <a:gd name="connsiteY28" fmla="*/ 1519881 h 4534929"/>
              <a:gd name="connsiteX29" fmla="*/ 803190 w 3509319"/>
              <a:gd name="connsiteY29" fmla="*/ 1606378 h 4534929"/>
              <a:gd name="connsiteX30" fmla="*/ 790833 w 3509319"/>
              <a:gd name="connsiteY30" fmla="*/ 1643448 h 4534929"/>
              <a:gd name="connsiteX31" fmla="*/ 753762 w 3509319"/>
              <a:gd name="connsiteY31" fmla="*/ 1692875 h 4534929"/>
              <a:gd name="connsiteX32" fmla="*/ 729049 w 3509319"/>
              <a:gd name="connsiteY32" fmla="*/ 1742302 h 4534929"/>
              <a:gd name="connsiteX33" fmla="*/ 704335 w 3509319"/>
              <a:gd name="connsiteY33" fmla="*/ 1841157 h 4534929"/>
              <a:gd name="connsiteX34" fmla="*/ 679622 w 3509319"/>
              <a:gd name="connsiteY34" fmla="*/ 1878227 h 4534929"/>
              <a:gd name="connsiteX35" fmla="*/ 654908 w 3509319"/>
              <a:gd name="connsiteY35" fmla="*/ 1952367 h 4534929"/>
              <a:gd name="connsiteX36" fmla="*/ 605481 w 3509319"/>
              <a:gd name="connsiteY36" fmla="*/ 2026508 h 4534929"/>
              <a:gd name="connsiteX37" fmla="*/ 543698 w 3509319"/>
              <a:gd name="connsiteY37" fmla="*/ 2150075 h 4534929"/>
              <a:gd name="connsiteX38" fmla="*/ 506627 w 3509319"/>
              <a:gd name="connsiteY38" fmla="*/ 2199502 h 4534929"/>
              <a:gd name="connsiteX39" fmla="*/ 481914 w 3509319"/>
              <a:gd name="connsiteY39" fmla="*/ 2248929 h 4534929"/>
              <a:gd name="connsiteX40" fmla="*/ 420130 w 3509319"/>
              <a:gd name="connsiteY40" fmla="*/ 2335427 h 4534929"/>
              <a:gd name="connsiteX41" fmla="*/ 395417 w 3509319"/>
              <a:gd name="connsiteY41" fmla="*/ 2372497 h 4534929"/>
              <a:gd name="connsiteX42" fmla="*/ 358346 w 3509319"/>
              <a:gd name="connsiteY42" fmla="*/ 2446638 h 4534929"/>
              <a:gd name="connsiteX43" fmla="*/ 308919 w 3509319"/>
              <a:gd name="connsiteY43" fmla="*/ 2520778 h 4534929"/>
              <a:gd name="connsiteX44" fmla="*/ 284206 w 3509319"/>
              <a:gd name="connsiteY44" fmla="*/ 2570205 h 4534929"/>
              <a:gd name="connsiteX45" fmla="*/ 271849 w 3509319"/>
              <a:gd name="connsiteY45" fmla="*/ 2607275 h 4534929"/>
              <a:gd name="connsiteX46" fmla="*/ 222422 w 3509319"/>
              <a:gd name="connsiteY46" fmla="*/ 2681416 h 4534929"/>
              <a:gd name="connsiteX47" fmla="*/ 197708 w 3509319"/>
              <a:gd name="connsiteY47" fmla="*/ 2755557 h 4534929"/>
              <a:gd name="connsiteX48" fmla="*/ 148281 w 3509319"/>
              <a:gd name="connsiteY48" fmla="*/ 2854411 h 4534929"/>
              <a:gd name="connsiteX49" fmla="*/ 135925 w 3509319"/>
              <a:gd name="connsiteY49" fmla="*/ 2916194 h 4534929"/>
              <a:gd name="connsiteX50" fmla="*/ 123568 w 3509319"/>
              <a:gd name="connsiteY50" fmla="*/ 2953265 h 4534929"/>
              <a:gd name="connsiteX51" fmla="*/ 111211 w 3509319"/>
              <a:gd name="connsiteY51" fmla="*/ 3052119 h 4534929"/>
              <a:gd name="connsiteX52" fmla="*/ 61784 w 3509319"/>
              <a:gd name="connsiteY52" fmla="*/ 3188043 h 4534929"/>
              <a:gd name="connsiteX53" fmla="*/ 24714 w 3509319"/>
              <a:gd name="connsiteY53" fmla="*/ 3311611 h 4534929"/>
              <a:gd name="connsiteX54" fmla="*/ 0 w 3509319"/>
              <a:gd name="connsiteY54" fmla="*/ 3484605 h 4534929"/>
              <a:gd name="connsiteX55" fmla="*/ 12357 w 3509319"/>
              <a:gd name="connsiteY55" fmla="*/ 3805881 h 4534929"/>
              <a:gd name="connsiteX56" fmla="*/ 24714 w 3509319"/>
              <a:gd name="connsiteY56" fmla="*/ 3867665 h 4534929"/>
              <a:gd name="connsiteX57" fmla="*/ 49427 w 3509319"/>
              <a:gd name="connsiteY57" fmla="*/ 3904735 h 4534929"/>
              <a:gd name="connsiteX58" fmla="*/ 61784 w 3509319"/>
              <a:gd name="connsiteY58" fmla="*/ 3954162 h 4534929"/>
              <a:gd name="connsiteX59" fmla="*/ 123568 w 3509319"/>
              <a:gd name="connsiteY59" fmla="*/ 4053016 h 4534929"/>
              <a:gd name="connsiteX60" fmla="*/ 160638 w 3509319"/>
              <a:gd name="connsiteY60" fmla="*/ 4090086 h 4534929"/>
              <a:gd name="connsiteX61" fmla="*/ 197708 w 3509319"/>
              <a:gd name="connsiteY61" fmla="*/ 4139513 h 4534929"/>
              <a:gd name="connsiteX62" fmla="*/ 345990 w 3509319"/>
              <a:gd name="connsiteY62" fmla="*/ 4275438 h 4534929"/>
              <a:gd name="connsiteX63" fmla="*/ 432487 w 3509319"/>
              <a:gd name="connsiteY63" fmla="*/ 4349578 h 4534929"/>
              <a:gd name="connsiteX64" fmla="*/ 481914 w 3509319"/>
              <a:gd name="connsiteY64" fmla="*/ 4361935 h 4534929"/>
              <a:gd name="connsiteX65" fmla="*/ 605481 w 3509319"/>
              <a:gd name="connsiteY65" fmla="*/ 4411362 h 4534929"/>
              <a:gd name="connsiteX66" fmla="*/ 691979 w 3509319"/>
              <a:gd name="connsiteY66" fmla="*/ 4460789 h 4534929"/>
              <a:gd name="connsiteX67" fmla="*/ 815546 w 3509319"/>
              <a:gd name="connsiteY67" fmla="*/ 4497859 h 4534929"/>
              <a:gd name="connsiteX68" fmla="*/ 852617 w 3509319"/>
              <a:gd name="connsiteY68" fmla="*/ 4510216 h 4534929"/>
              <a:gd name="connsiteX69" fmla="*/ 939114 w 3509319"/>
              <a:gd name="connsiteY69" fmla="*/ 4534929 h 4534929"/>
              <a:gd name="connsiteX70" fmla="*/ 1705233 w 3509319"/>
              <a:gd name="connsiteY70" fmla="*/ 4522573 h 4534929"/>
              <a:gd name="connsiteX71" fmla="*/ 1804087 w 3509319"/>
              <a:gd name="connsiteY71" fmla="*/ 4497859 h 4534929"/>
              <a:gd name="connsiteX72" fmla="*/ 1927654 w 3509319"/>
              <a:gd name="connsiteY72" fmla="*/ 4473146 h 4534929"/>
              <a:gd name="connsiteX73" fmla="*/ 1977081 w 3509319"/>
              <a:gd name="connsiteY73" fmla="*/ 4448432 h 4534929"/>
              <a:gd name="connsiteX74" fmla="*/ 2088292 w 3509319"/>
              <a:gd name="connsiteY74" fmla="*/ 4436075 h 4534929"/>
              <a:gd name="connsiteX75" fmla="*/ 2125362 w 3509319"/>
              <a:gd name="connsiteY75" fmla="*/ 4423719 h 4534929"/>
              <a:gd name="connsiteX76" fmla="*/ 2174790 w 3509319"/>
              <a:gd name="connsiteY76" fmla="*/ 4411362 h 4534929"/>
              <a:gd name="connsiteX77" fmla="*/ 2248930 w 3509319"/>
              <a:gd name="connsiteY77" fmla="*/ 4386648 h 4534929"/>
              <a:gd name="connsiteX78" fmla="*/ 2310714 w 3509319"/>
              <a:gd name="connsiteY78" fmla="*/ 4349578 h 4534929"/>
              <a:gd name="connsiteX79" fmla="*/ 2347784 w 3509319"/>
              <a:gd name="connsiteY79" fmla="*/ 4312508 h 4534929"/>
              <a:gd name="connsiteX80" fmla="*/ 2384854 w 3509319"/>
              <a:gd name="connsiteY80" fmla="*/ 4300151 h 4534929"/>
              <a:gd name="connsiteX81" fmla="*/ 2483708 w 3509319"/>
              <a:gd name="connsiteY81" fmla="*/ 4238367 h 4534929"/>
              <a:gd name="connsiteX82" fmla="*/ 2545492 w 3509319"/>
              <a:gd name="connsiteY82" fmla="*/ 4201297 h 4534929"/>
              <a:gd name="connsiteX83" fmla="*/ 2656703 w 3509319"/>
              <a:gd name="connsiteY83" fmla="*/ 4139513 h 4534929"/>
              <a:gd name="connsiteX84" fmla="*/ 2706130 w 3509319"/>
              <a:gd name="connsiteY84" fmla="*/ 4102443 h 4534929"/>
              <a:gd name="connsiteX85" fmla="*/ 2743200 w 3509319"/>
              <a:gd name="connsiteY85" fmla="*/ 4065373 h 4534929"/>
              <a:gd name="connsiteX86" fmla="*/ 2817341 w 3509319"/>
              <a:gd name="connsiteY86" fmla="*/ 4003589 h 4534929"/>
              <a:gd name="connsiteX87" fmla="*/ 2842054 w 3509319"/>
              <a:gd name="connsiteY87" fmla="*/ 3966519 h 4534929"/>
              <a:gd name="connsiteX88" fmla="*/ 2879125 w 3509319"/>
              <a:gd name="connsiteY88" fmla="*/ 3929448 h 4534929"/>
              <a:gd name="connsiteX89" fmla="*/ 2891481 w 3509319"/>
              <a:gd name="connsiteY89" fmla="*/ 3917092 h 453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509319" h="4534929">
                <a:moveTo>
                  <a:pt x="3509319" y="0"/>
                </a:moveTo>
                <a:lnTo>
                  <a:pt x="2916195" y="12357"/>
                </a:lnTo>
                <a:cubicBezTo>
                  <a:pt x="2774332" y="17335"/>
                  <a:pt x="2841530" y="23060"/>
                  <a:pt x="2718487" y="49427"/>
                </a:cubicBezTo>
                <a:cubicBezTo>
                  <a:pt x="2690008" y="55530"/>
                  <a:pt x="2660776" y="57355"/>
                  <a:pt x="2631990" y="61784"/>
                </a:cubicBezTo>
                <a:cubicBezTo>
                  <a:pt x="2607227" y="65594"/>
                  <a:pt x="2582417" y="69227"/>
                  <a:pt x="2557849" y="74140"/>
                </a:cubicBezTo>
                <a:cubicBezTo>
                  <a:pt x="2541196" y="77471"/>
                  <a:pt x="2524323" y="80534"/>
                  <a:pt x="2508422" y="86497"/>
                </a:cubicBezTo>
                <a:cubicBezTo>
                  <a:pt x="2379199" y="134957"/>
                  <a:pt x="2536429" y="91854"/>
                  <a:pt x="2409568" y="123567"/>
                </a:cubicBezTo>
                <a:cubicBezTo>
                  <a:pt x="2309605" y="256852"/>
                  <a:pt x="2426871" y="120034"/>
                  <a:pt x="2335427" y="185351"/>
                </a:cubicBezTo>
                <a:cubicBezTo>
                  <a:pt x="2316467" y="198894"/>
                  <a:pt x="2303691" y="219614"/>
                  <a:pt x="2286000" y="234778"/>
                </a:cubicBezTo>
                <a:cubicBezTo>
                  <a:pt x="2274724" y="244443"/>
                  <a:pt x="2261287" y="251254"/>
                  <a:pt x="2248930" y="259492"/>
                </a:cubicBezTo>
                <a:cubicBezTo>
                  <a:pt x="2240692" y="271849"/>
                  <a:pt x="2234718" y="286061"/>
                  <a:pt x="2224217" y="296562"/>
                </a:cubicBezTo>
                <a:cubicBezTo>
                  <a:pt x="2127011" y="393766"/>
                  <a:pt x="2251298" y="236879"/>
                  <a:pt x="2150076" y="358346"/>
                </a:cubicBezTo>
                <a:cubicBezTo>
                  <a:pt x="2093044" y="426785"/>
                  <a:pt x="2166053" y="367082"/>
                  <a:pt x="2075935" y="457200"/>
                </a:cubicBezTo>
                <a:cubicBezTo>
                  <a:pt x="2057286" y="475849"/>
                  <a:pt x="2032801" y="487978"/>
                  <a:pt x="2014152" y="506627"/>
                </a:cubicBezTo>
                <a:cubicBezTo>
                  <a:pt x="1987300" y="533479"/>
                  <a:pt x="1967839" y="567284"/>
                  <a:pt x="1940011" y="593124"/>
                </a:cubicBezTo>
                <a:cubicBezTo>
                  <a:pt x="1909828" y="621151"/>
                  <a:pt x="1873545" y="641817"/>
                  <a:pt x="1841157" y="667265"/>
                </a:cubicBezTo>
                <a:cubicBezTo>
                  <a:pt x="1815862" y="687140"/>
                  <a:pt x="1793784" y="711204"/>
                  <a:pt x="1767017" y="729048"/>
                </a:cubicBezTo>
                <a:cubicBezTo>
                  <a:pt x="1714383" y="764137"/>
                  <a:pt x="1562098" y="856650"/>
                  <a:pt x="1482811" y="889686"/>
                </a:cubicBezTo>
                <a:cubicBezTo>
                  <a:pt x="1467135" y="896218"/>
                  <a:pt x="1449060" y="895511"/>
                  <a:pt x="1433384" y="902043"/>
                </a:cubicBezTo>
                <a:cubicBezTo>
                  <a:pt x="1399377" y="916213"/>
                  <a:pt x="1334530" y="951470"/>
                  <a:pt x="1334530" y="951470"/>
                </a:cubicBezTo>
                <a:lnTo>
                  <a:pt x="1210962" y="1075038"/>
                </a:lnTo>
                <a:cubicBezTo>
                  <a:pt x="1198605" y="1087395"/>
                  <a:pt x="1183585" y="1097568"/>
                  <a:pt x="1173892" y="1112108"/>
                </a:cubicBezTo>
                <a:cubicBezTo>
                  <a:pt x="1165654" y="1124465"/>
                  <a:pt x="1159680" y="1138677"/>
                  <a:pt x="1149179" y="1149178"/>
                </a:cubicBezTo>
                <a:cubicBezTo>
                  <a:pt x="1130530" y="1167827"/>
                  <a:pt x="1107243" y="1181238"/>
                  <a:pt x="1087395" y="1198605"/>
                </a:cubicBezTo>
                <a:cubicBezTo>
                  <a:pt x="1053182" y="1228541"/>
                  <a:pt x="1040280" y="1247265"/>
                  <a:pt x="1013254" y="1285102"/>
                </a:cubicBezTo>
                <a:cubicBezTo>
                  <a:pt x="1004622" y="1297187"/>
                  <a:pt x="996412" y="1309579"/>
                  <a:pt x="988541" y="1322173"/>
                </a:cubicBezTo>
                <a:cubicBezTo>
                  <a:pt x="975812" y="1342540"/>
                  <a:pt x="966680" y="1365369"/>
                  <a:pt x="951471" y="1383957"/>
                </a:cubicBezTo>
                <a:cubicBezTo>
                  <a:pt x="929339" y="1411007"/>
                  <a:pt x="877330" y="1458097"/>
                  <a:pt x="877330" y="1458097"/>
                </a:cubicBezTo>
                <a:cubicBezTo>
                  <a:pt x="869092" y="1478692"/>
                  <a:pt x="862537" y="1500042"/>
                  <a:pt x="852617" y="1519881"/>
                </a:cubicBezTo>
                <a:cubicBezTo>
                  <a:pt x="790560" y="1643995"/>
                  <a:pt x="868189" y="1454714"/>
                  <a:pt x="803190" y="1606378"/>
                </a:cubicBezTo>
                <a:cubicBezTo>
                  <a:pt x="798059" y="1618350"/>
                  <a:pt x="797295" y="1632139"/>
                  <a:pt x="790833" y="1643448"/>
                </a:cubicBezTo>
                <a:cubicBezTo>
                  <a:pt x="780615" y="1661329"/>
                  <a:pt x="764677" y="1675411"/>
                  <a:pt x="753762" y="1692875"/>
                </a:cubicBezTo>
                <a:cubicBezTo>
                  <a:pt x="743999" y="1708495"/>
                  <a:pt x="737287" y="1725826"/>
                  <a:pt x="729049" y="1742302"/>
                </a:cubicBezTo>
                <a:cubicBezTo>
                  <a:pt x="724349" y="1765802"/>
                  <a:pt x="717001" y="1815825"/>
                  <a:pt x="704335" y="1841157"/>
                </a:cubicBezTo>
                <a:cubicBezTo>
                  <a:pt x="697694" y="1854440"/>
                  <a:pt x="685654" y="1864656"/>
                  <a:pt x="679622" y="1878227"/>
                </a:cubicBezTo>
                <a:cubicBezTo>
                  <a:pt x="669042" y="1902032"/>
                  <a:pt x="666558" y="1929067"/>
                  <a:pt x="654908" y="1952367"/>
                </a:cubicBezTo>
                <a:cubicBezTo>
                  <a:pt x="641625" y="1978933"/>
                  <a:pt x="616512" y="1998930"/>
                  <a:pt x="605481" y="2026508"/>
                </a:cubicBezTo>
                <a:cubicBezTo>
                  <a:pt x="579311" y="2091934"/>
                  <a:pt x="584100" y="2089473"/>
                  <a:pt x="543698" y="2150075"/>
                </a:cubicBezTo>
                <a:cubicBezTo>
                  <a:pt x="532274" y="2167211"/>
                  <a:pt x="517542" y="2182038"/>
                  <a:pt x="506627" y="2199502"/>
                </a:cubicBezTo>
                <a:cubicBezTo>
                  <a:pt x="496864" y="2215122"/>
                  <a:pt x="491053" y="2232936"/>
                  <a:pt x="481914" y="2248929"/>
                </a:cubicBezTo>
                <a:cubicBezTo>
                  <a:pt x="465274" y="2278049"/>
                  <a:pt x="439072" y="2308907"/>
                  <a:pt x="420130" y="2335427"/>
                </a:cubicBezTo>
                <a:cubicBezTo>
                  <a:pt x="411498" y="2347512"/>
                  <a:pt x="402629" y="2359515"/>
                  <a:pt x="395417" y="2372497"/>
                </a:cubicBezTo>
                <a:cubicBezTo>
                  <a:pt x="381998" y="2396651"/>
                  <a:pt x="372268" y="2422771"/>
                  <a:pt x="358346" y="2446638"/>
                </a:cubicBezTo>
                <a:cubicBezTo>
                  <a:pt x="343380" y="2472294"/>
                  <a:pt x="324200" y="2495309"/>
                  <a:pt x="308919" y="2520778"/>
                </a:cubicBezTo>
                <a:cubicBezTo>
                  <a:pt x="299442" y="2536573"/>
                  <a:pt x="291462" y="2553274"/>
                  <a:pt x="284206" y="2570205"/>
                </a:cubicBezTo>
                <a:cubicBezTo>
                  <a:pt x="279075" y="2582177"/>
                  <a:pt x="278175" y="2595889"/>
                  <a:pt x="271849" y="2607275"/>
                </a:cubicBezTo>
                <a:cubicBezTo>
                  <a:pt x="257424" y="2633239"/>
                  <a:pt x="235705" y="2654850"/>
                  <a:pt x="222422" y="2681416"/>
                </a:cubicBezTo>
                <a:cubicBezTo>
                  <a:pt x="210772" y="2704716"/>
                  <a:pt x="209358" y="2732257"/>
                  <a:pt x="197708" y="2755557"/>
                </a:cubicBezTo>
                <a:lnTo>
                  <a:pt x="148281" y="2854411"/>
                </a:lnTo>
                <a:cubicBezTo>
                  <a:pt x="144162" y="2875005"/>
                  <a:pt x="141019" y="2895819"/>
                  <a:pt x="135925" y="2916194"/>
                </a:cubicBezTo>
                <a:cubicBezTo>
                  <a:pt x="132766" y="2928831"/>
                  <a:pt x="125898" y="2940450"/>
                  <a:pt x="123568" y="2953265"/>
                </a:cubicBezTo>
                <a:cubicBezTo>
                  <a:pt x="117628" y="2985937"/>
                  <a:pt x="118169" y="3019648"/>
                  <a:pt x="111211" y="3052119"/>
                </a:cubicBezTo>
                <a:cubicBezTo>
                  <a:pt x="102557" y="3092506"/>
                  <a:pt x="76527" y="3148730"/>
                  <a:pt x="61784" y="3188043"/>
                </a:cubicBezTo>
                <a:cubicBezTo>
                  <a:pt x="51086" y="3216570"/>
                  <a:pt x="27355" y="3297747"/>
                  <a:pt x="24714" y="3311611"/>
                </a:cubicBezTo>
                <a:cubicBezTo>
                  <a:pt x="13815" y="3368832"/>
                  <a:pt x="0" y="3484605"/>
                  <a:pt x="0" y="3484605"/>
                </a:cubicBezTo>
                <a:cubicBezTo>
                  <a:pt x="4119" y="3591697"/>
                  <a:pt x="5457" y="3698932"/>
                  <a:pt x="12357" y="3805881"/>
                </a:cubicBezTo>
                <a:cubicBezTo>
                  <a:pt x="13709" y="3826840"/>
                  <a:pt x="17340" y="3848000"/>
                  <a:pt x="24714" y="3867665"/>
                </a:cubicBezTo>
                <a:cubicBezTo>
                  <a:pt x="29928" y="3881570"/>
                  <a:pt x="41189" y="3892378"/>
                  <a:pt x="49427" y="3904735"/>
                </a:cubicBezTo>
                <a:cubicBezTo>
                  <a:pt x="53546" y="3921211"/>
                  <a:pt x="55821" y="3938261"/>
                  <a:pt x="61784" y="3954162"/>
                </a:cubicBezTo>
                <a:cubicBezTo>
                  <a:pt x="75848" y="3991665"/>
                  <a:pt x="97650" y="4022779"/>
                  <a:pt x="123568" y="4053016"/>
                </a:cubicBezTo>
                <a:cubicBezTo>
                  <a:pt x="134941" y="4066284"/>
                  <a:pt x="149265" y="4076818"/>
                  <a:pt x="160638" y="4090086"/>
                </a:cubicBezTo>
                <a:cubicBezTo>
                  <a:pt x="174041" y="4105723"/>
                  <a:pt x="183792" y="4124332"/>
                  <a:pt x="197708" y="4139513"/>
                </a:cubicBezTo>
                <a:cubicBezTo>
                  <a:pt x="356938" y="4313218"/>
                  <a:pt x="239035" y="4183762"/>
                  <a:pt x="345990" y="4275438"/>
                </a:cubicBezTo>
                <a:cubicBezTo>
                  <a:pt x="380615" y="4305116"/>
                  <a:pt x="389124" y="4327896"/>
                  <a:pt x="432487" y="4349578"/>
                </a:cubicBezTo>
                <a:cubicBezTo>
                  <a:pt x="447677" y="4357173"/>
                  <a:pt x="465438" y="4357816"/>
                  <a:pt x="481914" y="4361935"/>
                </a:cubicBezTo>
                <a:cubicBezTo>
                  <a:pt x="560337" y="4440358"/>
                  <a:pt x="467086" y="4361935"/>
                  <a:pt x="605481" y="4411362"/>
                </a:cubicBezTo>
                <a:cubicBezTo>
                  <a:pt x="636754" y="4422531"/>
                  <a:pt x="661827" y="4446873"/>
                  <a:pt x="691979" y="4460789"/>
                </a:cubicBezTo>
                <a:cubicBezTo>
                  <a:pt x="739693" y="4482811"/>
                  <a:pt x="768578" y="4484439"/>
                  <a:pt x="815546" y="4497859"/>
                </a:cubicBezTo>
                <a:cubicBezTo>
                  <a:pt x="828070" y="4501437"/>
                  <a:pt x="840093" y="4506638"/>
                  <a:pt x="852617" y="4510216"/>
                </a:cubicBezTo>
                <a:cubicBezTo>
                  <a:pt x="961246" y="4541253"/>
                  <a:pt x="850219" y="4505299"/>
                  <a:pt x="939114" y="4534929"/>
                </a:cubicBezTo>
                <a:cubicBezTo>
                  <a:pt x="1194487" y="4530810"/>
                  <a:pt x="1450061" y="4533509"/>
                  <a:pt x="1705233" y="4522573"/>
                </a:cubicBezTo>
                <a:cubicBezTo>
                  <a:pt x="1739167" y="4521119"/>
                  <a:pt x="1770584" y="4503443"/>
                  <a:pt x="1804087" y="4497859"/>
                </a:cubicBezTo>
                <a:cubicBezTo>
                  <a:pt x="1894979" y="4482710"/>
                  <a:pt x="1853921" y="4491578"/>
                  <a:pt x="1927654" y="4473146"/>
                </a:cubicBezTo>
                <a:cubicBezTo>
                  <a:pt x="1944130" y="4464908"/>
                  <a:pt x="1959132" y="4452574"/>
                  <a:pt x="1977081" y="4448432"/>
                </a:cubicBezTo>
                <a:cubicBezTo>
                  <a:pt x="2013424" y="4440045"/>
                  <a:pt x="2051501" y="4442207"/>
                  <a:pt x="2088292" y="4436075"/>
                </a:cubicBezTo>
                <a:cubicBezTo>
                  <a:pt x="2101140" y="4433934"/>
                  <a:pt x="2112838" y="4427297"/>
                  <a:pt x="2125362" y="4423719"/>
                </a:cubicBezTo>
                <a:cubicBezTo>
                  <a:pt x="2141692" y="4419054"/>
                  <a:pt x="2158523" y="4416242"/>
                  <a:pt x="2174790" y="4411362"/>
                </a:cubicBezTo>
                <a:cubicBezTo>
                  <a:pt x="2199742" y="4403876"/>
                  <a:pt x="2226592" y="4400051"/>
                  <a:pt x="2248930" y="4386648"/>
                </a:cubicBezTo>
                <a:cubicBezTo>
                  <a:pt x="2269525" y="4374291"/>
                  <a:pt x="2291500" y="4363988"/>
                  <a:pt x="2310714" y="4349578"/>
                </a:cubicBezTo>
                <a:cubicBezTo>
                  <a:pt x="2324694" y="4339093"/>
                  <a:pt x="2333244" y="4322201"/>
                  <a:pt x="2347784" y="4312508"/>
                </a:cubicBezTo>
                <a:cubicBezTo>
                  <a:pt x="2358622" y="4305283"/>
                  <a:pt x="2373204" y="4305976"/>
                  <a:pt x="2384854" y="4300151"/>
                </a:cubicBezTo>
                <a:cubicBezTo>
                  <a:pt x="2430529" y="4277313"/>
                  <a:pt x="2444490" y="4262879"/>
                  <a:pt x="2483708" y="4238367"/>
                </a:cubicBezTo>
                <a:cubicBezTo>
                  <a:pt x="2504075" y="4225638"/>
                  <a:pt x="2525230" y="4214191"/>
                  <a:pt x="2545492" y="4201297"/>
                </a:cubicBezTo>
                <a:cubicBezTo>
                  <a:pt x="2638969" y="4141812"/>
                  <a:pt x="2587728" y="4162505"/>
                  <a:pt x="2656703" y="4139513"/>
                </a:cubicBezTo>
                <a:cubicBezTo>
                  <a:pt x="2673179" y="4127156"/>
                  <a:pt x="2690493" y="4115846"/>
                  <a:pt x="2706130" y="4102443"/>
                </a:cubicBezTo>
                <a:cubicBezTo>
                  <a:pt x="2719398" y="4091070"/>
                  <a:pt x="2729775" y="4076560"/>
                  <a:pt x="2743200" y="4065373"/>
                </a:cubicBezTo>
                <a:cubicBezTo>
                  <a:pt x="2796217" y="4021192"/>
                  <a:pt x="2768115" y="4062661"/>
                  <a:pt x="2817341" y="4003589"/>
                </a:cubicBezTo>
                <a:cubicBezTo>
                  <a:pt x="2826848" y="3992180"/>
                  <a:pt x="2832547" y="3977928"/>
                  <a:pt x="2842054" y="3966519"/>
                </a:cubicBezTo>
                <a:cubicBezTo>
                  <a:pt x="2853241" y="3953094"/>
                  <a:pt x="2866768" y="3941805"/>
                  <a:pt x="2879125" y="3929448"/>
                </a:cubicBezTo>
                <a:lnTo>
                  <a:pt x="2891481" y="3917092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347864" y="1186249"/>
            <a:ext cx="3905552" cy="5411103"/>
          </a:xfrm>
          <a:custGeom>
            <a:avLst/>
            <a:gdLst>
              <a:gd name="connsiteX0" fmla="*/ 4106879 w 4106879"/>
              <a:gd name="connsiteY0" fmla="*/ 0 h 5653602"/>
              <a:gd name="connsiteX1" fmla="*/ 3896814 w 4106879"/>
              <a:gd name="connsiteY1" fmla="*/ 12356 h 5653602"/>
              <a:gd name="connsiteX2" fmla="*/ 3822674 w 4106879"/>
              <a:gd name="connsiteY2" fmla="*/ 24713 h 5653602"/>
              <a:gd name="connsiteX3" fmla="*/ 3736177 w 4106879"/>
              <a:gd name="connsiteY3" fmla="*/ 74140 h 5653602"/>
              <a:gd name="connsiteX4" fmla="*/ 3526112 w 4106879"/>
              <a:gd name="connsiteY4" fmla="*/ 111210 h 5653602"/>
              <a:gd name="connsiteX5" fmla="*/ 3427258 w 4106879"/>
              <a:gd name="connsiteY5" fmla="*/ 160637 h 5653602"/>
              <a:gd name="connsiteX6" fmla="*/ 3278977 w 4106879"/>
              <a:gd name="connsiteY6" fmla="*/ 247135 h 5653602"/>
              <a:gd name="connsiteX7" fmla="*/ 3217193 w 4106879"/>
              <a:gd name="connsiteY7" fmla="*/ 284205 h 5653602"/>
              <a:gd name="connsiteX8" fmla="*/ 3143052 w 4106879"/>
              <a:gd name="connsiteY8" fmla="*/ 333632 h 5653602"/>
              <a:gd name="connsiteX9" fmla="*/ 3068912 w 4106879"/>
              <a:gd name="connsiteY9" fmla="*/ 395416 h 5653602"/>
              <a:gd name="connsiteX10" fmla="*/ 2970058 w 4106879"/>
              <a:gd name="connsiteY10" fmla="*/ 469556 h 5653602"/>
              <a:gd name="connsiteX11" fmla="*/ 2858847 w 4106879"/>
              <a:gd name="connsiteY11" fmla="*/ 518983 h 5653602"/>
              <a:gd name="connsiteX12" fmla="*/ 2809420 w 4106879"/>
              <a:gd name="connsiteY12" fmla="*/ 543697 h 5653602"/>
              <a:gd name="connsiteX13" fmla="*/ 2759993 w 4106879"/>
              <a:gd name="connsiteY13" fmla="*/ 556054 h 5653602"/>
              <a:gd name="connsiteX14" fmla="*/ 2710566 w 4106879"/>
              <a:gd name="connsiteY14" fmla="*/ 580767 h 5653602"/>
              <a:gd name="connsiteX15" fmla="*/ 2586998 w 4106879"/>
              <a:gd name="connsiteY15" fmla="*/ 630194 h 5653602"/>
              <a:gd name="connsiteX16" fmla="*/ 2525214 w 4106879"/>
              <a:gd name="connsiteY16" fmla="*/ 667265 h 5653602"/>
              <a:gd name="connsiteX17" fmla="*/ 2451074 w 4106879"/>
              <a:gd name="connsiteY17" fmla="*/ 716692 h 5653602"/>
              <a:gd name="connsiteX18" fmla="*/ 2401647 w 4106879"/>
              <a:gd name="connsiteY18" fmla="*/ 741405 h 5653602"/>
              <a:gd name="connsiteX19" fmla="*/ 2339863 w 4106879"/>
              <a:gd name="connsiteY19" fmla="*/ 790832 h 5653602"/>
              <a:gd name="connsiteX20" fmla="*/ 2302793 w 4106879"/>
              <a:gd name="connsiteY20" fmla="*/ 815546 h 5653602"/>
              <a:gd name="connsiteX21" fmla="*/ 2117441 w 4106879"/>
              <a:gd name="connsiteY21" fmla="*/ 951470 h 5653602"/>
              <a:gd name="connsiteX22" fmla="*/ 2055658 w 4106879"/>
              <a:gd name="connsiteY22" fmla="*/ 1013254 h 5653602"/>
              <a:gd name="connsiteX23" fmla="*/ 2018587 w 4106879"/>
              <a:gd name="connsiteY23" fmla="*/ 1062681 h 5653602"/>
              <a:gd name="connsiteX24" fmla="*/ 1969160 w 4106879"/>
              <a:gd name="connsiteY24" fmla="*/ 1099751 h 5653602"/>
              <a:gd name="connsiteX25" fmla="*/ 1870306 w 4106879"/>
              <a:gd name="connsiteY25" fmla="*/ 1198605 h 5653602"/>
              <a:gd name="connsiteX26" fmla="*/ 1820879 w 4106879"/>
              <a:gd name="connsiteY26" fmla="*/ 1248032 h 5653602"/>
              <a:gd name="connsiteX27" fmla="*/ 1771452 w 4106879"/>
              <a:gd name="connsiteY27" fmla="*/ 1285102 h 5653602"/>
              <a:gd name="connsiteX28" fmla="*/ 1709668 w 4106879"/>
              <a:gd name="connsiteY28" fmla="*/ 1322173 h 5653602"/>
              <a:gd name="connsiteX29" fmla="*/ 1573744 w 4106879"/>
              <a:gd name="connsiteY29" fmla="*/ 1445740 h 5653602"/>
              <a:gd name="connsiteX30" fmla="*/ 1511960 w 4106879"/>
              <a:gd name="connsiteY30" fmla="*/ 1495167 h 5653602"/>
              <a:gd name="connsiteX31" fmla="*/ 1462533 w 4106879"/>
              <a:gd name="connsiteY31" fmla="*/ 1544594 h 5653602"/>
              <a:gd name="connsiteX32" fmla="*/ 1400749 w 4106879"/>
              <a:gd name="connsiteY32" fmla="*/ 1581665 h 5653602"/>
              <a:gd name="connsiteX33" fmla="*/ 1301895 w 4106879"/>
              <a:gd name="connsiteY33" fmla="*/ 1680519 h 5653602"/>
              <a:gd name="connsiteX34" fmla="*/ 1264825 w 4106879"/>
              <a:gd name="connsiteY34" fmla="*/ 1705232 h 5653602"/>
              <a:gd name="connsiteX35" fmla="*/ 1190685 w 4106879"/>
              <a:gd name="connsiteY35" fmla="*/ 1791729 h 5653602"/>
              <a:gd name="connsiteX36" fmla="*/ 1116544 w 4106879"/>
              <a:gd name="connsiteY36" fmla="*/ 1878227 h 5653602"/>
              <a:gd name="connsiteX37" fmla="*/ 1079474 w 4106879"/>
              <a:gd name="connsiteY37" fmla="*/ 1940010 h 5653602"/>
              <a:gd name="connsiteX38" fmla="*/ 1030047 w 4106879"/>
              <a:gd name="connsiteY38" fmla="*/ 1989437 h 5653602"/>
              <a:gd name="connsiteX39" fmla="*/ 980620 w 4106879"/>
              <a:gd name="connsiteY39" fmla="*/ 2063578 h 5653602"/>
              <a:gd name="connsiteX40" fmla="*/ 918836 w 4106879"/>
              <a:gd name="connsiteY40" fmla="*/ 2137719 h 5653602"/>
              <a:gd name="connsiteX41" fmla="*/ 869409 w 4106879"/>
              <a:gd name="connsiteY41" fmla="*/ 2211859 h 5653602"/>
              <a:gd name="connsiteX42" fmla="*/ 721128 w 4106879"/>
              <a:gd name="connsiteY42" fmla="*/ 2397210 h 5653602"/>
              <a:gd name="connsiteX43" fmla="*/ 684058 w 4106879"/>
              <a:gd name="connsiteY43" fmla="*/ 2446637 h 5653602"/>
              <a:gd name="connsiteX44" fmla="*/ 622274 w 4106879"/>
              <a:gd name="connsiteY44" fmla="*/ 2533135 h 5653602"/>
              <a:gd name="connsiteX45" fmla="*/ 609917 w 4106879"/>
              <a:gd name="connsiteY45" fmla="*/ 2582562 h 5653602"/>
              <a:gd name="connsiteX46" fmla="*/ 548133 w 4106879"/>
              <a:gd name="connsiteY46" fmla="*/ 2656702 h 5653602"/>
              <a:gd name="connsiteX47" fmla="*/ 523420 w 4106879"/>
              <a:gd name="connsiteY47" fmla="*/ 2706129 h 5653602"/>
              <a:gd name="connsiteX48" fmla="*/ 511063 w 4106879"/>
              <a:gd name="connsiteY48" fmla="*/ 2743200 h 5653602"/>
              <a:gd name="connsiteX49" fmla="*/ 436922 w 4106879"/>
              <a:gd name="connsiteY49" fmla="*/ 2842054 h 5653602"/>
              <a:gd name="connsiteX50" fmla="*/ 424566 w 4106879"/>
              <a:gd name="connsiteY50" fmla="*/ 2903837 h 5653602"/>
              <a:gd name="connsiteX51" fmla="*/ 399852 w 4106879"/>
              <a:gd name="connsiteY51" fmla="*/ 2940908 h 5653602"/>
              <a:gd name="connsiteX52" fmla="*/ 362782 w 4106879"/>
              <a:gd name="connsiteY52" fmla="*/ 3002692 h 5653602"/>
              <a:gd name="connsiteX53" fmla="*/ 350425 w 4106879"/>
              <a:gd name="connsiteY53" fmla="*/ 3039762 h 5653602"/>
              <a:gd name="connsiteX54" fmla="*/ 325712 w 4106879"/>
              <a:gd name="connsiteY54" fmla="*/ 3101546 h 5653602"/>
              <a:gd name="connsiteX55" fmla="*/ 276285 w 4106879"/>
              <a:gd name="connsiteY55" fmla="*/ 3200400 h 5653602"/>
              <a:gd name="connsiteX56" fmla="*/ 263928 w 4106879"/>
              <a:gd name="connsiteY56" fmla="*/ 3237470 h 5653602"/>
              <a:gd name="connsiteX57" fmla="*/ 239214 w 4106879"/>
              <a:gd name="connsiteY57" fmla="*/ 3286897 h 5653602"/>
              <a:gd name="connsiteX58" fmla="*/ 202144 w 4106879"/>
              <a:gd name="connsiteY58" fmla="*/ 3398108 h 5653602"/>
              <a:gd name="connsiteX59" fmla="*/ 177431 w 4106879"/>
              <a:gd name="connsiteY59" fmla="*/ 3459892 h 5653602"/>
              <a:gd name="connsiteX60" fmla="*/ 152717 w 4106879"/>
              <a:gd name="connsiteY60" fmla="*/ 3534032 h 5653602"/>
              <a:gd name="connsiteX61" fmla="*/ 128004 w 4106879"/>
              <a:gd name="connsiteY61" fmla="*/ 3595816 h 5653602"/>
              <a:gd name="connsiteX62" fmla="*/ 115647 w 4106879"/>
              <a:gd name="connsiteY62" fmla="*/ 3669956 h 5653602"/>
              <a:gd name="connsiteX63" fmla="*/ 78577 w 4106879"/>
              <a:gd name="connsiteY63" fmla="*/ 3768810 h 5653602"/>
              <a:gd name="connsiteX64" fmla="*/ 66220 w 4106879"/>
              <a:gd name="connsiteY64" fmla="*/ 3842951 h 5653602"/>
              <a:gd name="connsiteX65" fmla="*/ 53863 w 4106879"/>
              <a:gd name="connsiteY65" fmla="*/ 3929448 h 5653602"/>
              <a:gd name="connsiteX66" fmla="*/ 16793 w 4106879"/>
              <a:gd name="connsiteY66" fmla="*/ 4065373 h 5653602"/>
              <a:gd name="connsiteX67" fmla="*/ 16793 w 4106879"/>
              <a:gd name="connsiteY67" fmla="*/ 4497859 h 5653602"/>
              <a:gd name="connsiteX68" fmla="*/ 29149 w 4106879"/>
              <a:gd name="connsiteY68" fmla="*/ 4534929 h 5653602"/>
              <a:gd name="connsiteX69" fmla="*/ 41506 w 4106879"/>
              <a:gd name="connsiteY69" fmla="*/ 4633783 h 5653602"/>
              <a:gd name="connsiteX70" fmla="*/ 78577 w 4106879"/>
              <a:gd name="connsiteY70" fmla="*/ 4720281 h 5653602"/>
              <a:gd name="connsiteX71" fmla="*/ 90933 w 4106879"/>
              <a:gd name="connsiteY71" fmla="*/ 4782065 h 5653602"/>
              <a:gd name="connsiteX72" fmla="*/ 115647 w 4106879"/>
              <a:gd name="connsiteY72" fmla="*/ 4819135 h 5653602"/>
              <a:gd name="connsiteX73" fmla="*/ 140360 w 4106879"/>
              <a:gd name="connsiteY73" fmla="*/ 4868562 h 5653602"/>
              <a:gd name="connsiteX74" fmla="*/ 165074 w 4106879"/>
              <a:gd name="connsiteY74" fmla="*/ 4955059 h 5653602"/>
              <a:gd name="connsiteX75" fmla="*/ 177431 w 4106879"/>
              <a:gd name="connsiteY75" fmla="*/ 4992129 h 5653602"/>
              <a:gd name="connsiteX76" fmla="*/ 202144 w 4106879"/>
              <a:gd name="connsiteY76" fmla="*/ 5029200 h 5653602"/>
              <a:gd name="connsiteX77" fmla="*/ 214501 w 4106879"/>
              <a:gd name="connsiteY77" fmla="*/ 5078627 h 5653602"/>
              <a:gd name="connsiteX78" fmla="*/ 288641 w 4106879"/>
              <a:gd name="connsiteY78" fmla="*/ 5214551 h 5653602"/>
              <a:gd name="connsiteX79" fmla="*/ 399852 w 4106879"/>
              <a:gd name="connsiteY79" fmla="*/ 5301048 h 5653602"/>
              <a:gd name="connsiteX80" fmla="*/ 449279 w 4106879"/>
              <a:gd name="connsiteY80" fmla="*/ 5338119 h 5653602"/>
              <a:gd name="connsiteX81" fmla="*/ 609917 w 4106879"/>
              <a:gd name="connsiteY81" fmla="*/ 5412259 h 5653602"/>
              <a:gd name="connsiteX82" fmla="*/ 659344 w 4106879"/>
              <a:gd name="connsiteY82" fmla="*/ 5436973 h 5653602"/>
              <a:gd name="connsiteX83" fmla="*/ 733485 w 4106879"/>
              <a:gd name="connsiteY83" fmla="*/ 5461686 h 5653602"/>
              <a:gd name="connsiteX84" fmla="*/ 782912 w 4106879"/>
              <a:gd name="connsiteY84" fmla="*/ 5486400 h 5653602"/>
              <a:gd name="connsiteX85" fmla="*/ 894122 w 4106879"/>
              <a:gd name="connsiteY85" fmla="*/ 5511113 h 5653602"/>
              <a:gd name="connsiteX86" fmla="*/ 1116544 w 4106879"/>
              <a:gd name="connsiteY86" fmla="*/ 5560540 h 5653602"/>
              <a:gd name="connsiteX87" fmla="*/ 1338966 w 4106879"/>
              <a:gd name="connsiteY87" fmla="*/ 5585254 h 5653602"/>
              <a:gd name="connsiteX88" fmla="*/ 1425463 w 4106879"/>
              <a:gd name="connsiteY88" fmla="*/ 5597610 h 5653602"/>
              <a:gd name="connsiteX89" fmla="*/ 1524317 w 4106879"/>
              <a:gd name="connsiteY89" fmla="*/ 5622324 h 5653602"/>
              <a:gd name="connsiteX90" fmla="*/ 1660241 w 4106879"/>
              <a:gd name="connsiteY90" fmla="*/ 5634681 h 5653602"/>
              <a:gd name="connsiteX91" fmla="*/ 1932090 w 4106879"/>
              <a:gd name="connsiteY91" fmla="*/ 5622324 h 5653602"/>
              <a:gd name="connsiteX92" fmla="*/ 2179225 w 4106879"/>
              <a:gd name="connsiteY92" fmla="*/ 5597610 h 5653602"/>
              <a:gd name="connsiteX93" fmla="*/ 2339863 w 4106879"/>
              <a:gd name="connsiteY93" fmla="*/ 5560540 h 5653602"/>
              <a:gd name="connsiteX94" fmla="*/ 2451074 w 4106879"/>
              <a:gd name="connsiteY94" fmla="*/ 5548183 h 5653602"/>
              <a:gd name="connsiteX95" fmla="*/ 2500501 w 4106879"/>
              <a:gd name="connsiteY95" fmla="*/ 5535827 h 5653602"/>
              <a:gd name="connsiteX96" fmla="*/ 2624068 w 4106879"/>
              <a:gd name="connsiteY96" fmla="*/ 5511113 h 5653602"/>
              <a:gd name="connsiteX97" fmla="*/ 2698209 w 4106879"/>
              <a:gd name="connsiteY97" fmla="*/ 5486400 h 5653602"/>
              <a:gd name="connsiteX98" fmla="*/ 2747636 w 4106879"/>
              <a:gd name="connsiteY98" fmla="*/ 5436973 h 5653602"/>
              <a:gd name="connsiteX99" fmla="*/ 2846490 w 4106879"/>
              <a:gd name="connsiteY99" fmla="*/ 5387546 h 5653602"/>
              <a:gd name="connsiteX100" fmla="*/ 2970058 w 4106879"/>
              <a:gd name="connsiteY100" fmla="*/ 5338119 h 5653602"/>
              <a:gd name="connsiteX101" fmla="*/ 3019485 w 4106879"/>
              <a:gd name="connsiteY101" fmla="*/ 5325762 h 5653602"/>
              <a:gd name="connsiteX102" fmla="*/ 3155409 w 4106879"/>
              <a:gd name="connsiteY102" fmla="*/ 5288692 h 5653602"/>
              <a:gd name="connsiteX103" fmla="*/ 3204836 w 4106879"/>
              <a:gd name="connsiteY103" fmla="*/ 5263978 h 5653602"/>
              <a:gd name="connsiteX104" fmla="*/ 3241906 w 4106879"/>
              <a:gd name="connsiteY104" fmla="*/ 5251621 h 5653602"/>
              <a:gd name="connsiteX105" fmla="*/ 3303690 w 4106879"/>
              <a:gd name="connsiteY105" fmla="*/ 5214551 h 5653602"/>
              <a:gd name="connsiteX106" fmla="*/ 3377831 w 4106879"/>
              <a:gd name="connsiteY106" fmla="*/ 5189837 h 5653602"/>
              <a:gd name="connsiteX107" fmla="*/ 3427258 w 4106879"/>
              <a:gd name="connsiteY107" fmla="*/ 5152767 h 5653602"/>
              <a:gd name="connsiteX108" fmla="*/ 3464328 w 4106879"/>
              <a:gd name="connsiteY108" fmla="*/ 5115697 h 5653602"/>
              <a:gd name="connsiteX109" fmla="*/ 3526112 w 4106879"/>
              <a:gd name="connsiteY109" fmla="*/ 5103340 h 5653602"/>
              <a:gd name="connsiteX110" fmla="*/ 3563182 w 4106879"/>
              <a:gd name="connsiteY110" fmla="*/ 5066270 h 5653602"/>
              <a:gd name="connsiteX111" fmla="*/ 3649679 w 4106879"/>
              <a:gd name="connsiteY111" fmla="*/ 5004486 h 5653602"/>
              <a:gd name="connsiteX112" fmla="*/ 3699106 w 4106879"/>
              <a:gd name="connsiteY112" fmla="*/ 4930346 h 5653602"/>
              <a:gd name="connsiteX113" fmla="*/ 3736177 w 4106879"/>
              <a:gd name="connsiteY113" fmla="*/ 4893275 h 5653602"/>
              <a:gd name="connsiteX114" fmla="*/ 3760890 w 4106879"/>
              <a:gd name="connsiteY114" fmla="*/ 4856205 h 5653602"/>
              <a:gd name="connsiteX115" fmla="*/ 3847387 w 4106879"/>
              <a:gd name="connsiteY115" fmla="*/ 4782065 h 5653602"/>
              <a:gd name="connsiteX116" fmla="*/ 3921528 w 4106879"/>
              <a:gd name="connsiteY116" fmla="*/ 4633783 h 5653602"/>
              <a:gd name="connsiteX117" fmla="*/ 3933885 w 4106879"/>
              <a:gd name="connsiteY117" fmla="*/ 4596713 h 5653602"/>
              <a:gd name="connsiteX118" fmla="*/ 3946241 w 4106879"/>
              <a:gd name="connsiteY118" fmla="*/ 4485502 h 565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106879" h="5653602">
                <a:moveTo>
                  <a:pt x="4106879" y="0"/>
                </a:moveTo>
                <a:cubicBezTo>
                  <a:pt x="4036857" y="4119"/>
                  <a:pt x="3966693" y="6280"/>
                  <a:pt x="3896814" y="12356"/>
                </a:cubicBezTo>
                <a:cubicBezTo>
                  <a:pt x="3871854" y="14526"/>
                  <a:pt x="3846058" y="15719"/>
                  <a:pt x="3822674" y="24713"/>
                </a:cubicBezTo>
                <a:cubicBezTo>
                  <a:pt x="3791680" y="36634"/>
                  <a:pt x="3767010" y="61807"/>
                  <a:pt x="3736177" y="74140"/>
                </a:cubicBezTo>
                <a:cubicBezTo>
                  <a:pt x="3671252" y="100110"/>
                  <a:pt x="3594087" y="103658"/>
                  <a:pt x="3526112" y="111210"/>
                </a:cubicBezTo>
                <a:cubicBezTo>
                  <a:pt x="3439386" y="132892"/>
                  <a:pt x="3511275" y="108126"/>
                  <a:pt x="3427258" y="160637"/>
                </a:cubicBezTo>
                <a:cubicBezTo>
                  <a:pt x="3378734" y="190965"/>
                  <a:pt x="3328299" y="218122"/>
                  <a:pt x="3278977" y="247135"/>
                </a:cubicBezTo>
                <a:cubicBezTo>
                  <a:pt x="3258276" y="259312"/>
                  <a:pt x="3237177" y="270883"/>
                  <a:pt x="3217193" y="284205"/>
                </a:cubicBezTo>
                <a:cubicBezTo>
                  <a:pt x="3192479" y="300681"/>
                  <a:pt x="3164055" y="312629"/>
                  <a:pt x="3143052" y="333632"/>
                </a:cubicBezTo>
                <a:cubicBezTo>
                  <a:pt x="3075241" y="401443"/>
                  <a:pt x="3137723" y="343807"/>
                  <a:pt x="3068912" y="395416"/>
                </a:cubicBezTo>
                <a:cubicBezTo>
                  <a:pt x="3030878" y="423942"/>
                  <a:pt x="3009170" y="447206"/>
                  <a:pt x="2970058" y="469556"/>
                </a:cubicBezTo>
                <a:cubicBezTo>
                  <a:pt x="2916815" y="499981"/>
                  <a:pt x="2918439" y="492498"/>
                  <a:pt x="2858847" y="518983"/>
                </a:cubicBezTo>
                <a:cubicBezTo>
                  <a:pt x="2842014" y="526464"/>
                  <a:pt x="2826668" y="537229"/>
                  <a:pt x="2809420" y="543697"/>
                </a:cubicBezTo>
                <a:cubicBezTo>
                  <a:pt x="2793519" y="549660"/>
                  <a:pt x="2775894" y="550091"/>
                  <a:pt x="2759993" y="556054"/>
                </a:cubicBezTo>
                <a:cubicBezTo>
                  <a:pt x="2742746" y="562522"/>
                  <a:pt x="2727669" y="573926"/>
                  <a:pt x="2710566" y="580767"/>
                </a:cubicBezTo>
                <a:cubicBezTo>
                  <a:pt x="2616430" y="618421"/>
                  <a:pt x="2661507" y="588800"/>
                  <a:pt x="2586998" y="630194"/>
                </a:cubicBezTo>
                <a:cubicBezTo>
                  <a:pt x="2566003" y="641858"/>
                  <a:pt x="2545476" y="654371"/>
                  <a:pt x="2525214" y="667265"/>
                </a:cubicBezTo>
                <a:cubicBezTo>
                  <a:pt x="2500156" y="683211"/>
                  <a:pt x="2477640" y="703409"/>
                  <a:pt x="2451074" y="716692"/>
                </a:cubicBezTo>
                <a:cubicBezTo>
                  <a:pt x="2434598" y="724930"/>
                  <a:pt x="2416974" y="731187"/>
                  <a:pt x="2401647" y="741405"/>
                </a:cubicBezTo>
                <a:cubicBezTo>
                  <a:pt x="2379702" y="756035"/>
                  <a:pt x="2360962" y="775008"/>
                  <a:pt x="2339863" y="790832"/>
                </a:cubicBezTo>
                <a:cubicBezTo>
                  <a:pt x="2327982" y="799743"/>
                  <a:pt x="2314769" y="806764"/>
                  <a:pt x="2302793" y="815546"/>
                </a:cubicBezTo>
                <a:cubicBezTo>
                  <a:pt x="2102602" y="962353"/>
                  <a:pt x="2215541" y="886070"/>
                  <a:pt x="2117441" y="951470"/>
                </a:cubicBezTo>
                <a:cubicBezTo>
                  <a:pt x="2051543" y="1050319"/>
                  <a:pt x="2138032" y="930880"/>
                  <a:pt x="2055658" y="1013254"/>
                </a:cubicBezTo>
                <a:cubicBezTo>
                  <a:pt x="2041095" y="1027817"/>
                  <a:pt x="2033150" y="1048118"/>
                  <a:pt x="2018587" y="1062681"/>
                </a:cubicBezTo>
                <a:cubicBezTo>
                  <a:pt x="2004024" y="1077243"/>
                  <a:pt x="1984341" y="1085835"/>
                  <a:pt x="1969160" y="1099751"/>
                </a:cubicBezTo>
                <a:cubicBezTo>
                  <a:pt x="1934808" y="1131240"/>
                  <a:pt x="1903257" y="1165654"/>
                  <a:pt x="1870306" y="1198605"/>
                </a:cubicBezTo>
                <a:cubicBezTo>
                  <a:pt x="1853830" y="1215081"/>
                  <a:pt x="1839519" y="1234052"/>
                  <a:pt x="1820879" y="1248032"/>
                </a:cubicBezTo>
                <a:cubicBezTo>
                  <a:pt x="1804403" y="1260389"/>
                  <a:pt x="1788588" y="1273678"/>
                  <a:pt x="1771452" y="1285102"/>
                </a:cubicBezTo>
                <a:cubicBezTo>
                  <a:pt x="1751468" y="1298425"/>
                  <a:pt x="1728705" y="1307529"/>
                  <a:pt x="1709668" y="1322173"/>
                </a:cubicBezTo>
                <a:cubicBezTo>
                  <a:pt x="1508209" y="1477142"/>
                  <a:pt x="1677476" y="1354974"/>
                  <a:pt x="1573744" y="1445740"/>
                </a:cubicBezTo>
                <a:cubicBezTo>
                  <a:pt x="1553896" y="1463107"/>
                  <a:pt x="1531672" y="1477645"/>
                  <a:pt x="1511960" y="1495167"/>
                </a:cubicBezTo>
                <a:cubicBezTo>
                  <a:pt x="1494545" y="1510647"/>
                  <a:pt x="1480925" y="1530289"/>
                  <a:pt x="1462533" y="1544594"/>
                </a:cubicBezTo>
                <a:cubicBezTo>
                  <a:pt x="1443575" y="1559339"/>
                  <a:pt x="1419084" y="1566151"/>
                  <a:pt x="1400749" y="1581665"/>
                </a:cubicBezTo>
                <a:cubicBezTo>
                  <a:pt x="1365175" y="1611766"/>
                  <a:pt x="1340669" y="1654670"/>
                  <a:pt x="1301895" y="1680519"/>
                </a:cubicBezTo>
                <a:cubicBezTo>
                  <a:pt x="1289538" y="1688757"/>
                  <a:pt x="1276234" y="1695725"/>
                  <a:pt x="1264825" y="1705232"/>
                </a:cubicBezTo>
                <a:cubicBezTo>
                  <a:pt x="1218833" y="1743559"/>
                  <a:pt x="1231593" y="1744003"/>
                  <a:pt x="1190685" y="1791729"/>
                </a:cubicBezTo>
                <a:cubicBezTo>
                  <a:pt x="1133410" y="1858550"/>
                  <a:pt x="1170748" y="1796921"/>
                  <a:pt x="1116544" y="1878227"/>
                </a:cubicBezTo>
                <a:cubicBezTo>
                  <a:pt x="1103222" y="1898210"/>
                  <a:pt x="1094219" y="1921052"/>
                  <a:pt x="1079474" y="1940010"/>
                </a:cubicBezTo>
                <a:cubicBezTo>
                  <a:pt x="1065169" y="1958402"/>
                  <a:pt x="1044602" y="1971243"/>
                  <a:pt x="1030047" y="1989437"/>
                </a:cubicBezTo>
                <a:cubicBezTo>
                  <a:pt x="1011492" y="2012630"/>
                  <a:pt x="998441" y="2039816"/>
                  <a:pt x="980620" y="2063578"/>
                </a:cubicBezTo>
                <a:cubicBezTo>
                  <a:pt x="961318" y="2089314"/>
                  <a:pt x="938138" y="2111983"/>
                  <a:pt x="918836" y="2137719"/>
                </a:cubicBezTo>
                <a:cubicBezTo>
                  <a:pt x="901015" y="2161480"/>
                  <a:pt x="888424" y="2189041"/>
                  <a:pt x="869409" y="2211859"/>
                </a:cubicBezTo>
                <a:cubicBezTo>
                  <a:pt x="787961" y="2309597"/>
                  <a:pt x="812192" y="2278827"/>
                  <a:pt x="721128" y="2397210"/>
                </a:cubicBezTo>
                <a:cubicBezTo>
                  <a:pt x="708571" y="2413534"/>
                  <a:pt x="695482" y="2429501"/>
                  <a:pt x="684058" y="2446637"/>
                </a:cubicBezTo>
                <a:cubicBezTo>
                  <a:pt x="647920" y="2500844"/>
                  <a:pt x="668255" y="2471827"/>
                  <a:pt x="622274" y="2533135"/>
                </a:cubicBezTo>
                <a:cubicBezTo>
                  <a:pt x="618155" y="2549611"/>
                  <a:pt x="616607" y="2566952"/>
                  <a:pt x="609917" y="2582562"/>
                </a:cubicBezTo>
                <a:cubicBezTo>
                  <a:pt x="597014" y="2612670"/>
                  <a:pt x="570402" y="2634433"/>
                  <a:pt x="548133" y="2656702"/>
                </a:cubicBezTo>
                <a:cubicBezTo>
                  <a:pt x="539895" y="2673178"/>
                  <a:pt x="530676" y="2689198"/>
                  <a:pt x="523420" y="2706129"/>
                </a:cubicBezTo>
                <a:cubicBezTo>
                  <a:pt x="518289" y="2718101"/>
                  <a:pt x="518056" y="2732211"/>
                  <a:pt x="511063" y="2743200"/>
                </a:cubicBezTo>
                <a:cubicBezTo>
                  <a:pt x="488949" y="2777950"/>
                  <a:pt x="436922" y="2842054"/>
                  <a:pt x="436922" y="2842054"/>
                </a:cubicBezTo>
                <a:cubicBezTo>
                  <a:pt x="432803" y="2862648"/>
                  <a:pt x="431940" y="2884172"/>
                  <a:pt x="424566" y="2903837"/>
                </a:cubicBezTo>
                <a:cubicBezTo>
                  <a:pt x="419351" y="2917743"/>
                  <a:pt x="407723" y="2928314"/>
                  <a:pt x="399852" y="2940908"/>
                </a:cubicBezTo>
                <a:cubicBezTo>
                  <a:pt x="387123" y="2961275"/>
                  <a:pt x="373523" y="2981210"/>
                  <a:pt x="362782" y="3002692"/>
                </a:cubicBezTo>
                <a:cubicBezTo>
                  <a:pt x="356957" y="3014342"/>
                  <a:pt x="354998" y="3027566"/>
                  <a:pt x="350425" y="3039762"/>
                </a:cubicBezTo>
                <a:cubicBezTo>
                  <a:pt x="342637" y="3060531"/>
                  <a:pt x="335007" y="3081406"/>
                  <a:pt x="325712" y="3101546"/>
                </a:cubicBezTo>
                <a:cubicBezTo>
                  <a:pt x="310274" y="3134996"/>
                  <a:pt x="287935" y="3165450"/>
                  <a:pt x="276285" y="3200400"/>
                </a:cubicBezTo>
                <a:cubicBezTo>
                  <a:pt x="272166" y="3212757"/>
                  <a:pt x="269059" y="3225498"/>
                  <a:pt x="263928" y="3237470"/>
                </a:cubicBezTo>
                <a:cubicBezTo>
                  <a:pt x="256672" y="3254401"/>
                  <a:pt x="245827" y="3269704"/>
                  <a:pt x="239214" y="3286897"/>
                </a:cubicBezTo>
                <a:cubicBezTo>
                  <a:pt x="225187" y="3323368"/>
                  <a:pt x="216656" y="3361827"/>
                  <a:pt x="202144" y="3398108"/>
                </a:cubicBezTo>
                <a:cubicBezTo>
                  <a:pt x="193906" y="3418703"/>
                  <a:pt x="185011" y="3439046"/>
                  <a:pt x="177431" y="3459892"/>
                </a:cubicBezTo>
                <a:cubicBezTo>
                  <a:pt x="168529" y="3484374"/>
                  <a:pt x="162392" y="3509845"/>
                  <a:pt x="152717" y="3534032"/>
                </a:cubicBezTo>
                <a:lnTo>
                  <a:pt x="128004" y="3595816"/>
                </a:lnTo>
                <a:cubicBezTo>
                  <a:pt x="123885" y="3620529"/>
                  <a:pt x="122846" y="3645958"/>
                  <a:pt x="115647" y="3669956"/>
                </a:cubicBezTo>
                <a:cubicBezTo>
                  <a:pt x="68441" y="3827307"/>
                  <a:pt x="109135" y="3616017"/>
                  <a:pt x="78577" y="3768810"/>
                </a:cubicBezTo>
                <a:cubicBezTo>
                  <a:pt x="73664" y="3793378"/>
                  <a:pt x="70030" y="3818188"/>
                  <a:pt x="66220" y="3842951"/>
                </a:cubicBezTo>
                <a:cubicBezTo>
                  <a:pt x="61791" y="3871737"/>
                  <a:pt x="59575" y="3900889"/>
                  <a:pt x="53863" y="3929448"/>
                </a:cubicBezTo>
                <a:cubicBezTo>
                  <a:pt x="39928" y="3999119"/>
                  <a:pt x="34544" y="4012116"/>
                  <a:pt x="16793" y="4065373"/>
                </a:cubicBezTo>
                <a:cubicBezTo>
                  <a:pt x="-7253" y="4257735"/>
                  <a:pt x="-3881" y="4187744"/>
                  <a:pt x="16793" y="4497859"/>
                </a:cubicBezTo>
                <a:cubicBezTo>
                  <a:pt x="17659" y="4510855"/>
                  <a:pt x="25030" y="4522572"/>
                  <a:pt x="29149" y="4534929"/>
                </a:cubicBezTo>
                <a:cubicBezTo>
                  <a:pt x="33268" y="4567880"/>
                  <a:pt x="35566" y="4601111"/>
                  <a:pt x="41506" y="4633783"/>
                </a:cubicBezTo>
                <a:cubicBezTo>
                  <a:pt x="46701" y="4662356"/>
                  <a:pt x="66404" y="4695935"/>
                  <a:pt x="78577" y="4720281"/>
                </a:cubicBezTo>
                <a:cubicBezTo>
                  <a:pt x="82696" y="4740876"/>
                  <a:pt x="83559" y="4762400"/>
                  <a:pt x="90933" y="4782065"/>
                </a:cubicBezTo>
                <a:cubicBezTo>
                  <a:pt x="96147" y="4795970"/>
                  <a:pt x="108279" y="4806241"/>
                  <a:pt x="115647" y="4819135"/>
                </a:cubicBezTo>
                <a:cubicBezTo>
                  <a:pt x="124786" y="4835128"/>
                  <a:pt x="133104" y="4851631"/>
                  <a:pt x="140360" y="4868562"/>
                </a:cubicBezTo>
                <a:cubicBezTo>
                  <a:pt x="153059" y="4898192"/>
                  <a:pt x="156115" y="4923703"/>
                  <a:pt x="165074" y="4955059"/>
                </a:cubicBezTo>
                <a:cubicBezTo>
                  <a:pt x="168652" y="4967583"/>
                  <a:pt x="171606" y="4980479"/>
                  <a:pt x="177431" y="4992129"/>
                </a:cubicBezTo>
                <a:cubicBezTo>
                  <a:pt x="184073" y="5005412"/>
                  <a:pt x="193906" y="5016843"/>
                  <a:pt x="202144" y="5029200"/>
                </a:cubicBezTo>
                <a:cubicBezTo>
                  <a:pt x="206263" y="5045676"/>
                  <a:pt x="207969" y="5062951"/>
                  <a:pt x="214501" y="5078627"/>
                </a:cubicBezTo>
                <a:cubicBezTo>
                  <a:pt x="223877" y="5101130"/>
                  <a:pt x="262315" y="5182960"/>
                  <a:pt x="288641" y="5214551"/>
                </a:cubicBezTo>
                <a:cubicBezTo>
                  <a:pt x="326962" y="5260535"/>
                  <a:pt x="344745" y="5262473"/>
                  <a:pt x="399852" y="5301048"/>
                </a:cubicBezTo>
                <a:cubicBezTo>
                  <a:pt x="416724" y="5312858"/>
                  <a:pt x="431490" y="5327742"/>
                  <a:pt x="449279" y="5338119"/>
                </a:cubicBezTo>
                <a:cubicBezTo>
                  <a:pt x="547781" y="5395579"/>
                  <a:pt x="526084" y="5375000"/>
                  <a:pt x="609917" y="5412259"/>
                </a:cubicBezTo>
                <a:cubicBezTo>
                  <a:pt x="626750" y="5419740"/>
                  <a:pt x="642241" y="5430132"/>
                  <a:pt x="659344" y="5436973"/>
                </a:cubicBezTo>
                <a:cubicBezTo>
                  <a:pt x="683531" y="5446648"/>
                  <a:pt x="709298" y="5452011"/>
                  <a:pt x="733485" y="5461686"/>
                </a:cubicBezTo>
                <a:cubicBezTo>
                  <a:pt x="750588" y="5468527"/>
                  <a:pt x="765664" y="5479932"/>
                  <a:pt x="782912" y="5486400"/>
                </a:cubicBezTo>
                <a:cubicBezTo>
                  <a:pt x="804343" y="5494437"/>
                  <a:pt x="875505" y="5507066"/>
                  <a:pt x="894122" y="5511113"/>
                </a:cubicBezTo>
                <a:cubicBezTo>
                  <a:pt x="968338" y="5527247"/>
                  <a:pt x="1041059" y="5552153"/>
                  <a:pt x="1116544" y="5560540"/>
                </a:cubicBezTo>
                <a:cubicBezTo>
                  <a:pt x="1190685" y="5568778"/>
                  <a:pt x="1265119" y="5574705"/>
                  <a:pt x="1338966" y="5585254"/>
                </a:cubicBezTo>
                <a:cubicBezTo>
                  <a:pt x="1367798" y="5589373"/>
                  <a:pt x="1396904" y="5591898"/>
                  <a:pt x="1425463" y="5597610"/>
                </a:cubicBezTo>
                <a:cubicBezTo>
                  <a:pt x="1458769" y="5604271"/>
                  <a:pt x="1490767" y="5617027"/>
                  <a:pt x="1524317" y="5622324"/>
                </a:cubicBezTo>
                <a:cubicBezTo>
                  <a:pt x="1569255" y="5629420"/>
                  <a:pt x="1614933" y="5630562"/>
                  <a:pt x="1660241" y="5634681"/>
                </a:cubicBezTo>
                <a:cubicBezTo>
                  <a:pt x="1773071" y="5672288"/>
                  <a:pt x="1677680" y="5646175"/>
                  <a:pt x="1932090" y="5622324"/>
                </a:cubicBezTo>
                <a:cubicBezTo>
                  <a:pt x="2013313" y="5614709"/>
                  <a:pt x="2098381" y="5613779"/>
                  <a:pt x="2179225" y="5597610"/>
                </a:cubicBezTo>
                <a:cubicBezTo>
                  <a:pt x="2248987" y="5583658"/>
                  <a:pt x="2275361" y="5569755"/>
                  <a:pt x="2339863" y="5560540"/>
                </a:cubicBezTo>
                <a:cubicBezTo>
                  <a:pt x="2376787" y="5555265"/>
                  <a:pt x="2414004" y="5552302"/>
                  <a:pt x="2451074" y="5548183"/>
                </a:cubicBezTo>
                <a:cubicBezTo>
                  <a:pt x="2467550" y="5544064"/>
                  <a:pt x="2483848" y="5539158"/>
                  <a:pt x="2500501" y="5535827"/>
                </a:cubicBezTo>
                <a:cubicBezTo>
                  <a:pt x="2567304" y="5522467"/>
                  <a:pt x="2566663" y="5528334"/>
                  <a:pt x="2624068" y="5511113"/>
                </a:cubicBezTo>
                <a:cubicBezTo>
                  <a:pt x="2649020" y="5503628"/>
                  <a:pt x="2698209" y="5486400"/>
                  <a:pt x="2698209" y="5486400"/>
                </a:cubicBezTo>
                <a:cubicBezTo>
                  <a:pt x="2714685" y="5469924"/>
                  <a:pt x="2729244" y="5451278"/>
                  <a:pt x="2747636" y="5436973"/>
                </a:cubicBezTo>
                <a:cubicBezTo>
                  <a:pt x="2813556" y="5385701"/>
                  <a:pt x="2790449" y="5411564"/>
                  <a:pt x="2846490" y="5387546"/>
                </a:cubicBezTo>
                <a:cubicBezTo>
                  <a:pt x="2918086" y="5356862"/>
                  <a:pt x="2880041" y="5360624"/>
                  <a:pt x="2970058" y="5338119"/>
                </a:cubicBezTo>
                <a:cubicBezTo>
                  <a:pt x="2986534" y="5334000"/>
                  <a:pt x="3002907" y="5329446"/>
                  <a:pt x="3019485" y="5325762"/>
                </a:cubicBezTo>
                <a:cubicBezTo>
                  <a:pt x="3068292" y="5314916"/>
                  <a:pt x="3109123" y="5311835"/>
                  <a:pt x="3155409" y="5288692"/>
                </a:cubicBezTo>
                <a:cubicBezTo>
                  <a:pt x="3171885" y="5280454"/>
                  <a:pt x="3187905" y="5271234"/>
                  <a:pt x="3204836" y="5263978"/>
                </a:cubicBezTo>
                <a:cubicBezTo>
                  <a:pt x="3216808" y="5258847"/>
                  <a:pt x="3230256" y="5257446"/>
                  <a:pt x="3241906" y="5251621"/>
                </a:cubicBezTo>
                <a:cubicBezTo>
                  <a:pt x="3263388" y="5240880"/>
                  <a:pt x="3281826" y="5224489"/>
                  <a:pt x="3303690" y="5214551"/>
                </a:cubicBezTo>
                <a:cubicBezTo>
                  <a:pt x="3327406" y="5203771"/>
                  <a:pt x="3377831" y="5189837"/>
                  <a:pt x="3377831" y="5189837"/>
                </a:cubicBezTo>
                <a:cubicBezTo>
                  <a:pt x="3394307" y="5177480"/>
                  <a:pt x="3411621" y="5166170"/>
                  <a:pt x="3427258" y="5152767"/>
                </a:cubicBezTo>
                <a:cubicBezTo>
                  <a:pt x="3440526" y="5141394"/>
                  <a:pt x="3448698" y="5123512"/>
                  <a:pt x="3464328" y="5115697"/>
                </a:cubicBezTo>
                <a:cubicBezTo>
                  <a:pt x="3483113" y="5106304"/>
                  <a:pt x="3505517" y="5107459"/>
                  <a:pt x="3526112" y="5103340"/>
                </a:cubicBezTo>
                <a:cubicBezTo>
                  <a:pt x="3538469" y="5090983"/>
                  <a:pt x="3548642" y="5075963"/>
                  <a:pt x="3563182" y="5066270"/>
                </a:cubicBezTo>
                <a:cubicBezTo>
                  <a:pt x="3642122" y="5013643"/>
                  <a:pt x="3555683" y="5121980"/>
                  <a:pt x="3649679" y="5004486"/>
                </a:cubicBezTo>
                <a:cubicBezTo>
                  <a:pt x="3668234" y="4981293"/>
                  <a:pt x="3678104" y="4951348"/>
                  <a:pt x="3699106" y="4930346"/>
                </a:cubicBezTo>
                <a:cubicBezTo>
                  <a:pt x="3711463" y="4917989"/>
                  <a:pt x="3724990" y="4906700"/>
                  <a:pt x="3736177" y="4893275"/>
                </a:cubicBezTo>
                <a:cubicBezTo>
                  <a:pt x="3745684" y="4881866"/>
                  <a:pt x="3750389" y="4866706"/>
                  <a:pt x="3760890" y="4856205"/>
                </a:cubicBezTo>
                <a:cubicBezTo>
                  <a:pt x="3818928" y="4798167"/>
                  <a:pt x="3800310" y="4842593"/>
                  <a:pt x="3847387" y="4782065"/>
                </a:cubicBezTo>
                <a:cubicBezTo>
                  <a:pt x="3903279" y="4710203"/>
                  <a:pt x="3894424" y="4715092"/>
                  <a:pt x="3921528" y="4633783"/>
                </a:cubicBezTo>
                <a:lnTo>
                  <a:pt x="3933885" y="4596713"/>
                </a:lnTo>
                <a:cubicBezTo>
                  <a:pt x="3948272" y="4510384"/>
                  <a:pt x="3946241" y="4547627"/>
                  <a:pt x="3946241" y="4485502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796136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30019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66023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02027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9645248">
            <a:off x="6172981" y="293878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97" name="TextBox 96"/>
          <p:cNvSpPr txBox="1"/>
          <p:nvPr/>
        </p:nvSpPr>
        <p:spPr>
          <a:xfrm rot="19645248">
            <a:off x="5963155" y="225537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blipFill rotWithShape="1">
                <a:blip r:embed="rId3"/>
                <a:stretch>
                  <a:fillRect t="-7547" r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91381" y="6309320"/>
            <a:ext cx="2685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[P, </a:t>
            </a:r>
            <a:r>
              <a:rPr lang="en-US" sz="2400" dirty="0" smtClean="0">
                <a:latin typeface="Comic Sans MS" panose="030F0702030302020204" pitchFamily="66" charset="0"/>
              </a:rPr>
              <a:t>Peleg, ESA’13]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 animBg="1"/>
      <p:bldP spid="51" grpId="0" animBg="1"/>
      <p:bldP spid="52" grpId="0" animBg="1"/>
      <p:bldP spid="53" grpId="0" animBg="1"/>
      <p:bldP spid="62" grpId="0" animBg="1"/>
      <p:bldP spid="63" grpId="0"/>
      <p:bldP spid="11" grpId="0" animBg="1"/>
      <p:bldP spid="12" grpId="0" animBg="1"/>
      <p:bldP spid="13" grpId="0" animBg="1"/>
      <p:bldP spid="14" grpId="0" animBg="1"/>
      <p:bldP spid="15" grpId="0"/>
      <p:bldP spid="97" grpId="0"/>
      <p:bldP spid="9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45102" y="1274560"/>
                <a:ext cx="4833126" cy="5090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Total number of vertices: </a:t>
                </a:r>
                <a:r>
                  <a:rPr lang="en-US" sz="2400" dirty="0" smtClean="0">
                    <a:latin typeface="Comic Sans MS" pitchFamily="66" charset="0"/>
                  </a:rPr>
                  <a:t>n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</a:t>
                </a: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vertex disjoint </a:t>
                </a:r>
                <a:r>
                  <a:rPr lang="en-US" sz="2400" dirty="0" smtClean="0">
                    <a:latin typeface="Comic Sans MS" pitchFamily="66" charset="0"/>
                  </a:rPr>
                  <a:t>paths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Comic Sans MS" pitchFamily="66" charset="0"/>
                  </a:rPr>
                  <a:t>o</a:t>
                </a:r>
                <a:r>
                  <a:rPr lang="en-US" sz="2400" dirty="0" smtClean="0">
                    <a:latin typeface="Comic Sans MS" pitchFamily="66" charset="0"/>
                  </a:rPr>
                  <a:t>f 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increasing</a:t>
                </a:r>
                <a:r>
                  <a:rPr lang="en-US" sz="2400" dirty="0" smtClean="0">
                    <a:latin typeface="Comic Sans MS" pitchFamily="66" charset="0"/>
                  </a:rPr>
                  <a:t> length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Comic Sans MS" pitchFamily="66" charset="0"/>
                  </a:rPr>
                  <a:t>contain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𝒏</m:t>
                    </m:r>
                  </m:oMath>
                </a14:m>
                <a:r>
                  <a:rPr lang="en-US" sz="24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) </a:t>
                </a:r>
                <a:r>
                  <a:rPr lang="en-US" sz="2400" dirty="0" smtClean="0">
                    <a:latin typeface="Comic Sans MS" pitchFamily="66" charset="0"/>
                  </a:rPr>
                  <a:t>vertices.</a:t>
                </a:r>
                <a:endParaRPr lang="en-US" sz="24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 smtClean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Total number of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edges: 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 </a:t>
                </a:r>
                <a:endParaRPr lang="en-US" sz="2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102" y="1274560"/>
                <a:ext cx="4833126" cy="5090624"/>
              </a:xfrm>
              <a:prstGeom prst="rect">
                <a:avLst/>
              </a:prstGeom>
              <a:blipFill rotWithShape="1">
                <a:blip r:embed="rId2"/>
                <a:stretch>
                  <a:fillRect l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ounded Rectangle 53"/>
          <p:cNvSpPr/>
          <p:nvPr/>
        </p:nvSpPr>
        <p:spPr>
          <a:xfrm>
            <a:off x="575250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563381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stCxn id="73" idx="3"/>
            <a:endCxn id="116" idx="0"/>
          </p:cNvCxnSpPr>
          <p:nvPr/>
        </p:nvCxnSpPr>
        <p:spPr>
          <a:xfrm>
            <a:off x="5917616" y="4637406"/>
            <a:ext cx="1184961" cy="879826"/>
          </a:xfrm>
          <a:prstGeom prst="lin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cxnSp>
      <p:cxnSp>
        <p:nvCxnSpPr>
          <p:cNvPr id="57" name="Straight Connector 56"/>
          <p:cNvCxnSpPr>
            <a:endCxn id="76" idx="7"/>
          </p:cNvCxnSpPr>
          <p:nvPr/>
        </p:nvCxnSpPr>
        <p:spPr>
          <a:xfrm flipH="1">
            <a:off x="5857350" y="4808253"/>
            <a:ext cx="3135519" cy="6898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8488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8200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912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624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336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4865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76062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47258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18455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89652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8776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734425" y="5477007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63282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44498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80" name="Straight Connector 79"/>
          <p:cNvCxnSpPr>
            <a:endCxn id="89" idx="4"/>
          </p:cNvCxnSpPr>
          <p:nvPr/>
        </p:nvCxnSpPr>
        <p:spPr>
          <a:xfrm flipH="1">
            <a:off x="741573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7271716" y="1057092"/>
            <a:ext cx="288032" cy="28803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3" name="TextBox 82"/>
          <p:cNvSpPr txBox="1"/>
          <p:nvPr/>
        </p:nvSpPr>
        <p:spPr>
          <a:xfrm>
            <a:off x="7639105" y="82190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84" name="Oval 83"/>
          <p:cNvSpPr/>
          <p:nvPr/>
        </p:nvSpPr>
        <p:spPr>
          <a:xfrm>
            <a:off x="7271716" y="1628800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6" name="Oval 85"/>
          <p:cNvSpPr/>
          <p:nvPr/>
        </p:nvSpPr>
        <p:spPr>
          <a:xfrm>
            <a:off x="7271716" y="2204864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7" name="Oval 86"/>
          <p:cNvSpPr/>
          <p:nvPr/>
        </p:nvSpPr>
        <p:spPr>
          <a:xfrm>
            <a:off x="7271716" y="2780928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9" name="Oval 88"/>
          <p:cNvSpPr/>
          <p:nvPr/>
        </p:nvSpPr>
        <p:spPr>
          <a:xfrm>
            <a:off x="7271716" y="3356992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90" name="Left Brace 89"/>
          <p:cNvSpPr/>
          <p:nvPr/>
        </p:nvSpPr>
        <p:spPr>
          <a:xfrm rot="10800000">
            <a:off x="7608721" y="1268760"/>
            <a:ext cx="896085" cy="1800200"/>
          </a:xfrm>
          <a:prstGeom prst="leftBrace">
            <a:avLst>
              <a:gd name="adj1" fmla="val 64227"/>
              <a:gd name="adj2" fmla="val 5156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526008" y="1886348"/>
            <a:ext cx="5982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ambria Math"/>
                <a:ea typeface="Cambria Math"/>
              </a:rPr>
              <a:t>|Z|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93" name="Straight Connector 92"/>
          <p:cNvCxnSpPr>
            <a:stCxn id="89" idx="4"/>
          </p:cNvCxnSpPr>
          <p:nvPr/>
        </p:nvCxnSpPr>
        <p:spPr>
          <a:xfrm flipH="1">
            <a:off x="597883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9" idx="4"/>
            <a:endCxn id="74" idx="0"/>
          </p:cNvCxnSpPr>
          <p:nvPr/>
        </p:nvCxnSpPr>
        <p:spPr>
          <a:xfrm>
            <a:off x="741573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9" idx="4"/>
            <a:endCxn id="58" idx="0"/>
          </p:cNvCxnSpPr>
          <p:nvPr/>
        </p:nvCxnSpPr>
        <p:spPr>
          <a:xfrm>
            <a:off x="741573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89" idx="4"/>
            <a:endCxn id="59" idx="1"/>
          </p:cNvCxnSpPr>
          <p:nvPr/>
        </p:nvCxnSpPr>
        <p:spPr>
          <a:xfrm>
            <a:off x="741573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89" idx="4"/>
            <a:endCxn id="60" idx="1"/>
          </p:cNvCxnSpPr>
          <p:nvPr/>
        </p:nvCxnSpPr>
        <p:spPr>
          <a:xfrm>
            <a:off x="741573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89" idx="4"/>
            <a:endCxn id="61" idx="0"/>
          </p:cNvCxnSpPr>
          <p:nvPr/>
        </p:nvCxnSpPr>
        <p:spPr>
          <a:xfrm>
            <a:off x="741573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89" idx="4"/>
            <a:endCxn id="64" idx="0"/>
          </p:cNvCxnSpPr>
          <p:nvPr/>
        </p:nvCxnSpPr>
        <p:spPr>
          <a:xfrm flipH="1">
            <a:off x="740869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9" idx="4"/>
            <a:endCxn id="67" idx="0"/>
          </p:cNvCxnSpPr>
          <p:nvPr/>
        </p:nvCxnSpPr>
        <p:spPr>
          <a:xfrm flipH="1">
            <a:off x="712066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89" idx="4"/>
            <a:endCxn id="68" idx="0"/>
          </p:cNvCxnSpPr>
          <p:nvPr/>
        </p:nvCxnSpPr>
        <p:spPr>
          <a:xfrm flipH="1">
            <a:off x="683262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9" idx="4"/>
            <a:endCxn id="70" idx="2"/>
          </p:cNvCxnSpPr>
          <p:nvPr/>
        </p:nvCxnSpPr>
        <p:spPr>
          <a:xfrm flipH="1">
            <a:off x="647258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89" idx="4"/>
            <a:endCxn id="71" idx="7"/>
          </p:cNvCxnSpPr>
          <p:nvPr/>
        </p:nvCxnSpPr>
        <p:spPr>
          <a:xfrm flipH="1">
            <a:off x="630748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Oval 113"/>
          <p:cNvSpPr/>
          <p:nvPr/>
        </p:nvSpPr>
        <p:spPr>
          <a:xfrm>
            <a:off x="6228184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6660232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7030569" y="5517232"/>
            <a:ext cx="144016" cy="14401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788528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28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8081" t="-5109" r="-656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Down Arrow 117"/>
          <p:cNvSpPr/>
          <p:nvPr/>
        </p:nvSpPr>
        <p:spPr>
          <a:xfrm rot="10800000">
            <a:off x="8323720" y="5093097"/>
            <a:ext cx="447437" cy="63942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4967416" y="3015049"/>
            <a:ext cx="2347784" cy="2730843"/>
          </a:xfrm>
          <a:custGeom>
            <a:avLst/>
            <a:gdLst>
              <a:gd name="connsiteX0" fmla="*/ 2347784 w 2347784"/>
              <a:gd name="connsiteY0" fmla="*/ 0 h 2730843"/>
              <a:gd name="connsiteX1" fmla="*/ 2224216 w 2347784"/>
              <a:gd name="connsiteY1" fmla="*/ 12356 h 2730843"/>
              <a:gd name="connsiteX2" fmla="*/ 2150076 w 2347784"/>
              <a:gd name="connsiteY2" fmla="*/ 37070 h 2730843"/>
              <a:gd name="connsiteX3" fmla="*/ 2088292 w 2347784"/>
              <a:gd name="connsiteY3" fmla="*/ 49427 h 2730843"/>
              <a:gd name="connsiteX4" fmla="*/ 2014152 w 2347784"/>
              <a:gd name="connsiteY4" fmla="*/ 74140 h 2730843"/>
              <a:gd name="connsiteX5" fmla="*/ 1964725 w 2347784"/>
              <a:gd name="connsiteY5" fmla="*/ 86497 h 2730843"/>
              <a:gd name="connsiteX6" fmla="*/ 1902941 w 2347784"/>
              <a:gd name="connsiteY6" fmla="*/ 111210 h 2730843"/>
              <a:gd name="connsiteX7" fmla="*/ 1804087 w 2347784"/>
              <a:gd name="connsiteY7" fmla="*/ 160637 h 2730843"/>
              <a:gd name="connsiteX8" fmla="*/ 1742303 w 2347784"/>
              <a:gd name="connsiteY8" fmla="*/ 172994 h 2730843"/>
              <a:gd name="connsiteX9" fmla="*/ 1631092 w 2347784"/>
              <a:gd name="connsiteY9" fmla="*/ 197708 h 2730843"/>
              <a:gd name="connsiteX10" fmla="*/ 1594022 w 2347784"/>
              <a:gd name="connsiteY10" fmla="*/ 210065 h 2730843"/>
              <a:gd name="connsiteX11" fmla="*/ 1544595 w 2347784"/>
              <a:gd name="connsiteY11" fmla="*/ 222421 h 2730843"/>
              <a:gd name="connsiteX12" fmla="*/ 1470454 w 2347784"/>
              <a:gd name="connsiteY12" fmla="*/ 259492 h 2730843"/>
              <a:gd name="connsiteX13" fmla="*/ 1433384 w 2347784"/>
              <a:gd name="connsiteY13" fmla="*/ 284205 h 2730843"/>
              <a:gd name="connsiteX14" fmla="*/ 1396314 w 2347784"/>
              <a:gd name="connsiteY14" fmla="*/ 296562 h 2730843"/>
              <a:gd name="connsiteX15" fmla="*/ 1322173 w 2347784"/>
              <a:gd name="connsiteY15" fmla="*/ 333632 h 2730843"/>
              <a:gd name="connsiteX16" fmla="*/ 1272746 w 2347784"/>
              <a:gd name="connsiteY16" fmla="*/ 370702 h 2730843"/>
              <a:gd name="connsiteX17" fmla="*/ 1223319 w 2347784"/>
              <a:gd name="connsiteY17" fmla="*/ 383059 h 2730843"/>
              <a:gd name="connsiteX18" fmla="*/ 1124465 w 2347784"/>
              <a:gd name="connsiteY18" fmla="*/ 457200 h 2730843"/>
              <a:gd name="connsiteX19" fmla="*/ 1013254 w 2347784"/>
              <a:gd name="connsiteY19" fmla="*/ 506627 h 2730843"/>
              <a:gd name="connsiteX20" fmla="*/ 902043 w 2347784"/>
              <a:gd name="connsiteY20" fmla="*/ 593124 h 2730843"/>
              <a:gd name="connsiteX21" fmla="*/ 827903 w 2347784"/>
              <a:gd name="connsiteY21" fmla="*/ 642551 h 2730843"/>
              <a:gd name="connsiteX22" fmla="*/ 790833 w 2347784"/>
              <a:gd name="connsiteY22" fmla="*/ 679621 h 2730843"/>
              <a:gd name="connsiteX23" fmla="*/ 741406 w 2347784"/>
              <a:gd name="connsiteY23" fmla="*/ 704335 h 2730843"/>
              <a:gd name="connsiteX24" fmla="*/ 556054 w 2347784"/>
              <a:gd name="connsiteY24" fmla="*/ 840259 h 2730843"/>
              <a:gd name="connsiteX25" fmla="*/ 432487 w 2347784"/>
              <a:gd name="connsiteY25" fmla="*/ 951470 h 2730843"/>
              <a:gd name="connsiteX26" fmla="*/ 407773 w 2347784"/>
              <a:gd name="connsiteY26" fmla="*/ 1000897 h 2730843"/>
              <a:gd name="connsiteX27" fmla="*/ 395416 w 2347784"/>
              <a:gd name="connsiteY27" fmla="*/ 1050324 h 2730843"/>
              <a:gd name="connsiteX28" fmla="*/ 321276 w 2347784"/>
              <a:gd name="connsiteY28" fmla="*/ 1223319 h 2730843"/>
              <a:gd name="connsiteX29" fmla="*/ 296562 w 2347784"/>
              <a:gd name="connsiteY29" fmla="*/ 1322173 h 2730843"/>
              <a:gd name="connsiteX30" fmla="*/ 197708 w 2347784"/>
              <a:gd name="connsiteY30" fmla="*/ 1495167 h 2730843"/>
              <a:gd name="connsiteX31" fmla="*/ 172995 w 2347784"/>
              <a:gd name="connsiteY31" fmla="*/ 1569308 h 2730843"/>
              <a:gd name="connsiteX32" fmla="*/ 160638 w 2347784"/>
              <a:gd name="connsiteY32" fmla="*/ 1606378 h 2730843"/>
              <a:gd name="connsiteX33" fmla="*/ 135925 w 2347784"/>
              <a:gd name="connsiteY33" fmla="*/ 1655805 h 2730843"/>
              <a:gd name="connsiteX34" fmla="*/ 111211 w 2347784"/>
              <a:gd name="connsiteY34" fmla="*/ 1729946 h 2730843"/>
              <a:gd name="connsiteX35" fmla="*/ 98854 w 2347784"/>
              <a:gd name="connsiteY35" fmla="*/ 1767016 h 2730843"/>
              <a:gd name="connsiteX36" fmla="*/ 74141 w 2347784"/>
              <a:gd name="connsiteY36" fmla="*/ 1816443 h 2730843"/>
              <a:gd name="connsiteX37" fmla="*/ 37070 w 2347784"/>
              <a:gd name="connsiteY37" fmla="*/ 1915297 h 2730843"/>
              <a:gd name="connsiteX38" fmla="*/ 24714 w 2347784"/>
              <a:gd name="connsiteY38" fmla="*/ 1989437 h 2730843"/>
              <a:gd name="connsiteX39" fmla="*/ 12357 w 2347784"/>
              <a:gd name="connsiteY39" fmla="*/ 2026508 h 2730843"/>
              <a:gd name="connsiteX40" fmla="*/ 0 w 2347784"/>
              <a:gd name="connsiteY40" fmla="*/ 2199502 h 2730843"/>
              <a:gd name="connsiteX41" fmla="*/ 12357 w 2347784"/>
              <a:gd name="connsiteY41" fmla="*/ 2508421 h 2730843"/>
              <a:gd name="connsiteX42" fmla="*/ 24714 w 2347784"/>
              <a:gd name="connsiteY42" fmla="*/ 2545492 h 2730843"/>
              <a:gd name="connsiteX43" fmla="*/ 148281 w 2347784"/>
              <a:gd name="connsiteY43" fmla="*/ 2644346 h 2730843"/>
              <a:gd name="connsiteX44" fmla="*/ 185352 w 2347784"/>
              <a:gd name="connsiteY44" fmla="*/ 2656702 h 2730843"/>
              <a:gd name="connsiteX45" fmla="*/ 234779 w 2347784"/>
              <a:gd name="connsiteY45" fmla="*/ 2681416 h 2730843"/>
              <a:gd name="connsiteX46" fmla="*/ 271849 w 2347784"/>
              <a:gd name="connsiteY46" fmla="*/ 2693773 h 2730843"/>
              <a:gd name="connsiteX47" fmla="*/ 358346 w 2347784"/>
              <a:gd name="connsiteY47" fmla="*/ 2730843 h 2730843"/>
              <a:gd name="connsiteX48" fmla="*/ 605481 w 2347784"/>
              <a:gd name="connsiteY48" fmla="*/ 2718486 h 2730843"/>
              <a:gd name="connsiteX49" fmla="*/ 654908 w 2347784"/>
              <a:gd name="connsiteY49" fmla="*/ 2706129 h 2730843"/>
              <a:gd name="connsiteX50" fmla="*/ 716692 w 2347784"/>
              <a:gd name="connsiteY50" fmla="*/ 2656702 h 2730843"/>
              <a:gd name="connsiteX51" fmla="*/ 753762 w 2347784"/>
              <a:gd name="connsiteY51" fmla="*/ 2631989 h 2730843"/>
              <a:gd name="connsiteX52" fmla="*/ 790833 w 2347784"/>
              <a:gd name="connsiteY52" fmla="*/ 2631989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347784" h="2730843">
                <a:moveTo>
                  <a:pt x="2347784" y="0"/>
                </a:moveTo>
                <a:cubicBezTo>
                  <a:pt x="2306595" y="4119"/>
                  <a:pt x="2264902" y="4727"/>
                  <a:pt x="2224216" y="12356"/>
                </a:cubicBezTo>
                <a:cubicBezTo>
                  <a:pt x="2198612" y="17157"/>
                  <a:pt x="2175620" y="31961"/>
                  <a:pt x="2150076" y="37070"/>
                </a:cubicBezTo>
                <a:cubicBezTo>
                  <a:pt x="2129481" y="41189"/>
                  <a:pt x="2108554" y="43901"/>
                  <a:pt x="2088292" y="49427"/>
                </a:cubicBezTo>
                <a:cubicBezTo>
                  <a:pt x="2063160" y="56281"/>
                  <a:pt x="2039424" y="67822"/>
                  <a:pt x="2014152" y="74140"/>
                </a:cubicBezTo>
                <a:cubicBezTo>
                  <a:pt x="1997676" y="78259"/>
                  <a:pt x="1980836" y="81127"/>
                  <a:pt x="1964725" y="86497"/>
                </a:cubicBezTo>
                <a:cubicBezTo>
                  <a:pt x="1943682" y="93511"/>
                  <a:pt x="1922780" y="101290"/>
                  <a:pt x="1902941" y="111210"/>
                </a:cubicBezTo>
                <a:cubicBezTo>
                  <a:pt x="1826440" y="149460"/>
                  <a:pt x="1910985" y="128568"/>
                  <a:pt x="1804087" y="160637"/>
                </a:cubicBezTo>
                <a:cubicBezTo>
                  <a:pt x="1783970" y="166672"/>
                  <a:pt x="1762839" y="168593"/>
                  <a:pt x="1742303" y="172994"/>
                </a:cubicBezTo>
                <a:cubicBezTo>
                  <a:pt x="1705171" y="180951"/>
                  <a:pt x="1667933" y="188498"/>
                  <a:pt x="1631092" y="197708"/>
                </a:cubicBezTo>
                <a:cubicBezTo>
                  <a:pt x="1618456" y="200867"/>
                  <a:pt x="1606546" y="206487"/>
                  <a:pt x="1594022" y="210065"/>
                </a:cubicBezTo>
                <a:cubicBezTo>
                  <a:pt x="1577693" y="214730"/>
                  <a:pt x="1561071" y="218302"/>
                  <a:pt x="1544595" y="222421"/>
                </a:cubicBezTo>
                <a:cubicBezTo>
                  <a:pt x="1438368" y="293241"/>
                  <a:pt x="1572764" y="208338"/>
                  <a:pt x="1470454" y="259492"/>
                </a:cubicBezTo>
                <a:cubicBezTo>
                  <a:pt x="1457171" y="266133"/>
                  <a:pt x="1446667" y="277564"/>
                  <a:pt x="1433384" y="284205"/>
                </a:cubicBezTo>
                <a:cubicBezTo>
                  <a:pt x="1421734" y="290030"/>
                  <a:pt x="1407964" y="290737"/>
                  <a:pt x="1396314" y="296562"/>
                </a:cubicBezTo>
                <a:cubicBezTo>
                  <a:pt x="1300498" y="344469"/>
                  <a:pt x="1415349" y="302572"/>
                  <a:pt x="1322173" y="333632"/>
                </a:cubicBezTo>
                <a:cubicBezTo>
                  <a:pt x="1305697" y="345989"/>
                  <a:pt x="1291166" y="361492"/>
                  <a:pt x="1272746" y="370702"/>
                </a:cubicBezTo>
                <a:cubicBezTo>
                  <a:pt x="1257556" y="378297"/>
                  <a:pt x="1237988" y="374502"/>
                  <a:pt x="1223319" y="383059"/>
                </a:cubicBezTo>
                <a:cubicBezTo>
                  <a:pt x="1187741" y="403813"/>
                  <a:pt x="1163541" y="444175"/>
                  <a:pt x="1124465" y="457200"/>
                </a:cubicBezTo>
                <a:cubicBezTo>
                  <a:pt x="1081401" y="471554"/>
                  <a:pt x="1056153" y="478027"/>
                  <a:pt x="1013254" y="506627"/>
                </a:cubicBezTo>
                <a:cubicBezTo>
                  <a:pt x="974179" y="532677"/>
                  <a:pt x="941118" y="567074"/>
                  <a:pt x="902043" y="593124"/>
                </a:cubicBezTo>
                <a:cubicBezTo>
                  <a:pt x="877330" y="609600"/>
                  <a:pt x="848905" y="621549"/>
                  <a:pt x="827903" y="642551"/>
                </a:cubicBezTo>
                <a:cubicBezTo>
                  <a:pt x="815546" y="654908"/>
                  <a:pt x="805053" y="669464"/>
                  <a:pt x="790833" y="679621"/>
                </a:cubicBezTo>
                <a:cubicBezTo>
                  <a:pt x="775844" y="690328"/>
                  <a:pt x="757201" y="694858"/>
                  <a:pt x="741406" y="704335"/>
                </a:cubicBezTo>
                <a:cubicBezTo>
                  <a:pt x="668486" y="748087"/>
                  <a:pt x="626997" y="785688"/>
                  <a:pt x="556054" y="840259"/>
                </a:cubicBezTo>
                <a:cubicBezTo>
                  <a:pt x="519924" y="868051"/>
                  <a:pt x="451173" y="914099"/>
                  <a:pt x="432487" y="951470"/>
                </a:cubicBezTo>
                <a:cubicBezTo>
                  <a:pt x="424249" y="967946"/>
                  <a:pt x="414241" y="983649"/>
                  <a:pt x="407773" y="1000897"/>
                </a:cubicBezTo>
                <a:cubicBezTo>
                  <a:pt x="401810" y="1016798"/>
                  <a:pt x="401948" y="1034648"/>
                  <a:pt x="395416" y="1050324"/>
                </a:cubicBezTo>
                <a:cubicBezTo>
                  <a:pt x="364497" y="1124529"/>
                  <a:pt x="336314" y="1148133"/>
                  <a:pt x="321276" y="1223319"/>
                </a:cubicBezTo>
                <a:cubicBezTo>
                  <a:pt x="317852" y="1240436"/>
                  <a:pt x="308436" y="1300800"/>
                  <a:pt x="296562" y="1322173"/>
                </a:cubicBezTo>
                <a:cubicBezTo>
                  <a:pt x="251367" y="1403524"/>
                  <a:pt x="229822" y="1398823"/>
                  <a:pt x="197708" y="1495167"/>
                </a:cubicBezTo>
                <a:lnTo>
                  <a:pt x="172995" y="1569308"/>
                </a:lnTo>
                <a:cubicBezTo>
                  <a:pt x="168876" y="1581665"/>
                  <a:pt x="166463" y="1594728"/>
                  <a:pt x="160638" y="1606378"/>
                </a:cubicBezTo>
                <a:cubicBezTo>
                  <a:pt x="152400" y="1622854"/>
                  <a:pt x="142766" y="1638702"/>
                  <a:pt x="135925" y="1655805"/>
                </a:cubicBezTo>
                <a:cubicBezTo>
                  <a:pt x="126250" y="1679992"/>
                  <a:pt x="119449" y="1705232"/>
                  <a:pt x="111211" y="1729946"/>
                </a:cubicBezTo>
                <a:cubicBezTo>
                  <a:pt x="107092" y="1742303"/>
                  <a:pt x="104679" y="1755366"/>
                  <a:pt x="98854" y="1767016"/>
                </a:cubicBezTo>
                <a:cubicBezTo>
                  <a:pt x="90616" y="1783492"/>
                  <a:pt x="80609" y="1799196"/>
                  <a:pt x="74141" y="1816443"/>
                </a:cubicBezTo>
                <a:cubicBezTo>
                  <a:pt x="23672" y="1951027"/>
                  <a:pt x="105871" y="1777698"/>
                  <a:pt x="37070" y="1915297"/>
                </a:cubicBezTo>
                <a:cubicBezTo>
                  <a:pt x="32951" y="1940010"/>
                  <a:pt x="30149" y="1964979"/>
                  <a:pt x="24714" y="1989437"/>
                </a:cubicBezTo>
                <a:cubicBezTo>
                  <a:pt x="21888" y="2002152"/>
                  <a:pt x="13879" y="2013572"/>
                  <a:pt x="12357" y="2026508"/>
                </a:cubicBezTo>
                <a:cubicBezTo>
                  <a:pt x="5602" y="2083924"/>
                  <a:pt x="4119" y="2141837"/>
                  <a:pt x="0" y="2199502"/>
                </a:cubicBezTo>
                <a:cubicBezTo>
                  <a:pt x="4119" y="2302475"/>
                  <a:pt x="5014" y="2405628"/>
                  <a:pt x="12357" y="2508421"/>
                </a:cubicBezTo>
                <a:cubicBezTo>
                  <a:pt x="13285" y="2521413"/>
                  <a:pt x="16717" y="2535210"/>
                  <a:pt x="24714" y="2545492"/>
                </a:cubicBezTo>
                <a:cubicBezTo>
                  <a:pt x="70064" y="2603799"/>
                  <a:pt x="89633" y="2619212"/>
                  <a:pt x="148281" y="2644346"/>
                </a:cubicBezTo>
                <a:cubicBezTo>
                  <a:pt x="160253" y="2649477"/>
                  <a:pt x="173380" y="2651571"/>
                  <a:pt x="185352" y="2656702"/>
                </a:cubicBezTo>
                <a:cubicBezTo>
                  <a:pt x="202283" y="2663958"/>
                  <a:pt x="217848" y="2674160"/>
                  <a:pt x="234779" y="2681416"/>
                </a:cubicBezTo>
                <a:cubicBezTo>
                  <a:pt x="246751" y="2686547"/>
                  <a:pt x="260199" y="2687948"/>
                  <a:pt x="271849" y="2693773"/>
                </a:cubicBezTo>
                <a:cubicBezTo>
                  <a:pt x="357182" y="2736440"/>
                  <a:pt x="255479" y="2705126"/>
                  <a:pt x="358346" y="2730843"/>
                </a:cubicBezTo>
                <a:cubicBezTo>
                  <a:pt x="440724" y="2726724"/>
                  <a:pt x="523285" y="2725336"/>
                  <a:pt x="605481" y="2718486"/>
                </a:cubicBezTo>
                <a:cubicBezTo>
                  <a:pt x="622405" y="2717076"/>
                  <a:pt x="640062" y="2714377"/>
                  <a:pt x="654908" y="2706129"/>
                </a:cubicBezTo>
                <a:cubicBezTo>
                  <a:pt x="677963" y="2693321"/>
                  <a:pt x="695593" y="2672526"/>
                  <a:pt x="716692" y="2656702"/>
                </a:cubicBezTo>
                <a:cubicBezTo>
                  <a:pt x="728573" y="2647792"/>
                  <a:pt x="739673" y="2636685"/>
                  <a:pt x="753762" y="2631989"/>
                </a:cubicBezTo>
                <a:cubicBezTo>
                  <a:pt x="765485" y="2628081"/>
                  <a:pt x="778476" y="2631989"/>
                  <a:pt x="790833" y="2631989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4386649" y="2446638"/>
            <a:ext cx="2928551" cy="3657600"/>
          </a:xfrm>
          <a:custGeom>
            <a:avLst/>
            <a:gdLst>
              <a:gd name="connsiteX0" fmla="*/ 2928551 w 2928551"/>
              <a:gd name="connsiteY0" fmla="*/ 0 h 3657600"/>
              <a:gd name="connsiteX1" fmla="*/ 2866767 w 2928551"/>
              <a:gd name="connsiteY1" fmla="*/ 24713 h 3657600"/>
              <a:gd name="connsiteX2" fmla="*/ 2829697 w 2928551"/>
              <a:gd name="connsiteY2" fmla="*/ 37070 h 3657600"/>
              <a:gd name="connsiteX3" fmla="*/ 2644346 w 2928551"/>
              <a:gd name="connsiteY3" fmla="*/ 24713 h 3657600"/>
              <a:gd name="connsiteX4" fmla="*/ 2372497 w 2928551"/>
              <a:gd name="connsiteY4" fmla="*/ 37070 h 3657600"/>
              <a:gd name="connsiteX5" fmla="*/ 2298356 w 2928551"/>
              <a:gd name="connsiteY5" fmla="*/ 61784 h 3657600"/>
              <a:gd name="connsiteX6" fmla="*/ 2187146 w 2928551"/>
              <a:gd name="connsiteY6" fmla="*/ 74140 h 3657600"/>
              <a:gd name="connsiteX7" fmla="*/ 2113005 w 2928551"/>
              <a:gd name="connsiteY7" fmla="*/ 86497 h 3657600"/>
              <a:gd name="connsiteX8" fmla="*/ 2075935 w 2928551"/>
              <a:gd name="connsiteY8" fmla="*/ 98854 h 3657600"/>
              <a:gd name="connsiteX9" fmla="*/ 1964724 w 2928551"/>
              <a:gd name="connsiteY9" fmla="*/ 123567 h 3657600"/>
              <a:gd name="connsiteX10" fmla="*/ 1853513 w 2928551"/>
              <a:gd name="connsiteY10" fmla="*/ 185351 h 3657600"/>
              <a:gd name="connsiteX11" fmla="*/ 1791729 w 2928551"/>
              <a:gd name="connsiteY11" fmla="*/ 210065 h 3657600"/>
              <a:gd name="connsiteX12" fmla="*/ 1742302 w 2928551"/>
              <a:gd name="connsiteY12" fmla="*/ 247135 h 3657600"/>
              <a:gd name="connsiteX13" fmla="*/ 1643448 w 2928551"/>
              <a:gd name="connsiteY13" fmla="*/ 308919 h 3657600"/>
              <a:gd name="connsiteX14" fmla="*/ 1569308 w 2928551"/>
              <a:gd name="connsiteY14" fmla="*/ 383059 h 3657600"/>
              <a:gd name="connsiteX15" fmla="*/ 1532237 w 2928551"/>
              <a:gd name="connsiteY15" fmla="*/ 420130 h 3657600"/>
              <a:gd name="connsiteX16" fmla="*/ 1458097 w 2928551"/>
              <a:gd name="connsiteY16" fmla="*/ 518984 h 3657600"/>
              <a:gd name="connsiteX17" fmla="*/ 1421027 w 2928551"/>
              <a:gd name="connsiteY17" fmla="*/ 556054 h 3657600"/>
              <a:gd name="connsiteX18" fmla="*/ 1396313 w 2928551"/>
              <a:gd name="connsiteY18" fmla="*/ 593124 h 3657600"/>
              <a:gd name="connsiteX19" fmla="*/ 1359243 w 2928551"/>
              <a:gd name="connsiteY19" fmla="*/ 617838 h 3657600"/>
              <a:gd name="connsiteX20" fmla="*/ 1272746 w 2928551"/>
              <a:gd name="connsiteY20" fmla="*/ 679621 h 3657600"/>
              <a:gd name="connsiteX21" fmla="*/ 1198605 w 2928551"/>
              <a:gd name="connsiteY21" fmla="*/ 716692 h 3657600"/>
              <a:gd name="connsiteX22" fmla="*/ 1124465 w 2928551"/>
              <a:gd name="connsiteY22" fmla="*/ 766119 h 3657600"/>
              <a:gd name="connsiteX23" fmla="*/ 1062681 w 2928551"/>
              <a:gd name="connsiteY23" fmla="*/ 790832 h 3657600"/>
              <a:gd name="connsiteX24" fmla="*/ 926756 w 2928551"/>
              <a:gd name="connsiteY24" fmla="*/ 864973 h 3657600"/>
              <a:gd name="connsiteX25" fmla="*/ 877329 w 2928551"/>
              <a:gd name="connsiteY25" fmla="*/ 914400 h 3657600"/>
              <a:gd name="connsiteX26" fmla="*/ 840259 w 2928551"/>
              <a:gd name="connsiteY26" fmla="*/ 939113 h 3657600"/>
              <a:gd name="connsiteX27" fmla="*/ 790832 w 2928551"/>
              <a:gd name="connsiteY27" fmla="*/ 1013254 h 3657600"/>
              <a:gd name="connsiteX28" fmla="*/ 753762 w 2928551"/>
              <a:gd name="connsiteY28" fmla="*/ 1062681 h 3657600"/>
              <a:gd name="connsiteX29" fmla="*/ 691978 w 2928551"/>
              <a:gd name="connsiteY29" fmla="*/ 1136821 h 3657600"/>
              <a:gd name="connsiteX30" fmla="*/ 642551 w 2928551"/>
              <a:gd name="connsiteY30" fmla="*/ 1223319 h 3657600"/>
              <a:gd name="connsiteX31" fmla="*/ 568410 w 2928551"/>
              <a:gd name="connsiteY31" fmla="*/ 1309816 h 3657600"/>
              <a:gd name="connsiteX32" fmla="*/ 543697 w 2928551"/>
              <a:gd name="connsiteY32" fmla="*/ 1346886 h 3657600"/>
              <a:gd name="connsiteX33" fmla="*/ 469556 w 2928551"/>
              <a:gd name="connsiteY33" fmla="*/ 1470454 h 3657600"/>
              <a:gd name="connsiteX34" fmla="*/ 432486 w 2928551"/>
              <a:gd name="connsiteY34" fmla="*/ 1519881 h 3657600"/>
              <a:gd name="connsiteX35" fmla="*/ 395416 w 2928551"/>
              <a:gd name="connsiteY35" fmla="*/ 1606378 h 3657600"/>
              <a:gd name="connsiteX36" fmla="*/ 383059 w 2928551"/>
              <a:gd name="connsiteY36" fmla="*/ 1655805 h 3657600"/>
              <a:gd name="connsiteX37" fmla="*/ 333632 w 2928551"/>
              <a:gd name="connsiteY37" fmla="*/ 1742303 h 3657600"/>
              <a:gd name="connsiteX38" fmla="*/ 308919 w 2928551"/>
              <a:gd name="connsiteY38" fmla="*/ 1791730 h 3657600"/>
              <a:gd name="connsiteX39" fmla="*/ 271848 w 2928551"/>
              <a:gd name="connsiteY39" fmla="*/ 1853513 h 3657600"/>
              <a:gd name="connsiteX40" fmla="*/ 247135 w 2928551"/>
              <a:gd name="connsiteY40" fmla="*/ 1940011 h 3657600"/>
              <a:gd name="connsiteX41" fmla="*/ 197708 w 2928551"/>
              <a:gd name="connsiteY41" fmla="*/ 2038865 h 3657600"/>
              <a:gd name="connsiteX42" fmla="*/ 160637 w 2928551"/>
              <a:gd name="connsiteY42" fmla="*/ 2248930 h 3657600"/>
              <a:gd name="connsiteX43" fmla="*/ 148281 w 2928551"/>
              <a:gd name="connsiteY43" fmla="*/ 2409567 h 3657600"/>
              <a:gd name="connsiteX44" fmla="*/ 123567 w 2928551"/>
              <a:gd name="connsiteY44" fmla="*/ 2458994 h 3657600"/>
              <a:gd name="connsiteX45" fmla="*/ 111210 w 2928551"/>
              <a:gd name="connsiteY45" fmla="*/ 2496065 h 3657600"/>
              <a:gd name="connsiteX46" fmla="*/ 86497 w 2928551"/>
              <a:gd name="connsiteY46" fmla="*/ 2619632 h 3657600"/>
              <a:gd name="connsiteX47" fmla="*/ 74140 w 2928551"/>
              <a:gd name="connsiteY47" fmla="*/ 2669059 h 3657600"/>
              <a:gd name="connsiteX48" fmla="*/ 49427 w 2928551"/>
              <a:gd name="connsiteY48" fmla="*/ 2866767 h 3657600"/>
              <a:gd name="connsiteX49" fmla="*/ 0 w 2928551"/>
              <a:gd name="connsiteY49" fmla="*/ 2977978 h 3657600"/>
              <a:gd name="connsiteX50" fmla="*/ 12356 w 2928551"/>
              <a:gd name="connsiteY50" fmla="*/ 3286897 h 3657600"/>
              <a:gd name="connsiteX51" fmla="*/ 49427 w 2928551"/>
              <a:gd name="connsiteY51" fmla="*/ 3373394 h 3657600"/>
              <a:gd name="connsiteX52" fmla="*/ 86497 w 2928551"/>
              <a:gd name="connsiteY52" fmla="*/ 3410465 h 3657600"/>
              <a:gd name="connsiteX53" fmla="*/ 160637 w 2928551"/>
              <a:gd name="connsiteY53" fmla="*/ 3496962 h 3657600"/>
              <a:gd name="connsiteX54" fmla="*/ 259492 w 2928551"/>
              <a:gd name="connsiteY54" fmla="*/ 3534032 h 3657600"/>
              <a:gd name="connsiteX55" fmla="*/ 345989 w 2928551"/>
              <a:gd name="connsiteY55" fmla="*/ 3571103 h 3657600"/>
              <a:gd name="connsiteX56" fmla="*/ 395416 w 2928551"/>
              <a:gd name="connsiteY56" fmla="*/ 3595816 h 3657600"/>
              <a:gd name="connsiteX57" fmla="*/ 444843 w 2928551"/>
              <a:gd name="connsiteY57" fmla="*/ 3608173 h 3657600"/>
              <a:gd name="connsiteX58" fmla="*/ 543697 w 2928551"/>
              <a:gd name="connsiteY58" fmla="*/ 3645243 h 3657600"/>
              <a:gd name="connsiteX59" fmla="*/ 667265 w 2928551"/>
              <a:gd name="connsiteY59" fmla="*/ 3657600 h 3657600"/>
              <a:gd name="connsiteX60" fmla="*/ 1124465 w 2928551"/>
              <a:gd name="connsiteY60" fmla="*/ 3645243 h 3657600"/>
              <a:gd name="connsiteX61" fmla="*/ 1248032 w 2928551"/>
              <a:gd name="connsiteY61" fmla="*/ 3620530 h 3657600"/>
              <a:gd name="connsiteX62" fmla="*/ 1445740 w 2928551"/>
              <a:gd name="connsiteY62" fmla="*/ 3595816 h 3657600"/>
              <a:gd name="connsiteX63" fmla="*/ 1532237 w 2928551"/>
              <a:gd name="connsiteY63" fmla="*/ 3521676 h 3657600"/>
              <a:gd name="connsiteX64" fmla="*/ 1556951 w 2928551"/>
              <a:gd name="connsiteY64" fmla="*/ 3435178 h 3657600"/>
              <a:gd name="connsiteX65" fmla="*/ 1606378 w 2928551"/>
              <a:gd name="connsiteY65" fmla="*/ 3361038 h 3657600"/>
              <a:gd name="connsiteX66" fmla="*/ 1717589 w 2928551"/>
              <a:gd name="connsiteY66" fmla="*/ 3262184 h 3657600"/>
              <a:gd name="connsiteX67" fmla="*/ 1754659 w 2928551"/>
              <a:gd name="connsiteY67" fmla="*/ 3249827 h 3657600"/>
              <a:gd name="connsiteX68" fmla="*/ 1791729 w 2928551"/>
              <a:gd name="connsiteY68" fmla="*/ 3225113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2928551" h="3657600">
                <a:moveTo>
                  <a:pt x="2928551" y="0"/>
                </a:moveTo>
                <a:cubicBezTo>
                  <a:pt x="2907956" y="8238"/>
                  <a:pt x="2887536" y="16925"/>
                  <a:pt x="2866767" y="24713"/>
                </a:cubicBezTo>
                <a:cubicBezTo>
                  <a:pt x="2854571" y="29286"/>
                  <a:pt x="2842722" y="37070"/>
                  <a:pt x="2829697" y="37070"/>
                </a:cubicBezTo>
                <a:cubicBezTo>
                  <a:pt x="2767776" y="37070"/>
                  <a:pt x="2706130" y="28832"/>
                  <a:pt x="2644346" y="24713"/>
                </a:cubicBezTo>
                <a:cubicBezTo>
                  <a:pt x="2553730" y="28832"/>
                  <a:pt x="2462691" y="27406"/>
                  <a:pt x="2372497" y="37070"/>
                </a:cubicBezTo>
                <a:cubicBezTo>
                  <a:pt x="2346595" y="39845"/>
                  <a:pt x="2323901" y="56675"/>
                  <a:pt x="2298356" y="61784"/>
                </a:cubicBezTo>
                <a:cubicBezTo>
                  <a:pt x="2261782" y="69099"/>
                  <a:pt x="2224117" y="69211"/>
                  <a:pt x="2187146" y="74140"/>
                </a:cubicBezTo>
                <a:cubicBezTo>
                  <a:pt x="2162311" y="77451"/>
                  <a:pt x="2137719" y="82378"/>
                  <a:pt x="2113005" y="86497"/>
                </a:cubicBezTo>
                <a:cubicBezTo>
                  <a:pt x="2100648" y="90616"/>
                  <a:pt x="2088459" y="95276"/>
                  <a:pt x="2075935" y="98854"/>
                </a:cubicBezTo>
                <a:cubicBezTo>
                  <a:pt x="2035212" y="110490"/>
                  <a:pt x="2007199" y="115073"/>
                  <a:pt x="1964724" y="123567"/>
                </a:cubicBezTo>
                <a:cubicBezTo>
                  <a:pt x="1793384" y="192104"/>
                  <a:pt x="2004650" y="101386"/>
                  <a:pt x="1853513" y="185351"/>
                </a:cubicBezTo>
                <a:cubicBezTo>
                  <a:pt x="1834123" y="196123"/>
                  <a:pt x="1811119" y="199293"/>
                  <a:pt x="1791729" y="210065"/>
                </a:cubicBezTo>
                <a:cubicBezTo>
                  <a:pt x="1773726" y="220067"/>
                  <a:pt x="1759438" y="235711"/>
                  <a:pt x="1742302" y="247135"/>
                </a:cubicBezTo>
                <a:cubicBezTo>
                  <a:pt x="1737696" y="250206"/>
                  <a:pt x="1657271" y="296632"/>
                  <a:pt x="1643448" y="308919"/>
                </a:cubicBezTo>
                <a:cubicBezTo>
                  <a:pt x="1617326" y="332138"/>
                  <a:pt x="1594021" y="358346"/>
                  <a:pt x="1569308" y="383059"/>
                </a:cubicBezTo>
                <a:cubicBezTo>
                  <a:pt x="1556951" y="395416"/>
                  <a:pt x="1541931" y="405589"/>
                  <a:pt x="1532237" y="420130"/>
                </a:cubicBezTo>
                <a:cubicBezTo>
                  <a:pt x="1502811" y="464270"/>
                  <a:pt x="1499190" y="472020"/>
                  <a:pt x="1458097" y="518984"/>
                </a:cubicBezTo>
                <a:cubicBezTo>
                  <a:pt x="1446590" y="532135"/>
                  <a:pt x="1432214" y="542629"/>
                  <a:pt x="1421027" y="556054"/>
                </a:cubicBezTo>
                <a:cubicBezTo>
                  <a:pt x="1411520" y="567463"/>
                  <a:pt x="1406814" y="582623"/>
                  <a:pt x="1396313" y="593124"/>
                </a:cubicBezTo>
                <a:cubicBezTo>
                  <a:pt x="1385812" y="603625"/>
                  <a:pt x="1371328" y="609206"/>
                  <a:pt x="1359243" y="617838"/>
                </a:cubicBezTo>
                <a:cubicBezTo>
                  <a:pt x="1336759" y="633898"/>
                  <a:pt x="1298956" y="665060"/>
                  <a:pt x="1272746" y="679621"/>
                </a:cubicBezTo>
                <a:cubicBezTo>
                  <a:pt x="1248592" y="693040"/>
                  <a:pt x="1222472" y="702770"/>
                  <a:pt x="1198605" y="716692"/>
                </a:cubicBezTo>
                <a:cubicBezTo>
                  <a:pt x="1172949" y="731658"/>
                  <a:pt x="1150540" y="751896"/>
                  <a:pt x="1124465" y="766119"/>
                </a:cubicBezTo>
                <a:cubicBezTo>
                  <a:pt x="1104992" y="776740"/>
                  <a:pt x="1082211" y="780316"/>
                  <a:pt x="1062681" y="790832"/>
                </a:cubicBezTo>
                <a:cubicBezTo>
                  <a:pt x="906414" y="874975"/>
                  <a:pt x="1016233" y="835147"/>
                  <a:pt x="926756" y="864973"/>
                </a:cubicBezTo>
                <a:cubicBezTo>
                  <a:pt x="910280" y="881449"/>
                  <a:pt x="895020" y="899237"/>
                  <a:pt x="877329" y="914400"/>
                </a:cubicBezTo>
                <a:cubicBezTo>
                  <a:pt x="866053" y="924065"/>
                  <a:pt x="850038" y="927937"/>
                  <a:pt x="840259" y="939113"/>
                </a:cubicBezTo>
                <a:cubicBezTo>
                  <a:pt x="820700" y="961466"/>
                  <a:pt x="808653" y="989492"/>
                  <a:pt x="790832" y="1013254"/>
                </a:cubicBezTo>
                <a:cubicBezTo>
                  <a:pt x="778475" y="1029730"/>
                  <a:pt x="767165" y="1047044"/>
                  <a:pt x="753762" y="1062681"/>
                </a:cubicBezTo>
                <a:cubicBezTo>
                  <a:pt x="709953" y="1113792"/>
                  <a:pt x="723189" y="1082203"/>
                  <a:pt x="691978" y="1136821"/>
                </a:cubicBezTo>
                <a:cubicBezTo>
                  <a:pt x="670001" y="1175280"/>
                  <a:pt x="669922" y="1190474"/>
                  <a:pt x="642551" y="1223319"/>
                </a:cubicBezTo>
                <a:cubicBezTo>
                  <a:pt x="552737" y="1331097"/>
                  <a:pt x="660964" y="1180241"/>
                  <a:pt x="568410" y="1309816"/>
                </a:cubicBezTo>
                <a:cubicBezTo>
                  <a:pt x="559778" y="1321901"/>
                  <a:pt x="551480" y="1334238"/>
                  <a:pt x="543697" y="1346886"/>
                </a:cubicBezTo>
                <a:cubicBezTo>
                  <a:pt x="518522" y="1387795"/>
                  <a:pt x="498377" y="1432026"/>
                  <a:pt x="469556" y="1470454"/>
                </a:cubicBezTo>
                <a:lnTo>
                  <a:pt x="432486" y="1519881"/>
                </a:lnTo>
                <a:cubicBezTo>
                  <a:pt x="397010" y="1661784"/>
                  <a:pt x="446617" y="1486910"/>
                  <a:pt x="395416" y="1606378"/>
                </a:cubicBezTo>
                <a:cubicBezTo>
                  <a:pt x="388726" y="1621988"/>
                  <a:pt x="389022" y="1639904"/>
                  <a:pt x="383059" y="1655805"/>
                </a:cubicBezTo>
                <a:cubicBezTo>
                  <a:pt x="362690" y="1710123"/>
                  <a:pt x="359707" y="1696672"/>
                  <a:pt x="333632" y="1742303"/>
                </a:cubicBezTo>
                <a:cubicBezTo>
                  <a:pt x="324493" y="1758296"/>
                  <a:pt x="317865" y="1775628"/>
                  <a:pt x="308919" y="1791730"/>
                </a:cubicBezTo>
                <a:cubicBezTo>
                  <a:pt x="297255" y="1812725"/>
                  <a:pt x="282589" y="1832031"/>
                  <a:pt x="271848" y="1853513"/>
                </a:cubicBezTo>
                <a:cubicBezTo>
                  <a:pt x="259952" y="1877304"/>
                  <a:pt x="255049" y="1916268"/>
                  <a:pt x="247135" y="1940011"/>
                </a:cubicBezTo>
                <a:cubicBezTo>
                  <a:pt x="226983" y="2000466"/>
                  <a:pt x="227977" y="1993460"/>
                  <a:pt x="197708" y="2038865"/>
                </a:cubicBezTo>
                <a:cubicBezTo>
                  <a:pt x="168139" y="2157138"/>
                  <a:pt x="172142" y="2122373"/>
                  <a:pt x="160637" y="2248930"/>
                </a:cubicBezTo>
                <a:cubicBezTo>
                  <a:pt x="155775" y="2302413"/>
                  <a:pt x="157614" y="2356680"/>
                  <a:pt x="148281" y="2409567"/>
                </a:cubicBezTo>
                <a:cubicBezTo>
                  <a:pt x="145080" y="2427707"/>
                  <a:pt x="130823" y="2442063"/>
                  <a:pt x="123567" y="2458994"/>
                </a:cubicBezTo>
                <a:cubicBezTo>
                  <a:pt x="118436" y="2470966"/>
                  <a:pt x="114139" y="2483373"/>
                  <a:pt x="111210" y="2496065"/>
                </a:cubicBezTo>
                <a:cubicBezTo>
                  <a:pt x="101765" y="2536994"/>
                  <a:pt x="96685" y="2578882"/>
                  <a:pt x="86497" y="2619632"/>
                </a:cubicBezTo>
                <a:lnTo>
                  <a:pt x="74140" y="2669059"/>
                </a:lnTo>
                <a:cubicBezTo>
                  <a:pt x="70955" y="2700906"/>
                  <a:pt x="61527" y="2822398"/>
                  <a:pt x="49427" y="2866767"/>
                </a:cubicBezTo>
                <a:cubicBezTo>
                  <a:pt x="39962" y="2901473"/>
                  <a:pt x="16288" y="2945401"/>
                  <a:pt x="0" y="2977978"/>
                </a:cubicBezTo>
                <a:cubicBezTo>
                  <a:pt x="4119" y="3080951"/>
                  <a:pt x="5014" y="3184104"/>
                  <a:pt x="12356" y="3286897"/>
                </a:cubicBezTo>
                <a:cubicBezTo>
                  <a:pt x="13636" y="3304824"/>
                  <a:pt x="42791" y="3364103"/>
                  <a:pt x="49427" y="3373394"/>
                </a:cubicBezTo>
                <a:cubicBezTo>
                  <a:pt x="59584" y="3387614"/>
                  <a:pt x="75124" y="3397197"/>
                  <a:pt x="86497" y="3410465"/>
                </a:cubicBezTo>
                <a:cubicBezTo>
                  <a:pt x="113140" y="3441549"/>
                  <a:pt x="126748" y="3472756"/>
                  <a:pt x="160637" y="3496962"/>
                </a:cubicBezTo>
                <a:cubicBezTo>
                  <a:pt x="195432" y="3521816"/>
                  <a:pt x="219688" y="3524082"/>
                  <a:pt x="259492" y="3534032"/>
                </a:cubicBezTo>
                <a:cubicBezTo>
                  <a:pt x="423393" y="3615984"/>
                  <a:pt x="218737" y="3516567"/>
                  <a:pt x="345989" y="3571103"/>
                </a:cubicBezTo>
                <a:cubicBezTo>
                  <a:pt x="362920" y="3578359"/>
                  <a:pt x="378169" y="3589348"/>
                  <a:pt x="395416" y="3595816"/>
                </a:cubicBezTo>
                <a:cubicBezTo>
                  <a:pt x="411317" y="3601779"/>
                  <a:pt x="428732" y="3602803"/>
                  <a:pt x="444843" y="3608173"/>
                </a:cubicBezTo>
                <a:cubicBezTo>
                  <a:pt x="447189" y="3608955"/>
                  <a:pt x="527589" y="3642765"/>
                  <a:pt x="543697" y="3645243"/>
                </a:cubicBezTo>
                <a:cubicBezTo>
                  <a:pt x="584610" y="3651537"/>
                  <a:pt x="626076" y="3653481"/>
                  <a:pt x="667265" y="3657600"/>
                </a:cubicBezTo>
                <a:cubicBezTo>
                  <a:pt x="819665" y="3653481"/>
                  <a:pt x="972319" y="3654954"/>
                  <a:pt x="1124465" y="3645243"/>
                </a:cubicBezTo>
                <a:cubicBezTo>
                  <a:pt x="1166384" y="3642567"/>
                  <a:pt x="1206599" y="3627436"/>
                  <a:pt x="1248032" y="3620530"/>
                </a:cubicBezTo>
                <a:cubicBezTo>
                  <a:pt x="1363004" y="3601368"/>
                  <a:pt x="1297243" y="3610666"/>
                  <a:pt x="1445740" y="3595816"/>
                </a:cubicBezTo>
                <a:cubicBezTo>
                  <a:pt x="1481363" y="3572068"/>
                  <a:pt x="1504997" y="3559812"/>
                  <a:pt x="1532237" y="3521676"/>
                </a:cubicBezTo>
                <a:cubicBezTo>
                  <a:pt x="1542359" y="3507506"/>
                  <a:pt x="1551351" y="3446377"/>
                  <a:pt x="1556951" y="3435178"/>
                </a:cubicBezTo>
                <a:cubicBezTo>
                  <a:pt x="1570234" y="3408612"/>
                  <a:pt x="1585376" y="3382040"/>
                  <a:pt x="1606378" y="3361038"/>
                </a:cubicBezTo>
                <a:cubicBezTo>
                  <a:pt x="1639129" y="3328287"/>
                  <a:pt x="1673487" y="3284235"/>
                  <a:pt x="1717589" y="3262184"/>
                </a:cubicBezTo>
                <a:cubicBezTo>
                  <a:pt x="1729239" y="3256359"/>
                  <a:pt x="1743009" y="3255652"/>
                  <a:pt x="1754659" y="3249827"/>
                </a:cubicBezTo>
                <a:cubicBezTo>
                  <a:pt x="1767942" y="3243185"/>
                  <a:pt x="1791729" y="3225113"/>
                  <a:pt x="1791729" y="3225113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Freeform 120"/>
          <p:cNvSpPr/>
          <p:nvPr/>
        </p:nvSpPr>
        <p:spPr>
          <a:xfrm>
            <a:off x="3793524" y="1841157"/>
            <a:ext cx="3509319" cy="4534929"/>
          </a:xfrm>
          <a:custGeom>
            <a:avLst/>
            <a:gdLst>
              <a:gd name="connsiteX0" fmla="*/ 3509319 w 3509319"/>
              <a:gd name="connsiteY0" fmla="*/ 0 h 4534929"/>
              <a:gd name="connsiteX1" fmla="*/ 2916195 w 3509319"/>
              <a:gd name="connsiteY1" fmla="*/ 12357 h 4534929"/>
              <a:gd name="connsiteX2" fmla="*/ 2718487 w 3509319"/>
              <a:gd name="connsiteY2" fmla="*/ 49427 h 4534929"/>
              <a:gd name="connsiteX3" fmla="*/ 2631990 w 3509319"/>
              <a:gd name="connsiteY3" fmla="*/ 61784 h 4534929"/>
              <a:gd name="connsiteX4" fmla="*/ 2557849 w 3509319"/>
              <a:gd name="connsiteY4" fmla="*/ 74140 h 4534929"/>
              <a:gd name="connsiteX5" fmla="*/ 2508422 w 3509319"/>
              <a:gd name="connsiteY5" fmla="*/ 86497 h 4534929"/>
              <a:gd name="connsiteX6" fmla="*/ 2409568 w 3509319"/>
              <a:gd name="connsiteY6" fmla="*/ 123567 h 4534929"/>
              <a:gd name="connsiteX7" fmla="*/ 2335427 w 3509319"/>
              <a:gd name="connsiteY7" fmla="*/ 185351 h 4534929"/>
              <a:gd name="connsiteX8" fmla="*/ 2286000 w 3509319"/>
              <a:gd name="connsiteY8" fmla="*/ 234778 h 4534929"/>
              <a:gd name="connsiteX9" fmla="*/ 2248930 w 3509319"/>
              <a:gd name="connsiteY9" fmla="*/ 259492 h 4534929"/>
              <a:gd name="connsiteX10" fmla="*/ 2224217 w 3509319"/>
              <a:gd name="connsiteY10" fmla="*/ 296562 h 4534929"/>
              <a:gd name="connsiteX11" fmla="*/ 2150076 w 3509319"/>
              <a:gd name="connsiteY11" fmla="*/ 358346 h 4534929"/>
              <a:gd name="connsiteX12" fmla="*/ 2075935 w 3509319"/>
              <a:gd name="connsiteY12" fmla="*/ 457200 h 4534929"/>
              <a:gd name="connsiteX13" fmla="*/ 2014152 w 3509319"/>
              <a:gd name="connsiteY13" fmla="*/ 506627 h 4534929"/>
              <a:gd name="connsiteX14" fmla="*/ 1940011 w 3509319"/>
              <a:gd name="connsiteY14" fmla="*/ 593124 h 4534929"/>
              <a:gd name="connsiteX15" fmla="*/ 1841157 w 3509319"/>
              <a:gd name="connsiteY15" fmla="*/ 667265 h 4534929"/>
              <a:gd name="connsiteX16" fmla="*/ 1767017 w 3509319"/>
              <a:gd name="connsiteY16" fmla="*/ 729048 h 4534929"/>
              <a:gd name="connsiteX17" fmla="*/ 1482811 w 3509319"/>
              <a:gd name="connsiteY17" fmla="*/ 889686 h 4534929"/>
              <a:gd name="connsiteX18" fmla="*/ 1433384 w 3509319"/>
              <a:gd name="connsiteY18" fmla="*/ 902043 h 4534929"/>
              <a:gd name="connsiteX19" fmla="*/ 1334530 w 3509319"/>
              <a:gd name="connsiteY19" fmla="*/ 951470 h 4534929"/>
              <a:gd name="connsiteX20" fmla="*/ 1210962 w 3509319"/>
              <a:gd name="connsiteY20" fmla="*/ 1075038 h 4534929"/>
              <a:gd name="connsiteX21" fmla="*/ 1173892 w 3509319"/>
              <a:gd name="connsiteY21" fmla="*/ 1112108 h 4534929"/>
              <a:gd name="connsiteX22" fmla="*/ 1149179 w 3509319"/>
              <a:gd name="connsiteY22" fmla="*/ 1149178 h 4534929"/>
              <a:gd name="connsiteX23" fmla="*/ 1087395 w 3509319"/>
              <a:gd name="connsiteY23" fmla="*/ 1198605 h 4534929"/>
              <a:gd name="connsiteX24" fmla="*/ 1013254 w 3509319"/>
              <a:gd name="connsiteY24" fmla="*/ 1285102 h 4534929"/>
              <a:gd name="connsiteX25" fmla="*/ 988541 w 3509319"/>
              <a:gd name="connsiteY25" fmla="*/ 1322173 h 4534929"/>
              <a:gd name="connsiteX26" fmla="*/ 951471 w 3509319"/>
              <a:gd name="connsiteY26" fmla="*/ 1383957 h 4534929"/>
              <a:gd name="connsiteX27" fmla="*/ 877330 w 3509319"/>
              <a:gd name="connsiteY27" fmla="*/ 1458097 h 4534929"/>
              <a:gd name="connsiteX28" fmla="*/ 852617 w 3509319"/>
              <a:gd name="connsiteY28" fmla="*/ 1519881 h 4534929"/>
              <a:gd name="connsiteX29" fmla="*/ 803190 w 3509319"/>
              <a:gd name="connsiteY29" fmla="*/ 1606378 h 4534929"/>
              <a:gd name="connsiteX30" fmla="*/ 790833 w 3509319"/>
              <a:gd name="connsiteY30" fmla="*/ 1643448 h 4534929"/>
              <a:gd name="connsiteX31" fmla="*/ 753762 w 3509319"/>
              <a:gd name="connsiteY31" fmla="*/ 1692875 h 4534929"/>
              <a:gd name="connsiteX32" fmla="*/ 729049 w 3509319"/>
              <a:gd name="connsiteY32" fmla="*/ 1742302 h 4534929"/>
              <a:gd name="connsiteX33" fmla="*/ 704335 w 3509319"/>
              <a:gd name="connsiteY33" fmla="*/ 1841157 h 4534929"/>
              <a:gd name="connsiteX34" fmla="*/ 679622 w 3509319"/>
              <a:gd name="connsiteY34" fmla="*/ 1878227 h 4534929"/>
              <a:gd name="connsiteX35" fmla="*/ 654908 w 3509319"/>
              <a:gd name="connsiteY35" fmla="*/ 1952367 h 4534929"/>
              <a:gd name="connsiteX36" fmla="*/ 605481 w 3509319"/>
              <a:gd name="connsiteY36" fmla="*/ 2026508 h 4534929"/>
              <a:gd name="connsiteX37" fmla="*/ 543698 w 3509319"/>
              <a:gd name="connsiteY37" fmla="*/ 2150075 h 4534929"/>
              <a:gd name="connsiteX38" fmla="*/ 506627 w 3509319"/>
              <a:gd name="connsiteY38" fmla="*/ 2199502 h 4534929"/>
              <a:gd name="connsiteX39" fmla="*/ 481914 w 3509319"/>
              <a:gd name="connsiteY39" fmla="*/ 2248929 h 4534929"/>
              <a:gd name="connsiteX40" fmla="*/ 420130 w 3509319"/>
              <a:gd name="connsiteY40" fmla="*/ 2335427 h 4534929"/>
              <a:gd name="connsiteX41" fmla="*/ 395417 w 3509319"/>
              <a:gd name="connsiteY41" fmla="*/ 2372497 h 4534929"/>
              <a:gd name="connsiteX42" fmla="*/ 358346 w 3509319"/>
              <a:gd name="connsiteY42" fmla="*/ 2446638 h 4534929"/>
              <a:gd name="connsiteX43" fmla="*/ 308919 w 3509319"/>
              <a:gd name="connsiteY43" fmla="*/ 2520778 h 4534929"/>
              <a:gd name="connsiteX44" fmla="*/ 284206 w 3509319"/>
              <a:gd name="connsiteY44" fmla="*/ 2570205 h 4534929"/>
              <a:gd name="connsiteX45" fmla="*/ 271849 w 3509319"/>
              <a:gd name="connsiteY45" fmla="*/ 2607275 h 4534929"/>
              <a:gd name="connsiteX46" fmla="*/ 222422 w 3509319"/>
              <a:gd name="connsiteY46" fmla="*/ 2681416 h 4534929"/>
              <a:gd name="connsiteX47" fmla="*/ 197708 w 3509319"/>
              <a:gd name="connsiteY47" fmla="*/ 2755557 h 4534929"/>
              <a:gd name="connsiteX48" fmla="*/ 148281 w 3509319"/>
              <a:gd name="connsiteY48" fmla="*/ 2854411 h 4534929"/>
              <a:gd name="connsiteX49" fmla="*/ 135925 w 3509319"/>
              <a:gd name="connsiteY49" fmla="*/ 2916194 h 4534929"/>
              <a:gd name="connsiteX50" fmla="*/ 123568 w 3509319"/>
              <a:gd name="connsiteY50" fmla="*/ 2953265 h 4534929"/>
              <a:gd name="connsiteX51" fmla="*/ 111211 w 3509319"/>
              <a:gd name="connsiteY51" fmla="*/ 3052119 h 4534929"/>
              <a:gd name="connsiteX52" fmla="*/ 61784 w 3509319"/>
              <a:gd name="connsiteY52" fmla="*/ 3188043 h 4534929"/>
              <a:gd name="connsiteX53" fmla="*/ 24714 w 3509319"/>
              <a:gd name="connsiteY53" fmla="*/ 3311611 h 4534929"/>
              <a:gd name="connsiteX54" fmla="*/ 0 w 3509319"/>
              <a:gd name="connsiteY54" fmla="*/ 3484605 h 4534929"/>
              <a:gd name="connsiteX55" fmla="*/ 12357 w 3509319"/>
              <a:gd name="connsiteY55" fmla="*/ 3805881 h 4534929"/>
              <a:gd name="connsiteX56" fmla="*/ 24714 w 3509319"/>
              <a:gd name="connsiteY56" fmla="*/ 3867665 h 4534929"/>
              <a:gd name="connsiteX57" fmla="*/ 49427 w 3509319"/>
              <a:gd name="connsiteY57" fmla="*/ 3904735 h 4534929"/>
              <a:gd name="connsiteX58" fmla="*/ 61784 w 3509319"/>
              <a:gd name="connsiteY58" fmla="*/ 3954162 h 4534929"/>
              <a:gd name="connsiteX59" fmla="*/ 123568 w 3509319"/>
              <a:gd name="connsiteY59" fmla="*/ 4053016 h 4534929"/>
              <a:gd name="connsiteX60" fmla="*/ 160638 w 3509319"/>
              <a:gd name="connsiteY60" fmla="*/ 4090086 h 4534929"/>
              <a:gd name="connsiteX61" fmla="*/ 197708 w 3509319"/>
              <a:gd name="connsiteY61" fmla="*/ 4139513 h 4534929"/>
              <a:gd name="connsiteX62" fmla="*/ 345990 w 3509319"/>
              <a:gd name="connsiteY62" fmla="*/ 4275438 h 4534929"/>
              <a:gd name="connsiteX63" fmla="*/ 432487 w 3509319"/>
              <a:gd name="connsiteY63" fmla="*/ 4349578 h 4534929"/>
              <a:gd name="connsiteX64" fmla="*/ 481914 w 3509319"/>
              <a:gd name="connsiteY64" fmla="*/ 4361935 h 4534929"/>
              <a:gd name="connsiteX65" fmla="*/ 605481 w 3509319"/>
              <a:gd name="connsiteY65" fmla="*/ 4411362 h 4534929"/>
              <a:gd name="connsiteX66" fmla="*/ 691979 w 3509319"/>
              <a:gd name="connsiteY66" fmla="*/ 4460789 h 4534929"/>
              <a:gd name="connsiteX67" fmla="*/ 815546 w 3509319"/>
              <a:gd name="connsiteY67" fmla="*/ 4497859 h 4534929"/>
              <a:gd name="connsiteX68" fmla="*/ 852617 w 3509319"/>
              <a:gd name="connsiteY68" fmla="*/ 4510216 h 4534929"/>
              <a:gd name="connsiteX69" fmla="*/ 939114 w 3509319"/>
              <a:gd name="connsiteY69" fmla="*/ 4534929 h 4534929"/>
              <a:gd name="connsiteX70" fmla="*/ 1705233 w 3509319"/>
              <a:gd name="connsiteY70" fmla="*/ 4522573 h 4534929"/>
              <a:gd name="connsiteX71" fmla="*/ 1804087 w 3509319"/>
              <a:gd name="connsiteY71" fmla="*/ 4497859 h 4534929"/>
              <a:gd name="connsiteX72" fmla="*/ 1927654 w 3509319"/>
              <a:gd name="connsiteY72" fmla="*/ 4473146 h 4534929"/>
              <a:gd name="connsiteX73" fmla="*/ 1977081 w 3509319"/>
              <a:gd name="connsiteY73" fmla="*/ 4448432 h 4534929"/>
              <a:gd name="connsiteX74" fmla="*/ 2088292 w 3509319"/>
              <a:gd name="connsiteY74" fmla="*/ 4436075 h 4534929"/>
              <a:gd name="connsiteX75" fmla="*/ 2125362 w 3509319"/>
              <a:gd name="connsiteY75" fmla="*/ 4423719 h 4534929"/>
              <a:gd name="connsiteX76" fmla="*/ 2174790 w 3509319"/>
              <a:gd name="connsiteY76" fmla="*/ 4411362 h 4534929"/>
              <a:gd name="connsiteX77" fmla="*/ 2248930 w 3509319"/>
              <a:gd name="connsiteY77" fmla="*/ 4386648 h 4534929"/>
              <a:gd name="connsiteX78" fmla="*/ 2310714 w 3509319"/>
              <a:gd name="connsiteY78" fmla="*/ 4349578 h 4534929"/>
              <a:gd name="connsiteX79" fmla="*/ 2347784 w 3509319"/>
              <a:gd name="connsiteY79" fmla="*/ 4312508 h 4534929"/>
              <a:gd name="connsiteX80" fmla="*/ 2384854 w 3509319"/>
              <a:gd name="connsiteY80" fmla="*/ 4300151 h 4534929"/>
              <a:gd name="connsiteX81" fmla="*/ 2483708 w 3509319"/>
              <a:gd name="connsiteY81" fmla="*/ 4238367 h 4534929"/>
              <a:gd name="connsiteX82" fmla="*/ 2545492 w 3509319"/>
              <a:gd name="connsiteY82" fmla="*/ 4201297 h 4534929"/>
              <a:gd name="connsiteX83" fmla="*/ 2656703 w 3509319"/>
              <a:gd name="connsiteY83" fmla="*/ 4139513 h 4534929"/>
              <a:gd name="connsiteX84" fmla="*/ 2706130 w 3509319"/>
              <a:gd name="connsiteY84" fmla="*/ 4102443 h 4534929"/>
              <a:gd name="connsiteX85" fmla="*/ 2743200 w 3509319"/>
              <a:gd name="connsiteY85" fmla="*/ 4065373 h 4534929"/>
              <a:gd name="connsiteX86" fmla="*/ 2817341 w 3509319"/>
              <a:gd name="connsiteY86" fmla="*/ 4003589 h 4534929"/>
              <a:gd name="connsiteX87" fmla="*/ 2842054 w 3509319"/>
              <a:gd name="connsiteY87" fmla="*/ 3966519 h 4534929"/>
              <a:gd name="connsiteX88" fmla="*/ 2879125 w 3509319"/>
              <a:gd name="connsiteY88" fmla="*/ 3929448 h 4534929"/>
              <a:gd name="connsiteX89" fmla="*/ 2891481 w 3509319"/>
              <a:gd name="connsiteY89" fmla="*/ 3917092 h 4534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509319" h="4534929">
                <a:moveTo>
                  <a:pt x="3509319" y="0"/>
                </a:moveTo>
                <a:lnTo>
                  <a:pt x="2916195" y="12357"/>
                </a:lnTo>
                <a:cubicBezTo>
                  <a:pt x="2774332" y="17335"/>
                  <a:pt x="2841530" y="23060"/>
                  <a:pt x="2718487" y="49427"/>
                </a:cubicBezTo>
                <a:cubicBezTo>
                  <a:pt x="2690008" y="55530"/>
                  <a:pt x="2660776" y="57355"/>
                  <a:pt x="2631990" y="61784"/>
                </a:cubicBezTo>
                <a:cubicBezTo>
                  <a:pt x="2607227" y="65594"/>
                  <a:pt x="2582417" y="69227"/>
                  <a:pt x="2557849" y="74140"/>
                </a:cubicBezTo>
                <a:cubicBezTo>
                  <a:pt x="2541196" y="77471"/>
                  <a:pt x="2524323" y="80534"/>
                  <a:pt x="2508422" y="86497"/>
                </a:cubicBezTo>
                <a:cubicBezTo>
                  <a:pt x="2379199" y="134957"/>
                  <a:pt x="2536429" y="91854"/>
                  <a:pt x="2409568" y="123567"/>
                </a:cubicBezTo>
                <a:cubicBezTo>
                  <a:pt x="2309605" y="256852"/>
                  <a:pt x="2426871" y="120034"/>
                  <a:pt x="2335427" y="185351"/>
                </a:cubicBezTo>
                <a:cubicBezTo>
                  <a:pt x="2316467" y="198894"/>
                  <a:pt x="2303691" y="219614"/>
                  <a:pt x="2286000" y="234778"/>
                </a:cubicBezTo>
                <a:cubicBezTo>
                  <a:pt x="2274724" y="244443"/>
                  <a:pt x="2261287" y="251254"/>
                  <a:pt x="2248930" y="259492"/>
                </a:cubicBezTo>
                <a:cubicBezTo>
                  <a:pt x="2240692" y="271849"/>
                  <a:pt x="2234718" y="286061"/>
                  <a:pt x="2224217" y="296562"/>
                </a:cubicBezTo>
                <a:cubicBezTo>
                  <a:pt x="2127011" y="393766"/>
                  <a:pt x="2251298" y="236879"/>
                  <a:pt x="2150076" y="358346"/>
                </a:cubicBezTo>
                <a:cubicBezTo>
                  <a:pt x="2093044" y="426785"/>
                  <a:pt x="2166053" y="367082"/>
                  <a:pt x="2075935" y="457200"/>
                </a:cubicBezTo>
                <a:cubicBezTo>
                  <a:pt x="2057286" y="475849"/>
                  <a:pt x="2032801" y="487978"/>
                  <a:pt x="2014152" y="506627"/>
                </a:cubicBezTo>
                <a:cubicBezTo>
                  <a:pt x="1987300" y="533479"/>
                  <a:pt x="1967839" y="567284"/>
                  <a:pt x="1940011" y="593124"/>
                </a:cubicBezTo>
                <a:cubicBezTo>
                  <a:pt x="1909828" y="621151"/>
                  <a:pt x="1873545" y="641817"/>
                  <a:pt x="1841157" y="667265"/>
                </a:cubicBezTo>
                <a:cubicBezTo>
                  <a:pt x="1815862" y="687140"/>
                  <a:pt x="1793784" y="711204"/>
                  <a:pt x="1767017" y="729048"/>
                </a:cubicBezTo>
                <a:cubicBezTo>
                  <a:pt x="1714383" y="764137"/>
                  <a:pt x="1562098" y="856650"/>
                  <a:pt x="1482811" y="889686"/>
                </a:cubicBezTo>
                <a:cubicBezTo>
                  <a:pt x="1467135" y="896218"/>
                  <a:pt x="1449060" y="895511"/>
                  <a:pt x="1433384" y="902043"/>
                </a:cubicBezTo>
                <a:cubicBezTo>
                  <a:pt x="1399377" y="916213"/>
                  <a:pt x="1334530" y="951470"/>
                  <a:pt x="1334530" y="951470"/>
                </a:cubicBezTo>
                <a:lnTo>
                  <a:pt x="1210962" y="1075038"/>
                </a:lnTo>
                <a:cubicBezTo>
                  <a:pt x="1198605" y="1087395"/>
                  <a:pt x="1183585" y="1097568"/>
                  <a:pt x="1173892" y="1112108"/>
                </a:cubicBezTo>
                <a:cubicBezTo>
                  <a:pt x="1165654" y="1124465"/>
                  <a:pt x="1159680" y="1138677"/>
                  <a:pt x="1149179" y="1149178"/>
                </a:cubicBezTo>
                <a:cubicBezTo>
                  <a:pt x="1130530" y="1167827"/>
                  <a:pt x="1107243" y="1181238"/>
                  <a:pt x="1087395" y="1198605"/>
                </a:cubicBezTo>
                <a:cubicBezTo>
                  <a:pt x="1053182" y="1228541"/>
                  <a:pt x="1040280" y="1247265"/>
                  <a:pt x="1013254" y="1285102"/>
                </a:cubicBezTo>
                <a:cubicBezTo>
                  <a:pt x="1004622" y="1297187"/>
                  <a:pt x="996412" y="1309579"/>
                  <a:pt x="988541" y="1322173"/>
                </a:cubicBezTo>
                <a:cubicBezTo>
                  <a:pt x="975812" y="1342540"/>
                  <a:pt x="966680" y="1365369"/>
                  <a:pt x="951471" y="1383957"/>
                </a:cubicBezTo>
                <a:cubicBezTo>
                  <a:pt x="929339" y="1411007"/>
                  <a:pt x="877330" y="1458097"/>
                  <a:pt x="877330" y="1458097"/>
                </a:cubicBezTo>
                <a:cubicBezTo>
                  <a:pt x="869092" y="1478692"/>
                  <a:pt x="862537" y="1500042"/>
                  <a:pt x="852617" y="1519881"/>
                </a:cubicBezTo>
                <a:cubicBezTo>
                  <a:pt x="790560" y="1643995"/>
                  <a:pt x="868189" y="1454714"/>
                  <a:pt x="803190" y="1606378"/>
                </a:cubicBezTo>
                <a:cubicBezTo>
                  <a:pt x="798059" y="1618350"/>
                  <a:pt x="797295" y="1632139"/>
                  <a:pt x="790833" y="1643448"/>
                </a:cubicBezTo>
                <a:cubicBezTo>
                  <a:pt x="780615" y="1661329"/>
                  <a:pt x="764677" y="1675411"/>
                  <a:pt x="753762" y="1692875"/>
                </a:cubicBezTo>
                <a:cubicBezTo>
                  <a:pt x="743999" y="1708495"/>
                  <a:pt x="737287" y="1725826"/>
                  <a:pt x="729049" y="1742302"/>
                </a:cubicBezTo>
                <a:cubicBezTo>
                  <a:pt x="724349" y="1765802"/>
                  <a:pt x="717001" y="1815825"/>
                  <a:pt x="704335" y="1841157"/>
                </a:cubicBezTo>
                <a:cubicBezTo>
                  <a:pt x="697694" y="1854440"/>
                  <a:pt x="685654" y="1864656"/>
                  <a:pt x="679622" y="1878227"/>
                </a:cubicBezTo>
                <a:cubicBezTo>
                  <a:pt x="669042" y="1902032"/>
                  <a:pt x="666558" y="1929067"/>
                  <a:pt x="654908" y="1952367"/>
                </a:cubicBezTo>
                <a:cubicBezTo>
                  <a:pt x="641625" y="1978933"/>
                  <a:pt x="616512" y="1998930"/>
                  <a:pt x="605481" y="2026508"/>
                </a:cubicBezTo>
                <a:cubicBezTo>
                  <a:pt x="579311" y="2091934"/>
                  <a:pt x="584100" y="2089473"/>
                  <a:pt x="543698" y="2150075"/>
                </a:cubicBezTo>
                <a:cubicBezTo>
                  <a:pt x="532274" y="2167211"/>
                  <a:pt x="517542" y="2182038"/>
                  <a:pt x="506627" y="2199502"/>
                </a:cubicBezTo>
                <a:cubicBezTo>
                  <a:pt x="496864" y="2215122"/>
                  <a:pt x="491053" y="2232936"/>
                  <a:pt x="481914" y="2248929"/>
                </a:cubicBezTo>
                <a:cubicBezTo>
                  <a:pt x="465274" y="2278049"/>
                  <a:pt x="439072" y="2308907"/>
                  <a:pt x="420130" y="2335427"/>
                </a:cubicBezTo>
                <a:cubicBezTo>
                  <a:pt x="411498" y="2347512"/>
                  <a:pt x="402629" y="2359515"/>
                  <a:pt x="395417" y="2372497"/>
                </a:cubicBezTo>
                <a:cubicBezTo>
                  <a:pt x="381998" y="2396651"/>
                  <a:pt x="372268" y="2422771"/>
                  <a:pt x="358346" y="2446638"/>
                </a:cubicBezTo>
                <a:cubicBezTo>
                  <a:pt x="343380" y="2472294"/>
                  <a:pt x="324200" y="2495309"/>
                  <a:pt x="308919" y="2520778"/>
                </a:cubicBezTo>
                <a:cubicBezTo>
                  <a:pt x="299442" y="2536573"/>
                  <a:pt x="291462" y="2553274"/>
                  <a:pt x="284206" y="2570205"/>
                </a:cubicBezTo>
                <a:cubicBezTo>
                  <a:pt x="279075" y="2582177"/>
                  <a:pt x="278175" y="2595889"/>
                  <a:pt x="271849" y="2607275"/>
                </a:cubicBezTo>
                <a:cubicBezTo>
                  <a:pt x="257424" y="2633239"/>
                  <a:pt x="235705" y="2654850"/>
                  <a:pt x="222422" y="2681416"/>
                </a:cubicBezTo>
                <a:cubicBezTo>
                  <a:pt x="210772" y="2704716"/>
                  <a:pt x="209358" y="2732257"/>
                  <a:pt x="197708" y="2755557"/>
                </a:cubicBezTo>
                <a:lnTo>
                  <a:pt x="148281" y="2854411"/>
                </a:lnTo>
                <a:cubicBezTo>
                  <a:pt x="144162" y="2875005"/>
                  <a:pt x="141019" y="2895819"/>
                  <a:pt x="135925" y="2916194"/>
                </a:cubicBezTo>
                <a:cubicBezTo>
                  <a:pt x="132766" y="2928831"/>
                  <a:pt x="125898" y="2940450"/>
                  <a:pt x="123568" y="2953265"/>
                </a:cubicBezTo>
                <a:cubicBezTo>
                  <a:pt x="117628" y="2985937"/>
                  <a:pt x="118169" y="3019648"/>
                  <a:pt x="111211" y="3052119"/>
                </a:cubicBezTo>
                <a:cubicBezTo>
                  <a:pt x="102557" y="3092506"/>
                  <a:pt x="76527" y="3148730"/>
                  <a:pt x="61784" y="3188043"/>
                </a:cubicBezTo>
                <a:cubicBezTo>
                  <a:pt x="51086" y="3216570"/>
                  <a:pt x="27355" y="3297747"/>
                  <a:pt x="24714" y="3311611"/>
                </a:cubicBezTo>
                <a:cubicBezTo>
                  <a:pt x="13815" y="3368832"/>
                  <a:pt x="0" y="3484605"/>
                  <a:pt x="0" y="3484605"/>
                </a:cubicBezTo>
                <a:cubicBezTo>
                  <a:pt x="4119" y="3591697"/>
                  <a:pt x="5457" y="3698932"/>
                  <a:pt x="12357" y="3805881"/>
                </a:cubicBezTo>
                <a:cubicBezTo>
                  <a:pt x="13709" y="3826840"/>
                  <a:pt x="17340" y="3848000"/>
                  <a:pt x="24714" y="3867665"/>
                </a:cubicBezTo>
                <a:cubicBezTo>
                  <a:pt x="29928" y="3881570"/>
                  <a:pt x="41189" y="3892378"/>
                  <a:pt x="49427" y="3904735"/>
                </a:cubicBezTo>
                <a:cubicBezTo>
                  <a:pt x="53546" y="3921211"/>
                  <a:pt x="55821" y="3938261"/>
                  <a:pt x="61784" y="3954162"/>
                </a:cubicBezTo>
                <a:cubicBezTo>
                  <a:pt x="75848" y="3991665"/>
                  <a:pt x="97650" y="4022779"/>
                  <a:pt x="123568" y="4053016"/>
                </a:cubicBezTo>
                <a:cubicBezTo>
                  <a:pt x="134941" y="4066284"/>
                  <a:pt x="149265" y="4076818"/>
                  <a:pt x="160638" y="4090086"/>
                </a:cubicBezTo>
                <a:cubicBezTo>
                  <a:pt x="174041" y="4105723"/>
                  <a:pt x="183792" y="4124332"/>
                  <a:pt x="197708" y="4139513"/>
                </a:cubicBezTo>
                <a:cubicBezTo>
                  <a:pt x="356938" y="4313218"/>
                  <a:pt x="239035" y="4183762"/>
                  <a:pt x="345990" y="4275438"/>
                </a:cubicBezTo>
                <a:cubicBezTo>
                  <a:pt x="380615" y="4305116"/>
                  <a:pt x="389124" y="4327896"/>
                  <a:pt x="432487" y="4349578"/>
                </a:cubicBezTo>
                <a:cubicBezTo>
                  <a:pt x="447677" y="4357173"/>
                  <a:pt x="465438" y="4357816"/>
                  <a:pt x="481914" y="4361935"/>
                </a:cubicBezTo>
                <a:cubicBezTo>
                  <a:pt x="560337" y="4440358"/>
                  <a:pt x="467086" y="4361935"/>
                  <a:pt x="605481" y="4411362"/>
                </a:cubicBezTo>
                <a:cubicBezTo>
                  <a:pt x="636754" y="4422531"/>
                  <a:pt x="661827" y="4446873"/>
                  <a:pt x="691979" y="4460789"/>
                </a:cubicBezTo>
                <a:cubicBezTo>
                  <a:pt x="739693" y="4482811"/>
                  <a:pt x="768578" y="4484439"/>
                  <a:pt x="815546" y="4497859"/>
                </a:cubicBezTo>
                <a:cubicBezTo>
                  <a:pt x="828070" y="4501437"/>
                  <a:pt x="840093" y="4506638"/>
                  <a:pt x="852617" y="4510216"/>
                </a:cubicBezTo>
                <a:cubicBezTo>
                  <a:pt x="961246" y="4541253"/>
                  <a:pt x="850219" y="4505299"/>
                  <a:pt x="939114" y="4534929"/>
                </a:cubicBezTo>
                <a:cubicBezTo>
                  <a:pt x="1194487" y="4530810"/>
                  <a:pt x="1450061" y="4533509"/>
                  <a:pt x="1705233" y="4522573"/>
                </a:cubicBezTo>
                <a:cubicBezTo>
                  <a:pt x="1739167" y="4521119"/>
                  <a:pt x="1770584" y="4503443"/>
                  <a:pt x="1804087" y="4497859"/>
                </a:cubicBezTo>
                <a:cubicBezTo>
                  <a:pt x="1894979" y="4482710"/>
                  <a:pt x="1853921" y="4491578"/>
                  <a:pt x="1927654" y="4473146"/>
                </a:cubicBezTo>
                <a:cubicBezTo>
                  <a:pt x="1944130" y="4464908"/>
                  <a:pt x="1959132" y="4452574"/>
                  <a:pt x="1977081" y="4448432"/>
                </a:cubicBezTo>
                <a:cubicBezTo>
                  <a:pt x="2013424" y="4440045"/>
                  <a:pt x="2051501" y="4442207"/>
                  <a:pt x="2088292" y="4436075"/>
                </a:cubicBezTo>
                <a:cubicBezTo>
                  <a:pt x="2101140" y="4433934"/>
                  <a:pt x="2112838" y="4427297"/>
                  <a:pt x="2125362" y="4423719"/>
                </a:cubicBezTo>
                <a:cubicBezTo>
                  <a:pt x="2141692" y="4419054"/>
                  <a:pt x="2158523" y="4416242"/>
                  <a:pt x="2174790" y="4411362"/>
                </a:cubicBezTo>
                <a:cubicBezTo>
                  <a:pt x="2199742" y="4403876"/>
                  <a:pt x="2226592" y="4400051"/>
                  <a:pt x="2248930" y="4386648"/>
                </a:cubicBezTo>
                <a:cubicBezTo>
                  <a:pt x="2269525" y="4374291"/>
                  <a:pt x="2291500" y="4363988"/>
                  <a:pt x="2310714" y="4349578"/>
                </a:cubicBezTo>
                <a:cubicBezTo>
                  <a:pt x="2324694" y="4339093"/>
                  <a:pt x="2333244" y="4322201"/>
                  <a:pt x="2347784" y="4312508"/>
                </a:cubicBezTo>
                <a:cubicBezTo>
                  <a:pt x="2358622" y="4305283"/>
                  <a:pt x="2373204" y="4305976"/>
                  <a:pt x="2384854" y="4300151"/>
                </a:cubicBezTo>
                <a:cubicBezTo>
                  <a:pt x="2430529" y="4277313"/>
                  <a:pt x="2444490" y="4262879"/>
                  <a:pt x="2483708" y="4238367"/>
                </a:cubicBezTo>
                <a:cubicBezTo>
                  <a:pt x="2504075" y="4225638"/>
                  <a:pt x="2525230" y="4214191"/>
                  <a:pt x="2545492" y="4201297"/>
                </a:cubicBezTo>
                <a:cubicBezTo>
                  <a:pt x="2638969" y="4141812"/>
                  <a:pt x="2587728" y="4162505"/>
                  <a:pt x="2656703" y="4139513"/>
                </a:cubicBezTo>
                <a:cubicBezTo>
                  <a:pt x="2673179" y="4127156"/>
                  <a:pt x="2690493" y="4115846"/>
                  <a:pt x="2706130" y="4102443"/>
                </a:cubicBezTo>
                <a:cubicBezTo>
                  <a:pt x="2719398" y="4091070"/>
                  <a:pt x="2729775" y="4076560"/>
                  <a:pt x="2743200" y="4065373"/>
                </a:cubicBezTo>
                <a:cubicBezTo>
                  <a:pt x="2796217" y="4021192"/>
                  <a:pt x="2768115" y="4062661"/>
                  <a:pt x="2817341" y="4003589"/>
                </a:cubicBezTo>
                <a:cubicBezTo>
                  <a:pt x="2826848" y="3992180"/>
                  <a:pt x="2832547" y="3977928"/>
                  <a:pt x="2842054" y="3966519"/>
                </a:cubicBezTo>
                <a:cubicBezTo>
                  <a:pt x="2853241" y="3953094"/>
                  <a:pt x="2866768" y="3941805"/>
                  <a:pt x="2879125" y="3929448"/>
                </a:cubicBezTo>
                <a:lnTo>
                  <a:pt x="2891481" y="3917092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3146537" y="1186249"/>
            <a:ext cx="4106879" cy="5653602"/>
          </a:xfrm>
          <a:custGeom>
            <a:avLst/>
            <a:gdLst>
              <a:gd name="connsiteX0" fmla="*/ 4106879 w 4106879"/>
              <a:gd name="connsiteY0" fmla="*/ 0 h 5653602"/>
              <a:gd name="connsiteX1" fmla="*/ 3896814 w 4106879"/>
              <a:gd name="connsiteY1" fmla="*/ 12356 h 5653602"/>
              <a:gd name="connsiteX2" fmla="*/ 3822674 w 4106879"/>
              <a:gd name="connsiteY2" fmla="*/ 24713 h 5653602"/>
              <a:gd name="connsiteX3" fmla="*/ 3736177 w 4106879"/>
              <a:gd name="connsiteY3" fmla="*/ 74140 h 5653602"/>
              <a:gd name="connsiteX4" fmla="*/ 3526112 w 4106879"/>
              <a:gd name="connsiteY4" fmla="*/ 111210 h 5653602"/>
              <a:gd name="connsiteX5" fmla="*/ 3427258 w 4106879"/>
              <a:gd name="connsiteY5" fmla="*/ 160637 h 5653602"/>
              <a:gd name="connsiteX6" fmla="*/ 3278977 w 4106879"/>
              <a:gd name="connsiteY6" fmla="*/ 247135 h 5653602"/>
              <a:gd name="connsiteX7" fmla="*/ 3217193 w 4106879"/>
              <a:gd name="connsiteY7" fmla="*/ 284205 h 5653602"/>
              <a:gd name="connsiteX8" fmla="*/ 3143052 w 4106879"/>
              <a:gd name="connsiteY8" fmla="*/ 333632 h 5653602"/>
              <a:gd name="connsiteX9" fmla="*/ 3068912 w 4106879"/>
              <a:gd name="connsiteY9" fmla="*/ 395416 h 5653602"/>
              <a:gd name="connsiteX10" fmla="*/ 2970058 w 4106879"/>
              <a:gd name="connsiteY10" fmla="*/ 469556 h 5653602"/>
              <a:gd name="connsiteX11" fmla="*/ 2858847 w 4106879"/>
              <a:gd name="connsiteY11" fmla="*/ 518983 h 5653602"/>
              <a:gd name="connsiteX12" fmla="*/ 2809420 w 4106879"/>
              <a:gd name="connsiteY12" fmla="*/ 543697 h 5653602"/>
              <a:gd name="connsiteX13" fmla="*/ 2759993 w 4106879"/>
              <a:gd name="connsiteY13" fmla="*/ 556054 h 5653602"/>
              <a:gd name="connsiteX14" fmla="*/ 2710566 w 4106879"/>
              <a:gd name="connsiteY14" fmla="*/ 580767 h 5653602"/>
              <a:gd name="connsiteX15" fmla="*/ 2586998 w 4106879"/>
              <a:gd name="connsiteY15" fmla="*/ 630194 h 5653602"/>
              <a:gd name="connsiteX16" fmla="*/ 2525214 w 4106879"/>
              <a:gd name="connsiteY16" fmla="*/ 667265 h 5653602"/>
              <a:gd name="connsiteX17" fmla="*/ 2451074 w 4106879"/>
              <a:gd name="connsiteY17" fmla="*/ 716692 h 5653602"/>
              <a:gd name="connsiteX18" fmla="*/ 2401647 w 4106879"/>
              <a:gd name="connsiteY18" fmla="*/ 741405 h 5653602"/>
              <a:gd name="connsiteX19" fmla="*/ 2339863 w 4106879"/>
              <a:gd name="connsiteY19" fmla="*/ 790832 h 5653602"/>
              <a:gd name="connsiteX20" fmla="*/ 2302793 w 4106879"/>
              <a:gd name="connsiteY20" fmla="*/ 815546 h 5653602"/>
              <a:gd name="connsiteX21" fmla="*/ 2117441 w 4106879"/>
              <a:gd name="connsiteY21" fmla="*/ 951470 h 5653602"/>
              <a:gd name="connsiteX22" fmla="*/ 2055658 w 4106879"/>
              <a:gd name="connsiteY22" fmla="*/ 1013254 h 5653602"/>
              <a:gd name="connsiteX23" fmla="*/ 2018587 w 4106879"/>
              <a:gd name="connsiteY23" fmla="*/ 1062681 h 5653602"/>
              <a:gd name="connsiteX24" fmla="*/ 1969160 w 4106879"/>
              <a:gd name="connsiteY24" fmla="*/ 1099751 h 5653602"/>
              <a:gd name="connsiteX25" fmla="*/ 1870306 w 4106879"/>
              <a:gd name="connsiteY25" fmla="*/ 1198605 h 5653602"/>
              <a:gd name="connsiteX26" fmla="*/ 1820879 w 4106879"/>
              <a:gd name="connsiteY26" fmla="*/ 1248032 h 5653602"/>
              <a:gd name="connsiteX27" fmla="*/ 1771452 w 4106879"/>
              <a:gd name="connsiteY27" fmla="*/ 1285102 h 5653602"/>
              <a:gd name="connsiteX28" fmla="*/ 1709668 w 4106879"/>
              <a:gd name="connsiteY28" fmla="*/ 1322173 h 5653602"/>
              <a:gd name="connsiteX29" fmla="*/ 1573744 w 4106879"/>
              <a:gd name="connsiteY29" fmla="*/ 1445740 h 5653602"/>
              <a:gd name="connsiteX30" fmla="*/ 1511960 w 4106879"/>
              <a:gd name="connsiteY30" fmla="*/ 1495167 h 5653602"/>
              <a:gd name="connsiteX31" fmla="*/ 1462533 w 4106879"/>
              <a:gd name="connsiteY31" fmla="*/ 1544594 h 5653602"/>
              <a:gd name="connsiteX32" fmla="*/ 1400749 w 4106879"/>
              <a:gd name="connsiteY32" fmla="*/ 1581665 h 5653602"/>
              <a:gd name="connsiteX33" fmla="*/ 1301895 w 4106879"/>
              <a:gd name="connsiteY33" fmla="*/ 1680519 h 5653602"/>
              <a:gd name="connsiteX34" fmla="*/ 1264825 w 4106879"/>
              <a:gd name="connsiteY34" fmla="*/ 1705232 h 5653602"/>
              <a:gd name="connsiteX35" fmla="*/ 1190685 w 4106879"/>
              <a:gd name="connsiteY35" fmla="*/ 1791729 h 5653602"/>
              <a:gd name="connsiteX36" fmla="*/ 1116544 w 4106879"/>
              <a:gd name="connsiteY36" fmla="*/ 1878227 h 5653602"/>
              <a:gd name="connsiteX37" fmla="*/ 1079474 w 4106879"/>
              <a:gd name="connsiteY37" fmla="*/ 1940010 h 5653602"/>
              <a:gd name="connsiteX38" fmla="*/ 1030047 w 4106879"/>
              <a:gd name="connsiteY38" fmla="*/ 1989437 h 5653602"/>
              <a:gd name="connsiteX39" fmla="*/ 980620 w 4106879"/>
              <a:gd name="connsiteY39" fmla="*/ 2063578 h 5653602"/>
              <a:gd name="connsiteX40" fmla="*/ 918836 w 4106879"/>
              <a:gd name="connsiteY40" fmla="*/ 2137719 h 5653602"/>
              <a:gd name="connsiteX41" fmla="*/ 869409 w 4106879"/>
              <a:gd name="connsiteY41" fmla="*/ 2211859 h 5653602"/>
              <a:gd name="connsiteX42" fmla="*/ 721128 w 4106879"/>
              <a:gd name="connsiteY42" fmla="*/ 2397210 h 5653602"/>
              <a:gd name="connsiteX43" fmla="*/ 684058 w 4106879"/>
              <a:gd name="connsiteY43" fmla="*/ 2446637 h 5653602"/>
              <a:gd name="connsiteX44" fmla="*/ 622274 w 4106879"/>
              <a:gd name="connsiteY44" fmla="*/ 2533135 h 5653602"/>
              <a:gd name="connsiteX45" fmla="*/ 609917 w 4106879"/>
              <a:gd name="connsiteY45" fmla="*/ 2582562 h 5653602"/>
              <a:gd name="connsiteX46" fmla="*/ 548133 w 4106879"/>
              <a:gd name="connsiteY46" fmla="*/ 2656702 h 5653602"/>
              <a:gd name="connsiteX47" fmla="*/ 523420 w 4106879"/>
              <a:gd name="connsiteY47" fmla="*/ 2706129 h 5653602"/>
              <a:gd name="connsiteX48" fmla="*/ 511063 w 4106879"/>
              <a:gd name="connsiteY48" fmla="*/ 2743200 h 5653602"/>
              <a:gd name="connsiteX49" fmla="*/ 436922 w 4106879"/>
              <a:gd name="connsiteY49" fmla="*/ 2842054 h 5653602"/>
              <a:gd name="connsiteX50" fmla="*/ 424566 w 4106879"/>
              <a:gd name="connsiteY50" fmla="*/ 2903837 h 5653602"/>
              <a:gd name="connsiteX51" fmla="*/ 399852 w 4106879"/>
              <a:gd name="connsiteY51" fmla="*/ 2940908 h 5653602"/>
              <a:gd name="connsiteX52" fmla="*/ 362782 w 4106879"/>
              <a:gd name="connsiteY52" fmla="*/ 3002692 h 5653602"/>
              <a:gd name="connsiteX53" fmla="*/ 350425 w 4106879"/>
              <a:gd name="connsiteY53" fmla="*/ 3039762 h 5653602"/>
              <a:gd name="connsiteX54" fmla="*/ 325712 w 4106879"/>
              <a:gd name="connsiteY54" fmla="*/ 3101546 h 5653602"/>
              <a:gd name="connsiteX55" fmla="*/ 276285 w 4106879"/>
              <a:gd name="connsiteY55" fmla="*/ 3200400 h 5653602"/>
              <a:gd name="connsiteX56" fmla="*/ 263928 w 4106879"/>
              <a:gd name="connsiteY56" fmla="*/ 3237470 h 5653602"/>
              <a:gd name="connsiteX57" fmla="*/ 239214 w 4106879"/>
              <a:gd name="connsiteY57" fmla="*/ 3286897 h 5653602"/>
              <a:gd name="connsiteX58" fmla="*/ 202144 w 4106879"/>
              <a:gd name="connsiteY58" fmla="*/ 3398108 h 5653602"/>
              <a:gd name="connsiteX59" fmla="*/ 177431 w 4106879"/>
              <a:gd name="connsiteY59" fmla="*/ 3459892 h 5653602"/>
              <a:gd name="connsiteX60" fmla="*/ 152717 w 4106879"/>
              <a:gd name="connsiteY60" fmla="*/ 3534032 h 5653602"/>
              <a:gd name="connsiteX61" fmla="*/ 128004 w 4106879"/>
              <a:gd name="connsiteY61" fmla="*/ 3595816 h 5653602"/>
              <a:gd name="connsiteX62" fmla="*/ 115647 w 4106879"/>
              <a:gd name="connsiteY62" fmla="*/ 3669956 h 5653602"/>
              <a:gd name="connsiteX63" fmla="*/ 78577 w 4106879"/>
              <a:gd name="connsiteY63" fmla="*/ 3768810 h 5653602"/>
              <a:gd name="connsiteX64" fmla="*/ 66220 w 4106879"/>
              <a:gd name="connsiteY64" fmla="*/ 3842951 h 5653602"/>
              <a:gd name="connsiteX65" fmla="*/ 53863 w 4106879"/>
              <a:gd name="connsiteY65" fmla="*/ 3929448 h 5653602"/>
              <a:gd name="connsiteX66" fmla="*/ 16793 w 4106879"/>
              <a:gd name="connsiteY66" fmla="*/ 4065373 h 5653602"/>
              <a:gd name="connsiteX67" fmla="*/ 16793 w 4106879"/>
              <a:gd name="connsiteY67" fmla="*/ 4497859 h 5653602"/>
              <a:gd name="connsiteX68" fmla="*/ 29149 w 4106879"/>
              <a:gd name="connsiteY68" fmla="*/ 4534929 h 5653602"/>
              <a:gd name="connsiteX69" fmla="*/ 41506 w 4106879"/>
              <a:gd name="connsiteY69" fmla="*/ 4633783 h 5653602"/>
              <a:gd name="connsiteX70" fmla="*/ 78577 w 4106879"/>
              <a:gd name="connsiteY70" fmla="*/ 4720281 h 5653602"/>
              <a:gd name="connsiteX71" fmla="*/ 90933 w 4106879"/>
              <a:gd name="connsiteY71" fmla="*/ 4782065 h 5653602"/>
              <a:gd name="connsiteX72" fmla="*/ 115647 w 4106879"/>
              <a:gd name="connsiteY72" fmla="*/ 4819135 h 5653602"/>
              <a:gd name="connsiteX73" fmla="*/ 140360 w 4106879"/>
              <a:gd name="connsiteY73" fmla="*/ 4868562 h 5653602"/>
              <a:gd name="connsiteX74" fmla="*/ 165074 w 4106879"/>
              <a:gd name="connsiteY74" fmla="*/ 4955059 h 5653602"/>
              <a:gd name="connsiteX75" fmla="*/ 177431 w 4106879"/>
              <a:gd name="connsiteY75" fmla="*/ 4992129 h 5653602"/>
              <a:gd name="connsiteX76" fmla="*/ 202144 w 4106879"/>
              <a:gd name="connsiteY76" fmla="*/ 5029200 h 5653602"/>
              <a:gd name="connsiteX77" fmla="*/ 214501 w 4106879"/>
              <a:gd name="connsiteY77" fmla="*/ 5078627 h 5653602"/>
              <a:gd name="connsiteX78" fmla="*/ 288641 w 4106879"/>
              <a:gd name="connsiteY78" fmla="*/ 5214551 h 5653602"/>
              <a:gd name="connsiteX79" fmla="*/ 399852 w 4106879"/>
              <a:gd name="connsiteY79" fmla="*/ 5301048 h 5653602"/>
              <a:gd name="connsiteX80" fmla="*/ 449279 w 4106879"/>
              <a:gd name="connsiteY80" fmla="*/ 5338119 h 5653602"/>
              <a:gd name="connsiteX81" fmla="*/ 609917 w 4106879"/>
              <a:gd name="connsiteY81" fmla="*/ 5412259 h 5653602"/>
              <a:gd name="connsiteX82" fmla="*/ 659344 w 4106879"/>
              <a:gd name="connsiteY82" fmla="*/ 5436973 h 5653602"/>
              <a:gd name="connsiteX83" fmla="*/ 733485 w 4106879"/>
              <a:gd name="connsiteY83" fmla="*/ 5461686 h 5653602"/>
              <a:gd name="connsiteX84" fmla="*/ 782912 w 4106879"/>
              <a:gd name="connsiteY84" fmla="*/ 5486400 h 5653602"/>
              <a:gd name="connsiteX85" fmla="*/ 894122 w 4106879"/>
              <a:gd name="connsiteY85" fmla="*/ 5511113 h 5653602"/>
              <a:gd name="connsiteX86" fmla="*/ 1116544 w 4106879"/>
              <a:gd name="connsiteY86" fmla="*/ 5560540 h 5653602"/>
              <a:gd name="connsiteX87" fmla="*/ 1338966 w 4106879"/>
              <a:gd name="connsiteY87" fmla="*/ 5585254 h 5653602"/>
              <a:gd name="connsiteX88" fmla="*/ 1425463 w 4106879"/>
              <a:gd name="connsiteY88" fmla="*/ 5597610 h 5653602"/>
              <a:gd name="connsiteX89" fmla="*/ 1524317 w 4106879"/>
              <a:gd name="connsiteY89" fmla="*/ 5622324 h 5653602"/>
              <a:gd name="connsiteX90" fmla="*/ 1660241 w 4106879"/>
              <a:gd name="connsiteY90" fmla="*/ 5634681 h 5653602"/>
              <a:gd name="connsiteX91" fmla="*/ 1932090 w 4106879"/>
              <a:gd name="connsiteY91" fmla="*/ 5622324 h 5653602"/>
              <a:gd name="connsiteX92" fmla="*/ 2179225 w 4106879"/>
              <a:gd name="connsiteY92" fmla="*/ 5597610 h 5653602"/>
              <a:gd name="connsiteX93" fmla="*/ 2339863 w 4106879"/>
              <a:gd name="connsiteY93" fmla="*/ 5560540 h 5653602"/>
              <a:gd name="connsiteX94" fmla="*/ 2451074 w 4106879"/>
              <a:gd name="connsiteY94" fmla="*/ 5548183 h 5653602"/>
              <a:gd name="connsiteX95" fmla="*/ 2500501 w 4106879"/>
              <a:gd name="connsiteY95" fmla="*/ 5535827 h 5653602"/>
              <a:gd name="connsiteX96" fmla="*/ 2624068 w 4106879"/>
              <a:gd name="connsiteY96" fmla="*/ 5511113 h 5653602"/>
              <a:gd name="connsiteX97" fmla="*/ 2698209 w 4106879"/>
              <a:gd name="connsiteY97" fmla="*/ 5486400 h 5653602"/>
              <a:gd name="connsiteX98" fmla="*/ 2747636 w 4106879"/>
              <a:gd name="connsiteY98" fmla="*/ 5436973 h 5653602"/>
              <a:gd name="connsiteX99" fmla="*/ 2846490 w 4106879"/>
              <a:gd name="connsiteY99" fmla="*/ 5387546 h 5653602"/>
              <a:gd name="connsiteX100" fmla="*/ 2970058 w 4106879"/>
              <a:gd name="connsiteY100" fmla="*/ 5338119 h 5653602"/>
              <a:gd name="connsiteX101" fmla="*/ 3019485 w 4106879"/>
              <a:gd name="connsiteY101" fmla="*/ 5325762 h 5653602"/>
              <a:gd name="connsiteX102" fmla="*/ 3155409 w 4106879"/>
              <a:gd name="connsiteY102" fmla="*/ 5288692 h 5653602"/>
              <a:gd name="connsiteX103" fmla="*/ 3204836 w 4106879"/>
              <a:gd name="connsiteY103" fmla="*/ 5263978 h 5653602"/>
              <a:gd name="connsiteX104" fmla="*/ 3241906 w 4106879"/>
              <a:gd name="connsiteY104" fmla="*/ 5251621 h 5653602"/>
              <a:gd name="connsiteX105" fmla="*/ 3303690 w 4106879"/>
              <a:gd name="connsiteY105" fmla="*/ 5214551 h 5653602"/>
              <a:gd name="connsiteX106" fmla="*/ 3377831 w 4106879"/>
              <a:gd name="connsiteY106" fmla="*/ 5189837 h 5653602"/>
              <a:gd name="connsiteX107" fmla="*/ 3427258 w 4106879"/>
              <a:gd name="connsiteY107" fmla="*/ 5152767 h 5653602"/>
              <a:gd name="connsiteX108" fmla="*/ 3464328 w 4106879"/>
              <a:gd name="connsiteY108" fmla="*/ 5115697 h 5653602"/>
              <a:gd name="connsiteX109" fmla="*/ 3526112 w 4106879"/>
              <a:gd name="connsiteY109" fmla="*/ 5103340 h 5653602"/>
              <a:gd name="connsiteX110" fmla="*/ 3563182 w 4106879"/>
              <a:gd name="connsiteY110" fmla="*/ 5066270 h 5653602"/>
              <a:gd name="connsiteX111" fmla="*/ 3649679 w 4106879"/>
              <a:gd name="connsiteY111" fmla="*/ 5004486 h 5653602"/>
              <a:gd name="connsiteX112" fmla="*/ 3699106 w 4106879"/>
              <a:gd name="connsiteY112" fmla="*/ 4930346 h 5653602"/>
              <a:gd name="connsiteX113" fmla="*/ 3736177 w 4106879"/>
              <a:gd name="connsiteY113" fmla="*/ 4893275 h 5653602"/>
              <a:gd name="connsiteX114" fmla="*/ 3760890 w 4106879"/>
              <a:gd name="connsiteY114" fmla="*/ 4856205 h 5653602"/>
              <a:gd name="connsiteX115" fmla="*/ 3847387 w 4106879"/>
              <a:gd name="connsiteY115" fmla="*/ 4782065 h 5653602"/>
              <a:gd name="connsiteX116" fmla="*/ 3921528 w 4106879"/>
              <a:gd name="connsiteY116" fmla="*/ 4633783 h 5653602"/>
              <a:gd name="connsiteX117" fmla="*/ 3933885 w 4106879"/>
              <a:gd name="connsiteY117" fmla="*/ 4596713 h 5653602"/>
              <a:gd name="connsiteX118" fmla="*/ 3946241 w 4106879"/>
              <a:gd name="connsiteY118" fmla="*/ 4485502 h 565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4106879" h="5653602">
                <a:moveTo>
                  <a:pt x="4106879" y="0"/>
                </a:moveTo>
                <a:cubicBezTo>
                  <a:pt x="4036857" y="4119"/>
                  <a:pt x="3966693" y="6280"/>
                  <a:pt x="3896814" y="12356"/>
                </a:cubicBezTo>
                <a:cubicBezTo>
                  <a:pt x="3871854" y="14526"/>
                  <a:pt x="3846058" y="15719"/>
                  <a:pt x="3822674" y="24713"/>
                </a:cubicBezTo>
                <a:cubicBezTo>
                  <a:pt x="3791680" y="36634"/>
                  <a:pt x="3767010" y="61807"/>
                  <a:pt x="3736177" y="74140"/>
                </a:cubicBezTo>
                <a:cubicBezTo>
                  <a:pt x="3671252" y="100110"/>
                  <a:pt x="3594087" y="103658"/>
                  <a:pt x="3526112" y="111210"/>
                </a:cubicBezTo>
                <a:cubicBezTo>
                  <a:pt x="3439386" y="132892"/>
                  <a:pt x="3511275" y="108126"/>
                  <a:pt x="3427258" y="160637"/>
                </a:cubicBezTo>
                <a:cubicBezTo>
                  <a:pt x="3378734" y="190965"/>
                  <a:pt x="3328299" y="218122"/>
                  <a:pt x="3278977" y="247135"/>
                </a:cubicBezTo>
                <a:cubicBezTo>
                  <a:pt x="3258276" y="259312"/>
                  <a:pt x="3237177" y="270883"/>
                  <a:pt x="3217193" y="284205"/>
                </a:cubicBezTo>
                <a:cubicBezTo>
                  <a:pt x="3192479" y="300681"/>
                  <a:pt x="3164055" y="312629"/>
                  <a:pt x="3143052" y="333632"/>
                </a:cubicBezTo>
                <a:cubicBezTo>
                  <a:pt x="3075241" y="401443"/>
                  <a:pt x="3137723" y="343807"/>
                  <a:pt x="3068912" y="395416"/>
                </a:cubicBezTo>
                <a:cubicBezTo>
                  <a:pt x="3030878" y="423942"/>
                  <a:pt x="3009170" y="447206"/>
                  <a:pt x="2970058" y="469556"/>
                </a:cubicBezTo>
                <a:cubicBezTo>
                  <a:pt x="2916815" y="499981"/>
                  <a:pt x="2918439" y="492498"/>
                  <a:pt x="2858847" y="518983"/>
                </a:cubicBezTo>
                <a:cubicBezTo>
                  <a:pt x="2842014" y="526464"/>
                  <a:pt x="2826668" y="537229"/>
                  <a:pt x="2809420" y="543697"/>
                </a:cubicBezTo>
                <a:cubicBezTo>
                  <a:pt x="2793519" y="549660"/>
                  <a:pt x="2775894" y="550091"/>
                  <a:pt x="2759993" y="556054"/>
                </a:cubicBezTo>
                <a:cubicBezTo>
                  <a:pt x="2742746" y="562522"/>
                  <a:pt x="2727669" y="573926"/>
                  <a:pt x="2710566" y="580767"/>
                </a:cubicBezTo>
                <a:cubicBezTo>
                  <a:pt x="2616430" y="618421"/>
                  <a:pt x="2661507" y="588800"/>
                  <a:pt x="2586998" y="630194"/>
                </a:cubicBezTo>
                <a:cubicBezTo>
                  <a:pt x="2566003" y="641858"/>
                  <a:pt x="2545476" y="654371"/>
                  <a:pt x="2525214" y="667265"/>
                </a:cubicBezTo>
                <a:cubicBezTo>
                  <a:pt x="2500156" y="683211"/>
                  <a:pt x="2477640" y="703409"/>
                  <a:pt x="2451074" y="716692"/>
                </a:cubicBezTo>
                <a:cubicBezTo>
                  <a:pt x="2434598" y="724930"/>
                  <a:pt x="2416974" y="731187"/>
                  <a:pt x="2401647" y="741405"/>
                </a:cubicBezTo>
                <a:cubicBezTo>
                  <a:pt x="2379702" y="756035"/>
                  <a:pt x="2360962" y="775008"/>
                  <a:pt x="2339863" y="790832"/>
                </a:cubicBezTo>
                <a:cubicBezTo>
                  <a:pt x="2327982" y="799743"/>
                  <a:pt x="2314769" y="806764"/>
                  <a:pt x="2302793" y="815546"/>
                </a:cubicBezTo>
                <a:cubicBezTo>
                  <a:pt x="2102602" y="962353"/>
                  <a:pt x="2215541" y="886070"/>
                  <a:pt x="2117441" y="951470"/>
                </a:cubicBezTo>
                <a:cubicBezTo>
                  <a:pt x="2051543" y="1050319"/>
                  <a:pt x="2138032" y="930880"/>
                  <a:pt x="2055658" y="1013254"/>
                </a:cubicBezTo>
                <a:cubicBezTo>
                  <a:pt x="2041095" y="1027817"/>
                  <a:pt x="2033150" y="1048118"/>
                  <a:pt x="2018587" y="1062681"/>
                </a:cubicBezTo>
                <a:cubicBezTo>
                  <a:pt x="2004024" y="1077243"/>
                  <a:pt x="1984341" y="1085835"/>
                  <a:pt x="1969160" y="1099751"/>
                </a:cubicBezTo>
                <a:cubicBezTo>
                  <a:pt x="1934808" y="1131240"/>
                  <a:pt x="1903257" y="1165654"/>
                  <a:pt x="1870306" y="1198605"/>
                </a:cubicBezTo>
                <a:cubicBezTo>
                  <a:pt x="1853830" y="1215081"/>
                  <a:pt x="1839519" y="1234052"/>
                  <a:pt x="1820879" y="1248032"/>
                </a:cubicBezTo>
                <a:cubicBezTo>
                  <a:pt x="1804403" y="1260389"/>
                  <a:pt x="1788588" y="1273678"/>
                  <a:pt x="1771452" y="1285102"/>
                </a:cubicBezTo>
                <a:cubicBezTo>
                  <a:pt x="1751468" y="1298425"/>
                  <a:pt x="1728705" y="1307529"/>
                  <a:pt x="1709668" y="1322173"/>
                </a:cubicBezTo>
                <a:cubicBezTo>
                  <a:pt x="1508209" y="1477142"/>
                  <a:pt x="1677476" y="1354974"/>
                  <a:pt x="1573744" y="1445740"/>
                </a:cubicBezTo>
                <a:cubicBezTo>
                  <a:pt x="1553896" y="1463107"/>
                  <a:pt x="1531672" y="1477645"/>
                  <a:pt x="1511960" y="1495167"/>
                </a:cubicBezTo>
                <a:cubicBezTo>
                  <a:pt x="1494545" y="1510647"/>
                  <a:pt x="1480925" y="1530289"/>
                  <a:pt x="1462533" y="1544594"/>
                </a:cubicBezTo>
                <a:cubicBezTo>
                  <a:pt x="1443575" y="1559339"/>
                  <a:pt x="1419084" y="1566151"/>
                  <a:pt x="1400749" y="1581665"/>
                </a:cubicBezTo>
                <a:cubicBezTo>
                  <a:pt x="1365175" y="1611766"/>
                  <a:pt x="1340669" y="1654670"/>
                  <a:pt x="1301895" y="1680519"/>
                </a:cubicBezTo>
                <a:cubicBezTo>
                  <a:pt x="1289538" y="1688757"/>
                  <a:pt x="1276234" y="1695725"/>
                  <a:pt x="1264825" y="1705232"/>
                </a:cubicBezTo>
                <a:cubicBezTo>
                  <a:pt x="1218833" y="1743559"/>
                  <a:pt x="1231593" y="1744003"/>
                  <a:pt x="1190685" y="1791729"/>
                </a:cubicBezTo>
                <a:cubicBezTo>
                  <a:pt x="1133410" y="1858550"/>
                  <a:pt x="1170748" y="1796921"/>
                  <a:pt x="1116544" y="1878227"/>
                </a:cubicBezTo>
                <a:cubicBezTo>
                  <a:pt x="1103222" y="1898210"/>
                  <a:pt x="1094219" y="1921052"/>
                  <a:pt x="1079474" y="1940010"/>
                </a:cubicBezTo>
                <a:cubicBezTo>
                  <a:pt x="1065169" y="1958402"/>
                  <a:pt x="1044602" y="1971243"/>
                  <a:pt x="1030047" y="1989437"/>
                </a:cubicBezTo>
                <a:cubicBezTo>
                  <a:pt x="1011492" y="2012630"/>
                  <a:pt x="998441" y="2039816"/>
                  <a:pt x="980620" y="2063578"/>
                </a:cubicBezTo>
                <a:cubicBezTo>
                  <a:pt x="961318" y="2089314"/>
                  <a:pt x="938138" y="2111983"/>
                  <a:pt x="918836" y="2137719"/>
                </a:cubicBezTo>
                <a:cubicBezTo>
                  <a:pt x="901015" y="2161480"/>
                  <a:pt x="888424" y="2189041"/>
                  <a:pt x="869409" y="2211859"/>
                </a:cubicBezTo>
                <a:cubicBezTo>
                  <a:pt x="787961" y="2309597"/>
                  <a:pt x="812192" y="2278827"/>
                  <a:pt x="721128" y="2397210"/>
                </a:cubicBezTo>
                <a:cubicBezTo>
                  <a:pt x="708571" y="2413534"/>
                  <a:pt x="695482" y="2429501"/>
                  <a:pt x="684058" y="2446637"/>
                </a:cubicBezTo>
                <a:cubicBezTo>
                  <a:pt x="647920" y="2500844"/>
                  <a:pt x="668255" y="2471827"/>
                  <a:pt x="622274" y="2533135"/>
                </a:cubicBezTo>
                <a:cubicBezTo>
                  <a:pt x="618155" y="2549611"/>
                  <a:pt x="616607" y="2566952"/>
                  <a:pt x="609917" y="2582562"/>
                </a:cubicBezTo>
                <a:cubicBezTo>
                  <a:pt x="597014" y="2612670"/>
                  <a:pt x="570402" y="2634433"/>
                  <a:pt x="548133" y="2656702"/>
                </a:cubicBezTo>
                <a:cubicBezTo>
                  <a:pt x="539895" y="2673178"/>
                  <a:pt x="530676" y="2689198"/>
                  <a:pt x="523420" y="2706129"/>
                </a:cubicBezTo>
                <a:cubicBezTo>
                  <a:pt x="518289" y="2718101"/>
                  <a:pt x="518056" y="2732211"/>
                  <a:pt x="511063" y="2743200"/>
                </a:cubicBezTo>
                <a:cubicBezTo>
                  <a:pt x="488949" y="2777950"/>
                  <a:pt x="436922" y="2842054"/>
                  <a:pt x="436922" y="2842054"/>
                </a:cubicBezTo>
                <a:cubicBezTo>
                  <a:pt x="432803" y="2862648"/>
                  <a:pt x="431940" y="2884172"/>
                  <a:pt x="424566" y="2903837"/>
                </a:cubicBezTo>
                <a:cubicBezTo>
                  <a:pt x="419351" y="2917743"/>
                  <a:pt x="407723" y="2928314"/>
                  <a:pt x="399852" y="2940908"/>
                </a:cubicBezTo>
                <a:cubicBezTo>
                  <a:pt x="387123" y="2961275"/>
                  <a:pt x="373523" y="2981210"/>
                  <a:pt x="362782" y="3002692"/>
                </a:cubicBezTo>
                <a:cubicBezTo>
                  <a:pt x="356957" y="3014342"/>
                  <a:pt x="354998" y="3027566"/>
                  <a:pt x="350425" y="3039762"/>
                </a:cubicBezTo>
                <a:cubicBezTo>
                  <a:pt x="342637" y="3060531"/>
                  <a:pt x="335007" y="3081406"/>
                  <a:pt x="325712" y="3101546"/>
                </a:cubicBezTo>
                <a:cubicBezTo>
                  <a:pt x="310274" y="3134996"/>
                  <a:pt x="287935" y="3165450"/>
                  <a:pt x="276285" y="3200400"/>
                </a:cubicBezTo>
                <a:cubicBezTo>
                  <a:pt x="272166" y="3212757"/>
                  <a:pt x="269059" y="3225498"/>
                  <a:pt x="263928" y="3237470"/>
                </a:cubicBezTo>
                <a:cubicBezTo>
                  <a:pt x="256672" y="3254401"/>
                  <a:pt x="245827" y="3269704"/>
                  <a:pt x="239214" y="3286897"/>
                </a:cubicBezTo>
                <a:cubicBezTo>
                  <a:pt x="225187" y="3323368"/>
                  <a:pt x="216656" y="3361827"/>
                  <a:pt x="202144" y="3398108"/>
                </a:cubicBezTo>
                <a:cubicBezTo>
                  <a:pt x="193906" y="3418703"/>
                  <a:pt x="185011" y="3439046"/>
                  <a:pt x="177431" y="3459892"/>
                </a:cubicBezTo>
                <a:cubicBezTo>
                  <a:pt x="168529" y="3484374"/>
                  <a:pt x="162392" y="3509845"/>
                  <a:pt x="152717" y="3534032"/>
                </a:cubicBezTo>
                <a:lnTo>
                  <a:pt x="128004" y="3595816"/>
                </a:lnTo>
                <a:cubicBezTo>
                  <a:pt x="123885" y="3620529"/>
                  <a:pt x="122846" y="3645958"/>
                  <a:pt x="115647" y="3669956"/>
                </a:cubicBezTo>
                <a:cubicBezTo>
                  <a:pt x="68441" y="3827307"/>
                  <a:pt x="109135" y="3616017"/>
                  <a:pt x="78577" y="3768810"/>
                </a:cubicBezTo>
                <a:cubicBezTo>
                  <a:pt x="73664" y="3793378"/>
                  <a:pt x="70030" y="3818188"/>
                  <a:pt x="66220" y="3842951"/>
                </a:cubicBezTo>
                <a:cubicBezTo>
                  <a:pt x="61791" y="3871737"/>
                  <a:pt x="59575" y="3900889"/>
                  <a:pt x="53863" y="3929448"/>
                </a:cubicBezTo>
                <a:cubicBezTo>
                  <a:pt x="39928" y="3999119"/>
                  <a:pt x="34544" y="4012116"/>
                  <a:pt x="16793" y="4065373"/>
                </a:cubicBezTo>
                <a:cubicBezTo>
                  <a:pt x="-7253" y="4257735"/>
                  <a:pt x="-3881" y="4187744"/>
                  <a:pt x="16793" y="4497859"/>
                </a:cubicBezTo>
                <a:cubicBezTo>
                  <a:pt x="17659" y="4510855"/>
                  <a:pt x="25030" y="4522572"/>
                  <a:pt x="29149" y="4534929"/>
                </a:cubicBezTo>
                <a:cubicBezTo>
                  <a:pt x="33268" y="4567880"/>
                  <a:pt x="35566" y="4601111"/>
                  <a:pt x="41506" y="4633783"/>
                </a:cubicBezTo>
                <a:cubicBezTo>
                  <a:pt x="46701" y="4662356"/>
                  <a:pt x="66404" y="4695935"/>
                  <a:pt x="78577" y="4720281"/>
                </a:cubicBezTo>
                <a:cubicBezTo>
                  <a:pt x="82696" y="4740876"/>
                  <a:pt x="83559" y="4762400"/>
                  <a:pt x="90933" y="4782065"/>
                </a:cubicBezTo>
                <a:cubicBezTo>
                  <a:pt x="96147" y="4795970"/>
                  <a:pt x="108279" y="4806241"/>
                  <a:pt x="115647" y="4819135"/>
                </a:cubicBezTo>
                <a:cubicBezTo>
                  <a:pt x="124786" y="4835128"/>
                  <a:pt x="133104" y="4851631"/>
                  <a:pt x="140360" y="4868562"/>
                </a:cubicBezTo>
                <a:cubicBezTo>
                  <a:pt x="153059" y="4898192"/>
                  <a:pt x="156115" y="4923703"/>
                  <a:pt x="165074" y="4955059"/>
                </a:cubicBezTo>
                <a:cubicBezTo>
                  <a:pt x="168652" y="4967583"/>
                  <a:pt x="171606" y="4980479"/>
                  <a:pt x="177431" y="4992129"/>
                </a:cubicBezTo>
                <a:cubicBezTo>
                  <a:pt x="184073" y="5005412"/>
                  <a:pt x="193906" y="5016843"/>
                  <a:pt x="202144" y="5029200"/>
                </a:cubicBezTo>
                <a:cubicBezTo>
                  <a:pt x="206263" y="5045676"/>
                  <a:pt x="207969" y="5062951"/>
                  <a:pt x="214501" y="5078627"/>
                </a:cubicBezTo>
                <a:cubicBezTo>
                  <a:pt x="223877" y="5101130"/>
                  <a:pt x="262315" y="5182960"/>
                  <a:pt x="288641" y="5214551"/>
                </a:cubicBezTo>
                <a:cubicBezTo>
                  <a:pt x="326962" y="5260535"/>
                  <a:pt x="344745" y="5262473"/>
                  <a:pt x="399852" y="5301048"/>
                </a:cubicBezTo>
                <a:cubicBezTo>
                  <a:pt x="416724" y="5312858"/>
                  <a:pt x="431490" y="5327742"/>
                  <a:pt x="449279" y="5338119"/>
                </a:cubicBezTo>
                <a:cubicBezTo>
                  <a:pt x="547781" y="5395579"/>
                  <a:pt x="526084" y="5375000"/>
                  <a:pt x="609917" y="5412259"/>
                </a:cubicBezTo>
                <a:cubicBezTo>
                  <a:pt x="626750" y="5419740"/>
                  <a:pt x="642241" y="5430132"/>
                  <a:pt x="659344" y="5436973"/>
                </a:cubicBezTo>
                <a:cubicBezTo>
                  <a:pt x="683531" y="5446648"/>
                  <a:pt x="709298" y="5452011"/>
                  <a:pt x="733485" y="5461686"/>
                </a:cubicBezTo>
                <a:cubicBezTo>
                  <a:pt x="750588" y="5468527"/>
                  <a:pt x="765664" y="5479932"/>
                  <a:pt x="782912" y="5486400"/>
                </a:cubicBezTo>
                <a:cubicBezTo>
                  <a:pt x="804343" y="5494437"/>
                  <a:pt x="875505" y="5507066"/>
                  <a:pt x="894122" y="5511113"/>
                </a:cubicBezTo>
                <a:cubicBezTo>
                  <a:pt x="968338" y="5527247"/>
                  <a:pt x="1041059" y="5552153"/>
                  <a:pt x="1116544" y="5560540"/>
                </a:cubicBezTo>
                <a:cubicBezTo>
                  <a:pt x="1190685" y="5568778"/>
                  <a:pt x="1265119" y="5574705"/>
                  <a:pt x="1338966" y="5585254"/>
                </a:cubicBezTo>
                <a:cubicBezTo>
                  <a:pt x="1367798" y="5589373"/>
                  <a:pt x="1396904" y="5591898"/>
                  <a:pt x="1425463" y="5597610"/>
                </a:cubicBezTo>
                <a:cubicBezTo>
                  <a:pt x="1458769" y="5604271"/>
                  <a:pt x="1490767" y="5617027"/>
                  <a:pt x="1524317" y="5622324"/>
                </a:cubicBezTo>
                <a:cubicBezTo>
                  <a:pt x="1569255" y="5629420"/>
                  <a:pt x="1614933" y="5630562"/>
                  <a:pt x="1660241" y="5634681"/>
                </a:cubicBezTo>
                <a:cubicBezTo>
                  <a:pt x="1773071" y="5672288"/>
                  <a:pt x="1677680" y="5646175"/>
                  <a:pt x="1932090" y="5622324"/>
                </a:cubicBezTo>
                <a:cubicBezTo>
                  <a:pt x="2013313" y="5614709"/>
                  <a:pt x="2098381" y="5613779"/>
                  <a:pt x="2179225" y="5597610"/>
                </a:cubicBezTo>
                <a:cubicBezTo>
                  <a:pt x="2248987" y="5583658"/>
                  <a:pt x="2275361" y="5569755"/>
                  <a:pt x="2339863" y="5560540"/>
                </a:cubicBezTo>
                <a:cubicBezTo>
                  <a:pt x="2376787" y="5555265"/>
                  <a:pt x="2414004" y="5552302"/>
                  <a:pt x="2451074" y="5548183"/>
                </a:cubicBezTo>
                <a:cubicBezTo>
                  <a:pt x="2467550" y="5544064"/>
                  <a:pt x="2483848" y="5539158"/>
                  <a:pt x="2500501" y="5535827"/>
                </a:cubicBezTo>
                <a:cubicBezTo>
                  <a:pt x="2567304" y="5522467"/>
                  <a:pt x="2566663" y="5528334"/>
                  <a:pt x="2624068" y="5511113"/>
                </a:cubicBezTo>
                <a:cubicBezTo>
                  <a:pt x="2649020" y="5503628"/>
                  <a:pt x="2698209" y="5486400"/>
                  <a:pt x="2698209" y="5486400"/>
                </a:cubicBezTo>
                <a:cubicBezTo>
                  <a:pt x="2714685" y="5469924"/>
                  <a:pt x="2729244" y="5451278"/>
                  <a:pt x="2747636" y="5436973"/>
                </a:cubicBezTo>
                <a:cubicBezTo>
                  <a:pt x="2813556" y="5385701"/>
                  <a:pt x="2790449" y="5411564"/>
                  <a:pt x="2846490" y="5387546"/>
                </a:cubicBezTo>
                <a:cubicBezTo>
                  <a:pt x="2918086" y="5356862"/>
                  <a:pt x="2880041" y="5360624"/>
                  <a:pt x="2970058" y="5338119"/>
                </a:cubicBezTo>
                <a:cubicBezTo>
                  <a:pt x="2986534" y="5334000"/>
                  <a:pt x="3002907" y="5329446"/>
                  <a:pt x="3019485" y="5325762"/>
                </a:cubicBezTo>
                <a:cubicBezTo>
                  <a:pt x="3068292" y="5314916"/>
                  <a:pt x="3109123" y="5311835"/>
                  <a:pt x="3155409" y="5288692"/>
                </a:cubicBezTo>
                <a:cubicBezTo>
                  <a:pt x="3171885" y="5280454"/>
                  <a:pt x="3187905" y="5271234"/>
                  <a:pt x="3204836" y="5263978"/>
                </a:cubicBezTo>
                <a:cubicBezTo>
                  <a:pt x="3216808" y="5258847"/>
                  <a:pt x="3230256" y="5257446"/>
                  <a:pt x="3241906" y="5251621"/>
                </a:cubicBezTo>
                <a:cubicBezTo>
                  <a:pt x="3263388" y="5240880"/>
                  <a:pt x="3281826" y="5224489"/>
                  <a:pt x="3303690" y="5214551"/>
                </a:cubicBezTo>
                <a:cubicBezTo>
                  <a:pt x="3327406" y="5203771"/>
                  <a:pt x="3377831" y="5189837"/>
                  <a:pt x="3377831" y="5189837"/>
                </a:cubicBezTo>
                <a:cubicBezTo>
                  <a:pt x="3394307" y="5177480"/>
                  <a:pt x="3411621" y="5166170"/>
                  <a:pt x="3427258" y="5152767"/>
                </a:cubicBezTo>
                <a:cubicBezTo>
                  <a:pt x="3440526" y="5141394"/>
                  <a:pt x="3448698" y="5123512"/>
                  <a:pt x="3464328" y="5115697"/>
                </a:cubicBezTo>
                <a:cubicBezTo>
                  <a:pt x="3483113" y="5106304"/>
                  <a:pt x="3505517" y="5107459"/>
                  <a:pt x="3526112" y="5103340"/>
                </a:cubicBezTo>
                <a:cubicBezTo>
                  <a:pt x="3538469" y="5090983"/>
                  <a:pt x="3548642" y="5075963"/>
                  <a:pt x="3563182" y="5066270"/>
                </a:cubicBezTo>
                <a:cubicBezTo>
                  <a:pt x="3642122" y="5013643"/>
                  <a:pt x="3555683" y="5121980"/>
                  <a:pt x="3649679" y="5004486"/>
                </a:cubicBezTo>
                <a:cubicBezTo>
                  <a:pt x="3668234" y="4981293"/>
                  <a:pt x="3678104" y="4951348"/>
                  <a:pt x="3699106" y="4930346"/>
                </a:cubicBezTo>
                <a:cubicBezTo>
                  <a:pt x="3711463" y="4917989"/>
                  <a:pt x="3724990" y="4906700"/>
                  <a:pt x="3736177" y="4893275"/>
                </a:cubicBezTo>
                <a:cubicBezTo>
                  <a:pt x="3745684" y="4881866"/>
                  <a:pt x="3750389" y="4866706"/>
                  <a:pt x="3760890" y="4856205"/>
                </a:cubicBezTo>
                <a:cubicBezTo>
                  <a:pt x="3818928" y="4798167"/>
                  <a:pt x="3800310" y="4842593"/>
                  <a:pt x="3847387" y="4782065"/>
                </a:cubicBezTo>
                <a:cubicBezTo>
                  <a:pt x="3903279" y="4710203"/>
                  <a:pt x="3894424" y="4715092"/>
                  <a:pt x="3921528" y="4633783"/>
                </a:cubicBezTo>
                <a:lnTo>
                  <a:pt x="3933885" y="4596713"/>
                </a:lnTo>
                <a:cubicBezTo>
                  <a:pt x="3948272" y="4510384"/>
                  <a:pt x="3946241" y="4547627"/>
                  <a:pt x="3946241" y="4485502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 rot="19645248">
            <a:off x="6172981" y="293878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 rot="19645248">
            <a:off x="5963155" y="225537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rgbClr val="0099FF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rgbClr val="0099FF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45248">
                <a:off x="5335223" y="1171853"/>
                <a:ext cx="1052019" cy="468462"/>
              </a:xfrm>
              <a:prstGeom prst="rect">
                <a:avLst/>
              </a:prstGeom>
              <a:blipFill rotWithShape="1">
                <a:blip r:embed="rId4"/>
                <a:stretch>
                  <a:fillRect t="-7547" r="-1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Lower Bound for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07504" y="1057092"/>
            <a:ext cx="6469669" cy="10757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768669" y="4376205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649977" y="5332991"/>
            <a:ext cx="158417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50497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21694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2890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64087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5284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64813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76781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88749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200717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1268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93005" y="451448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50585" y="547700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1131" y="967938"/>
            <a:ext cx="6869141" cy="600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Cl. : </a:t>
            </a:r>
            <a:r>
              <a:rPr lang="en-US" sz="2400" dirty="0" smtClean="0">
                <a:latin typeface="Comic Sans MS" pitchFamily="66" charset="0"/>
              </a:rPr>
              <a:t>Every FT-BFS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400" dirty="0" smtClean="0">
                <a:latin typeface="Comic Sans MS" pitchFamily="66" charset="0"/>
              </a:rPr>
              <a:t> must contain  ALL the edges of the bipartite graph.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By contradiction: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Assume there exists an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Comic Sans MS" pitchFamily="66" charset="0"/>
              </a:rPr>
              <a:t>edge 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</a:rPr>
              <a:t>e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</a:rPr>
              <a:t>i,j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that is not in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baseline="-25000" dirty="0" smtClean="0">
              <a:latin typeface="Comic Sans MS" pitchFamily="66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Comic Sans MS" pitchFamily="66" charset="0"/>
              </a:rPr>
              <a:t>Consider the case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itchFamily="66" charset="0"/>
              </a:rPr>
              <a:t>w</a:t>
            </a:r>
            <a:r>
              <a:rPr lang="en-US" sz="2400" dirty="0" smtClean="0">
                <a:latin typeface="Comic Sans MS" pitchFamily="66" charset="0"/>
              </a:rPr>
              <a:t>here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</a:rPr>
              <a:t>f</a:t>
            </a:r>
            <a:r>
              <a:rPr lang="en-US" sz="2400" b="1" baseline="-25000" dirty="0" smtClean="0">
                <a:solidFill>
                  <a:srgbClr val="0099FF"/>
                </a:solidFill>
                <a:latin typeface="Comic Sans MS" pitchFamily="66" charset="0"/>
              </a:rPr>
              <a:t>i</a:t>
            </a:r>
            <a:r>
              <a:rPr lang="en-US" sz="2400" b="1" baseline="-250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fails.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648989" y="382868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61142" y="5210036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431892" y="1196752"/>
            <a:ext cx="20758" cy="24482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87876" y="105709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252456" y="908720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87876" y="162880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87876" y="220486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87876" y="2924944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87876" y="335699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5" name="Straight Connector 64"/>
          <p:cNvCxnSpPr>
            <a:stCxn id="53" idx="4"/>
          </p:cNvCxnSpPr>
          <p:nvPr/>
        </p:nvCxnSpPr>
        <p:spPr>
          <a:xfrm flipH="1">
            <a:off x="5994990" y="3645024"/>
            <a:ext cx="1436902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  <a:endCxn id="27" idx="0"/>
          </p:cNvCxnSpPr>
          <p:nvPr/>
        </p:nvCxnSpPr>
        <p:spPr>
          <a:xfrm>
            <a:off x="7431892" y="3645024"/>
            <a:ext cx="143312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17" idx="0"/>
          </p:cNvCxnSpPr>
          <p:nvPr/>
        </p:nvCxnSpPr>
        <p:spPr>
          <a:xfrm>
            <a:off x="7431892" y="3645024"/>
            <a:ext cx="114508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  <a:endCxn id="18" idx="1"/>
          </p:cNvCxnSpPr>
          <p:nvPr/>
        </p:nvCxnSpPr>
        <p:spPr>
          <a:xfrm>
            <a:off x="7431892" y="3645024"/>
            <a:ext cx="80614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  <a:endCxn id="19" idx="1"/>
          </p:cNvCxnSpPr>
          <p:nvPr/>
        </p:nvCxnSpPr>
        <p:spPr>
          <a:xfrm>
            <a:off x="7431892" y="3645024"/>
            <a:ext cx="518108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  <a:endCxn id="20" idx="0"/>
          </p:cNvCxnSpPr>
          <p:nvPr/>
        </p:nvCxnSpPr>
        <p:spPr>
          <a:xfrm>
            <a:off x="7431892" y="3645024"/>
            <a:ext cx="28099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21" idx="0"/>
          </p:cNvCxnSpPr>
          <p:nvPr/>
        </p:nvCxnSpPr>
        <p:spPr>
          <a:xfrm flipH="1">
            <a:off x="7424853" y="3645024"/>
            <a:ext cx="7039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  <a:endCxn id="22" idx="0"/>
          </p:cNvCxnSpPr>
          <p:nvPr/>
        </p:nvCxnSpPr>
        <p:spPr>
          <a:xfrm flipH="1">
            <a:off x="7136821" y="3645024"/>
            <a:ext cx="295071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  <a:endCxn id="23" idx="0"/>
          </p:cNvCxnSpPr>
          <p:nvPr/>
        </p:nvCxnSpPr>
        <p:spPr>
          <a:xfrm flipH="1">
            <a:off x="6848789" y="3645024"/>
            <a:ext cx="583103" cy="869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  <a:endCxn id="24" idx="2"/>
          </p:cNvCxnSpPr>
          <p:nvPr/>
        </p:nvCxnSpPr>
        <p:spPr>
          <a:xfrm flipH="1">
            <a:off x="6488749" y="3645024"/>
            <a:ext cx="943143" cy="941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  <a:endCxn id="25" idx="7"/>
          </p:cNvCxnSpPr>
          <p:nvPr/>
        </p:nvCxnSpPr>
        <p:spPr>
          <a:xfrm flipH="1">
            <a:off x="6323642" y="3645024"/>
            <a:ext cx="1108250" cy="890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Freeform 99"/>
          <p:cNvSpPr/>
          <p:nvPr/>
        </p:nvSpPr>
        <p:spPr>
          <a:xfrm>
            <a:off x="4823927" y="3068960"/>
            <a:ext cx="2465134" cy="2896407"/>
          </a:xfrm>
          <a:custGeom>
            <a:avLst/>
            <a:gdLst>
              <a:gd name="connsiteX0" fmla="*/ 2483709 w 2483709"/>
              <a:gd name="connsiteY0" fmla="*/ 12592 h 3029607"/>
              <a:gd name="connsiteX1" fmla="*/ 2421925 w 2483709"/>
              <a:gd name="connsiteY1" fmla="*/ 235 h 3029607"/>
              <a:gd name="connsiteX2" fmla="*/ 2347784 w 2483709"/>
              <a:gd name="connsiteY2" fmla="*/ 24949 h 3029607"/>
              <a:gd name="connsiteX3" fmla="*/ 2261287 w 2483709"/>
              <a:gd name="connsiteY3" fmla="*/ 49662 h 3029607"/>
              <a:gd name="connsiteX4" fmla="*/ 2224217 w 2483709"/>
              <a:gd name="connsiteY4" fmla="*/ 74376 h 3029607"/>
              <a:gd name="connsiteX5" fmla="*/ 2162433 w 2483709"/>
              <a:gd name="connsiteY5" fmla="*/ 86732 h 3029607"/>
              <a:gd name="connsiteX6" fmla="*/ 2125363 w 2483709"/>
              <a:gd name="connsiteY6" fmla="*/ 99089 h 3029607"/>
              <a:gd name="connsiteX7" fmla="*/ 2026509 w 2483709"/>
              <a:gd name="connsiteY7" fmla="*/ 123803 h 3029607"/>
              <a:gd name="connsiteX8" fmla="*/ 1952368 w 2483709"/>
              <a:gd name="connsiteY8" fmla="*/ 148516 h 3029607"/>
              <a:gd name="connsiteX9" fmla="*/ 1902941 w 2483709"/>
              <a:gd name="connsiteY9" fmla="*/ 160873 h 3029607"/>
              <a:gd name="connsiteX10" fmla="*/ 1779373 w 2483709"/>
              <a:gd name="connsiteY10" fmla="*/ 197943 h 3029607"/>
              <a:gd name="connsiteX11" fmla="*/ 1705233 w 2483709"/>
              <a:gd name="connsiteY11" fmla="*/ 247370 h 3029607"/>
              <a:gd name="connsiteX12" fmla="*/ 1668163 w 2483709"/>
              <a:gd name="connsiteY12" fmla="*/ 259727 h 3029607"/>
              <a:gd name="connsiteX13" fmla="*/ 1618736 w 2483709"/>
              <a:gd name="connsiteY13" fmla="*/ 284441 h 3029607"/>
              <a:gd name="connsiteX14" fmla="*/ 1569309 w 2483709"/>
              <a:gd name="connsiteY14" fmla="*/ 296797 h 3029607"/>
              <a:gd name="connsiteX15" fmla="*/ 1532238 w 2483709"/>
              <a:gd name="connsiteY15" fmla="*/ 321511 h 3029607"/>
              <a:gd name="connsiteX16" fmla="*/ 1445741 w 2483709"/>
              <a:gd name="connsiteY16" fmla="*/ 346224 h 3029607"/>
              <a:gd name="connsiteX17" fmla="*/ 1346887 w 2483709"/>
              <a:gd name="connsiteY17" fmla="*/ 395651 h 3029607"/>
              <a:gd name="connsiteX18" fmla="*/ 1309817 w 2483709"/>
              <a:gd name="connsiteY18" fmla="*/ 420365 h 3029607"/>
              <a:gd name="connsiteX19" fmla="*/ 1272746 w 2483709"/>
              <a:gd name="connsiteY19" fmla="*/ 432722 h 3029607"/>
              <a:gd name="connsiteX20" fmla="*/ 1198606 w 2483709"/>
              <a:gd name="connsiteY20" fmla="*/ 469792 h 3029607"/>
              <a:gd name="connsiteX21" fmla="*/ 1161536 w 2483709"/>
              <a:gd name="connsiteY21" fmla="*/ 506862 h 3029607"/>
              <a:gd name="connsiteX22" fmla="*/ 1050325 w 2483709"/>
              <a:gd name="connsiteY22" fmla="*/ 581003 h 3029607"/>
              <a:gd name="connsiteX23" fmla="*/ 1000898 w 2483709"/>
              <a:gd name="connsiteY23" fmla="*/ 618073 h 3029607"/>
              <a:gd name="connsiteX24" fmla="*/ 926757 w 2483709"/>
              <a:gd name="connsiteY24" fmla="*/ 667500 h 3029607"/>
              <a:gd name="connsiteX25" fmla="*/ 889687 w 2483709"/>
              <a:gd name="connsiteY25" fmla="*/ 704570 h 3029607"/>
              <a:gd name="connsiteX26" fmla="*/ 815546 w 2483709"/>
              <a:gd name="connsiteY26" fmla="*/ 766354 h 3029607"/>
              <a:gd name="connsiteX27" fmla="*/ 790833 w 2483709"/>
              <a:gd name="connsiteY27" fmla="*/ 803424 h 3029607"/>
              <a:gd name="connsiteX28" fmla="*/ 704336 w 2483709"/>
              <a:gd name="connsiteY28" fmla="*/ 926992 h 3029607"/>
              <a:gd name="connsiteX29" fmla="*/ 654909 w 2483709"/>
              <a:gd name="connsiteY29" fmla="*/ 1001132 h 3029607"/>
              <a:gd name="connsiteX30" fmla="*/ 642552 w 2483709"/>
              <a:gd name="connsiteY30" fmla="*/ 1038203 h 3029607"/>
              <a:gd name="connsiteX31" fmla="*/ 580768 w 2483709"/>
              <a:gd name="connsiteY31" fmla="*/ 1112343 h 3029607"/>
              <a:gd name="connsiteX32" fmla="*/ 556055 w 2483709"/>
              <a:gd name="connsiteY32" fmla="*/ 1161770 h 3029607"/>
              <a:gd name="connsiteX33" fmla="*/ 481914 w 2483709"/>
              <a:gd name="connsiteY33" fmla="*/ 1272981 h 3029607"/>
              <a:gd name="connsiteX34" fmla="*/ 432487 w 2483709"/>
              <a:gd name="connsiteY34" fmla="*/ 1347122 h 3029607"/>
              <a:gd name="connsiteX35" fmla="*/ 395417 w 2483709"/>
              <a:gd name="connsiteY35" fmla="*/ 1421262 h 3029607"/>
              <a:gd name="connsiteX36" fmla="*/ 383060 w 2483709"/>
              <a:gd name="connsiteY36" fmla="*/ 1458332 h 3029607"/>
              <a:gd name="connsiteX37" fmla="*/ 345990 w 2483709"/>
              <a:gd name="connsiteY37" fmla="*/ 1507759 h 3029607"/>
              <a:gd name="connsiteX38" fmla="*/ 321276 w 2483709"/>
              <a:gd name="connsiteY38" fmla="*/ 1544830 h 3029607"/>
              <a:gd name="connsiteX39" fmla="*/ 271849 w 2483709"/>
              <a:gd name="connsiteY39" fmla="*/ 1581900 h 3029607"/>
              <a:gd name="connsiteX40" fmla="*/ 247136 w 2483709"/>
              <a:gd name="connsiteY40" fmla="*/ 1656041 h 3029607"/>
              <a:gd name="connsiteX41" fmla="*/ 185352 w 2483709"/>
              <a:gd name="connsiteY41" fmla="*/ 1754895 h 3029607"/>
              <a:gd name="connsiteX42" fmla="*/ 160638 w 2483709"/>
              <a:gd name="connsiteY42" fmla="*/ 1791965 h 3029607"/>
              <a:gd name="connsiteX43" fmla="*/ 148282 w 2483709"/>
              <a:gd name="connsiteY43" fmla="*/ 1829035 h 3029607"/>
              <a:gd name="connsiteX44" fmla="*/ 98855 w 2483709"/>
              <a:gd name="connsiteY44" fmla="*/ 1915532 h 3029607"/>
              <a:gd name="connsiteX45" fmla="*/ 86498 w 2483709"/>
              <a:gd name="connsiteY45" fmla="*/ 1964959 h 3029607"/>
              <a:gd name="connsiteX46" fmla="*/ 37071 w 2483709"/>
              <a:gd name="connsiteY46" fmla="*/ 2051457 h 3029607"/>
              <a:gd name="connsiteX47" fmla="*/ 24714 w 2483709"/>
              <a:gd name="connsiteY47" fmla="*/ 2088527 h 3029607"/>
              <a:gd name="connsiteX48" fmla="*/ 0 w 2483709"/>
              <a:gd name="connsiteY48" fmla="*/ 2249165 h 3029607"/>
              <a:gd name="connsiteX49" fmla="*/ 12357 w 2483709"/>
              <a:gd name="connsiteY49" fmla="*/ 2496300 h 3029607"/>
              <a:gd name="connsiteX50" fmla="*/ 61784 w 2483709"/>
              <a:gd name="connsiteY50" fmla="*/ 2619868 h 3029607"/>
              <a:gd name="connsiteX51" fmla="*/ 74141 w 2483709"/>
              <a:gd name="connsiteY51" fmla="*/ 2656938 h 3029607"/>
              <a:gd name="connsiteX52" fmla="*/ 86498 w 2483709"/>
              <a:gd name="connsiteY52" fmla="*/ 2706365 h 3029607"/>
              <a:gd name="connsiteX53" fmla="*/ 111211 w 2483709"/>
              <a:gd name="connsiteY53" fmla="*/ 2743435 h 3029607"/>
              <a:gd name="connsiteX54" fmla="*/ 135925 w 2483709"/>
              <a:gd name="connsiteY54" fmla="*/ 2817576 h 3029607"/>
              <a:gd name="connsiteX55" fmla="*/ 197709 w 2483709"/>
              <a:gd name="connsiteY55" fmla="*/ 2879359 h 3029607"/>
              <a:gd name="connsiteX56" fmla="*/ 234779 w 2483709"/>
              <a:gd name="connsiteY56" fmla="*/ 2916430 h 3029607"/>
              <a:gd name="connsiteX57" fmla="*/ 370703 w 2483709"/>
              <a:gd name="connsiteY57" fmla="*/ 2990570 h 3029607"/>
              <a:gd name="connsiteX58" fmla="*/ 407773 w 2483709"/>
              <a:gd name="connsiteY58" fmla="*/ 3015284 h 3029607"/>
              <a:gd name="connsiteX59" fmla="*/ 778476 w 2483709"/>
              <a:gd name="connsiteY59" fmla="*/ 3015284 h 3029607"/>
              <a:gd name="connsiteX60" fmla="*/ 827903 w 2483709"/>
              <a:gd name="connsiteY60" fmla="*/ 2990570 h 3029607"/>
              <a:gd name="connsiteX61" fmla="*/ 902044 w 2483709"/>
              <a:gd name="connsiteY61" fmla="*/ 2965857 h 3029607"/>
              <a:gd name="connsiteX62" fmla="*/ 1000898 w 2483709"/>
              <a:gd name="connsiteY62" fmla="*/ 2879359 h 3029607"/>
              <a:gd name="connsiteX63" fmla="*/ 1037968 w 2483709"/>
              <a:gd name="connsiteY63" fmla="*/ 2743435 h 3029607"/>
              <a:gd name="connsiteX64" fmla="*/ 1050325 w 2483709"/>
              <a:gd name="connsiteY64" fmla="*/ 2706365 h 3029607"/>
              <a:gd name="connsiteX65" fmla="*/ 1062682 w 2483709"/>
              <a:gd name="connsiteY65" fmla="*/ 2669295 h 3029607"/>
              <a:gd name="connsiteX66" fmla="*/ 1075038 w 2483709"/>
              <a:gd name="connsiteY66" fmla="*/ 2644581 h 3029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483709" h="3029607">
                <a:moveTo>
                  <a:pt x="2483709" y="12592"/>
                </a:moveTo>
                <a:cubicBezTo>
                  <a:pt x="2463114" y="8473"/>
                  <a:pt x="2442841" y="-1667"/>
                  <a:pt x="2421925" y="235"/>
                </a:cubicBezTo>
                <a:cubicBezTo>
                  <a:pt x="2395981" y="2594"/>
                  <a:pt x="2372498" y="16711"/>
                  <a:pt x="2347784" y="24949"/>
                </a:cubicBezTo>
                <a:cubicBezTo>
                  <a:pt x="2294612" y="42673"/>
                  <a:pt x="2323338" y="34149"/>
                  <a:pt x="2261287" y="49662"/>
                </a:cubicBezTo>
                <a:cubicBezTo>
                  <a:pt x="2248930" y="57900"/>
                  <a:pt x="2238122" y="69162"/>
                  <a:pt x="2224217" y="74376"/>
                </a:cubicBezTo>
                <a:cubicBezTo>
                  <a:pt x="2204552" y="81750"/>
                  <a:pt x="2182808" y="81638"/>
                  <a:pt x="2162433" y="86732"/>
                </a:cubicBezTo>
                <a:cubicBezTo>
                  <a:pt x="2149797" y="89891"/>
                  <a:pt x="2137929" y="95662"/>
                  <a:pt x="2125363" y="99089"/>
                </a:cubicBezTo>
                <a:cubicBezTo>
                  <a:pt x="2092594" y="108026"/>
                  <a:pt x="2058732" y="113062"/>
                  <a:pt x="2026509" y="123803"/>
                </a:cubicBezTo>
                <a:cubicBezTo>
                  <a:pt x="2001795" y="132041"/>
                  <a:pt x="1977641" y="142198"/>
                  <a:pt x="1952368" y="148516"/>
                </a:cubicBezTo>
                <a:cubicBezTo>
                  <a:pt x="1935892" y="152635"/>
                  <a:pt x="1919208" y="155993"/>
                  <a:pt x="1902941" y="160873"/>
                </a:cubicBezTo>
                <a:cubicBezTo>
                  <a:pt x="1752521" y="205999"/>
                  <a:pt x="1893297" y="169461"/>
                  <a:pt x="1779373" y="197943"/>
                </a:cubicBezTo>
                <a:cubicBezTo>
                  <a:pt x="1754660" y="214419"/>
                  <a:pt x="1733411" y="237977"/>
                  <a:pt x="1705233" y="247370"/>
                </a:cubicBezTo>
                <a:cubicBezTo>
                  <a:pt x="1692876" y="251489"/>
                  <a:pt x="1680135" y="254596"/>
                  <a:pt x="1668163" y="259727"/>
                </a:cubicBezTo>
                <a:cubicBezTo>
                  <a:pt x="1651232" y="266983"/>
                  <a:pt x="1635984" y="277973"/>
                  <a:pt x="1618736" y="284441"/>
                </a:cubicBezTo>
                <a:cubicBezTo>
                  <a:pt x="1602835" y="290404"/>
                  <a:pt x="1585785" y="292678"/>
                  <a:pt x="1569309" y="296797"/>
                </a:cubicBezTo>
                <a:cubicBezTo>
                  <a:pt x="1556952" y="305035"/>
                  <a:pt x="1545521" y="314869"/>
                  <a:pt x="1532238" y="321511"/>
                </a:cubicBezTo>
                <a:cubicBezTo>
                  <a:pt x="1514507" y="330376"/>
                  <a:pt x="1461582" y="342264"/>
                  <a:pt x="1445741" y="346224"/>
                </a:cubicBezTo>
                <a:cubicBezTo>
                  <a:pt x="1335966" y="428557"/>
                  <a:pt x="1454854" y="349380"/>
                  <a:pt x="1346887" y="395651"/>
                </a:cubicBezTo>
                <a:cubicBezTo>
                  <a:pt x="1333237" y="401501"/>
                  <a:pt x="1323100" y="413723"/>
                  <a:pt x="1309817" y="420365"/>
                </a:cubicBezTo>
                <a:cubicBezTo>
                  <a:pt x="1298167" y="426190"/>
                  <a:pt x="1284396" y="426897"/>
                  <a:pt x="1272746" y="432722"/>
                </a:cubicBezTo>
                <a:cubicBezTo>
                  <a:pt x="1176927" y="480631"/>
                  <a:pt x="1291786" y="438731"/>
                  <a:pt x="1198606" y="469792"/>
                </a:cubicBezTo>
                <a:cubicBezTo>
                  <a:pt x="1186249" y="482149"/>
                  <a:pt x="1175330" y="496133"/>
                  <a:pt x="1161536" y="506862"/>
                </a:cubicBezTo>
                <a:cubicBezTo>
                  <a:pt x="1050433" y="593275"/>
                  <a:pt x="1124411" y="525439"/>
                  <a:pt x="1050325" y="581003"/>
                </a:cubicBezTo>
                <a:cubicBezTo>
                  <a:pt x="1033849" y="593360"/>
                  <a:pt x="1017770" y="606263"/>
                  <a:pt x="1000898" y="618073"/>
                </a:cubicBezTo>
                <a:cubicBezTo>
                  <a:pt x="976565" y="635106"/>
                  <a:pt x="947760" y="646497"/>
                  <a:pt x="926757" y="667500"/>
                </a:cubicBezTo>
                <a:cubicBezTo>
                  <a:pt x="914400" y="679857"/>
                  <a:pt x="903112" y="693383"/>
                  <a:pt x="889687" y="704570"/>
                </a:cubicBezTo>
                <a:cubicBezTo>
                  <a:pt x="836672" y="748749"/>
                  <a:pt x="864771" y="707285"/>
                  <a:pt x="815546" y="766354"/>
                </a:cubicBezTo>
                <a:cubicBezTo>
                  <a:pt x="806039" y="777763"/>
                  <a:pt x="799465" y="791339"/>
                  <a:pt x="790833" y="803424"/>
                </a:cubicBezTo>
                <a:cubicBezTo>
                  <a:pt x="699331" y="931528"/>
                  <a:pt x="817988" y="756515"/>
                  <a:pt x="704336" y="926992"/>
                </a:cubicBezTo>
                <a:lnTo>
                  <a:pt x="654909" y="1001132"/>
                </a:lnTo>
                <a:cubicBezTo>
                  <a:pt x="650790" y="1013489"/>
                  <a:pt x="648377" y="1026553"/>
                  <a:pt x="642552" y="1038203"/>
                </a:cubicBezTo>
                <a:cubicBezTo>
                  <a:pt x="625349" y="1072608"/>
                  <a:pt x="608095" y="1085016"/>
                  <a:pt x="580768" y="1112343"/>
                </a:cubicBezTo>
                <a:cubicBezTo>
                  <a:pt x="572530" y="1128819"/>
                  <a:pt x="565532" y="1145975"/>
                  <a:pt x="556055" y="1161770"/>
                </a:cubicBezTo>
                <a:cubicBezTo>
                  <a:pt x="556038" y="1161799"/>
                  <a:pt x="494280" y="1254432"/>
                  <a:pt x="481914" y="1272981"/>
                </a:cubicBezTo>
                <a:lnTo>
                  <a:pt x="432487" y="1347122"/>
                </a:lnTo>
                <a:cubicBezTo>
                  <a:pt x="401427" y="1440299"/>
                  <a:pt x="443325" y="1325447"/>
                  <a:pt x="395417" y="1421262"/>
                </a:cubicBezTo>
                <a:cubicBezTo>
                  <a:pt x="389592" y="1432912"/>
                  <a:pt x="389522" y="1447023"/>
                  <a:pt x="383060" y="1458332"/>
                </a:cubicBezTo>
                <a:cubicBezTo>
                  <a:pt x="372842" y="1476213"/>
                  <a:pt x="357960" y="1491001"/>
                  <a:pt x="345990" y="1507759"/>
                </a:cubicBezTo>
                <a:cubicBezTo>
                  <a:pt x="337358" y="1519844"/>
                  <a:pt x="331777" y="1534329"/>
                  <a:pt x="321276" y="1544830"/>
                </a:cubicBezTo>
                <a:cubicBezTo>
                  <a:pt x="306713" y="1559393"/>
                  <a:pt x="288325" y="1569543"/>
                  <a:pt x="271849" y="1581900"/>
                </a:cubicBezTo>
                <a:cubicBezTo>
                  <a:pt x="263611" y="1606614"/>
                  <a:pt x="261586" y="1634366"/>
                  <a:pt x="247136" y="1656041"/>
                </a:cubicBezTo>
                <a:cubicBezTo>
                  <a:pt x="190668" y="1740741"/>
                  <a:pt x="259871" y="1635666"/>
                  <a:pt x="185352" y="1754895"/>
                </a:cubicBezTo>
                <a:cubicBezTo>
                  <a:pt x="177481" y="1767489"/>
                  <a:pt x="168876" y="1779608"/>
                  <a:pt x="160638" y="1791965"/>
                </a:cubicBezTo>
                <a:cubicBezTo>
                  <a:pt x="156519" y="1804322"/>
                  <a:pt x="153413" y="1817063"/>
                  <a:pt x="148282" y="1829035"/>
                </a:cubicBezTo>
                <a:cubicBezTo>
                  <a:pt x="129471" y="1872928"/>
                  <a:pt x="123672" y="1878305"/>
                  <a:pt x="98855" y="1915532"/>
                </a:cubicBezTo>
                <a:cubicBezTo>
                  <a:pt x="94736" y="1932008"/>
                  <a:pt x="92461" y="1949058"/>
                  <a:pt x="86498" y="1964959"/>
                </a:cubicBezTo>
                <a:cubicBezTo>
                  <a:pt x="54005" y="2051605"/>
                  <a:pt x="72918" y="1979761"/>
                  <a:pt x="37071" y="2051457"/>
                </a:cubicBezTo>
                <a:cubicBezTo>
                  <a:pt x="31246" y="2063107"/>
                  <a:pt x="28833" y="2076170"/>
                  <a:pt x="24714" y="2088527"/>
                </a:cubicBezTo>
                <a:cubicBezTo>
                  <a:pt x="21247" y="2109329"/>
                  <a:pt x="0" y="2233266"/>
                  <a:pt x="0" y="2249165"/>
                </a:cubicBezTo>
                <a:cubicBezTo>
                  <a:pt x="0" y="2331646"/>
                  <a:pt x="2902" y="2414362"/>
                  <a:pt x="12357" y="2496300"/>
                </a:cubicBezTo>
                <a:cubicBezTo>
                  <a:pt x="18278" y="2547614"/>
                  <a:pt x="42828" y="2575638"/>
                  <a:pt x="61784" y="2619868"/>
                </a:cubicBezTo>
                <a:cubicBezTo>
                  <a:pt x="66915" y="2631840"/>
                  <a:pt x="70563" y="2644414"/>
                  <a:pt x="74141" y="2656938"/>
                </a:cubicBezTo>
                <a:cubicBezTo>
                  <a:pt x="78807" y="2673267"/>
                  <a:pt x="79808" y="2690755"/>
                  <a:pt x="86498" y="2706365"/>
                </a:cubicBezTo>
                <a:cubicBezTo>
                  <a:pt x="92348" y="2720015"/>
                  <a:pt x="105180" y="2729864"/>
                  <a:pt x="111211" y="2743435"/>
                </a:cubicBezTo>
                <a:cubicBezTo>
                  <a:pt x="121791" y="2767240"/>
                  <a:pt x="121475" y="2795901"/>
                  <a:pt x="135925" y="2817576"/>
                </a:cubicBezTo>
                <a:cubicBezTo>
                  <a:pt x="181234" y="2885540"/>
                  <a:pt x="135923" y="2827871"/>
                  <a:pt x="197709" y="2879359"/>
                </a:cubicBezTo>
                <a:cubicBezTo>
                  <a:pt x="211134" y="2890546"/>
                  <a:pt x="220646" y="2906152"/>
                  <a:pt x="234779" y="2916430"/>
                </a:cubicBezTo>
                <a:cubicBezTo>
                  <a:pt x="316147" y="2975607"/>
                  <a:pt x="306333" y="2969114"/>
                  <a:pt x="370703" y="2990570"/>
                </a:cubicBezTo>
                <a:cubicBezTo>
                  <a:pt x="383060" y="2998808"/>
                  <a:pt x="393684" y="3010588"/>
                  <a:pt x="407773" y="3015284"/>
                </a:cubicBezTo>
                <a:cubicBezTo>
                  <a:pt x="503181" y="3047087"/>
                  <a:pt x="758293" y="3016125"/>
                  <a:pt x="778476" y="3015284"/>
                </a:cubicBezTo>
                <a:cubicBezTo>
                  <a:pt x="794952" y="3007046"/>
                  <a:pt x="810800" y="2997411"/>
                  <a:pt x="827903" y="2990570"/>
                </a:cubicBezTo>
                <a:cubicBezTo>
                  <a:pt x="852090" y="2980895"/>
                  <a:pt x="902044" y="2965857"/>
                  <a:pt x="902044" y="2965857"/>
                </a:cubicBezTo>
                <a:cubicBezTo>
                  <a:pt x="988541" y="2908192"/>
                  <a:pt x="959708" y="2941143"/>
                  <a:pt x="1000898" y="2879359"/>
                </a:cubicBezTo>
                <a:cubicBezTo>
                  <a:pt x="1018363" y="2792035"/>
                  <a:pt x="1006615" y="2837496"/>
                  <a:pt x="1037968" y="2743435"/>
                </a:cubicBezTo>
                <a:lnTo>
                  <a:pt x="1050325" y="2706365"/>
                </a:lnTo>
                <a:cubicBezTo>
                  <a:pt x="1054444" y="2694008"/>
                  <a:pt x="1056857" y="2680945"/>
                  <a:pt x="1062682" y="2669295"/>
                </a:cubicBezTo>
                <a:lnTo>
                  <a:pt x="1075038" y="2644581"/>
                </a:ln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4283898" y="2348880"/>
            <a:ext cx="3005162" cy="3986083"/>
          </a:xfrm>
          <a:custGeom>
            <a:avLst/>
            <a:gdLst>
              <a:gd name="connsiteX0" fmla="*/ 3150973 w 3150973"/>
              <a:gd name="connsiteY0" fmla="*/ 0 h 4028302"/>
              <a:gd name="connsiteX1" fmla="*/ 3052119 w 3150973"/>
              <a:gd name="connsiteY1" fmla="*/ 24713 h 4028302"/>
              <a:gd name="connsiteX2" fmla="*/ 2977979 w 3150973"/>
              <a:gd name="connsiteY2" fmla="*/ 74140 h 4028302"/>
              <a:gd name="connsiteX3" fmla="*/ 2903838 w 3150973"/>
              <a:gd name="connsiteY3" fmla="*/ 135924 h 4028302"/>
              <a:gd name="connsiteX4" fmla="*/ 2854411 w 3150973"/>
              <a:gd name="connsiteY4" fmla="*/ 148281 h 4028302"/>
              <a:gd name="connsiteX5" fmla="*/ 2817341 w 3150973"/>
              <a:gd name="connsiteY5" fmla="*/ 172994 h 4028302"/>
              <a:gd name="connsiteX6" fmla="*/ 2780271 w 3150973"/>
              <a:gd name="connsiteY6" fmla="*/ 185351 h 4028302"/>
              <a:gd name="connsiteX7" fmla="*/ 2730844 w 3150973"/>
              <a:gd name="connsiteY7" fmla="*/ 222421 h 4028302"/>
              <a:gd name="connsiteX8" fmla="*/ 2656703 w 3150973"/>
              <a:gd name="connsiteY8" fmla="*/ 247135 h 4028302"/>
              <a:gd name="connsiteX9" fmla="*/ 2619633 w 3150973"/>
              <a:gd name="connsiteY9" fmla="*/ 259491 h 4028302"/>
              <a:gd name="connsiteX10" fmla="*/ 2496065 w 3150973"/>
              <a:gd name="connsiteY10" fmla="*/ 308918 h 4028302"/>
              <a:gd name="connsiteX11" fmla="*/ 2434281 w 3150973"/>
              <a:gd name="connsiteY11" fmla="*/ 321275 h 4028302"/>
              <a:gd name="connsiteX12" fmla="*/ 2360141 w 3150973"/>
              <a:gd name="connsiteY12" fmla="*/ 345989 h 4028302"/>
              <a:gd name="connsiteX13" fmla="*/ 2310714 w 3150973"/>
              <a:gd name="connsiteY13" fmla="*/ 358346 h 4028302"/>
              <a:gd name="connsiteX14" fmla="*/ 2273644 w 3150973"/>
              <a:gd name="connsiteY14" fmla="*/ 383059 h 4028302"/>
              <a:gd name="connsiteX15" fmla="*/ 2199503 w 3150973"/>
              <a:gd name="connsiteY15" fmla="*/ 407773 h 4028302"/>
              <a:gd name="connsiteX16" fmla="*/ 2125363 w 3150973"/>
              <a:gd name="connsiteY16" fmla="*/ 432486 h 4028302"/>
              <a:gd name="connsiteX17" fmla="*/ 2001795 w 3150973"/>
              <a:gd name="connsiteY17" fmla="*/ 481913 h 4028302"/>
              <a:gd name="connsiteX18" fmla="*/ 1902941 w 3150973"/>
              <a:gd name="connsiteY18" fmla="*/ 506627 h 4028302"/>
              <a:gd name="connsiteX19" fmla="*/ 1816444 w 3150973"/>
              <a:gd name="connsiteY19" fmla="*/ 543697 h 4028302"/>
              <a:gd name="connsiteX20" fmla="*/ 1729946 w 3150973"/>
              <a:gd name="connsiteY20" fmla="*/ 605481 h 4028302"/>
              <a:gd name="connsiteX21" fmla="*/ 1668163 w 3150973"/>
              <a:gd name="connsiteY21" fmla="*/ 630194 h 4028302"/>
              <a:gd name="connsiteX22" fmla="*/ 1606379 w 3150973"/>
              <a:gd name="connsiteY22" fmla="*/ 679621 h 4028302"/>
              <a:gd name="connsiteX23" fmla="*/ 1556952 w 3150973"/>
              <a:gd name="connsiteY23" fmla="*/ 691978 h 4028302"/>
              <a:gd name="connsiteX24" fmla="*/ 1519881 w 3150973"/>
              <a:gd name="connsiteY24" fmla="*/ 704335 h 4028302"/>
              <a:gd name="connsiteX25" fmla="*/ 1433384 w 3150973"/>
              <a:gd name="connsiteY25" fmla="*/ 753762 h 4028302"/>
              <a:gd name="connsiteX26" fmla="*/ 1359244 w 3150973"/>
              <a:gd name="connsiteY26" fmla="*/ 803189 h 4028302"/>
              <a:gd name="connsiteX27" fmla="*/ 1322173 w 3150973"/>
              <a:gd name="connsiteY27" fmla="*/ 827902 h 4028302"/>
              <a:gd name="connsiteX28" fmla="*/ 1285103 w 3150973"/>
              <a:gd name="connsiteY28" fmla="*/ 852616 h 4028302"/>
              <a:gd name="connsiteX29" fmla="*/ 1149179 w 3150973"/>
              <a:gd name="connsiteY29" fmla="*/ 951470 h 4028302"/>
              <a:gd name="connsiteX30" fmla="*/ 1025611 w 3150973"/>
              <a:gd name="connsiteY30" fmla="*/ 1025610 h 4028302"/>
              <a:gd name="connsiteX31" fmla="*/ 951471 w 3150973"/>
              <a:gd name="connsiteY31" fmla="*/ 1087394 h 4028302"/>
              <a:gd name="connsiteX32" fmla="*/ 914400 w 3150973"/>
              <a:gd name="connsiteY32" fmla="*/ 1124464 h 4028302"/>
              <a:gd name="connsiteX33" fmla="*/ 877330 w 3150973"/>
              <a:gd name="connsiteY33" fmla="*/ 1136821 h 4028302"/>
              <a:gd name="connsiteX34" fmla="*/ 766119 w 3150973"/>
              <a:gd name="connsiteY34" fmla="*/ 1223318 h 4028302"/>
              <a:gd name="connsiteX35" fmla="*/ 729049 w 3150973"/>
              <a:gd name="connsiteY35" fmla="*/ 1248032 h 4028302"/>
              <a:gd name="connsiteX36" fmla="*/ 667265 w 3150973"/>
              <a:gd name="connsiteY36" fmla="*/ 1322173 h 4028302"/>
              <a:gd name="connsiteX37" fmla="*/ 617838 w 3150973"/>
              <a:gd name="connsiteY37" fmla="*/ 1408670 h 4028302"/>
              <a:gd name="connsiteX38" fmla="*/ 580768 w 3150973"/>
              <a:gd name="connsiteY38" fmla="*/ 1445740 h 4028302"/>
              <a:gd name="connsiteX39" fmla="*/ 556054 w 3150973"/>
              <a:gd name="connsiteY39" fmla="*/ 1482810 h 4028302"/>
              <a:gd name="connsiteX40" fmla="*/ 518984 w 3150973"/>
              <a:gd name="connsiteY40" fmla="*/ 1519881 h 4028302"/>
              <a:gd name="connsiteX41" fmla="*/ 469557 w 3150973"/>
              <a:gd name="connsiteY41" fmla="*/ 1606378 h 4028302"/>
              <a:gd name="connsiteX42" fmla="*/ 432487 w 3150973"/>
              <a:gd name="connsiteY42" fmla="*/ 1655805 h 4028302"/>
              <a:gd name="connsiteX43" fmla="*/ 420130 w 3150973"/>
              <a:gd name="connsiteY43" fmla="*/ 1692875 h 4028302"/>
              <a:gd name="connsiteX44" fmla="*/ 395417 w 3150973"/>
              <a:gd name="connsiteY44" fmla="*/ 1729946 h 4028302"/>
              <a:gd name="connsiteX45" fmla="*/ 370703 w 3150973"/>
              <a:gd name="connsiteY45" fmla="*/ 1816443 h 4028302"/>
              <a:gd name="connsiteX46" fmla="*/ 345990 w 3150973"/>
              <a:gd name="connsiteY46" fmla="*/ 1853513 h 4028302"/>
              <a:gd name="connsiteX47" fmla="*/ 321276 w 3150973"/>
              <a:gd name="connsiteY47" fmla="*/ 1927654 h 4028302"/>
              <a:gd name="connsiteX48" fmla="*/ 308919 w 3150973"/>
              <a:gd name="connsiteY48" fmla="*/ 1977081 h 4028302"/>
              <a:gd name="connsiteX49" fmla="*/ 284206 w 3150973"/>
              <a:gd name="connsiteY49" fmla="*/ 2014151 h 4028302"/>
              <a:gd name="connsiteX50" fmla="*/ 271849 w 3150973"/>
              <a:gd name="connsiteY50" fmla="*/ 2051221 h 4028302"/>
              <a:gd name="connsiteX51" fmla="*/ 247136 w 3150973"/>
              <a:gd name="connsiteY51" fmla="*/ 2137718 h 4028302"/>
              <a:gd name="connsiteX52" fmla="*/ 222422 w 3150973"/>
              <a:gd name="connsiteY52" fmla="*/ 2187146 h 4028302"/>
              <a:gd name="connsiteX53" fmla="*/ 210065 w 3150973"/>
              <a:gd name="connsiteY53" fmla="*/ 2236573 h 4028302"/>
              <a:gd name="connsiteX54" fmla="*/ 185352 w 3150973"/>
              <a:gd name="connsiteY54" fmla="*/ 2273643 h 4028302"/>
              <a:gd name="connsiteX55" fmla="*/ 160638 w 3150973"/>
              <a:gd name="connsiteY55" fmla="*/ 2347783 h 4028302"/>
              <a:gd name="connsiteX56" fmla="*/ 135925 w 3150973"/>
              <a:gd name="connsiteY56" fmla="*/ 2397210 h 4028302"/>
              <a:gd name="connsiteX57" fmla="*/ 111211 w 3150973"/>
              <a:gd name="connsiteY57" fmla="*/ 2483708 h 4028302"/>
              <a:gd name="connsiteX58" fmla="*/ 86498 w 3150973"/>
              <a:gd name="connsiteY58" fmla="*/ 2520778 h 4028302"/>
              <a:gd name="connsiteX59" fmla="*/ 74141 w 3150973"/>
              <a:gd name="connsiteY59" fmla="*/ 2570205 h 4028302"/>
              <a:gd name="connsiteX60" fmla="*/ 61784 w 3150973"/>
              <a:gd name="connsiteY60" fmla="*/ 2631989 h 4028302"/>
              <a:gd name="connsiteX61" fmla="*/ 24714 w 3150973"/>
              <a:gd name="connsiteY61" fmla="*/ 2743200 h 4028302"/>
              <a:gd name="connsiteX62" fmla="*/ 12357 w 3150973"/>
              <a:gd name="connsiteY62" fmla="*/ 2780270 h 4028302"/>
              <a:gd name="connsiteX63" fmla="*/ 0 w 3150973"/>
              <a:gd name="connsiteY63" fmla="*/ 2854410 h 4028302"/>
              <a:gd name="connsiteX64" fmla="*/ 12357 w 3150973"/>
              <a:gd name="connsiteY64" fmla="*/ 3459891 h 4028302"/>
              <a:gd name="connsiteX65" fmla="*/ 86498 w 3150973"/>
              <a:gd name="connsiteY65" fmla="*/ 3608173 h 4028302"/>
              <a:gd name="connsiteX66" fmla="*/ 123568 w 3150973"/>
              <a:gd name="connsiteY66" fmla="*/ 3645243 h 4028302"/>
              <a:gd name="connsiteX67" fmla="*/ 148281 w 3150973"/>
              <a:gd name="connsiteY67" fmla="*/ 3682313 h 4028302"/>
              <a:gd name="connsiteX68" fmla="*/ 185352 w 3150973"/>
              <a:gd name="connsiteY68" fmla="*/ 3719383 h 4028302"/>
              <a:gd name="connsiteX69" fmla="*/ 210065 w 3150973"/>
              <a:gd name="connsiteY69" fmla="*/ 3756454 h 4028302"/>
              <a:gd name="connsiteX70" fmla="*/ 345990 w 3150973"/>
              <a:gd name="connsiteY70" fmla="*/ 3818237 h 4028302"/>
              <a:gd name="connsiteX71" fmla="*/ 469557 w 3150973"/>
              <a:gd name="connsiteY71" fmla="*/ 3867664 h 4028302"/>
              <a:gd name="connsiteX72" fmla="*/ 518984 w 3150973"/>
              <a:gd name="connsiteY72" fmla="*/ 3880021 h 4028302"/>
              <a:gd name="connsiteX73" fmla="*/ 580768 w 3150973"/>
              <a:gd name="connsiteY73" fmla="*/ 3904735 h 4028302"/>
              <a:gd name="connsiteX74" fmla="*/ 704336 w 3150973"/>
              <a:gd name="connsiteY74" fmla="*/ 3929448 h 4028302"/>
              <a:gd name="connsiteX75" fmla="*/ 778476 w 3150973"/>
              <a:gd name="connsiteY75" fmla="*/ 3954162 h 4028302"/>
              <a:gd name="connsiteX76" fmla="*/ 815546 w 3150973"/>
              <a:gd name="connsiteY76" fmla="*/ 3966518 h 4028302"/>
              <a:gd name="connsiteX77" fmla="*/ 864973 w 3150973"/>
              <a:gd name="connsiteY77" fmla="*/ 3978875 h 4028302"/>
              <a:gd name="connsiteX78" fmla="*/ 939114 w 3150973"/>
              <a:gd name="connsiteY78" fmla="*/ 4003589 h 4028302"/>
              <a:gd name="connsiteX79" fmla="*/ 1112108 w 3150973"/>
              <a:gd name="connsiteY79" fmla="*/ 4028302 h 4028302"/>
              <a:gd name="connsiteX80" fmla="*/ 1655806 w 3150973"/>
              <a:gd name="connsiteY80" fmla="*/ 3941805 h 4028302"/>
              <a:gd name="connsiteX81" fmla="*/ 1692876 w 3150973"/>
              <a:gd name="connsiteY81" fmla="*/ 3917091 h 4028302"/>
              <a:gd name="connsiteX82" fmla="*/ 1779373 w 3150973"/>
              <a:gd name="connsiteY82" fmla="*/ 3855308 h 4028302"/>
              <a:gd name="connsiteX83" fmla="*/ 1841157 w 3150973"/>
              <a:gd name="connsiteY83" fmla="*/ 3842951 h 4028302"/>
              <a:gd name="connsiteX84" fmla="*/ 1878227 w 3150973"/>
              <a:gd name="connsiteY84" fmla="*/ 3805881 h 4028302"/>
              <a:gd name="connsiteX85" fmla="*/ 1915298 w 3150973"/>
              <a:gd name="connsiteY85" fmla="*/ 3781167 h 4028302"/>
              <a:gd name="connsiteX86" fmla="*/ 1989438 w 3150973"/>
              <a:gd name="connsiteY86" fmla="*/ 3707027 h 4028302"/>
              <a:gd name="connsiteX87" fmla="*/ 2038865 w 3150973"/>
              <a:gd name="connsiteY87" fmla="*/ 3632886 h 4028302"/>
              <a:gd name="connsiteX88" fmla="*/ 2051222 w 3150973"/>
              <a:gd name="connsiteY88" fmla="*/ 3583459 h 4028302"/>
              <a:gd name="connsiteX89" fmla="*/ 2075936 w 3150973"/>
              <a:gd name="connsiteY89" fmla="*/ 3509318 h 4028302"/>
              <a:gd name="connsiteX90" fmla="*/ 2100649 w 3150973"/>
              <a:gd name="connsiteY90" fmla="*/ 3361037 h 4028302"/>
              <a:gd name="connsiteX91" fmla="*/ 2125363 w 3150973"/>
              <a:gd name="connsiteY91" fmla="*/ 3323967 h 4028302"/>
              <a:gd name="connsiteX92" fmla="*/ 2137719 w 3150973"/>
              <a:gd name="connsiteY92" fmla="*/ 3262183 h 4028302"/>
              <a:gd name="connsiteX93" fmla="*/ 2162433 w 3150973"/>
              <a:gd name="connsiteY93" fmla="*/ 3188043 h 402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150973" h="4028302">
                <a:moveTo>
                  <a:pt x="3150973" y="0"/>
                </a:moveTo>
                <a:cubicBezTo>
                  <a:pt x="3133853" y="3424"/>
                  <a:pt x="3073493" y="12838"/>
                  <a:pt x="3052119" y="24713"/>
                </a:cubicBezTo>
                <a:cubicBezTo>
                  <a:pt x="3026155" y="39137"/>
                  <a:pt x="2998982" y="53138"/>
                  <a:pt x="2977979" y="74140"/>
                </a:cubicBezTo>
                <a:cubicBezTo>
                  <a:pt x="2955713" y="96405"/>
                  <a:pt x="2933942" y="123022"/>
                  <a:pt x="2903838" y="135924"/>
                </a:cubicBezTo>
                <a:cubicBezTo>
                  <a:pt x="2888228" y="142614"/>
                  <a:pt x="2870887" y="144162"/>
                  <a:pt x="2854411" y="148281"/>
                </a:cubicBezTo>
                <a:cubicBezTo>
                  <a:pt x="2842054" y="156519"/>
                  <a:pt x="2830624" y="166353"/>
                  <a:pt x="2817341" y="172994"/>
                </a:cubicBezTo>
                <a:cubicBezTo>
                  <a:pt x="2805691" y="178819"/>
                  <a:pt x="2791580" y="178889"/>
                  <a:pt x="2780271" y="185351"/>
                </a:cubicBezTo>
                <a:cubicBezTo>
                  <a:pt x="2762390" y="195569"/>
                  <a:pt x="2749264" y="213211"/>
                  <a:pt x="2730844" y="222421"/>
                </a:cubicBezTo>
                <a:cubicBezTo>
                  <a:pt x="2707544" y="234071"/>
                  <a:pt x="2681417" y="238897"/>
                  <a:pt x="2656703" y="247135"/>
                </a:cubicBezTo>
                <a:cubicBezTo>
                  <a:pt x="2644346" y="251254"/>
                  <a:pt x="2631283" y="253666"/>
                  <a:pt x="2619633" y="259491"/>
                </a:cubicBezTo>
                <a:cubicBezTo>
                  <a:pt x="2575695" y="281461"/>
                  <a:pt x="2546968" y="298737"/>
                  <a:pt x="2496065" y="308918"/>
                </a:cubicBezTo>
                <a:cubicBezTo>
                  <a:pt x="2475470" y="313037"/>
                  <a:pt x="2454543" y="315749"/>
                  <a:pt x="2434281" y="321275"/>
                </a:cubicBezTo>
                <a:cubicBezTo>
                  <a:pt x="2409149" y="328129"/>
                  <a:pt x="2385413" y="339671"/>
                  <a:pt x="2360141" y="345989"/>
                </a:cubicBezTo>
                <a:lnTo>
                  <a:pt x="2310714" y="358346"/>
                </a:lnTo>
                <a:cubicBezTo>
                  <a:pt x="2298357" y="366584"/>
                  <a:pt x="2287215" y="377028"/>
                  <a:pt x="2273644" y="383059"/>
                </a:cubicBezTo>
                <a:cubicBezTo>
                  <a:pt x="2249839" y="393639"/>
                  <a:pt x="2224217" y="399535"/>
                  <a:pt x="2199503" y="407773"/>
                </a:cubicBezTo>
                <a:lnTo>
                  <a:pt x="2125363" y="432486"/>
                </a:lnTo>
                <a:cubicBezTo>
                  <a:pt x="2084174" y="448962"/>
                  <a:pt x="2044833" y="471153"/>
                  <a:pt x="2001795" y="481913"/>
                </a:cubicBezTo>
                <a:lnTo>
                  <a:pt x="1902941" y="506627"/>
                </a:lnTo>
                <a:cubicBezTo>
                  <a:pt x="1809877" y="568669"/>
                  <a:pt x="1928152" y="495823"/>
                  <a:pt x="1816444" y="543697"/>
                </a:cubicBezTo>
                <a:cubicBezTo>
                  <a:pt x="1796164" y="552388"/>
                  <a:pt x="1744206" y="597559"/>
                  <a:pt x="1729946" y="605481"/>
                </a:cubicBezTo>
                <a:cubicBezTo>
                  <a:pt x="1710557" y="616253"/>
                  <a:pt x="1688757" y="621956"/>
                  <a:pt x="1668163" y="630194"/>
                </a:cubicBezTo>
                <a:cubicBezTo>
                  <a:pt x="1647568" y="646670"/>
                  <a:pt x="1629434" y="666813"/>
                  <a:pt x="1606379" y="679621"/>
                </a:cubicBezTo>
                <a:cubicBezTo>
                  <a:pt x="1591533" y="687869"/>
                  <a:pt x="1573281" y="687312"/>
                  <a:pt x="1556952" y="691978"/>
                </a:cubicBezTo>
                <a:cubicBezTo>
                  <a:pt x="1544428" y="695556"/>
                  <a:pt x="1532238" y="700216"/>
                  <a:pt x="1519881" y="704335"/>
                </a:cubicBezTo>
                <a:cubicBezTo>
                  <a:pt x="1357738" y="825941"/>
                  <a:pt x="1554689" y="686370"/>
                  <a:pt x="1433384" y="753762"/>
                </a:cubicBezTo>
                <a:cubicBezTo>
                  <a:pt x="1407420" y="768187"/>
                  <a:pt x="1383957" y="786714"/>
                  <a:pt x="1359244" y="803189"/>
                </a:cubicBezTo>
                <a:lnTo>
                  <a:pt x="1322173" y="827902"/>
                </a:lnTo>
                <a:cubicBezTo>
                  <a:pt x="1309816" y="836140"/>
                  <a:pt x="1296984" y="843705"/>
                  <a:pt x="1285103" y="852616"/>
                </a:cubicBezTo>
                <a:cubicBezTo>
                  <a:pt x="1279918" y="856505"/>
                  <a:pt x="1182464" y="932450"/>
                  <a:pt x="1149179" y="951470"/>
                </a:cubicBezTo>
                <a:cubicBezTo>
                  <a:pt x="1103675" y="977472"/>
                  <a:pt x="1065915" y="985305"/>
                  <a:pt x="1025611" y="1025610"/>
                </a:cubicBezTo>
                <a:cubicBezTo>
                  <a:pt x="917327" y="1133897"/>
                  <a:pt x="1054676" y="1001391"/>
                  <a:pt x="951471" y="1087394"/>
                </a:cubicBezTo>
                <a:cubicBezTo>
                  <a:pt x="938046" y="1098581"/>
                  <a:pt x="928940" y="1114771"/>
                  <a:pt x="914400" y="1124464"/>
                </a:cubicBezTo>
                <a:cubicBezTo>
                  <a:pt x="903562" y="1131689"/>
                  <a:pt x="888716" y="1130495"/>
                  <a:pt x="877330" y="1136821"/>
                </a:cubicBezTo>
                <a:cubicBezTo>
                  <a:pt x="764906" y="1199279"/>
                  <a:pt x="838162" y="1163282"/>
                  <a:pt x="766119" y="1223318"/>
                </a:cubicBezTo>
                <a:cubicBezTo>
                  <a:pt x="754710" y="1232825"/>
                  <a:pt x="740458" y="1238525"/>
                  <a:pt x="729049" y="1248032"/>
                </a:cubicBezTo>
                <a:cubicBezTo>
                  <a:pt x="701169" y="1271266"/>
                  <a:pt x="684938" y="1291245"/>
                  <a:pt x="667265" y="1322173"/>
                </a:cubicBezTo>
                <a:cubicBezTo>
                  <a:pt x="645288" y="1360634"/>
                  <a:pt x="645210" y="1375824"/>
                  <a:pt x="617838" y="1408670"/>
                </a:cubicBezTo>
                <a:cubicBezTo>
                  <a:pt x="606651" y="1422095"/>
                  <a:pt x="591955" y="1432315"/>
                  <a:pt x="580768" y="1445740"/>
                </a:cubicBezTo>
                <a:cubicBezTo>
                  <a:pt x="571261" y="1457149"/>
                  <a:pt x="565561" y="1471401"/>
                  <a:pt x="556054" y="1482810"/>
                </a:cubicBezTo>
                <a:cubicBezTo>
                  <a:pt x="544867" y="1496235"/>
                  <a:pt x="530171" y="1506456"/>
                  <a:pt x="518984" y="1519881"/>
                </a:cubicBezTo>
                <a:cubicBezTo>
                  <a:pt x="484974" y="1560694"/>
                  <a:pt x="499771" y="1558037"/>
                  <a:pt x="469557" y="1606378"/>
                </a:cubicBezTo>
                <a:cubicBezTo>
                  <a:pt x="458642" y="1623842"/>
                  <a:pt x="444844" y="1639329"/>
                  <a:pt x="432487" y="1655805"/>
                </a:cubicBezTo>
                <a:cubicBezTo>
                  <a:pt x="428368" y="1668162"/>
                  <a:pt x="425955" y="1681225"/>
                  <a:pt x="420130" y="1692875"/>
                </a:cubicBezTo>
                <a:cubicBezTo>
                  <a:pt x="413488" y="1706158"/>
                  <a:pt x="401267" y="1716296"/>
                  <a:pt x="395417" y="1729946"/>
                </a:cubicBezTo>
                <a:cubicBezTo>
                  <a:pt x="371663" y="1785373"/>
                  <a:pt x="394749" y="1768352"/>
                  <a:pt x="370703" y="1816443"/>
                </a:cubicBezTo>
                <a:cubicBezTo>
                  <a:pt x="364062" y="1829726"/>
                  <a:pt x="352021" y="1839942"/>
                  <a:pt x="345990" y="1853513"/>
                </a:cubicBezTo>
                <a:cubicBezTo>
                  <a:pt x="335410" y="1877318"/>
                  <a:pt x="327594" y="1902381"/>
                  <a:pt x="321276" y="1927654"/>
                </a:cubicBezTo>
                <a:cubicBezTo>
                  <a:pt x="317157" y="1944130"/>
                  <a:pt x="315609" y="1961471"/>
                  <a:pt x="308919" y="1977081"/>
                </a:cubicBezTo>
                <a:cubicBezTo>
                  <a:pt x="303069" y="1990731"/>
                  <a:pt x="290847" y="2000868"/>
                  <a:pt x="284206" y="2014151"/>
                </a:cubicBezTo>
                <a:cubicBezTo>
                  <a:pt x="278381" y="2025801"/>
                  <a:pt x="275427" y="2038697"/>
                  <a:pt x="271849" y="2051221"/>
                </a:cubicBezTo>
                <a:cubicBezTo>
                  <a:pt x="262893" y="2082565"/>
                  <a:pt x="259831" y="2108097"/>
                  <a:pt x="247136" y="2137718"/>
                </a:cubicBezTo>
                <a:cubicBezTo>
                  <a:pt x="239880" y="2154649"/>
                  <a:pt x="228890" y="2169898"/>
                  <a:pt x="222422" y="2187146"/>
                </a:cubicBezTo>
                <a:cubicBezTo>
                  <a:pt x="216459" y="2203047"/>
                  <a:pt x="216755" y="2220963"/>
                  <a:pt x="210065" y="2236573"/>
                </a:cubicBezTo>
                <a:cubicBezTo>
                  <a:pt x="204215" y="2250223"/>
                  <a:pt x="191384" y="2260072"/>
                  <a:pt x="185352" y="2273643"/>
                </a:cubicBezTo>
                <a:cubicBezTo>
                  <a:pt x="174772" y="2297448"/>
                  <a:pt x="172288" y="2324483"/>
                  <a:pt x="160638" y="2347783"/>
                </a:cubicBezTo>
                <a:cubicBezTo>
                  <a:pt x="152400" y="2364259"/>
                  <a:pt x="142393" y="2379963"/>
                  <a:pt x="135925" y="2397210"/>
                </a:cubicBezTo>
                <a:cubicBezTo>
                  <a:pt x="124048" y="2428883"/>
                  <a:pt x="126147" y="2453835"/>
                  <a:pt x="111211" y="2483708"/>
                </a:cubicBezTo>
                <a:cubicBezTo>
                  <a:pt x="104570" y="2496991"/>
                  <a:pt x="94736" y="2508421"/>
                  <a:pt x="86498" y="2520778"/>
                </a:cubicBezTo>
                <a:cubicBezTo>
                  <a:pt x="82379" y="2537254"/>
                  <a:pt x="77825" y="2553627"/>
                  <a:pt x="74141" y="2570205"/>
                </a:cubicBezTo>
                <a:cubicBezTo>
                  <a:pt x="69585" y="2590707"/>
                  <a:pt x="67310" y="2611727"/>
                  <a:pt x="61784" y="2631989"/>
                </a:cubicBezTo>
                <a:cubicBezTo>
                  <a:pt x="61783" y="2631993"/>
                  <a:pt x="30893" y="2724664"/>
                  <a:pt x="24714" y="2743200"/>
                </a:cubicBezTo>
                <a:cubicBezTo>
                  <a:pt x="20595" y="2755557"/>
                  <a:pt x="14498" y="2767422"/>
                  <a:pt x="12357" y="2780270"/>
                </a:cubicBezTo>
                <a:lnTo>
                  <a:pt x="0" y="2854410"/>
                </a:lnTo>
                <a:cubicBezTo>
                  <a:pt x="4119" y="3056237"/>
                  <a:pt x="1362" y="3258322"/>
                  <a:pt x="12357" y="3459891"/>
                </a:cubicBezTo>
                <a:cubicBezTo>
                  <a:pt x="14676" y="3502410"/>
                  <a:pt x="58864" y="3580539"/>
                  <a:pt x="86498" y="3608173"/>
                </a:cubicBezTo>
                <a:cubicBezTo>
                  <a:pt x="98855" y="3620530"/>
                  <a:pt x="112381" y="3631818"/>
                  <a:pt x="123568" y="3645243"/>
                </a:cubicBezTo>
                <a:cubicBezTo>
                  <a:pt x="133075" y="3656652"/>
                  <a:pt x="138774" y="3670904"/>
                  <a:pt x="148281" y="3682313"/>
                </a:cubicBezTo>
                <a:cubicBezTo>
                  <a:pt x="159468" y="3695738"/>
                  <a:pt x="174165" y="3705958"/>
                  <a:pt x="185352" y="3719383"/>
                </a:cubicBezTo>
                <a:cubicBezTo>
                  <a:pt x="194859" y="3730792"/>
                  <a:pt x="197899" y="3747937"/>
                  <a:pt x="210065" y="3756454"/>
                </a:cubicBezTo>
                <a:cubicBezTo>
                  <a:pt x="283629" y="3807949"/>
                  <a:pt x="287029" y="3795560"/>
                  <a:pt x="345990" y="3818237"/>
                </a:cubicBezTo>
                <a:cubicBezTo>
                  <a:pt x="387395" y="3834162"/>
                  <a:pt x="426520" y="3856904"/>
                  <a:pt x="469557" y="3867664"/>
                </a:cubicBezTo>
                <a:cubicBezTo>
                  <a:pt x="486033" y="3871783"/>
                  <a:pt x="502873" y="3874650"/>
                  <a:pt x="518984" y="3880021"/>
                </a:cubicBezTo>
                <a:cubicBezTo>
                  <a:pt x="540027" y="3887035"/>
                  <a:pt x="559336" y="3899020"/>
                  <a:pt x="580768" y="3904735"/>
                </a:cubicBezTo>
                <a:cubicBezTo>
                  <a:pt x="621355" y="3915558"/>
                  <a:pt x="664487" y="3916165"/>
                  <a:pt x="704336" y="3929448"/>
                </a:cubicBezTo>
                <a:lnTo>
                  <a:pt x="778476" y="3954162"/>
                </a:lnTo>
                <a:cubicBezTo>
                  <a:pt x="790833" y="3958281"/>
                  <a:pt x="802910" y="3963359"/>
                  <a:pt x="815546" y="3966518"/>
                </a:cubicBezTo>
                <a:cubicBezTo>
                  <a:pt x="832022" y="3970637"/>
                  <a:pt x="848706" y="3973995"/>
                  <a:pt x="864973" y="3978875"/>
                </a:cubicBezTo>
                <a:cubicBezTo>
                  <a:pt x="889925" y="3986361"/>
                  <a:pt x="913418" y="3999306"/>
                  <a:pt x="939114" y="4003589"/>
                </a:cubicBezTo>
                <a:cubicBezTo>
                  <a:pt x="1046010" y="4021405"/>
                  <a:pt x="988393" y="4012839"/>
                  <a:pt x="1112108" y="4028302"/>
                </a:cubicBezTo>
                <a:cubicBezTo>
                  <a:pt x="1389833" y="4012874"/>
                  <a:pt x="1342746" y="4028167"/>
                  <a:pt x="1655806" y="3941805"/>
                </a:cubicBezTo>
                <a:cubicBezTo>
                  <a:pt x="1670122" y="3937856"/>
                  <a:pt x="1680791" y="3925723"/>
                  <a:pt x="1692876" y="3917091"/>
                </a:cubicBezTo>
                <a:cubicBezTo>
                  <a:pt x="1696018" y="3914847"/>
                  <a:pt x="1767111" y="3859906"/>
                  <a:pt x="1779373" y="3855308"/>
                </a:cubicBezTo>
                <a:cubicBezTo>
                  <a:pt x="1799038" y="3847934"/>
                  <a:pt x="1820562" y="3847070"/>
                  <a:pt x="1841157" y="3842951"/>
                </a:cubicBezTo>
                <a:cubicBezTo>
                  <a:pt x="1853514" y="3830594"/>
                  <a:pt x="1864802" y="3817068"/>
                  <a:pt x="1878227" y="3805881"/>
                </a:cubicBezTo>
                <a:cubicBezTo>
                  <a:pt x="1889636" y="3796373"/>
                  <a:pt x="1904198" y="3791034"/>
                  <a:pt x="1915298" y="3781167"/>
                </a:cubicBezTo>
                <a:cubicBezTo>
                  <a:pt x="1941420" y="3757948"/>
                  <a:pt x="1989438" y="3707027"/>
                  <a:pt x="1989438" y="3707027"/>
                </a:cubicBezTo>
                <a:cubicBezTo>
                  <a:pt x="2028019" y="3591285"/>
                  <a:pt x="1964817" y="3762470"/>
                  <a:pt x="2038865" y="3632886"/>
                </a:cubicBezTo>
                <a:cubicBezTo>
                  <a:pt x="2047291" y="3618141"/>
                  <a:pt x="2046342" y="3599726"/>
                  <a:pt x="2051222" y="3583459"/>
                </a:cubicBezTo>
                <a:cubicBezTo>
                  <a:pt x="2058708" y="3558507"/>
                  <a:pt x="2075936" y="3509318"/>
                  <a:pt x="2075936" y="3509318"/>
                </a:cubicBezTo>
                <a:cubicBezTo>
                  <a:pt x="2078661" y="3487517"/>
                  <a:pt x="2086240" y="3394656"/>
                  <a:pt x="2100649" y="3361037"/>
                </a:cubicBezTo>
                <a:cubicBezTo>
                  <a:pt x="2106499" y="3347387"/>
                  <a:pt x="2117125" y="3336324"/>
                  <a:pt x="2125363" y="3323967"/>
                </a:cubicBezTo>
                <a:cubicBezTo>
                  <a:pt x="2129482" y="3303372"/>
                  <a:pt x="2132193" y="3282445"/>
                  <a:pt x="2137719" y="3262183"/>
                </a:cubicBezTo>
                <a:cubicBezTo>
                  <a:pt x="2144573" y="3237051"/>
                  <a:pt x="2162433" y="3188043"/>
                  <a:pt x="2162433" y="3188043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796073" y="1853515"/>
            <a:ext cx="3492988" cy="4599822"/>
          </a:xfrm>
          <a:custGeom>
            <a:avLst/>
            <a:gdLst>
              <a:gd name="connsiteX0" fmla="*/ 3571102 w 3571102"/>
              <a:gd name="connsiteY0" fmla="*/ 0 h 4732637"/>
              <a:gd name="connsiteX1" fmla="*/ 3509319 w 3571102"/>
              <a:gd name="connsiteY1" fmla="*/ 49427 h 4732637"/>
              <a:gd name="connsiteX2" fmla="*/ 3435178 w 3571102"/>
              <a:gd name="connsiteY2" fmla="*/ 74140 h 4732637"/>
              <a:gd name="connsiteX3" fmla="*/ 3323967 w 3571102"/>
              <a:gd name="connsiteY3" fmla="*/ 160637 h 4732637"/>
              <a:gd name="connsiteX4" fmla="*/ 3286897 w 3571102"/>
              <a:gd name="connsiteY4" fmla="*/ 172994 h 4732637"/>
              <a:gd name="connsiteX5" fmla="*/ 3212756 w 3571102"/>
              <a:gd name="connsiteY5" fmla="*/ 222421 h 4732637"/>
              <a:gd name="connsiteX6" fmla="*/ 3126259 w 3571102"/>
              <a:gd name="connsiteY6" fmla="*/ 259491 h 4732637"/>
              <a:gd name="connsiteX7" fmla="*/ 3002692 w 3571102"/>
              <a:gd name="connsiteY7" fmla="*/ 345989 h 4732637"/>
              <a:gd name="connsiteX8" fmla="*/ 2940908 w 3571102"/>
              <a:gd name="connsiteY8" fmla="*/ 383059 h 4732637"/>
              <a:gd name="connsiteX9" fmla="*/ 2903837 w 3571102"/>
              <a:gd name="connsiteY9" fmla="*/ 407772 h 4732637"/>
              <a:gd name="connsiteX10" fmla="*/ 2755556 w 3571102"/>
              <a:gd name="connsiteY10" fmla="*/ 444843 h 4732637"/>
              <a:gd name="connsiteX11" fmla="*/ 2706129 w 3571102"/>
              <a:gd name="connsiteY11" fmla="*/ 457200 h 4732637"/>
              <a:gd name="connsiteX12" fmla="*/ 2570205 w 3571102"/>
              <a:gd name="connsiteY12" fmla="*/ 543697 h 4732637"/>
              <a:gd name="connsiteX13" fmla="*/ 2496065 w 3571102"/>
              <a:gd name="connsiteY13" fmla="*/ 568410 h 4732637"/>
              <a:gd name="connsiteX14" fmla="*/ 2434281 w 3571102"/>
              <a:gd name="connsiteY14" fmla="*/ 605481 h 4732637"/>
              <a:gd name="connsiteX15" fmla="*/ 2397210 w 3571102"/>
              <a:gd name="connsiteY15" fmla="*/ 642551 h 4732637"/>
              <a:gd name="connsiteX16" fmla="*/ 2360140 w 3571102"/>
              <a:gd name="connsiteY16" fmla="*/ 654908 h 4732637"/>
              <a:gd name="connsiteX17" fmla="*/ 2323070 w 3571102"/>
              <a:gd name="connsiteY17" fmla="*/ 679621 h 4732637"/>
              <a:gd name="connsiteX18" fmla="*/ 2236573 w 3571102"/>
              <a:gd name="connsiteY18" fmla="*/ 716691 h 4732637"/>
              <a:gd name="connsiteX19" fmla="*/ 2162432 w 3571102"/>
              <a:gd name="connsiteY19" fmla="*/ 766118 h 4732637"/>
              <a:gd name="connsiteX20" fmla="*/ 2075935 w 3571102"/>
              <a:gd name="connsiteY20" fmla="*/ 803189 h 4732637"/>
              <a:gd name="connsiteX21" fmla="*/ 2038865 w 3571102"/>
              <a:gd name="connsiteY21" fmla="*/ 815545 h 4732637"/>
              <a:gd name="connsiteX22" fmla="*/ 2001794 w 3571102"/>
              <a:gd name="connsiteY22" fmla="*/ 840259 h 4732637"/>
              <a:gd name="connsiteX23" fmla="*/ 1927654 w 3571102"/>
              <a:gd name="connsiteY23" fmla="*/ 852616 h 4732637"/>
              <a:gd name="connsiteX24" fmla="*/ 1890583 w 3571102"/>
              <a:gd name="connsiteY24" fmla="*/ 864972 h 4732637"/>
              <a:gd name="connsiteX25" fmla="*/ 1816443 w 3571102"/>
              <a:gd name="connsiteY25" fmla="*/ 902043 h 4732637"/>
              <a:gd name="connsiteX26" fmla="*/ 1779373 w 3571102"/>
              <a:gd name="connsiteY26" fmla="*/ 926756 h 4732637"/>
              <a:gd name="connsiteX27" fmla="*/ 1742302 w 3571102"/>
              <a:gd name="connsiteY27" fmla="*/ 939113 h 4732637"/>
              <a:gd name="connsiteX28" fmla="*/ 1655805 w 3571102"/>
              <a:gd name="connsiteY28" fmla="*/ 988540 h 4732637"/>
              <a:gd name="connsiteX29" fmla="*/ 1606378 w 3571102"/>
              <a:gd name="connsiteY29" fmla="*/ 1013254 h 4732637"/>
              <a:gd name="connsiteX30" fmla="*/ 1569308 w 3571102"/>
              <a:gd name="connsiteY30" fmla="*/ 1037967 h 4732637"/>
              <a:gd name="connsiteX31" fmla="*/ 1519881 w 3571102"/>
              <a:gd name="connsiteY31" fmla="*/ 1062681 h 4732637"/>
              <a:gd name="connsiteX32" fmla="*/ 1470454 w 3571102"/>
              <a:gd name="connsiteY32" fmla="*/ 1099751 h 4732637"/>
              <a:gd name="connsiteX33" fmla="*/ 1433383 w 3571102"/>
              <a:gd name="connsiteY33" fmla="*/ 1112108 h 4732637"/>
              <a:gd name="connsiteX34" fmla="*/ 1396313 w 3571102"/>
              <a:gd name="connsiteY34" fmla="*/ 1136821 h 4732637"/>
              <a:gd name="connsiteX35" fmla="*/ 1309816 w 3571102"/>
              <a:gd name="connsiteY35" fmla="*/ 1173891 h 4732637"/>
              <a:gd name="connsiteX36" fmla="*/ 1173892 w 3571102"/>
              <a:gd name="connsiteY36" fmla="*/ 1260389 h 4732637"/>
              <a:gd name="connsiteX37" fmla="*/ 1124465 w 3571102"/>
              <a:gd name="connsiteY37" fmla="*/ 1309816 h 4732637"/>
              <a:gd name="connsiteX38" fmla="*/ 1050324 w 3571102"/>
              <a:gd name="connsiteY38" fmla="*/ 1334529 h 4732637"/>
              <a:gd name="connsiteX39" fmla="*/ 1013254 w 3571102"/>
              <a:gd name="connsiteY39" fmla="*/ 1346886 h 4732637"/>
              <a:gd name="connsiteX40" fmla="*/ 902043 w 3571102"/>
              <a:gd name="connsiteY40" fmla="*/ 1445740 h 4732637"/>
              <a:gd name="connsiteX41" fmla="*/ 852616 w 3571102"/>
              <a:gd name="connsiteY41" fmla="*/ 1470454 h 4732637"/>
              <a:gd name="connsiteX42" fmla="*/ 803189 w 3571102"/>
              <a:gd name="connsiteY42" fmla="*/ 1507524 h 4732637"/>
              <a:gd name="connsiteX43" fmla="*/ 729048 w 3571102"/>
              <a:gd name="connsiteY43" fmla="*/ 1556951 h 4732637"/>
              <a:gd name="connsiteX44" fmla="*/ 691978 w 3571102"/>
              <a:gd name="connsiteY44" fmla="*/ 1594021 h 4732637"/>
              <a:gd name="connsiteX45" fmla="*/ 617837 w 3571102"/>
              <a:gd name="connsiteY45" fmla="*/ 1655805 h 4732637"/>
              <a:gd name="connsiteX46" fmla="*/ 531340 w 3571102"/>
              <a:gd name="connsiteY46" fmla="*/ 1767016 h 4732637"/>
              <a:gd name="connsiteX47" fmla="*/ 506627 w 3571102"/>
              <a:gd name="connsiteY47" fmla="*/ 1841156 h 4732637"/>
              <a:gd name="connsiteX48" fmla="*/ 457200 w 3571102"/>
              <a:gd name="connsiteY48" fmla="*/ 1915297 h 4732637"/>
              <a:gd name="connsiteX49" fmla="*/ 432486 w 3571102"/>
              <a:gd name="connsiteY49" fmla="*/ 2014151 h 4732637"/>
              <a:gd name="connsiteX50" fmla="*/ 407773 w 3571102"/>
              <a:gd name="connsiteY50" fmla="*/ 2100648 h 4732637"/>
              <a:gd name="connsiteX51" fmla="*/ 358346 w 3571102"/>
              <a:gd name="connsiteY51" fmla="*/ 2174789 h 4732637"/>
              <a:gd name="connsiteX52" fmla="*/ 345989 w 3571102"/>
              <a:gd name="connsiteY52" fmla="*/ 2224216 h 4732637"/>
              <a:gd name="connsiteX53" fmla="*/ 321275 w 3571102"/>
              <a:gd name="connsiteY53" fmla="*/ 2286000 h 4732637"/>
              <a:gd name="connsiteX54" fmla="*/ 296562 w 3571102"/>
              <a:gd name="connsiteY54" fmla="*/ 2384854 h 4732637"/>
              <a:gd name="connsiteX55" fmla="*/ 210065 w 3571102"/>
              <a:gd name="connsiteY55" fmla="*/ 2644345 h 4732637"/>
              <a:gd name="connsiteX56" fmla="*/ 172994 w 3571102"/>
              <a:gd name="connsiteY56" fmla="*/ 2755556 h 4732637"/>
              <a:gd name="connsiteX57" fmla="*/ 160637 w 3571102"/>
              <a:gd name="connsiteY57" fmla="*/ 2792627 h 4732637"/>
              <a:gd name="connsiteX58" fmla="*/ 135924 w 3571102"/>
              <a:gd name="connsiteY58" fmla="*/ 2842054 h 4732637"/>
              <a:gd name="connsiteX59" fmla="*/ 111210 w 3571102"/>
              <a:gd name="connsiteY59" fmla="*/ 2916194 h 4732637"/>
              <a:gd name="connsiteX60" fmla="*/ 98854 w 3571102"/>
              <a:gd name="connsiteY60" fmla="*/ 2965621 h 4732637"/>
              <a:gd name="connsiteX61" fmla="*/ 74140 w 3571102"/>
              <a:gd name="connsiteY61" fmla="*/ 3002691 h 4732637"/>
              <a:gd name="connsiteX62" fmla="*/ 49427 w 3571102"/>
              <a:gd name="connsiteY62" fmla="*/ 3113902 h 4732637"/>
              <a:gd name="connsiteX63" fmla="*/ 24713 w 3571102"/>
              <a:gd name="connsiteY63" fmla="*/ 3150972 h 4732637"/>
              <a:gd name="connsiteX64" fmla="*/ 12356 w 3571102"/>
              <a:gd name="connsiteY64" fmla="*/ 3200400 h 4732637"/>
              <a:gd name="connsiteX65" fmla="*/ 0 w 3571102"/>
              <a:gd name="connsiteY65" fmla="*/ 3237470 h 4732637"/>
              <a:gd name="connsiteX66" fmla="*/ 12356 w 3571102"/>
              <a:gd name="connsiteY66" fmla="*/ 4164227 h 4732637"/>
              <a:gd name="connsiteX67" fmla="*/ 49427 w 3571102"/>
              <a:gd name="connsiteY67" fmla="*/ 4275437 h 4732637"/>
              <a:gd name="connsiteX68" fmla="*/ 74140 w 3571102"/>
              <a:gd name="connsiteY68" fmla="*/ 4312508 h 4732637"/>
              <a:gd name="connsiteX69" fmla="*/ 123567 w 3571102"/>
              <a:gd name="connsiteY69" fmla="*/ 4324864 h 4732637"/>
              <a:gd name="connsiteX70" fmla="*/ 160637 w 3571102"/>
              <a:gd name="connsiteY70" fmla="*/ 4349578 h 4732637"/>
              <a:gd name="connsiteX71" fmla="*/ 234778 w 3571102"/>
              <a:gd name="connsiteY71" fmla="*/ 4374291 h 4732637"/>
              <a:gd name="connsiteX72" fmla="*/ 271848 w 3571102"/>
              <a:gd name="connsiteY72" fmla="*/ 4386648 h 4732637"/>
              <a:gd name="connsiteX73" fmla="*/ 395416 w 3571102"/>
              <a:gd name="connsiteY73" fmla="*/ 4436075 h 4732637"/>
              <a:gd name="connsiteX74" fmla="*/ 444843 w 3571102"/>
              <a:gd name="connsiteY74" fmla="*/ 4448432 h 4732637"/>
              <a:gd name="connsiteX75" fmla="*/ 518983 w 3571102"/>
              <a:gd name="connsiteY75" fmla="*/ 4473145 h 4732637"/>
              <a:gd name="connsiteX76" fmla="*/ 580767 w 3571102"/>
              <a:gd name="connsiteY76" fmla="*/ 4534929 h 4732637"/>
              <a:gd name="connsiteX77" fmla="*/ 654908 w 3571102"/>
              <a:gd name="connsiteY77" fmla="*/ 4572000 h 4732637"/>
              <a:gd name="connsiteX78" fmla="*/ 729048 w 3571102"/>
              <a:gd name="connsiteY78" fmla="*/ 4621427 h 4732637"/>
              <a:gd name="connsiteX79" fmla="*/ 790832 w 3571102"/>
              <a:gd name="connsiteY79" fmla="*/ 4683210 h 4732637"/>
              <a:gd name="connsiteX80" fmla="*/ 1000897 w 3571102"/>
              <a:gd name="connsiteY80" fmla="*/ 4707924 h 4732637"/>
              <a:gd name="connsiteX81" fmla="*/ 1161535 w 3571102"/>
              <a:gd name="connsiteY81" fmla="*/ 4732637 h 4732637"/>
              <a:gd name="connsiteX82" fmla="*/ 1581665 w 3571102"/>
              <a:gd name="connsiteY82" fmla="*/ 4720281 h 4732637"/>
              <a:gd name="connsiteX83" fmla="*/ 1940010 w 3571102"/>
              <a:gd name="connsiteY83" fmla="*/ 4683210 h 4732637"/>
              <a:gd name="connsiteX84" fmla="*/ 2026508 w 3571102"/>
              <a:gd name="connsiteY84" fmla="*/ 4658497 h 4732637"/>
              <a:gd name="connsiteX85" fmla="*/ 2150075 w 3571102"/>
              <a:gd name="connsiteY85" fmla="*/ 4646140 h 4732637"/>
              <a:gd name="connsiteX86" fmla="*/ 2273643 w 3571102"/>
              <a:gd name="connsiteY86" fmla="*/ 4621427 h 4732637"/>
              <a:gd name="connsiteX87" fmla="*/ 2384854 w 3571102"/>
              <a:gd name="connsiteY87" fmla="*/ 4596713 h 4732637"/>
              <a:gd name="connsiteX88" fmla="*/ 2421924 w 3571102"/>
              <a:gd name="connsiteY88" fmla="*/ 4584356 h 4732637"/>
              <a:gd name="connsiteX89" fmla="*/ 2458994 w 3571102"/>
              <a:gd name="connsiteY89" fmla="*/ 4559643 h 4732637"/>
              <a:gd name="connsiteX90" fmla="*/ 2533135 w 3571102"/>
              <a:gd name="connsiteY90" fmla="*/ 4534929 h 4732637"/>
              <a:gd name="connsiteX91" fmla="*/ 2570205 w 3571102"/>
              <a:gd name="connsiteY91" fmla="*/ 4510216 h 4732637"/>
              <a:gd name="connsiteX92" fmla="*/ 2644346 w 3571102"/>
              <a:gd name="connsiteY92" fmla="*/ 4485502 h 4732637"/>
              <a:gd name="connsiteX93" fmla="*/ 2681416 w 3571102"/>
              <a:gd name="connsiteY93" fmla="*/ 4448432 h 4732637"/>
              <a:gd name="connsiteX94" fmla="*/ 2755556 w 3571102"/>
              <a:gd name="connsiteY94" fmla="*/ 4399005 h 4732637"/>
              <a:gd name="connsiteX95" fmla="*/ 2817340 w 3571102"/>
              <a:gd name="connsiteY95" fmla="*/ 4324864 h 4732637"/>
              <a:gd name="connsiteX96" fmla="*/ 2903837 w 3571102"/>
              <a:gd name="connsiteY96" fmla="*/ 4213654 h 4732637"/>
              <a:gd name="connsiteX97" fmla="*/ 2940908 w 3571102"/>
              <a:gd name="connsiteY97" fmla="*/ 4139513 h 4732637"/>
              <a:gd name="connsiteX98" fmla="*/ 2953265 w 3571102"/>
              <a:gd name="connsiteY98" fmla="*/ 4102443 h 4732637"/>
              <a:gd name="connsiteX99" fmla="*/ 2977978 w 3571102"/>
              <a:gd name="connsiteY99" fmla="*/ 4065372 h 4732637"/>
              <a:gd name="connsiteX100" fmla="*/ 3015048 w 3571102"/>
              <a:gd name="connsiteY100" fmla="*/ 3929448 h 4732637"/>
              <a:gd name="connsiteX101" fmla="*/ 3027405 w 3571102"/>
              <a:gd name="connsiteY101" fmla="*/ 3830594 h 4732637"/>
              <a:gd name="connsiteX102" fmla="*/ 3039762 w 3571102"/>
              <a:gd name="connsiteY102" fmla="*/ 3756454 h 473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3571102" h="4732637">
                <a:moveTo>
                  <a:pt x="3571102" y="0"/>
                </a:moveTo>
                <a:cubicBezTo>
                  <a:pt x="3550508" y="16476"/>
                  <a:pt x="3532472" y="36798"/>
                  <a:pt x="3509319" y="49427"/>
                </a:cubicBezTo>
                <a:cubicBezTo>
                  <a:pt x="3486449" y="61901"/>
                  <a:pt x="3435178" y="74140"/>
                  <a:pt x="3435178" y="74140"/>
                </a:cubicBezTo>
                <a:cubicBezTo>
                  <a:pt x="3403192" y="106126"/>
                  <a:pt x="3368309" y="145856"/>
                  <a:pt x="3323967" y="160637"/>
                </a:cubicBezTo>
                <a:lnTo>
                  <a:pt x="3286897" y="172994"/>
                </a:lnTo>
                <a:cubicBezTo>
                  <a:pt x="3243458" y="238150"/>
                  <a:pt x="3287230" y="190503"/>
                  <a:pt x="3212756" y="222421"/>
                </a:cubicBezTo>
                <a:cubicBezTo>
                  <a:pt x="3093296" y="273619"/>
                  <a:pt x="3268151" y="224020"/>
                  <a:pt x="3126259" y="259491"/>
                </a:cubicBezTo>
                <a:cubicBezTo>
                  <a:pt x="3081200" y="293286"/>
                  <a:pt x="3053400" y="315565"/>
                  <a:pt x="3002692" y="345989"/>
                </a:cubicBezTo>
                <a:cubicBezTo>
                  <a:pt x="2982097" y="358346"/>
                  <a:pt x="2961275" y="370330"/>
                  <a:pt x="2940908" y="383059"/>
                </a:cubicBezTo>
                <a:cubicBezTo>
                  <a:pt x="2928314" y="390930"/>
                  <a:pt x="2917408" y="401740"/>
                  <a:pt x="2903837" y="407772"/>
                </a:cubicBezTo>
                <a:cubicBezTo>
                  <a:pt x="2836273" y="437800"/>
                  <a:pt x="2826208" y="430712"/>
                  <a:pt x="2755556" y="444843"/>
                </a:cubicBezTo>
                <a:cubicBezTo>
                  <a:pt x="2738903" y="448174"/>
                  <a:pt x="2722605" y="453081"/>
                  <a:pt x="2706129" y="457200"/>
                </a:cubicBezTo>
                <a:cubicBezTo>
                  <a:pt x="2662529" y="489900"/>
                  <a:pt x="2621413" y="523214"/>
                  <a:pt x="2570205" y="543697"/>
                </a:cubicBezTo>
                <a:cubicBezTo>
                  <a:pt x="2546018" y="553372"/>
                  <a:pt x="2518403" y="555007"/>
                  <a:pt x="2496065" y="568410"/>
                </a:cubicBezTo>
                <a:cubicBezTo>
                  <a:pt x="2475470" y="580767"/>
                  <a:pt x="2453495" y="591071"/>
                  <a:pt x="2434281" y="605481"/>
                </a:cubicBezTo>
                <a:cubicBezTo>
                  <a:pt x="2420301" y="615966"/>
                  <a:pt x="2411750" y="632858"/>
                  <a:pt x="2397210" y="642551"/>
                </a:cubicBezTo>
                <a:cubicBezTo>
                  <a:pt x="2386372" y="649776"/>
                  <a:pt x="2371790" y="649083"/>
                  <a:pt x="2360140" y="654908"/>
                </a:cubicBezTo>
                <a:cubicBezTo>
                  <a:pt x="2346857" y="661549"/>
                  <a:pt x="2336353" y="672980"/>
                  <a:pt x="2323070" y="679621"/>
                </a:cubicBezTo>
                <a:cubicBezTo>
                  <a:pt x="2220808" y="730752"/>
                  <a:pt x="2365132" y="639556"/>
                  <a:pt x="2236573" y="716691"/>
                </a:cubicBezTo>
                <a:cubicBezTo>
                  <a:pt x="2211104" y="731972"/>
                  <a:pt x="2190610" y="756725"/>
                  <a:pt x="2162432" y="766118"/>
                </a:cubicBezTo>
                <a:cubicBezTo>
                  <a:pt x="2075487" y="795100"/>
                  <a:pt x="2182832" y="757376"/>
                  <a:pt x="2075935" y="803189"/>
                </a:cubicBezTo>
                <a:cubicBezTo>
                  <a:pt x="2063963" y="808320"/>
                  <a:pt x="2051222" y="811426"/>
                  <a:pt x="2038865" y="815545"/>
                </a:cubicBezTo>
                <a:cubicBezTo>
                  <a:pt x="2026508" y="823783"/>
                  <a:pt x="2015883" y="835563"/>
                  <a:pt x="2001794" y="840259"/>
                </a:cubicBezTo>
                <a:cubicBezTo>
                  <a:pt x="1978026" y="848182"/>
                  <a:pt x="1952112" y="847181"/>
                  <a:pt x="1927654" y="852616"/>
                </a:cubicBezTo>
                <a:cubicBezTo>
                  <a:pt x="1914939" y="855442"/>
                  <a:pt x="1902940" y="860853"/>
                  <a:pt x="1890583" y="864972"/>
                </a:cubicBezTo>
                <a:cubicBezTo>
                  <a:pt x="1784355" y="935793"/>
                  <a:pt x="1918752" y="850888"/>
                  <a:pt x="1816443" y="902043"/>
                </a:cubicBezTo>
                <a:cubicBezTo>
                  <a:pt x="1803160" y="908684"/>
                  <a:pt x="1792656" y="920115"/>
                  <a:pt x="1779373" y="926756"/>
                </a:cubicBezTo>
                <a:cubicBezTo>
                  <a:pt x="1767723" y="932581"/>
                  <a:pt x="1754274" y="933982"/>
                  <a:pt x="1742302" y="939113"/>
                </a:cubicBezTo>
                <a:cubicBezTo>
                  <a:pt x="1667626" y="971117"/>
                  <a:pt x="1717849" y="953086"/>
                  <a:pt x="1655805" y="988540"/>
                </a:cubicBezTo>
                <a:cubicBezTo>
                  <a:pt x="1639812" y="997679"/>
                  <a:pt x="1622371" y="1004115"/>
                  <a:pt x="1606378" y="1013254"/>
                </a:cubicBezTo>
                <a:cubicBezTo>
                  <a:pt x="1593484" y="1020622"/>
                  <a:pt x="1582202" y="1030599"/>
                  <a:pt x="1569308" y="1037967"/>
                </a:cubicBezTo>
                <a:cubicBezTo>
                  <a:pt x="1553315" y="1047106"/>
                  <a:pt x="1535501" y="1052918"/>
                  <a:pt x="1519881" y="1062681"/>
                </a:cubicBezTo>
                <a:cubicBezTo>
                  <a:pt x="1502417" y="1073596"/>
                  <a:pt x="1488335" y="1089533"/>
                  <a:pt x="1470454" y="1099751"/>
                </a:cubicBezTo>
                <a:cubicBezTo>
                  <a:pt x="1459145" y="1106213"/>
                  <a:pt x="1445033" y="1106283"/>
                  <a:pt x="1433383" y="1112108"/>
                </a:cubicBezTo>
                <a:cubicBezTo>
                  <a:pt x="1420100" y="1118749"/>
                  <a:pt x="1409207" y="1129453"/>
                  <a:pt x="1396313" y="1136821"/>
                </a:cubicBezTo>
                <a:cubicBezTo>
                  <a:pt x="1353556" y="1161254"/>
                  <a:pt x="1351408" y="1160028"/>
                  <a:pt x="1309816" y="1173891"/>
                </a:cubicBezTo>
                <a:cubicBezTo>
                  <a:pt x="1264508" y="1202724"/>
                  <a:pt x="1211867" y="1222414"/>
                  <a:pt x="1173892" y="1260389"/>
                </a:cubicBezTo>
                <a:cubicBezTo>
                  <a:pt x="1157416" y="1276865"/>
                  <a:pt x="1144445" y="1297828"/>
                  <a:pt x="1124465" y="1309816"/>
                </a:cubicBezTo>
                <a:cubicBezTo>
                  <a:pt x="1102127" y="1323219"/>
                  <a:pt x="1075038" y="1326291"/>
                  <a:pt x="1050324" y="1334529"/>
                </a:cubicBezTo>
                <a:lnTo>
                  <a:pt x="1013254" y="1346886"/>
                </a:lnTo>
                <a:cubicBezTo>
                  <a:pt x="973439" y="1386701"/>
                  <a:pt x="950031" y="1413748"/>
                  <a:pt x="902043" y="1445740"/>
                </a:cubicBezTo>
                <a:cubicBezTo>
                  <a:pt x="886716" y="1455958"/>
                  <a:pt x="868236" y="1460691"/>
                  <a:pt x="852616" y="1470454"/>
                </a:cubicBezTo>
                <a:cubicBezTo>
                  <a:pt x="835152" y="1481369"/>
                  <a:pt x="820061" y="1495714"/>
                  <a:pt x="803189" y="1507524"/>
                </a:cubicBezTo>
                <a:cubicBezTo>
                  <a:pt x="778856" y="1524557"/>
                  <a:pt x="750051" y="1535948"/>
                  <a:pt x="729048" y="1556951"/>
                </a:cubicBezTo>
                <a:cubicBezTo>
                  <a:pt x="716691" y="1569308"/>
                  <a:pt x="705403" y="1582834"/>
                  <a:pt x="691978" y="1594021"/>
                </a:cubicBezTo>
                <a:cubicBezTo>
                  <a:pt x="646890" y="1631595"/>
                  <a:pt x="657735" y="1604508"/>
                  <a:pt x="617837" y="1655805"/>
                </a:cubicBezTo>
                <a:cubicBezTo>
                  <a:pt x="514367" y="1788836"/>
                  <a:pt x="615505" y="1682848"/>
                  <a:pt x="531340" y="1767016"/>
                </a:cubicBezTo>
                <a:cubicBezTo>
                  <a:pt x="523102" y="1791729"/>
                  <a:pt x="521077" y="1819481"/>
                  <a:pt x="506627" y="1841156"/>
                </a:cubicBezTo>
                <a:lnTo>
                  <a:pt x="457200" y="1915297"/>
                </a:lnTo>
                <a:cubicBezTo>
                  <a:pt x="432077" y="2040910"/>
                  <a:pt x="457818" y="1925492"/>
                  <a:pt x="432486" y="2014151"/>
                </a:cubicBezTo>
                <a:cubicBezTo>
                  <a:pt x="428724" y="2027319"/>
                  <a:pt x="416485" y="2084967"/>
                  <a:pt x="407773" y="2100648"/>
                </a:cubicBezTo>
                <a:cubicBezTo>
                  <a:pt x="393349" y="2126612"/>
                  <a:pt x="358346" y="2174789"/>
                  <a:pt x="358346" y="2174789"/>
                </a:cubicBezTo>
                <a:cubicBezTo>
                  <a:pt x="354227" y="2191265"/>
                  <a:pt x="351360" y="2208105"/>
                  <a:pt x="345989" y="2224216"/>
                </a:cubicBezTo>
                <a:cubicBezTo>
                  <a:pt x="338975" y="2245259"/>
                  <a:pt x="327798" y="2264800"/>
                  <a:pt x="321275" y="2286000"/>
                </a:cubicBezTo>
                <a:cubicBezTo>
                  <a:pt x="311286" y="2318463"/>
                  <a:pt x="307303" y="2352632"/>
                  <a:pt x="296562" y="2384854"/>
                </a:cubicBezTo>
                <a:lnTo>
                  <a:pt x="210065" y="2644345"/>
                </a:lnTo>
                <a:lnTo>
                  <a:pt x="172994" y="2755556"/>
                </a:lnTo>
                <a:cubicBezTo>
                  <a:pt x="168875" y="2767913"/>
                  <a:pt x="166462" y="2780977"/>
                  <a:pt x="160637" y="2792627"/>
                </a:cubicBezTo>
                <a:cubicBezTo>
                  <a:pt x="152399" y="2809103"/>
                  <a:pt x="142765" y="2824951"/>
                  <a:pt x="135924" y="2842054"/>
                </a:cubicBezTo>
                <a:cubicBezTo>
                  <a:pt x="126249" y="2866241"/>
                  <a:pt x="117528" y="2890921"/>
                  <a:pt x="111210" y="2916194"/>
                </a:cubicBezTo>
                <a:cubicBezTo>
                  <a:pt x="107091" y="2932670"/>
                  <a:pt x="105544" y="2950011"/>
                  <a:pt x="98854" y="2965621"/>
                </a:cubicBezTo>
                <a:cubicBezTo>
                  <a:pt x="93004" y="2979271"/>
                  <a:pt x="82378" y="2990334"/>
                  <a:pt x="74140" y="3002691"/>
                </a:cubicBezTo>
                <a:cubicBezTo>
                  <a:pt x="69395" y="3031159"/>
                  <a:pt x="64635" y="3083486"/>
                  <a:pt x="49427" y="3113902"/>
                </a:cubicBezTo>
                <a:cubicBezTo>
                  <a:pt x="42785" y="3127185"/>
                  <a:pt x="32951" y="3138615"/>
                  <a:pt x="24713" y="3150972"/>
                </a:cubicBezTo>
                <a:cubicBezTo>
                  <a:pt x="20594" y="3167448"/>
                  <a:pt x="17021" y="3184070"/>
                  <a:pt x="12356" y="3200400"/>
                </a:cubicBezTo>
                <a:cubicBezTo>
                  <a:pt x="8778" y="3212924"/>
                  <a:pt x="0" y="3224445"/>
                  <a:pt x="0" y="3237470"/>
                </a:cubicBezTo>
                <a:cubicBezTo>
                  <a:pt x="0" y="3546416"/>
                  <a:pt x="4635" y="3855377"/>
                  <a:pt x="12356" y="4164227"/>
                </a:cubicBezTo>
                <a:cubicBezTo>
                  <a:pt x="13459" y="4208336"/>
                  <a:pt x="28360" y="4238569"/>
                  <a:pt x="49427" y="4275437"/>
                </a:cubicBezTo>
                <a:cubicBezTo>
                  <a:pt x="56795" y="4288331"/>
                  <a:pt x="61783" y="4304270"/>
                  <a:pt x="74140" y="4312508"/>
                </a:cubicBezTo>
                <a:cubicBezTo>
                  <a:pt x="88270" y="4321928"/>
                  <a:pt x="107091" y="4320745"/>
                  <a:pt x="123567" y="4324864"/>
                </a:cubicBezTo>
                <a:cubicBezTo>
                  <a:pt x="135924" y="4333102"/>
                  <a:pt x="147066" y="4343546"/>
                  <a:pt x="160637" y="4349578"/>
                </a:cubicBezTo>
                <a:cubicBezTo>
                  <a:pt x="184442" y="4360158"/>
                  <a:pt x="210064" y="4366053"/>
                  <a:pt x="234778" y="4374291"/>
                </a:cubicBezTo>
                <a:cubicBezTo>
                  <a:pt x="247135" y="4378410"/>
                  <a:pt x="260198" y="4380823"/>
                  <a:pt x="271848" y="4386648"/>
                </a:cubicBezTo>
                <a:cubicBezTo>
                  <a:pt x="322985" y="4412217"/>
                  <a:pt x="334333" y="4420804"/>
                  <a:pt x="395416" y="4436075"/>
                </a:cubicBezTo>
                <a:cubicBezTo>
                  <a:pt x="411892" y="4440194"/>
                  <a:pt x="428576" y="4443552"/>
                  <a:pt x="444843" y="4448432"/>
                </a:cubicBezTo>
                <a:cubicBezTo>
                  <a:pt x="469794" y="4455917"/>
                  <a:pt x="518983" y="4473145"/>
                  <a:pt x="518983" y="4473145"/>
                </a:cubicBezTo>
                <a:cubicBezTo>
                  <a:pt x="617837" y="4539047"/>
                  <a:pt x="498392" y="4452552"/>
                  <a:pt x="580767" y="4534929"/>
                </a:cubicBezTo>
                <a:cubicBezTo>
                  <a:pt x="604722" y="4558884"/>
                  <a:pt x="624757" y="4561950"/>
                  <a:pt x="654908" y="4572000"/>
                </a:cubicBezTo>
                <a:cubicBezTo>
                  <a:pt x="716950" y="4665065"/>
                  <a:pt x="633298" y="4557594"/>
                  <a:pt x="729048" y="4621427"/>
                </a:cubicBezTo>
                <a:cubicBezTo>
                  <a:pt x="877331" y="4720281"/>
                  <a:pt x="626076" y="4600832"/>
                  <a:pt x="790832" y="4683210"/>
                </a:cubicBezTo>
                <a:cubicBezTo>
                  <a:pt x="847297" y="4711443"/>
                  <a:pt x="972253" y="4705320"/>
                  <a:pt x="1000897" y="4707924"/>
                </a:cubicBezTo>
                <a:cubicBezTo>
                  <a:pt x="1083181" y="4715404"/>
                  <a:pt x="1090848" y="4718501"/>
                  <a:pt x="1161535" y="4732637"/>
                </a:cubicBezTo>
                <a:cubicBezTo>
                  <a:pt x="1301578" y="4728518"/>
                  <a:pt x="1441843" y="4729159"/>
                  <a:pt x="1581665" y="4720281"/>
                </a:cubicBezTo>
                <a:cubicBezTo>
                  <a:pt x="1701509" y="4712672"/>
                  <a:pt x="1940010" y="4683210"/>
                  <a:pt x="1940010" y="4683210"/>
                </a:cubicBezTo>
                <a:cubicBezTo>
                  <a:pt x="1966412" y="4674410"/>
                  <a:pt x="1999361" y="4662375"/>
                  <a:pt x="2026508" y="4658497"/>
                </a:cubicBezTo>
                <a:cubicBezTo>
                  <a:pt x="2067486" y="4652643"/>
                  <a:pt x="2109000" y="4651274"/>
                  <a:pt x="2150075" y="4646140"/>
                </a:cubicBezTo>
                <a:cubicBezTo>
                  <a:pt x="2233082" y="4635764"/>
                  <a:pt x="2205255" y="4636624"/>
                  <a:pt x="2273643" y="4621427"/>
                </a:cubicBezTo>
                <a:cubicBezTo>
                  <a:pt x="2330967" y="4608689"/>
                  <a:pt x="2332124" y="4611779"/>
                  <a:pt x="2384854" y="4596713"/>
                </a:cubicBezTo>
                <a:cubicBezTo>
                  <a:pt x="2397378" y="4593135"/>
                  <a:pt x="2410274" y="4590181"/>
                  <a:pt x="2421924" y="4584356"/>
                </a:cubicBezTo>
                <a:cubicBezTo>
                  <a:pt x="2435207" y="4577715"/>
                  <a:pt x="2445423" y="4565674"/>
                  <a:pt x="2458994" y="4559643"/>
                </a:cubicBezTo>
                <a:cubicBezTo>
                  <a:pt x="2482799" y="4549063"/>
                  <a:pt x="2511460" y="4549379"/>
                  <a:pt x="2533135" y="4534929"/>
                </a:cubicBezTo>
                <a:cubicBezTo>
                  <a:pt x="2545492" y="4526691"/>
                  <a:pt x="2556634" y="4516247"/>
                  <a:pt x="2570205" y="4510216"/>
                </a:cubicBezTo>
                <a:cubicBezTo>
                  <a:pt x="2594010" y="4499636"/>
                  <a:pt x="2644346" y="4485502"/>
                  <a:pt x="2644346" y="4485502"/>
                </a:cubicBezTo>
                <a:cubicBezTo>
                  <a:pt x="2656703" y="4473145"/>
                  <a:pt x="2667622" y="4459161"/>
                  <a:pt x="2681416" y="4448432"/>
                </a:cubicBezTo>
                <a:cubicBezTo>
                  <a:pt x="2704861" y="4430197"/>
                  <a:pt x="2755556" y="4399005"/>
                  <a:pt x="2755556" y="4399005"/>
                </a:cubicBezTo>
                <a:cubicBezTo>
                  <a:pt x="2843875" y="4266530"/>
                  <a:pt x="2706331" y="4467590"/>
                  <a:pt x="2817340" y="4324864"/>
                </a:cubicBezTo>
                <a:cubicBezTo>
                  <a:pt x="2920796" y="4191848"/>
                  <a:pt x="2819680" y="4297811"/>
                  <a:pt x="2903837" y="4213654"/>
                </a:cubicBezTo>
                <a:cubicBezTo>
                  <a:pt x="2934896" y="4120478"/>
                  <a:pt x="2893000" y="4235326"/>
                  <a:pt x="2940908" y="4139513"/>
                </a:cubicBezTo>
                <a:cubicBezTo>
                  <a:pt x="2946733" y="4127863"/>
                  <a:pt x="2947440" y="4114093"/>
                  <a:pt x="2953265" y="4102443"/>
                </a:cubicBezTo>
                <a:cubicBezTo>
                  <a:pt x="2959907" y="4089160"/>
                  <a:pt x="2971946" y="4078943"/>
                  <a:pt x="2977978" y="4065372"/>
                </a:cubicBezTo>
                <a:cubicBezTo>
                  <a:pt x="2996157" y="4024469"/>
                  <a:pt x="3008207" y="3973916"/>
                  <a:pt x="3015048" y="3929448"/>
                </a:cubicBezTo>
                <a:cubicBezTo>
                  <a:pt x="3020097" y="3896626"/>
                  <a:pt x="3021464" y="3863266"/>
                  <a:pt x="3027405" y="3830594"/>
                </a:cubicBezTo>
                <a:cubicBezTo>
                  <a:pt x="3043670" y="3741141"/>
                  <a:pt x="3039762" y="3845123"/>
                  <a:pt x="3039762" y="3756454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3474709" y="1186249"/>
            <a:ext cx="3814351" cy="5483111"/>
          </a:xfrm>
          <a:custGeom>
            <a:avLst/>
            <a:gdLst>
              <a:gd name="connsiteX0" fmla="*/ 3954162 w 3954162"/>
              <a:gd name="connsiteY0" fmla="*/ 0 h 5560540"/>
              <a:gd name="connsiteX1" fmla="*/ 3892379 w 3954162"/>
              <a:gd name="connsiteY1" fmla="*/ 37070 h 5560540"/>
              <a:gd name="connsiteX2" fmla="*/ 3855308 w 3954162"/>
              <a:gd name="connsiteY2" fmla="*/ 61783 h 5560540"/>
              <a:gd name="connsiteX3" fmla="*/ 3793525 w 3954162"/>
              <a:gd name="connsiteY3" fmla="*/ 86497 h 5560540"/>
              <a:gd name="connsiteX4" fmla="*/ 3719384 w 3954162"/>
              <a:gd name="connsiteY4" fmla="*/ 148281 h 5560540"/>
              <a:gd name="connsiteX5" fmla="*/ 3645243 w 3954162"/>
              <a:gd name="connsiteY5" fmla="*/ 197708 h 5560540"/>
              <a:gd name="connsiteX6" fmla="*/ 3608173 w 3954162"/>
              <a:gd name="connsiteY6" fmla="*/ 234778 h 5560540"/>
              <a:gd name="connsiteX7" fmla="*/ 3534033 w 3954162"/>
              <a:gd name="connsiteY7" fmla="*/ 271848 h 5560540"/>
              <a:gd name="connsiteX8" fmla="*/ 3496962 w 3954162"/>
              <a:gd name="connsiteY8" fmla="*/ 308919 h 5560540"/>
              <a:gd name="connsiteX9" fmla="*/ 3385752 w 3954162"/>
              <a:gd name="connsiteY9" fmla="*/ 370702 h 5560540"/>
              <a:gd name="connsiteX10" fmla="*/ 3299254 w 3954162"/>
              <a:gd name="connsiteY10" fmla="*/ 420129 h 5560540"/>
              <a:gd name="connsiteX11" fmla="*/ 3262184 w 3954162"/>
              <a:gd name="connsiteY11" fmla="*/ 457200 h 5560540"/>
              <a:gd name="connsiteX12" fmla="*/ 3188043 w 3954162"/>
              <a:gd name="connsiteY12" fmla="*/ 494270 h 5560540"/>
              <a:gd name="connsiteX13" fmla="*/ 3150973 w 3954162"/>
              <a:gd name="connsiteY13" fmla="*/ 518983 h 5560540"/>
              <a:gd name="connsiteX14" fmla="*/ 3113903 w 3954162"/>
              <a:gd name="connsiteY14" fmla="*/ 531340 h 5560540"/>
              <a:gd name="connsiteX15" fmla="*/ 3027406 w 3954162"/>
              <a:gd name="connsiteY15" fmla="*/ 556054 h 5560540"/>
              <a:gd name="connsiteX16" fmla="*/ 2990335 w 3954162"/>
              <a:gd name="connsiteY16" fmla="*/ 580767 h 5560540"/>
              <a:gd name="connsiteX17" fmla="*/ 2916195 w 3954162"/>
              <a:gd name="connsiteY17" fmla="*/ 605481 h 5560540"/>
              <a:gd name="connsiteX18" fmla="*/ 2743200 w 3954162"/>
              <a:gd name="connsiteY18" fmla="*/ 679621 h 5560540"/>
              <a:gd name="connsiteX19" fmla="*/ 2681416 w 3954162"/>
              <a:gd name="connsiteY19" fmla="*/ 691978 h 5560540"/>
              <a:gd name="connsiteX20" fmla="*/ 2619633 w 3954162"/>
              <a:gd name="connsiteY20" fmla="*/ 716692 h 5560540"/>
              <a:gd name="connsiteX21" fmla="*/ 2570206 w 3954162"/>
              <a:gd name="connsiteY21" fmla="*/ 729048 h 5560540"/>
              <a:gd name="connsiteX22" fmla="*/ 2483708 w 3954162"/>
              <a:gd name="connsiteY22" fmla="*/ 778475 h 5560540"/>
              <a:gd name="connsiteX23" fmla="*/ 2434281 w 3954162"/>
              <a:gd name="connsiteY23" fmla="*/ 803189 h 5560540"/>
              <a:gd name="connsiteX24" fmla="*/ 2397211 w 3954162"/>
              <a:gd name="connsiteY24" fmla="*/ 827902 h 5560540"/>
              <a:gd name="connsiteX25" fmla="*/ 2347784 w 3954162"/>
              <a:gd name="connsiteY25" fmla="*/ 852616 h 5560540"/>
              <a:gd name="connsiteX26" fmla="*/ 2273643 w 3954162"/>
              <a:gd name="connsiteY26" fmla="*/ 877329 h 5560540"/>
              <a:gd name="connsiteX27" fmla="*/ 2199503 w 3954162"/>
              <a:gd name="connsiteY27" fmla="*/ 926756 h 5560540"/>
              <a:gd name="connsiteX28" fmla="*/ 2100649 w 3954162"/>
              <a:gd name="connsiteY28" fmla="*/ 976183 h 5560540"/>
              <a:gd name="connsiteX29" fmla="*/ 2038865 w 3954162"/>
              <a:gd name="connsiteY29" fmla="*/ 1013254 h 5560540"/>
              <a:gd name="connsiteX30" fmla="*/ 2001795 w 3954162"/>
              <a:gd name="connsiteY30" fmla="*/ 1037967 h 5560540"/>
              <a:gd name="connsiteX31" fmla="*/ 1964725 w 3954162"/>
              <a:gd name="connsiteY31" fmla="*/ 1050324 h 5560540"/>
              <a:gd name="connsiteX32" fmla="*/ 1853514 w 3954162"/>
              <a:gd name="connsiteY32" fmla="*/ 1112108 h 5560540"/>
              <a:gd name="connsiteX33" fmla="*/ 1767016 w 3954162"/>
              <a:gd name="connsiteY33" fmla="*/ 1161535 h 5560540"/>
              <a:gd name="connsiteX34" fmla="*/ 1729946 w 3954162"/>
              <a:gd name="connsiteY34" fmla="*/ 1186248 h 5560540"/>
              <a:gd name="connsiteX35" fmla="*/ 1680519 w 3954162"/>
              <a:gd name="connsiteY35" fmla="*/ 1223319 h 5560540"/>
              <a:gd name="connsiteX36" fmla="*/ 1631092 w 3954162"/>
              <a:gd name="connsiteY36" fmla="*/ 1235675 h 5560540"/>
              <a:gd name="connsiteX37" fmla="*/ 1594022 w 3954162"/>
              <a:gd name="connsiteY37" fmla="*/ 1260389 h 5560540"/>
              <a:gd name="connsiteX38" fmla="*/ 1544595 w 3954162"/>
              <a:gd name="connsiteY38" fmla="*/ 1297459 h 5560540"/>
              <a:gd name="connsiteX39" fmla="*/ 1495168 w 3954162"/>
              <a:gd name="connsiteY39" fmla="*/ 1322173 h 5560540"/>
              <a:gd name="connsiteX40" fmla="*/ 1458097 w 3954162"/>
              <a:gd name="connsiteY40" fmla="*/ 1346886 h 5560540"/>
              <a:gd name="connsiteX41" fmla="*/ 1408670 w 3954162"/>
              <a:gd name="connsiteY41" fmla="*/ 1371600 h 5560540"/>
              <a:gd name="connsiteX42" fmla="*/ 1371600 w 3954162"/>
              <a:gd name="connsiteY42" fmla="*/ 1408670 h 5560540"/>
              <a:gd name="connsiteX43" fmla="*/ 1322173 w 3954162"/>
              <a:gd name="connsiteY43" fmla="*/ 1445740 h 5560540"/>
              <a:gd name="connsiteX44" fmla="*/ 1285103 w 3954162"/>
              <a:gd name="connsiteY44" fmla="*/ 1470454 h 5560540"/>
              <a:gd name="connsiteX45" fmla="*/ 1210962 w 3954162"/>
              <a:gd name="connsiteY45" fmla="*/ 1544594 h 5560540"/>
              <a:gd name="connsiteX46" fmla="*/ 1136822 w 3954162"/>
              <a:gd name="connsiteY46" fmla="*/ 1631092 h 5560540"/>
              <a:gd name="connsiteX47" fmla="*/ 1075038 w 3954162"/>
              <a:gd name="connsiteY47" fmla="*/ 1705232 h 5560540"/>
              <a:gd name="connsiteX48" fmla="*/ 1050325 w 3954162"/>
              <a:gd name="connsiteY48" fmla="*/ 1742302 h 5560540"/>
              <a:gd name="connsiteX49" fmla="*/ 1000897 w 3954162"/>
              <a:gd name="connsiteY49" fmla="*/ 1791729 h 5560540"/>
              <a:gd name="connsiteX50" fmla="*/ 976184 w 3954162"/>
              <a:gd name="connsiteY50" fmla="*/ 1828800 h 5560540"/>
              <a:gd name="connsiteX51" fmla="*/ 939114 w 3954162"/>
              <a:gd name="connsiteY51" fmla="*/ 1865870 h 5560540"/>
              <a:gd name="connsiteX52" fmla="*/ 864973 w 3954162"/>
              <a:gd name="connsiteY52" fmla="*/ 1915297 h 5560540"/>
              <a:gd name="connsiteX53" fmla="*/ 840260 w 3954162"/>
              <a:gd name="connsiteY53" fmla="*/ 1952367 h 5560540"/>
              <a:gd name="connsiteX54" fmla="*/ 803189 w 3954162"/>
              <a:gd name="connsiteY54" fmla="*/ 2038865 h 5560540"/>
              <a:gd name="connsiteX55" fmla="*/ 753762 w 3954162"/>
              <a:gd name="connsiteY55" fmla="*/ 2113005 h 5560540"/>
              <a:gd name="connsiteX56" fmla="*/ 729049 w 3954162"/>
              <a:gd name="connsiteY56" fmla="*/ 2150075 h 5560540"/>
              <a:gd name="connsiteX57" fmla="*/ 691979 w 3954162"/>
              <a:gd name="connsiteY57" fmla="*/ 2236573 h 5560540"/>
              <a:gd name="connsiteX58" fmla="*/ 642552 w 3954162"/>
              <a:gd name="connsiteY58" fmla="*/ 2310713 h 5560540"/>
              <a:gd name="connsiteX59" fmla="*/ 617838 w 3954162"/>
              <a:gd name="connsiteY59" fmla="*/ 2347783 h 5560540"/>
              <a:gd name="connsiteX60" fmla="*/ 593125 w 3954162"/>
              <a:gd name="connsiteY60" fmla="*/ 2384854 h 5560540"/>
              <a:gd name="connsiteX61" fmla="*/ 556054 w 3954162"/>
              <a:gd name="connsiteY61" fmla="*/ 2421924 h 5560540"/>
              <a:gd name="connsiteX62" fmla="*/ 494270 w 3954162"/>
              <a:gd name="connsiteY62" fmla="*/ 2496065 h 5560540"/>
              <a:gd name="connsiteX63" fmla="*/ 383060 w 3954162"/>
              <a:gd name="connsiteY63" fmla="*/ 2594919 h 5560540"/>
              <a:gd name="connsiteX64" fmla="*/ 333633 w 3954162"/>
              <a:gd name="connsiteY64" fmla="*/ 2693773 h 5560540"/>
              <a:gd name="connsiteX65" fmla="*/ 321276 w 3954162"/>
              <a:gd name="connsiteY65" fmla="*/ 2743200 h 5560540"/>
              <a:gd name="connsiteX66" fmla="*/ 308919 w 3954162"/>
              <a:gd name="connsiteY66" fmla="*/ 2804983 h 5560540"/>
              <a:gd name="connsiteX67" fmla="*/ 284206 w 3954162"/>
              <a:gd name="connsiteY67" fmla="*/ 2879124 h 5560540"/>
              <a:gd name="connsiteX68" fmla="*/ 271849 w 3954162"/>
              <a:gd name="connsiteY68" fmla="*/ 2928551 h 5560540"/>
              <a:gd name="connsiteX69" fmla="*/ 247135 w 3954162"/>
              <a:gd name="connsiteY69" fmla="*/ 3002692 h 5560540"/>
              <a:gd name="connsiteX70" fmla="*/ 234779 w 3954162"/>
              <a:gd name="connsiteY70" fmla="*/ 3039762 h 5560540"/>
              <a:gd name="connsiteX71" fmla="*/ 210065 w 3954162"/>
              <a:gd name="connsiteY71" fmla="*/ 3126259 h 5560540"/>
              <a:gd name="connsiteX72" fmla="*/ 197708 w 3954162"/>
              <a:gd name="connsiteY72" fmla="*/ 3237470 h 5560540"/>
              <a:gd name="connsiteX73" fmla="*/ 185352 w 3954162"/>
              <a:gd name="connsiteY73" fmla="*/ 3299254 h 5560540"/>
              <a:gd name="connsiteX74" fmla="*/ 160638 w 3954162"/>
              <a:gd name="connsiteY74" fmla="*/ 3422821 h 5560540"/>
              <a:gd name="connsiteX75" fmla="*/ 148281 w 3954162"/>
              <a:gd name="connsiteY75" fmla="*/ 3558746 h 5560540"/>
              <a:gd name="connsiteX76" fmla="*/ 135925 w 3954162"/>
              <a:gd name="connsiteY76" fmla="*/ 3620529 h 5560540"/>
              <a:gd name="connsiteX77" fmla="*/ 111211 w 3954162"/>
              <a:gd name="connsiteY77" fmla="*/ 3707027 h 5560540"/>
              <a:gd name="connsiteX78" fmla="*/ 98854 w 3954162"/>
              <a:gd name="connsiteY78" fmla="*/ 3793524 h 5560540"/>
              <a:gd name="connsiteX79" fmla="*/ 86497 w 3954162"/>
              <a:gd name="connsiteY79" fmla="*/ 3904735 h 5560540"/>
              <a:gd name="connsiteX80" fmla="*/ 61784 w 3954162"/>
              <a:gd name="connsiteY80" fmla="*/ 3978875 h 5560540"/>
              <a:gd name="connsiteX81" fmla="*/ 37070 w 3954162"/>
              <a:gd name="connsiteY81" fmla="*/ 4053016 h 5560540"/>
              <a:gd name="connsiteX82" fmla="*/ 24714 w 3954162"/>
              <a:gd name="connsiteY82" fmla="*/ 4090086 h 5560540"/>
              <a:gd name="connsiteX83" fmla="*/ 0 w 3954162"/>
              <a:gd name="connsiteY83" fmla="*/ 4188940 h 5560540"/>
              <a:gd name="connsiteX84" fmla="*/ 12357 w 3954162"/>
              <a:gd name="connsiteY84" fmla="*/ 4955059 h 5560540"/>
              <a:gd name="connsiteX85" fmla="*/ 24714 w 3954162"/>
              <a:gd name="connsiteY85" fmla="*/ 4992129 h 5560540"/>
              <a:gd name="connsiteX86" fmla="*/ 49427 w 3954162"/>
              <a:gd name="connsiteY86" fmla="*/ 5029200 h 5560540"/>
              <a:gd name="connsiteX87" fmla="*/ 86497 w 3954162"/>
              <a:gd name="connsiteY87" fmla="*/ 5165124 h 5560540"/>
              <a:gd name="connsiteX88" fmla="*/ 98854 w 3954162"/>
              <a:gd name="connsiteY88" fmla="*/ 5202194 h 5560540"/>
              <a:gd name="connsiteX89" fmla="*/ 172995 w 3954162"/>
              <a:gd name="connsiteY89" fmla="*/ 5276335 h 5560540"/>
              <a:gd name="connsiteX90" fmla="*/ 210065 w 3954162"/>
              <a:gd name="connsiteY90" fmla="*/ 5313405 h 5560540"/>
              <a:gd name="connsiteX91" fmla="*/ 247135 w 3954162"/>
              <a:gd name="connsiteY91" fmla="*/ 5350475 h 5560540"/>
              <a:gd name="connsiteX92" fmla="*/ 284206 w 3954162"/>
              <a:gd name="connsiteY92" fmla="*/ 5362832 h 5560540"/>
              <a:gd name="connsiteX93" fmla="*/ 370703 w 3954162"/>
              <a:gd name="connsiteY93" fmla="*/ 5399902 h 5560540"/>
              <a:gd name="connsiteX94" fmla="*/ 593125 w 3954162"/>
              <a:gd name="connsiteY94" fmla="*/ 5424616 h 5560540"/>
              <a:gd name="connsiteX95" fmla="*/ 642552 w 3954162"/>
              <a:gd name="connsiteY95" fmla="*/ 5436973 h 5560540"/>
              <a:gd name="connsiteX96" fmla="*/ 716692 w 3954162"/>
              <a:gd name="connsiteY96" fmla="*/ 5449329 h 5560540"/>
              <a:gd name="connsiteX97" fmla="*/ 803189 w 3954162"/>
              <a:gd name="connsiteY97" fmla="*/ 5498756 h 5560540"/>
              <a:gd name="connsiteX98" fmla="*/ 840260 w 3954162"/>
              <a:gd name="connsiteY98" fmla="*/ 5511113 h 5560540"/>
              <a:gd name="connsiteX99" fmla="*/ 902043 w 3954162"/>
              <a:gd name="connsiteY99" fmla="*/ 5523470 h 5560540"/>
              <a:gd name="connsiteX100" fmla="*/ 1000897 w 3954162"/>
              <a:gd name="connsiteY100" fmla="*/ 5548183 h 5560540"/>
              <a:gd name="connsiteX101" fmla="*/ 1173892 w 3954162"/>
              <a:gd name="connsiteY101" fmla="*/ 5560540 h 5560540"/>
              <a:gd name="connsiteX102" fmla="*/ 2100649 w 3954162"/>
              <a:gd name="connsiteY102" fmla="*/ 5548183 h 5560540"/>
              <a:gd name="connsiteX103" fmla="*/ 2137719 w 3954162"/>
              <a:gd name="connsiteY103" fmla="*/ 5535827 h 5560540"/>
              <a:gd name="connsiteX104" fmla="*/ 2248930 w 3954162"/>
              <a:gd name="connsiteY104" fmla="*/ 5523470 h 5560540"/>
              <a:gd name="connsiteX105" fmla="*/ 2360141 w 3954162"/>
              <a:gd name="connsiteY105" fmla="*/ 5498756 h 5560540"/>
              <a:gd name="connsiteX106" fmla="*/ 2434281 w 3954162"/>
              <a:gd name="connsiteY106" fmla="*/ 5474043 h 5560540"/>
              <a:gd name="connsiteX107" fmla="*/ 2508422 w 3954162"/>
              <a:gd name="connsiteY107" fmla="*/ 5449329 h 5560540"/>
              <a:gd name="connsiteX108" fmla="*/ 2582562 w 3954162"/>
              <a:gd name="connsiteY108" fmla="*/ 5424616 h 5560540"/>
              <a:gd name="connsiteX109" fmla="*/ 2631989 w 3954162"/>
              <a:gd name="connsiteY109" fmla="*/ 5399902 h 5560540"/>
              <a:gd name="connsiteX110" fmla="*/ 2755557 w 3954162"/>
              <a:gd name="connsiteY110" fmla="*/ 5375189 h 5560540"/>
              <a:gd name="connsiteX111" fmla="*/ 2792627 w 3954162"/>
              <a:gd name="connsiteY111" fmla="*/ 5362832 h 5560540"/>
              <a:gd name="connsiteX112" fmla="*/ 2879125 w 3954162"/>
              <a:gd name="connsiteY112" fmla="*/ 5325762 h 5560540"/>
              <a:gd name="connsiteX113" fmla="*/ 2990335 w 3954162"/>
              <a:gd name="connsiteY113" fmla="*/ 5313405 h 5560540"/>
              <a:gd name="connsiteX114" fmla="*/ 3126260 w 3954162"/>
              <a:gd name="connsiteY114" fmla="*/ 5276335 h 5560540"/>
              <a:gd name="connsiteX115" fmla="*/ 3225114 w 3954162"/>
              <a:gd name="connsiteY115" fmla="*/ 5239265 h 5560540"/>
              <a:gd name="connsiteX116" fmla="*/ 3361038 w 3954162"/>
              <a:gd name="connsiteY116" fmla="*/ 5177481 h 5560540"/>
              <a:gd name="connsiteX117" fmla="*/ 3398108 w 3954162"/>
              <a:gd name="connsiteY117" fmla="*/ 5140410 h 5560540"/>
              <a:gd name="connsiteX118" fmla="*/ 3435179 w 3954162"/>
              <a:gd name="connsiteY118" fmla="*/ 5115697 h 5560540"/>
              <a:gd name="connsiteX119" fmla="*/ 3459892 w 3954162"/>
              <a:gd name="connsiteY119" fmla="*/ 5078627 h 5560540"/>
              <a:gd name="connsiteX120" fmla="*/ 3496962 w 3954162"/>
              <a:gd name="connsiteY120" fmla="*/ 5041556 h 5560540"/>
              <a:gd name="connsiteX121" fmla="*/ 3534033 w 3954162"/>
              <a:gd name="connsiteY121" fmla="*/ 4967416 h 5560540"/>
              <a:gd name="connsiteX122" fmla="*/ 3558746 w 3954162"/>
              <a:gd name="connsiteY122" fmla="*/ 4930346 h 5560540"/>
              <a:gd name="connsiteX123" fmla="*/ 3595816 w 3954162"/>
              <a:gd name="connsiteY123" fmla="*/ 4856205 h 5560540"/>
              <a:gd name="connsiteX124" fmla="*/ 3645243 w 3954162"/>
              <a:gd name="connsiteY124" fmla="*/ 4757351 h 5560540"/>
              <a:gd name="connsiteX125" fmla="*/ 3657600 w 3954162"/>
              <a:gd name="connsiteY125" fmla="*/ 4720281 h 5560540"/>
              <a:gd name="connsiteX126" fmla="*/ 3682314 w 3954162"/>
              <a:gd name="connsiteY126" fmla="*/ 4683210 h 5560540"/>
              <a:gd name="connsiteX127" fmla="*/ 3707027 w 3954162"/>
              <a:gd name="connsiteY127" fmla="*/ 4609070 h 5560540"/>
              <a:gd name="connsiteX128" fmla="*/ 3719384 w 3954162"/>
              <a:gd name="connsiteY128" fmla="*/ 4572000 h 5560540"/>
              <a:gd name="connsiteX129" fmla="*/ 3781168 w 3954162"/>
              <a:gd name="connsiteY129" fmla="*/ 4497859 h 5560540"/>
              <a:gd name="connsiteX130" fmla="*/ 3793525 w 3954162"/>
              <a:gd name="connsiteY130" fmla="*/ 4460789 h 5560540"/>
              <a:gd name="connsiteX131" fmla="*/ 3805881 w 3954162"/>
              <a:gd name="connsiteY131" fmla="*/ 4436075 h 556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3954162" h="5560540">
                <a:moveTo>
                  <a:pt x="3954162" y="0"/>
                </a:moveTo>
                <a:cubicBezTo>
                  <a:pt x="3933568" y="12357"/>
                  <a:pt x="3912745" y="24341"/>
                  <a:pt x="3892379" y="37070"/>
                </a:cubicBezTo>
                <a:cubicBezTo>
                  <a:pt x="3879785" y="44941"/>
                  <a:pt x="3868591" y="55141"/>
                  <a:pt x="3855308" y="61783"/>
                </a:cubicBezTo>
                <a:cubicBezTo>
                  <a:pt x="3835469" y="71703"/>
                  <a:pt x="3814119" y="78259"/>
                  <a:pt x="3793525" y="86497"/>
                </a:cubicBezTo>
                <a:cubicBezTo>
                  <a:pt x="3685213" y="194806"/>
                  <a:pt x="3822613" y="62256"/>
                  <a:pt x="3719384" y="148281"/>
                </a:cubicBezTo>
                <a:cubicBezTo>
                  <a:pt x="3657678" y="199703"/>
                  <a:pt x="3710390" y="175992"/>
                  <a:pt x="3645243" y="197708"/>
                </a:cubicBezTo>
                <a:cubicBezTo>
                  <a:pt x="3632886" y="210065"/>
                  <a:pt x="3622713" y="225085"/>
                  <a:pt x="3608173" y="234778"/>
                </a:cubicBezTo>
                <a:cubicBezTo>
                  <a:pt x="3496716" y="309083"/>
                  <a:pt x="3650691" y="174633"/>
                  <a:pt x="3534033" y="271848"/>
                </a:cubicBezTo>
                <a:cubicBezTo>
                  <a:pt x="3520608" y="283035"/>
                  <a:pt x="3510942" y="298434"/>
                  <a:pt x="3496962" y="308919"/>
                </a:cubicBezTo>
                <a:cubicBezTo>
                  <a:pt x="3465928" y="332194"/>
                  <a:pt x="3420962" y="353097"/>
                  <a:pt x="3385752" y="370702"/>
                </a:cubicBezTo>
                <a:cubicBezTo>
                  <a:pt x="3285439" y="471015"/>
                  <a:pt x="3415423" y="353746"/>
                  <a:pt x="3299254" y="420129"/>
                </a:cubicBezTo>
                <a:cubicBezTo>
                  <a:pt x="3284081" y="428799"/>
                  <a:pt x="3275609" y="446013"/>
                  <a:pt x="3262184" y="457200"/>
                </a:cubicBezTo>
                <a:cubicBezTo>
                  <a:pt x="3209069" y="501463"/>
                  <a:pt x="3243769" y="466407"/>
                  <a:pt x="3188043" y="494270"/>
                </a:cubicBezTo>
                <a:cubicBezTo>
                  <a:pt x="3174760" y="500911"/>
                  <a:pt x="3164256" y="512342"/>
                  <a:pt x="3150973" y="518983"/>
                </a:cubicBezTo>
                <a:cubicBezTo>
                  <a:pt x="3139323" y="524808"/>
                  <a:pt x="3126427" y="527762"/>
                  <a:pt x="3113903" y="531340"/>
                </a:cubicBezTo>
                <a:cubicBezTo>
                  <a:pt x="3095424" y="536620"/>
                  <a:pt x="3047160" y="546177"/>
                  <a:pt x="3027406" y="556054"/>
                </a:cubicBezTo>
                <a:cubicBezTo>
                  <a:pt x="3014123" y="562696"/>
                  <a:pt x="3003906" y="574735"/>
                  <a:pt x="2990335" y="580767"/>
                </a:cubicBezTo>
                <a:cubicBezTo>
                  <a:pt x="2966530" y="591347"/>
                  <a:pt x="2939495" y="593831"/>
                  <a:pt x="2916195" y="605481"/>
                </a:cubicBezTo>
                <a:cubicBezTo>
                  <a:pt x="2866030" y="630563"/>
                  <a:pt x="2790088" y="670243"/>
                  <a:pt x="2743200" y="679621"/>
                </a:cubicBezTo>
                <a:lnTo>
                  <a:pt x="2681416" y="691978"/>
                </a:lnTo>
                <a:cubicBezTo>
                  <a:pt x="2660822" y="700216"/>
                  <a:pt x="2640676" y="709678"/>
                  <a:pt x="2619633" y="716692"/>
                </a:cubicBezTo>
                <a:cubicBezTo>
                  <a:pt x="2603522" y="722062"/>
                  <a:pt x="2586107" y="723085"/>
                  <a:pt x="2570206" y="729048"/>
                </a:cubicBezTo>
                <a:cubicBezTo>
                  <a:pt x="2515903" y="749412"/>
                  <a:pt x="2529328" y="752407"/>
                  <a:pt x="2483708" y="778475"/>
                </a:cubicBezTo>
                <a:cubicBezTo>
                  <a:pt x="2467715" y="787614"/>
                  <a:pt x="2450274" y="794050"/>
                  <a:pt x="2434281" y="803189"/>
                </a:cubicBezTo>
                <a:cubicBezTo>
                  <a:pt x="2421387" y="810557"/>
                  <a:pt x="2410105" y="820534"/>
                  <a:pt x="2397211" y="827902"/>
                </a:cubicBezTo>
                <a:cubicBezTo>
                  <a:pt x="2381218" y="837041"/>
                  <a:pt x="2364887" y="845775"/>
                  <a:pt x="2347784" y="852616"/>
                </a:cubicBezTo>
                <a:cubicBezTo>
                  <a:pt x="2323597" y="862291"/>
                  <a:pt x="2273643" y="877329"/>
                  <a:pt x="2273643" y="877329"/>
                </a:cubicBezTo>
                <a:cubicBezTo>
                  <a:pt x="2248930" y="893805"/>
                  <a:pt x="2226069" y="913473"/>
                  <a:pt x="2199503" y="926756"/>
                </a:cubicBezTo>
                <a:cubicBezTo>
                  <a:pt x="2166552" y="943232"/>
                  <a:pt x="2132240" y="957228"/>
                  <a:pt x="2100649" y="976183"/>
                </a:cubicBezTo>
                <a:cubicBezTo>
                  <a:pt x="2080054" y="988540"/>
                  <a:pt x="2059232" y="1000525"/>
                  <a:pt x="2038865" y="1013254"/>
                </a:cubicBezTo>
                <a:cubicBezTo>
                  <a:pt x="2026272" y="1021125"/>
                  <a:pt x="2015078" y="1031326"/>
                  <a:pt x="2001795" y="1037967"/>
                </a:cubicBezTo>
                <a:cubicBezTo>
                  <a:pt x="1990145" y="1043792"/>
                  <a:pt x="1976111" y="1043998"/>
                  <a:pt x="1964725" y="1050324"/>
                </a:cubicBezTo>
                <a:cubicBezTo>
                  <a:pt x="1837258" y="1121139"/>
                  <a:pt x="1937394" y="1084147"/>
                  <a:pt x="1853514" y="1112108"/>
                </a:cubicBezTo>
                <a:cubicBezTo>
                  <a:pt x="1734000" y="1201743"/>
                  <a:pt x="1861362" y="1114363"/>
                  <a:pt x="1767016" y="1161535"/>
                </a:cubicBezTo>
                <a:cubicBezTo>
                  <a:pt x="1753733" y="1168176"/>
                  <a:pt x="1742031" y="1177616"/>
                  <a:pt x="1729946" y="1186248"/>
                </a:cubicBezTo>
                <a:cubicBezTo>
                  <a:pt x="1713187" y="1198219"/>
                  <a:pt x="1698939" y="1214109"/>
                  <a:pt x="1680519" y="1223319"/>
                </a:cubicBezTo>
                <a:cubicBezTo>
                  <a:pt x="1665329" y="1230914"/>
                  <a:pt x="1647568" y="1231556"/>
                  <a:pt x="1631092" y="1235675"/>
                </a:cubicBezTo>
                <a:cubicBezTo>
                  <a:pt x="1618735" y="1243913"/>
                  <a:pt x="1606107" y="1251757"/>
                  <a:pt x="1594022" y="1260389"/>
                </a:cubicBezTo>
                <a:cubicBezTo>
                  <a:pt x="1577264" y="1272359"/>
                  <a:pt x="1562059" y="1286544"/>
                  <a:pt x="1544595" y="1297459"/>
                </a:cubicBezTo>
                <a:cubicBezTo>
                  <a:pt x="1528975" y="1307222"/>
                  <a:pt x="1511161" y="1313034"/>
                  <a:pt x="1495168" y="1322173"/>
                </a:cubicBezTo>
                <a:cubicBezTo>
                  <a:pt x="1482274" y="1329541"/>
                  <a:pt x="1470991" y="1339518"/>
                  <a:pt x="1458097" y="1346886"/>
                </a:cubicBezTo>
                <a:cubicBezTo>
                  <a:pt x="1442104" y="1356025"/>
                  <a:pt x="1423659" y="1360893"/>
                  <a:pt x="1408670" y="1371600"/>
                </a:cubicBezTo>
                <a:cubicBezTo>
                  <a:pt x="1394450" y="1381757"/>
                  <a:pt x="1384868" y="1397297"/>
                  <a:pt x="1371600" y="1408670"/>
                </a:cubicBezTo>
                <a:cubicBezTo>
                  <a:pt x="1355963" y="1422073"/>
                  <a:pt x="1338931" y="1433770"/>
                  <a:pt x="1322173" y="1445740"/>
                </a:cubicBezTo>
                <a:cubicBezTo>
                  <a:pt x="1310088" y="1454372"/>
                  <a:pt x="1296203" y="1460588"/>
                  <a:pt x="1285103" y="1470454"/>
                </a:cubicBezTo>
                <a:cubicBezTo>
                  <a:pt x="1258981" y="1493674"/>
                  <a:pt x="1228944" y="1514624"/>
                  <a:pt x="1210962" y="1544594"/>
                </a:cubicBezTo>
                <a:cubicBezTo>
                  <a:pt x="1166251" y="1619113"/>
                  <a:pt x="1193875" y="1593055"/>
                  <a:pt x="1136822" y="1631092"/>
                </a:cubicBezTo>
                <a:cubicBezTo>
                  <a:pt x="1075457" y="1723137"/>
                  <a:pt x="1154329" y="1610082"/>
                  <a:pt x="1075038" y="1705232"/>
                </a:cubicBezTo>
                <a:cubicBezTo>
                  <a:pt x="1065531" y="1716641"/>
                  <a:pt x="1059990" y="1731026"/>
                  <a:pt x="1050325" y="1742302"/>
                </a:cubicBezTo>
                <a:cubicBezTo>
                  <a:pt x="1035161" y="1759993"/>
                  <a:pt x="1016061" y="1774038"/>
                  <a:pt x="1000897" y="1791729"/>
                </a:cubicBezTo>
                <a:cubicBezTo>
                  <a:pt x="991232" y="1803005"/>
                  <a:pt x="985691" y="1817391"/>
                  <a:pt x="976184" y="1828800"/>
                </a:cubicBezTo>
                <a:cubicBezTo>
                  <a:pt x="964997" y="1842225"/>
                  <a:pt x="952908" y="1855141"/>
                  <a:pt x="939114" y="1865870"/>
                </a:cubicBezTo>
                <a:cubicBezTo>
                  <a:pt x="915669" y="1884105"/>
                  <a:pt x="864973" y="1915297"/>
                  <a:pt x="864973" y="1915297"/>
                </a:cubicBezTo>
                <a:cubicBezTo>
                  <a:pt x="856735" y="1927654"/>
                  <a:pt x="846901" y="1939084"/>
                  <a:pt x="840260" y="1952367"/>
                </a:cubicBezTo>
                <a:cubicBezTo>
                  <a:pt x="789130" y="2054627"/>
                  <a:pt x="880325" y="1910306"/>
                  <a:pt x="803189" y="2038865"/>
                </a:cubicBezTo>
                <a:cubicBezTo>
                  <a:pt x="787908" y="2064334"/>
                  <a:pt x="770238" y="2088292"/>
                  <a:pt x="753762" y="2113005"/>
                </a:cubicBezTo>
                <a:cubicBezTo>
                  <a:pt x="745524" y="2125362"/>
                  <a:pt x="733745" y="2135986"/>
                  <a:pt x="729049" y="2150075"/>
                </a:cubicBezTo>
                <a:cubicBezTo>
                  <a:pt x="716266" y="2188424"/>
                  <a:pt x="714882" y="2198402"/>
                  <a:pt x="691979" y="2236573"/>
                </a:cubicBezTo>
                <a:cubicBezTo>
                  <a:pt x="676698" y="2262042"/>
                  <a:pt x="659028" y="2286000"/>
                  <a:pt x="642552" y="2310713"/>
                </a:cubicBezTo>
                <a:lnTo>
                  <a:pt x="617838" y="2347783"/>
                </a:lnTo>
                <a:cubicBezTo>
                  <a:pt x="609600" y="2360140"/>
                  <a:pt x="603626" y="2374353"/>
                  <a:pt x="593125" y="2384854"/>
                </a:cubicBezTo>
                <a:cubicBezTo>
                  <a:pt x="580768" y="2397211"/>
                  <a:pt x="567241" y="2408499"/>
                  <a:pt x="556054" y="2421924"/>
                </a:cubicBezTo>
                <a:cubicBezTo>
                  <a:pt x="511870" y="2474945"/>
                  <a:pt x="553348" y="2446833"/>
                  <a:pt x="494270" y="2496065"/>
                </a:cubicBezTo>
                <a:cubicBezTo>
                  <a:pt x="449496" y="2533377"/>
                  <a:pt x="417394" y="2526252"/>
                  <a:pt x="383060" y="2594919"/>
                </a:cubicBezTo>
                <a:cubicBezTo>
                  <a:pt x="366584" y="2627870"/>
                  <a:pt x="342568" y="2658032"/>
                  <a:pt x="333633" y="2693773"/>
                </a:cubicBezTo>
                <a:cubicBezTo>
                  <a:pt x="329514" y="2710249"/>
                  <a:pt x="324960" y="2726622"/>
                  <a:pt x="321276" y="2743200"/>
                </a:cubicBezTo>
                <a:cubicBezTo>
                  <a:pt x="316720" y="2763702"/>
                  <a:pt x="314445" y="2784721"/>
                  <a:pt x="308919" y="2804983"/>
                </a:cubicBezTo>
                <a:cubicBezTo>
                  <a:pt x="302065" y="2830116"/>
                  <a:pt x="290524" y="2853851"/>
                  <a:pt x="284206" y="2879124"/>
                </a:cubicBezTo>
                <a:cubicBezTo>
                  <a:pt x="280087" y="2895600"/>
                  <a:pt x="276729" y="2912284"/>
                  <a:pt x="271849" y="2928551"/>
                </a:cubicBezTo>
                <a:cubicBezTo>
                  <a:pt x="264363" y="2953503"/>
                  <a:pt x="255373" y="2977978"/>
                  <a:pt x="247135" y="3002692"/>
                </a:cubicBezTo>
                <a:cubicBezTo>
                  <a:pt x="243016" y="3015049"/>
                  <a:pt x="237938" y="3027126"/>
                  <a:pt x="234779" y="3039762"/>
                </a:cubicBezTo>
                <a:cubicBezTo>
                  <a:pt x="219263" y="3101825"/>
                  <a:pt x="227793" y="3073078"/>
                  <a:pt x="210065" y="3126259"/>
                </a:cubicBezTo>
                <a:cubicBezTo>
                  <a:pt x="205946" y="3163329"/>
                  <a:pt x="202983" y="3200546"/>
                  <a:pt x="197708" y="3237470"/>
                </a:cubicBezTo>
                <a:cubicBezTo>
                  <a:pt x="194738" y="3258261"/>
                  <a:pt x="189109" y="3278590"/>
                  <a:pt x="185352" y="3299254"/>
                </a:cubicBezTo>
                <a:cubicBezTo>
                  <a:pt x="165157" y="3410331"/>
                  <a:pt x="182492" y="3335406"/>
                  <a:pt x="160638" y="3422821"/>
                </a:cubicBezTo>
                <a:cubicBezTo>
                  <a:pt x="156519" y="3468129"/>
                  <a:pt x="153924" y="3513602"/>
                  <a:pt x="148281" y="3558746"/>
                </a:cubicBezTo>
                <a:cubicBezTo>
                  <a:pt x="145676" y="3579586"/>
                  <a:pt x="141019" y="3600154"/>
                  <a:pt x="135925" y="3620529"/>
                </a:cubicBezTo>
                <a:cubicBezTo>
                  <a:pt x="118279" y="3691116"/>
                  <a:pt x="126622" y="3622271"/>
                  <a:pt x="111211" y="3707027"/>
                </a:cubicBezTo>
                <a:cubicBezTo>
                  <a:pt x="106001" y="3735682"/>
                  <a:pt x="102467" y="3764624"/>
                  <a:pt x="98854" y="3793524"/>
                </a:cubicBezTo>
                <a:cubicBezTo>
                  <a:pt x="94228" y="3830534"/>
                  <a:pt x="93812" y="3868161"/>
                  <a:pt x="86497" y="3904735"/>
                </a:cubicBezTo>
                <a:cubicBezTo>
                  <a:pt x="81388" y="3930279"/>
                  <a:pt x="70022" y="3954162"/>
                  <a:pt x="61784" y="3978875"/>
                </a:cubicBezTo>
                <a:lnTo>
                  <a:pt x="37070" y="4053016"/>
                </a:lnTo>
                <a:cubicBezTo>
                  <a:pt x="32951" y="4065373"/>
                  <a:pt x="27268" y="4077314"/>
                  <a:pt x="24714" y="4090086"/>
                </a:cubicBezTo>
                <a:cubicBezTo>
                  <a:pt x="9803" y="4164642"/>
                  <a:pt x="18999" y="4131945"/>
                  <a:pt x="0" y="4188940"/>
                </a:cubicBezTo>
                <a:cubicBezTo>
                  <a:pt x="4119" y="4444313"/>
                  <a:pt x="4502" y="4699774"/>
                  <a:pt x="12357" y="4955059"/>
                </a:cubicBezTo>
                <a:cubicBezTo>
                  <a:pt x="12758" y="4968078"/>
                  <a:pt x="18889" y="4980479"/>
                  <a:pt x="24714" y="4992129"/>
                </a:cubicBezTo>
                <a:cubicBezTo>
                  <a:pt x="31356" y="5005412"/>
                  <a:pt x="41189" y="5016843"/>
                  <a:pt x="49427" y="5029200"/>
                </a:cubicBezTo>
                <a:cubicBezTo>
                  <a:pt x="66892" y="5116524"/>
                  <a:pt x="55144" y="5071063"/>
                  <a:pt x="86497" y="5165124"/>
                </a:cubicBezTo>
                <a:cubicBezTo>
                  <a:pt x="90616" y="5177481"/>
                  <a:pt x="89644" y="5192984"/>
                  <a:pt x="98854" y="5202194"/>
                </a:cubicBezTo>
                <a:lnTo>
                  <a:pt x="172995" y="5276335"/>
                </a:lnTo>
                <a:lnTo>
                  <a:pt x="210065" y="5313405"/>
                </a:lnTo>
                <a:cubicBezTo>
                  <a:pt x="222422" y="5325762"/>
                  <a:pt x="230557" y="5344949"/>
                  <a:pt x="247135" y="5350475"/>
                </a:cubicBezTo>
                <a:lnTo>
                  <a:pt x="284206" y="5362832"/>
                </a:lnTo>
                <a:cubicBezTo>
                  <a:pt x="323446" y="5388993"/>
                  <a:pt x="320545" y="5393062"/>
                  <a:pt x="370703" y="5399902"/>
                </a:cubicBezTo>
                <a:cubicBezTo>
                  <a:pt x="444616" y="5409981"/>
                  <a:pt x="593125" y="5424616"/>
                  <a:pt x="593125" y="5424616"/>
                </a:cubicBezTo>
                <a:cubicBezTo>
                  <a:pt x="609601" y="5428735"/>
                  <a:pt x="625899" y="5433642"/>
                  <a:pt x="642552" y="5436973"/>
                </a:cubicBezTo>
                <a:cubicBezTo>
                  <a:pt x="667120" y="5441886"/>
                  <a:pt x="692694" y="5442130"/>
                  <a:pt x="716692" y="5449329"/>
                </a:cubicBezTo>
                <a:cubicBezTo>
                  <a:pt x="770847" y="5465575"/>
                  <a:pt x="757689" y="5476006"/>
                  <a:pt x="803189" y="5498756"/>
                </a:cubicBezTo>
                <a:cubicBezTo>
                  <a:pt x="814839" y="5504581"/>
                  <a:pt x="827623" y="5507954"/>
                  <a:pt x="840260" y="5511113"/>
                </a:cubicBezTo>
                <a:cubicBezTo>
                  <a:pt x="860635" y="5516207"/>
                  <a:pt x="881668" y="5518376"/>
                  <a:pt x="902043" y="5523470"/>
                </a:cubicBezTo>
                <a:cubicBezTo>
                  <a:pt x="961589" y="5538357"/>
                  <a:pt x="922229" y="5539902"/>
                  <a:pt x="1000897" y="5548183"/>
                </a:cubicBezTo>
                <a:cubicBezTo>
                  <a:pt x="1058391" y="5554235"/>
                  <a:pt x="1116227" y="5556421"/>
                  <a:pt x="1173892" y="5560540"/>
                </a:cubicBezTo>
                <a:lnTo>
                  <a:pt x="2100649" y="5548183"/>
                </a:lnTo>
                <a:cubicBezTo>
                  <a:pt x="2113670" y="5547849"/>
                  <a:pt x="2124871" y="5537968"/>
                  <a:pt x="2137719" y="5535827"/>
                </a:cubicBezTo>
                <a:cubicBezTo>
                  <a:pt x="2174510" y="5529695"/>
                  <a:pt x="2211860" y="5527589"/>
                  <a:pt x="2248930" y="5523470"/>
                </a:cubicBezTo>
                <a:cubicBezTo>
                  <a:pt x="2354984" y="5488118"/>
                  <a:pt x="2186178" y="5542246"/>
                  <a:pt x="2360141" y="5498756"/>
                </a:cubicBezTo>
                <a:cubicBezTo>
                  <a:pt x="2385413" y="5492438"/>
                  <a:pt x="2409568" y="5482281"/>
                  <a:pt x="2434281" y="5474043"/>
                </a:cubicBezTo>
                <a:lnTo>
                  <a:pt x="2508422" y="5449329"/>
                </a:lnTo>
                <a:lnTo>
                  <a:pt x="2582562" y="5424616"/>
                </a:lnTo>
                <a:cubicBezTo>
                  <a:pt x="2599038" y="5416378"/>
                  <a:pt x="2614277" y="5404962"/>
                  <a:pt x="2631989" y="5399902"/>
                </a:cubicBezTo>
                <a:cubicBezTo>
                  <a:pt x="2672378" y="5388362"/>
                  <a:pt x="2715708" y="5388472"/>
                  <a:pt x="2755557" y="5375189"/>
                </a:cubicBezTo>
                <a:cubicBezTo>
                  <a:pt x="2767914" y="5371070"/>
                  <a:pt x="2780655" y="5367963"/>
                  <a:pt x="2792627" y="5362832"/>
                </a:cubicBezTo>
                <a:cubicBezTo>
                  <a:pt x="2821272" y="5350555"/>
                  <a:pt x="2847512" y="5331031"/>
                  <a:pt x="2879125" y="5325762"/>
                </a:cubicBezTo>
                <a:cubicBezTo>
                  <a:pt x="2915916" y="5319630"/>
                  <a:pt x="2953265" y="5317524"/>
                  <a:pt x="2990335" y="5313405"/>
                </a:cubicBezTo>
                <a:cubicBezTo>
                  <a:pt x="3005457" y="5309625"/>
                  <a:pt x="3093923" y="5290194"/>
                  <a:pt x="3126260" y="5276335"/>
                </a:cubicBezTo>
                <a:cubicBezTo>
                  <a:pt x="3216722" y="5237565"/>
                  <a:pt x="3133988" y="5262045"/>
                  <a:pt x="3225114" y="5239265"/>
                </a:cubicBezTo>
                <a:cubicBezTo>
                  <a:pt x="3335618" y="5184012"/>
                  <a:pt x="3289018" y="5201487"/>
                  <a:pt x="3361038" y="5177481"/>
                </a:cubicBezTo>
                <a:cubicBezTo>
                  <a:pt x="3373395" y="5165124"/>
                  <a:pt x="3384683" y="5151597"/>
                  <a:pt x="3398108" y="5140410"/>
                </a:cubicBezTo>
                <a:cubicBezTo>
                  <a:pt x="3409517" y="5130903"/>
                  <a:pt x="3424678" y="5126198"/>
                  <a:pt x="3435179" y="5115697"/>
                </a:cubicBezTo>
                <a:cubicBezTo>
                  <a:pt x="3445680" y="5105196"/>
                  <a:pt x="3450385" y="5090036"/>
                  <a:pt x="3459892" y="5078627"/>
                </a:cubicBezTo>
                <a:cubicBezTo>
                  <a:pt x="3471079" y="5065202"/>
                  <a:pt x="3485775" y="5054981"/>
                  <a:pt x="3496962" y="5041556"/>
                </a:cubicBezTo>
                <a:cubicBezTo>
                  <a:pt x="3541229" y="4988436"/>
                  <a:pt x="3506168" y="5023147"/>
                  <a:pt x="3534033" y="4967416"/>
                </a:cubicBezTo>
                <a:cubicBezTo>
                  <a:pt x="3540674" y="4954133"/>
                  <a:pt x="3552105" y="4943629"/>
                  <a:pt x="3558746" y="4930346"/>
                </a:cubicBezTo>
                <a:cubicBezTo>
                  <a:pt x="3609904" y="4828028"/>
                  <a:pt x="3524993" y="4962441"/>
                  <a:pt x="3595816" y="4856205"/>
                </a:cubicBezTo>
                <a:cubicBezTo>
                  <a:pt x="3620385" y="4757931"/>
                  <a:pt x="3589232" y="4855371"/>
                  <a:pt x="3645243" y="4757351"/>
                </a:cubicBezTo>
                <a:cubicBezTo>
                  <a:pt x="3651705" y="4746042"/>
                  <a:pt x="3651775" y="4731931"/>
                  <a:pt x="3657600" y="4720281"/>
                </a:cubicBezTo>
                <a:cubicBezTo>
                  <a:pt x="3664242" y="4706998"/>
                  <a:pt x="3674076" y="4695567"/>
                  <a:pt x="3682314" y="4683210"/>
                </a:cubicBezTo>
                <a:lnTo>
                  <a:pt x="3707027" y="4609070"/>
                </a:lnTo>
                <a:cubicBezTo>
                  <a:pt x="3711146" y="4596713"/>
                  <a:pt x="3710174" y="4581210"/>
                  <a:pt x="3719384" y="4572000"/>
                </a:cubicBezTo>
                <a:cubicBezTo>
                  <a:pt x="3746710" y="4544673"/>
                  <a:pt x="3763965" y="4532264"/>
                  <a:pt x="3781168" y="4497859"/>
                </a:cubicBezTo>
                <a:cubicBezTo>
                  <a:pt x="3786993" y="4486209"/>
                  <a:pt x="3788688" y="4472883"/>
                  <a:pt x="3793525" y="4460789"/>
                </a:cubicBezTo>
                <a:cubicBezTo>
                  <a:pt x="3796946" y="4452238"/>
                  <a:pt x="3801762" y="4444313"/>
                  <a:pt x="3805881" y="4436075"/>
                </a:cubicBezTo>
              </a:path>
            </a:pathLst>
          </a:cu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244344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676392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046729" y="5517232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2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Down Arrow 109"/>
          <p:cNvSpPr/>
          <p:nvPr/>
        </p:nvSpPr>
        <p:spPr>
          <a:xfrm rot="10800000">
            <a:off x="8339880" y="5093097"/>
            <a:ext cx="447437" cy="63942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2" idx="3"/>
          </p:cNvCxnSpPr>
          <p:nvPr/>
        </p:nvCxnSpPr>
        <p:spPr>
          <a:xfrm flipH="1">
            <a:off x="6316353" y="4637406"/>
            <a:ext cx="769551" cy="8342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7051379" y="4561964"/>
            <a:ext cx="417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74464" y="4941168"/>
            <a:ext cx="410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172336" y="4581128"/>
            <a:ext cx="53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e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i,j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7270775" y="2562224"/>
            <a:ext cx="308155" cy="290712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7684504" y="2348880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mbria Math"/>
                <a:ea typeface="Cambria Math"/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</a:p>
        </p:txBody>
      </p:sp>
      <p:cxnSp>
        <p:nvCxnSpPr>
          <p:cNvPr id="14" name="Straight Connector 13"/>
          <p:cNvCxnSpPr>
            <a:endCxn id="108" idx="7"/>
          </p:cNvCxnSpPr>
          <p:nvPr/>
        </p:nvCxnSpPr>
        <p:spPr>
          <a:xfrm>
            <a:off x="5984693" y="4561964"/>
            <a:ext cx="1184961" cy="9763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7" idx="4"/>
          </p:cNvCxnSpPr>
          <p:nvPr/>
        </p:nvCxnSpPr>
        <p:spPr>
          <a:xfrm flipH="1">
            <a:off x="5786479" y="4658497"/>
            <a:ext cx="3078534" cy="8131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Lower Bound for FT-BFS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6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Construction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02972" y="4144097"/>
            <a:ext cx="3312368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325134" y="5008193"/>
            <a:ext cx="1898117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39276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151244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63212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575180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8714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11084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423052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35020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84698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727308" y="428237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33956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676456" y="3553852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24374" y="4962607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Cambria Math"/>
                <a:ea typeface="Cambria Math"/>
              </a:rPr>
              <a:t>Z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47" name="Straight Connector 46"/>
          <p:cNvCxnSpPr>
            <a:endCxn id="53" idx="4"/>
          </p:cNvCxnSpPr>
          <p:nvPr/>
        </p:nvCxnSpPr>
        <p:spPr>
          <a:xfrm flipH="1">
            <a:off x="7366195" y="1407793"/>
            <a:ext cx="20758" cy="2448272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164288" y="1124744"/>
            <a:ext cx="486984" cy="43142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9" name="TextBox 48"/>
          <p:cNvSpPr txBox="1"/>
          <p:nvPr/>
        </p:nvSpPr>
        <p:spPr>
          <a:xfrm>
            <a:off x="7236296" y="1052736"/>
            <a:ext cx="522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50" name="Oval 49"/>
          <p:cNvSpPr/>
          <p:nvPr/>
        </p:nvSpPr>
        <p:spPr>
          <a:xfrm>
            <a:off x="7222179" y="1839841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1" name="Oval 50"/>
          <p:cNvSpPr/>
          <p:nvPr/>
        </p:nvSpPr>
        <p:spPr>
          <a:xfrm>
            <a:off x="7222179" y="241590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Oval 51"/>
          <p:cNvSpPr/>
          <p:nvPr/>
        </p:nvSpPr>
        <p:spPr>
          <a:xfrm>
            <a:off x="7222179" y="3135985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3" name="Oval 52"/>
          <p:cNvSpPr/>
          <p:nvPr/>
        </p:nvSpPr>
        <p:spPr>
          <a:xfrm>
            <a:off x="7222179" y="3568033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65" name="Straight Connector 64"/>
          <p:cNvCxnSpPr>
            <a:stCxn id="53" idx="4"/>
            <a:endCxn id="26" idx="7"/>
          </p:cNvCxnSpPr>
          <p:nvPr/>
        </p:nvCxnSpPr>
        <p:spPr>
          <a:xfrm flipH="1">
            <a:off x="5969913" y="3856065"/>
            <a:ext cx="1396282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3" idx="4"/>
            <a:endCxn id="27" idx="0"/>
          </p:cNvCxnSpPr>
          <p:nvPr/>
        </p:nvCxnSpPr>
        <p:spPr>
          <a:xfrm>
            <a:off x="7366195" y="3856065"/>
            <a:ext cx="1433121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3" idx="4"/>
            <a:endCxn id="17" idx="0"/>
          </p:cNvCxnSpPr>
          <p:nvPr/>
        </p:nvCxnSpPr>
        <p:spPr>
          <a:xfrm>
            <a:off x="7366195" y="3856065"/>
            <a:ext cx="1145089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3" idx="4"/>
            <a:endCxn id="18" idx="1"/>
          </p:cNvCxnSpPr>
          <p:nvPr/>
        </p:nvCxnSpPr>
        <p:spPr>
          <a:xfrm>
            <a:off x="7366195" y="3856065"/>
            <a:ext cx="806140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3" idx="4"/>
            <a:endCxn id="19" idx="1"/>
          </p:cNvCxnSpPr>
          <p:nvPr/>
        </p:nvCxnSpPr>
        <p:spPr>
          <a:xfrm>
            <a:off x="7366195" y="3856065"/>
            <a:ext cx="518108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53" idx="4"/>
            <a:endCxn id="20" idx="0"/>
          </p:cNvCxnSpPr>
          <p:nvPr/>
        </p:nvCxnSpPr>
        <p:spPr>
          <a:xfrm>
            <a:off x="7366195" y="3856065"/>
            <a:ext cx="280993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53" idx="4"/>
            <a:endCxn id="21" idx="0"/>
          </p:cNvCxnSpPr>
          <p:nvPr/>
        </p:nvCxnSpPr>
        <p:spPr>
          <a:xfrm flipH="1">
            <a:off x="7359156" y="3856065"/>
            <a:ext cx="7039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3" idx="4"/>
          </p:cNvCxnSpPr>
          <p:nvPr/>
        </p:nvCxnSpPr>
        <p:spPr>
          <a:xfrm flipH="1">
            <a:off x="7071125" y="3856065"/>
            <a:ext cx="295070" cy="42630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3" idx="4"/>
            <a:endCxn id="23" idx="0"/>
          </p:cNvCxnSpPr>
          <p:nvPr/>
        </p:nvCxnSpPr>
        <p:spPr>
          <a:xfrm flipH="1">
            <a:off x="6783092" y="3856065"/>
            <a:ext cx="583103" cy="426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3" idx="4"/>
            <a:endCxn id="24" idx="2"/>
          </p:cNvCxnSpPr>
          <p:nvPr/>
        </p:nvCxnSpPr>
        <p:spPr>
          <a:xfrm flipH="1">
            <a:off x="6423052" y="3856065"/>
            <a:ext cx="943143" cy="498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53" idx="4"/>
            <a:endCxn id="25" idx="7"/>
          </p:cNvCxnSpPr>
          <p:nvPr/>
        </p:nvCxnSpPr>
        <p:spPr>
          <a:xfrm flipH="1">
            <a:off x="6257945" y="3856065"/>
            <a:ext cx="1108250" cy="447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7459763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873508" y="5152209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7205078" y="2773265"/>
            <a:ext cx="308155" cy="290712"/>
            <a:chOff x="8172400" y="5589240"/>
            <a:chExt cx="679132" cy="72008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7596336" y="2617748"/>
            <a:ext cx="357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mbria Math"/>
                <a:ea typeface="Cambria Math"/>
              </a:rPr>
              <a:t>f</a:t>
            </a:r>
            <a:r>
              <a:rPr lang="en-US" sz="2800" b="1" baseline="-25000" dirty="0" smtClean="0">
                <a:solidFill>
                  <a:schemeClr val="tx1"/>
                </a:solidFill>
                <a:latin typeface="Cambria Math"/>
                <a:ea typeface="Cambria Math"/>
              </a:rPr>
              <a:t>i</a:t>
            </a:r>
          </a:p>
        </p:txBody>
      </p:sp>
      <p:cxnSp>
        <p:nvCxnSpPr>
          <p:cNvPr id="63" name="Straight Connector 62"/>
          <p:cNvCxnSpPr>
            <a:stCxn id="89" idx="4"/>
            <a:endCxn id="16" idx="62"/>
          </p:cNvCxnSpPr>
          <p:nvPr/>
        </p:nvCxnSpPr>
        <p:spPr>
          <a:xfrm flipH="1">
            <a:off x="6588027" y="4500736"/>
            <a:ext cx="508445" cy="6282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90" idx="3"/>
            <a:endCxn id="107" idx="1"/>
          </p:cNvCxnSpPr>
          <p:nvPr/>
        </p:nvCxnSpPr>
        <p:spPr>
          <a:xfrm>
            <a:off x="7041363" y="4409976"/>
            <a:ext cx="439491" cy="7633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9" idx="4"/>
            <a:endCxn id="108" idx="1"/>
          </p:cNvCxnSpPr>
          <p:nvPr/>
        </p:nvCxnSpPr>
        <p:spPr>
          <a:xfrm>
            <a:off x="7096472" y="4500736"/>
            <a:ext cx="798127" cy="6725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944578" y="3312587"/>
            <a:ext cx="2261287" cy="2137719"/>
          </a:xfrm>
          <a:custGeom>
            <a:avLst/>
            <a:gdLst>
              <a:gd name="connsiteX0" fmla="*/ 2261287 w 2261287"/>
              <a:gd name="connsiteY0" fmla="*/ 0 h 2137719"/>
              <a:gd name="connsiteX1" fmla="*/ 2150076 w 2261287"/>
              <a:gd name="connsiteY1" fmla="*/ 24713 h 2137719"/>
              <a:gd name="connsiteX2" fmla="*/ 2075935 w 2261287"/>
              <a:gd name="connsiteY2" fmla="*/ 49427 h 2137719"/>
              <a:gd name="connsiteX3" fmla="*/ 1927654 w 2261287"/>
              <a:gd name="connsiteY3" fmla="*/ 74140 h 2137719"/>
              <a:gd name="connsiteX4" fmla="*/ 1804087 w 2261287"/>
              <a:gd name="connsiteY4" fmla="*/ 123568 h 2137719"/>
              <a:gd name="connsiteX5" fmla="*/ 1692876 w 2261287"/>
              <a:gd name="connsiteY5" fmla="*/ 148281 h 2137719"/>
              <a:gd name="connsiteX6" fmla="*/ 1606378 w 2261287"/>
              <a:gd name="connsiteY6" fmla="*/ 185351 h 2137719"/>
              <a:gd name="connsiteX7" fmla="*/ 1556951 w 2261287"/>
              <a:gd name="connsiteY7" fmla="*/ 222422 h 2137719"/>
              <a:gd name="connsiteX8" fmla="*/ 1519881 w 2261287"/>
              <a:gd name="connsiteY8" fmla="*/ 234778 h 2137719"/>
              <a:gd name="connsiteX9" fmla="*/ 1470454 w 2261287"/>
              <a:gd name="connsiteY9" fmla="*/ 259492 h 2137719"/>
              <a:gd name="connsiteX10" fmla="*/ 1433384 w 2261287"/>
              <a:gd name="connsiteY10" fmla="*/ 271849 h 2137719"/>
              <a:gd name="connsiteX11" fmla="*/ 1334530 w 2261287"/>
              <a:gd name="connsiteY11" fmla="*/ 308919 h 2137719"/>
              <a:gd name="connsiteX12" fmla="*/ 1272746 w 2261287"/>
              <a:gd name="connsiteY12" fmla="*/ 321276 h 2137719"/>
              <a:gd name="connsiteX13" fmla="*/ 1161535 w 2261287"/>
              <a:gd name="connsiteY13" fmla="*/ 370703 h 2137719"/>
              <a:gd name="connsiteX14" fmla="*/ 1112108 w 2261287"/>
              <a:gd name="connsiteY14" fmla="*/ 395416 h 2137719"/>
              <a:gd name="connsiteX15" fmla="*/ 1037968 w 2261287"/>
              <a:gd name="connsiteY15" fmla="*/ 420130 h 2137719"/>
              <a:gd name="connsiteX16" fmla="*/ 1000897 w 2261287"/>
              <a:gd name="connsiteY16" fmla="*/ 432486 h 2137719"/>
              <a:gd name="connsiteX17" fmla="*/ 951470 w 2261287"/>
              <a:gd name="connsiteY17" fmla="*/ 457200 h 2137719"/>
              <a:gd name="connsiteX18" fmla="*/ 889687 w 2261287"/>
              <a:gd name="connsiteY18" fmla="*/ 469557 h 2137719"/>
              <a:gd name="connsiteX19" fmla="*/ 790832 w 2261287"/>
              <a:gd name="connsiteY19" fmla="*/ 494270 h 2137719"/>
              <a:gd name="connsiteX20" fmla="*/ 716692 w 2261287"/>
              <a:gd name="connsiteY20" fmla="*/ 531340 h 2137719"/>
              <a:gd name="connsiteX21" fmla="*/ 679622 w 2261287"/>
              <a:gd name="connsiteY21" fmla="*/ 556054 h 2137719"/>
              <a:gd name="connsiteX22" fmla="*/ 642551 w 2261287"/>
              <a:gd name="connsiteY22" fmla="*/ 568411 h 2137719"/>
              <a:gd name="connsiteX23" fmla="*/ 593124 w 2261287"/>
              <a:gd name="connsiteY23" fmla="*/ 593124 h 2137719"/>
              <a:gd name="connsiteX24" fmla="*/ 543697 w 2261287"/>
              <a:gd name="connsiteY24" fmla="*/ 605481 h 2137719"/>
              <a:gd name="connsiteX25" fmla="*/ 494270 w 2261287"/>
              <a:gd name="connsiteY25" fmla="*/ 630195 h 2137719"/>
              <a:gd name="connsiteX26" fmla="*/ 457200 w 2261287"/>
              <a:gd name="connsiteY26" fmla="*/ 654908 h 2137719"/>
              <a:gd name="connsiteX27" fmla="*/ 407773 w 2261287"/>
              <a:gd name="connsiteY27" fmla="*/ 667265 h 2137719"/>
              <a:gd name="connsiteX28" fmla="*/ 345989 w 2261287"/>
              <a:gd name="connsiteY28" fmla="*/ 691978 h 2137719"/>
              <a:gd name="connsiteX29" fmla="*/ 308919 w 2261287"/>
              <a:gd name="connsiteY29" fmla="*/ 729049 h 2137719"/>
              <a:gd name="connsiteX30" fmla="*/ 222422 w 2261287"/>
              <a:gd name="connsiteY30" fmla="*/ 803189 h 2137719"/>
              <a:gd name="connsiteX31" fmla="*/ 172995 w 2261287"/>
              <a:gd name="connsiteY31" fmla="*/ 889686 h 2137719"/>
              <a:gd name="connsiteX32" fmla="*/ 135924 w 2261287"/>
              <a:gd name="connsiteY32" fmla="*/ 926757 h 2137719"/>
              <a:gd name="connsiteX33" fmla="*/ 98854 w 2261287"/>
              <a:gd name="connsiteY33" fmla="*/ 1013254 h 2137719"/>
              <a:gd name="connsiteX34" fmla="*/ 86497 w 2261287"/>
              <a:gd name="connsiteY34" fmla="*/ 1050324 h 2137719"/>
              <a:gd name="connsiteX35" fmla="*/ 61784 w 2261287"/>
              <a:gd name="connsiteY35" fmla="*/ 1099751 h 2137719"/>
              <a:gd name="connsiteX36" fmla="*/ 49427 w 2261287"/>
              <a:gd name="connsiteY36" fmla="*/ 1136822 h 2137719"/>
              <a:gd name="connsiteX37" fmla="*/ 24714 w 2261287"/>
              <a:gd name="connsiteY37" fmla="*/ 1186249 h 2137719"/>
              <a:gd name="connsiteX38" fmla="*/ 0 w 2261287"/>
              <a:gd name="connsiteY38" fmla="*/ 1285103 h 2137719"/>
              <a:gd name="connsiteX39" fmla="*/ 12357 w 2261287"/>
              <a:gd name="connsiteY39" fmla="*/ 1791730 h 2137719"/>
              <a:gd name="connsiteX40" fmla="*/ 49427 w 2261287"/>
              <a:gd name="connsiteY40" fmla="*/ 1816443 h 2137719"/>
              <a:gd name="connsiteX41" fmla="*/ 61784 w 2261287"/>
              <a:gd name="connsiteY41" fmla="*/ 1865870 h 2137719"/>
              <a:gd name="connsiteX42" fmla="*/ 98854 w 2261287"/>
              <a:gd name="connsiteY42" fmla="*/ 1890584 h 2137719"/>
              <a:gd name="connsiteX43" fmla="*/ 185351 w 2261287"/>
              <a:gd name="connsiteY43" fmla="*/ 1952368 h 2137719"/>
              <a:gd name="connsiteX44" fmla="*/ 284205 w 2261287"/>
              <a:gd name="connsiteY44" fmla="*/ 1977081 h 2137719"/>
              <a:gd name="connsiteX45" fmla="*/ 370703 w 2261287"/>
              <a:gd name="connsiteY45" fmla="*/ 2014151 h 2137719"/>
              <a:gd name="connsiteX46" fmla="*/ 432487 w 2261287"/>
              <a:gd name="connsiteY46" fmla="*/ 2026508 h 2137719"/>
              <a:gd name="connsiteX47" fmla="*/ 506627 w 2261287"/>
              <a:gd name="connsiteY47" fmla="*/ 2051222 h 2137719"/>
              <a:gd name="connsiteX48" fmla="*/ 543697 w 2261287"/>
              <a:gd name="connsiteY48" fmla="*/ 2063578 h 2137719"/>
              <a:gd name="connsiteX49" fmla="*/ 642551 w 2261287"/>
              <a:gd name="connsiteY49" fmla="*/ 2088292 h 2137719"/>
              <a:gd name="connsiteX50" fmla="*/ 716692 w 2261287"/>
              <a:gd name="connsiteY50" fmla="*/ 2113005 h 2137719"/>
              <a:gd name="connsiteX51" fmla="*/ 753762 w 2261287"/>
              <a:gd name="connsiteY51" fmla="*/ 2125362 h 2137719"/>
              <a:gd name="connsiteX52" fmla="*/ 864973 w 2261287"/>
              <a:gd name="connsiteY52" fmla="*/ 2137719 h 2137719"/>
              <a:gd name="connsiteX53" fmla="*/ 1136822 w 2261287"/>
              <a:gd name="connsiteY53" fmla="*/ 2125362 h 2137719"/>
              <a:gd name="connsiteX54" fmla="*/ 1248032 w 2261287"/>
              <a:gd name="connsiteY54" fmla="*/ 2075935 h 2137719"/>
              <a:gd name="connsiteX55" fmla="*/ 1346887 w 2261287"/>
              <a:gd name="connsiteY55" fmla="*/ 2051222 h 2137719"/>
              <a:gd name="connsiteX56" fmla="*/ 1421027 w 2261287"/>
              <a:gd name="connsiteY56" fmla="*/ 2026508 h 2137719"/>
              <a:gd name="connsiteX57" fmla="*/ 1470454 w 2261287"/>
              <a:gd name="connsiteY57" fmla="*/ 2001795 h 2137719"/>
              <a:gd name="connsiteX58" fmla="*/ 1519881 w 2261287"/>
              <a:gd name="connsiteY58" fmla="*/ 1989438 h 2137719"/>
              <a:gd name="connsiteX59" fmla="*/ 1594022 w 2261287"/>
              <a:gd name="connsiteY59" fmla="*/ 1964724 h 2137719"/>
              <a:gd name="connsiteX60" fmla="*/ 1631092 w 2261287"/>
              <a:gd name="connsiteY60" fmla="*/ 1952368 h 2137719"/>
              <a:gd name="connsiteX61" fmla="*/ 1655805 w 2261287"/>
              <a:gd name="connsiteY61" fmla="*/ 1878227 h 2137719"/>
              <a:gd name="connsiteX62" fmla="*/ 1643449 w 2261287"/>
              <a:gd name="connsiteY62" fmla="*/ 1816443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61287" h="2137719">
                <a:moveTo>
                  <a:pt x="2261287" y="0"/>
                </a:moveTo>
                <a:cubicBezTo>
                  <a:pt x="2226026" y="7052"/>
                  <a:pt x="2184967" y="14246"/>
                  <a:pt x="2150076" y="24713"/>
                </a:cubicBezTo>
                <a:cubicBezTo>
                  <a:pt x="2125124" y="32198"/>
                  <a:pt x="2101724" y="45743"/>
                  <a:pt x="2075935" y="49427"/>
                </a:cubicBezTo>
                <a:cubicBezTo>
                  <a:pt x="2038819" y="54729"/>
                  <a:pt x="1967395" y="63302"/>
                  <a:pt x="1927654" y="74140"/>
                </a:cubicBezTo>
                <a:cubicBezTo>
                  <a:pt x="1764619" y="118604"/>
                  <a:pt x="1927316" y="77357"/>
                  <a:pt x="1804087" y="123568"/>
                </a:cubicBezTo>
                <a:cubicBezTo>
                  <a:pt x="1784150" y="131044"/>
                  <a:pt x="1709644" y="144927"/>
                  <a:pt x="1692876" y="148281"/>
                </a:cubicBezTo>
                <a:cubicBezTo>
                  <a:pt x="1557934" y="238242"/>
                  <a:pt x="1765971" y="105554"/>
                  <a:pt x="1606378" y="185351"/>
                </a:cubicBezTo>
                <a:cubicBezTo>
                  <a:pt x="1587958" y="194561"/>
                  <a:pt x="1574832" y="212204"/>
                  <a:pt x="1556951" y="222422"/>
                </a:cubicBezTo>
                <a:cubicBezTo>
                  <a:pt x="1545642" y="228884"/>
                  <a:pt x="1531853" y="229647"/>
                  <a:pt x="1519881" y="234778"/>
                </a:cubicBezTo>
                <a:cubicBezTo>
                  <a:pt x="1502950" y="242034"/>
                  <a:pt x="1487385" y="252236"/>
                  <a:pt x="1470454" y="259492"/>
                </a:cubicBezTo>
                <a:cubicBezTo>
                  <a:pt x="1458482" y="264623"/>
                  <a:pt x="1445580" y="267276"/>
                  <a:pt x="1433384" y="271849"/>
                </a:cubicBezTo>
                <a:cubicBezTo>
                  <a:pt x="1410717" y="280349"/>
                  <a:pt x="1362571" y="301909"/>
                  <a:pt x="1334530" y="308919"/>
                </a:cubicBezTo>
                <a:cubicBezTo>
                  <a:pt x="1314155" y="314013"/>
                  <a:pt x="1293341" y="317157"/>
                  <a:pt x="1272746" y="321276"/>
                </a:cubicBezTo>
                <a:cubicBezTo>
                  <a:pt x="1139262" y="401366"/>
                  <a:pt x="1274664" y="328280"/>
                  <a:pt x="1161535" y="370703"/>
                </a:cubicBezTo>
                <a:cubicBezTo>
                  <a:pt x="1144288" y="377171"/>
                  <a:pt x="1129211" y="388575"/>
                  <a:pt x="1112108" y="395416"/>
                </a:cubicBezTo>
                <a:cubicBezTo>
                  <a:pt x="1087921" y="405091"/>
                  <a:pt x="1062681" y="411892"/>
                  <a:pt x="1037968" y="420130"/>
                </a:cubicBezTo>
                <a:cubicBezTo>
                  <a:pt x="1025611" y="424249"/>
                  <a:pt x="1012547" y="426661"/>
                  <a:pt x="1000897" y="432486"/>
                </a:cubicBezTo>
                <a:cubicBezTo>
                  <a:pt x="984421" y="440724"/>
                  <a:pt x="968945" y="451375"/>
                  <a:pt x="951470" y="457200"/>
                </a:cubicBezTo>
                <a:cubicBezTo>
                  <a:pt x="931546" y="463842"/>
                  <a:pt x="910151" y="464834"/>
                  <a:pt x="889687" y="469557"/>
                </a:cubicBezTo>
                <a:cubicBezTo>
                  <a:pt x="856591" y="477194"/>
                  <a:pt x="790832" y="494270"/>
                  <a:pt x="790832" y="494270"/>
                </a:cubicBezTo>
                <a:cubicBezTo>
                  <a:pt x="684594" y="565097"/>
                  <a:pt x="819010" y="480181"/>
                  <a:pt x="716692" y="531340"/>
                </a:cubicBezTo>
                <a:cubicBezTo>
                  <a:pt x="703409" y="537982"/>
                  <a:pt x="692905" y="549412"/>
                  <a:pt x="679622" y="556054"/>
                </a:cubicBezTo>
                <a:cubicBezTo>
                  <a:pt x="667972" y="561879"/>
                  <a:pt x="654523" y="563280"/>
                  <a:pt x="642551" y="568411"/>
                </a:cubicBezTo>
                <a:cubicBezTo>
                  <a:pt x="625620" y="575667"/>
                  <a:pt x="610371" y="586656"/>
                  <a:pt x="593124" y="593124"/>
                </a:cubicBezTo>
                <a:cubicBezTo>
                  <a:pt x="577223" y="599087"/>
                  <a:pt x="559598" y="599518"/>
                  <a:pt x="543697" y="605481"/>
                </a:cubicBezTo>
                <a:cubicBezTo>
                  <a:pt x="526449" y="611949"/>
                  <a:pt x="510263" y="621056"/>
                  <a:pt x="494270" y="630195"/>
                </a:cubicBezTo>
                <a:cubicBezTo>
                  <a:pt x="481376" y="637563"/>
                  <a:pt x="470850" y="649058"/>
                  <a:pt x="457200" y="654908"/>
                </a:cubicBezTo>
                <a:cubicBezTo>
                  <a:pt x="441590" y="661598"/>
                  <a:pt x="423884" y="661895"/>
                  <a:pt x="407773" y="667265"/>
                </a:cubicBezTo>
                <a:cubicBezTo>
                  <a:pt x="386730" y="674279"/>
                  <a:pt x="366584" y="683740"/>
                  <a:pt x="345989" y="691978"/>
                </a:cubicBezTo>
                <a:cubicBezTo>
                  <a:pt x="333632" y="704335"/>
                  <a:pt x="322187" y="717676"/>
                  <a:pt x="308919" y="729049"/>
                </a:cubicBezTo>
                <a:cubicBezTo>
                  <a:pt x="261189" y="769961"/>
                  <a:pt x="260752" y="757193"/>
                  <a:pt x="222422" y="803189"/>
                </a:cubicBezTo>
                <a:cubicBezTo>
                  <a:pt x="164044" y="873241"/>
                  <a:pt x="233430" y="805077"/>
                  <a:pt x="172995" y="889686"/>
                </a:cubicBezTo>
                <a:cubicBezTo>
                  <a:pt x="162838" y="903906"/>
                  <a:pt x="148281" y="914400"/>
                  <a:pt x="135924" y="926757"/>
                </a:cubicBezTo>
                <a:cubicBezTo>
                  <a:pt x="106950" y="1013683"/>
                  <a:pt x="144657" y="906383"/>
                  <a:pt x="98854" y="1013254"/>
                </a:cubicBezTo>
                <a:cubicBezTo>
                  <a:pt x="93723" y="1025226"/>
                  <a:pt x="91628" y="1038352"/>
                  <a:pt x="86497" y="1050324"/>
                </a:cubicBezTo>
                <a:cubicBezTo>
                  <a:pt x="79241" y="1067255"/>
                  <a:pt x="69040" y="1082820"/>
                  <a:pt x="61784" y="1099751"/>
                </a:cubicBezTo>
                <a:cubicBezTo>
                  <a:pt x="56653" y="1111723"/>
                  <a:pt x="54558" y="1124850"/>
                  <a:pt x="49427" y="1136822"/>
                </a:cubicBezTo>
                <a:cubicBezTo>
                  <a:pt x="42171" y="1153753"/>
                  <a:pt x="30539" y="1168774"/>
                  <a:pt x="24714" y="1186249"/>
                </a:cubicBezTo>
                <a:cubicBezTo>
                  <a:pt x="13973" y="1218472"/>
                  <a:pt x="0" y="1285103"/>
                  <a:pt x="0" y="1285103"/>
                </a:cubicBezTo>
                <a:cubicBezTo>
                  <a:pt x="4119" y="1453979"/>
                  <a:pt x="-3289" y="1623530"/>
                  <a:pt x="12357" y="1791730"/>
                </a:cubicBezTo>
                <a:cubicBezTo>
                  <a:pt x="13733" y="1806517"/>
                  <a:pt x="41189" y="1804086"/>
                  <a:pt x="49427" y="1816443"/>
                </a:cubicBezTo>
                <a:cubicBezTo>
                  <a:pt x="58847" y="1830573"/>
                  <a:pt x="52364" y="1851739"/>
                  <a:pt x="61784" y="1865870"/>
                </a:cubicBezTo>
                <a:cubicBezTo>
                  <a:pt x="70022" y="1878227"/>
                  <a:pt x="87445" y="1881077"/>
                  <a:pt x="98854" y="1890584"/>
                </a:cubicBezTo>
                <a:cubicBezTo>
                  <a:pt x="158681" y="1940441"/>
                  <a:pt x="110035" y="1920090"/>
                  <a:pt x="185351" y="1952368"/>
                </a:cubicBezTo>
                <a:cubicBezTo>
                  <a:pt x="224888" y="1969312"/>
                  <a:pt x="237801" y="1965480"/>
                  <a:pt x="284205" y="1977081"/>
                </a:cubicBezTo>
                <a:cubicBezTo>
                  <a:pt x="370586" y="1998677"/>
                  <a:pt x="264605" y="1978785"/>
                  <a:pt x="370703" y="2014151"/>
                </a:cubicBezTo>
                <a:cubicBezTo>
                  <a:pt x="390628" y="2020793"/>
                  <a:pt x="412225" y="2020982"/>
                  <a:pt x="432487" y="2026508"/>
                </a:cubicBezTo>
                <a:cubicBezTo>
                  <a:pt x="457619" y="2033362"/>
                  <a:pt x="481914" y="2042984"/>
                  <a:pt x="506627" y="2051222"/>
                </a:cubicBezTo>
                <a:cubicBezTo>
                  <a:pt x="518984" y="2055341"/>
                  <a:pt x="531061" y="2060419"/>
                  <a:pt x="543697" y="2063578"/>
                </a:cubicBezTo>
                <a:cubicBezTo>
                  <a:pt x="576648" y="2071816"/>
                  <a:pt x="610328" y="2077551"/>
                  <a:pt x="642551" y="2088292"/>
                </a:cubicBezTo>
                <a:lnTo>
                  <a:pt x="716692" y="2113005"/>
                </a:lnTo>
                <a:cubicBezTo>
                  <a:pt x="729049" y="2117124"/>
                  <a:pt x="740817" y="2123924"/>
                  <a:pt x="753762" y="2125362"/>
                </a:cubicBezTo>
                <a:lnTo>
                  <a:pt x="864973" y="2137719"/>
                </a:lnTo>
                <a:cubicBezTo>
                  <a:pt x="955589" y="2133600"/>
                  <a:pt x="1046667" y="2135379"/>
                  <a:pt x="1136822" y="2125362"/>
                </a:cubicBezTo>
                <a:cubicBezTo>
                  <a:pt x="1175716" y="2121040"/>
                  <a:pt x="1211978" y="2087953"/>
                  <a:pt x="1248032" y="2075935"/>
                </a:cubicBezTo>
                <a:cubicBezTo>
                  <a:pt x="1280255" y="2065194"/>
                  <a:pt x="1314664" y="2061963"/>
                  <a:pt x="1346887" y="2051222"/>
                </a:cubicBezTo>
                <a:cubicBezTo>
                  <a:pt x="1371600" y="2042984"/>
                  <a:pt x="1397727" y="2038158"/>
                  <a:pt x="1421027" y="2026508"/>
                </a:cubicBezTo>
                <a:cubicBezTo>
                  <a:pt x="1437503" y="2018270"/>
                  <a:pt x="1453207" y="2008263"/>
                  <a:pt x="1470454" y="2001795"/>
                </a:cubicBezTo>
                <a:cubicBezTo>
                  <a:pt x="1486355" y="1995832"/>
                  <a:pt x="1503614" y="1994318"/>
                  <a:pt x="1519881" y="1989438"/>
                </a:cubicBezTo>
                <a:cubicBezTo>
                  <a:pt x="1544833" y="1981952"/>
                  <a:pt x="1569308" y="1972962"/>
                  <a:pt x="1594022" y="1964724"/>
                </a:cubicBezTo>
                <a:lnTo>
                  <a:pt x="1631092" y="1952368"/>
                </a:lnTo>
                <a:cubicBezTo>
                  <a:pt x="1639330" y="1927654"/>
                  <a:pt x="1660914" y="1903772"/>
                  <a:pt x="1655805" y="1878227"/>
                </a:cubicBezTo>
                <a:lnTo>
                  <a:pt x="1643449" y="1816443"/>
                </a:ln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437951" y="2583538"/>
            <a:ext cx="2792627" cy="3146343"/>
          </a:xfrm>
          <a:custGeom>
            <a:avLst/>
            <a:gdLst>
              <a:gd name="connsiteX0" fmla="*/ 2792627 w 2792627"/>
              <a:gd name="connsiteY0" fmla="*/ 0 h 3146343"/>
              <a:gd name="connsiteX1" fmla="*/ 2730843 w 2792627"/>
              <a:gd name="connsiteY1" fmla="*/ 12357 h 3146343"/>
              <a:gd name="connsiteX2" fmla="*/ 2656703 w 2792627"/>
              <a:gd name="connsiteY2" fmla="*/ 37071 h 3146343"/>
              <a:gd name="connsiteX3" fmla="*/ 2508422 w 2792627"/>
              <a:gd name="connsiteY3" fmla="*/ 49427 h 3146343"/>
              <a:gd name="connsiteX4" fmla="*/ 2397211 w 2792627"/>
              <a:gd name="connsiteY4" fmla="*/ 74141 h 3146343"/>
              <a:gd name="connsiteX5" fmla="*/ 2335427 w 2792627"/>
              <a:gd name="connsiteY5" fmla="*/ 86498 h 3146343"/>
              <a:gd name="connsiteX6" fmla="*/ 2236573 w 2792627"/>
              <a:gd name="connsiteY6" fmla="*/ 123568 h 3146343"/>
              <a:gd name="connsiteX7" fmla="*/ 2187146 w 2792627"/>
              <a:gd name="connsiteY7" fmla="*/ 135925 h 3146343"/>
              <a:gd name="connsiteX8" fmla="*/ 2113005 w 2792627"/>
              <a:gd name="connsiteY8" fmla="*/ 160638 h 3146343"/>
              <a:gd name="connsiteX9" fmla="*/ 2075935 w 2792627"/>
              <a:gd name="connsiteY9" fmla="*/ 172995 h 3146343"/>
              <a:gd name="connsiteX10" fmla="*/ 1952368 w 2792627"/>
              <a:gd name="connsiteY10" fmla="*/ 197708 h 3146343"/>
              <a:gd name="connsiteX11" fmla="*/ 1915297 w 2792627"/>
              <a:gd name="connsiteY11" fmla="*/ 210065 h 3146343"/>
              <a:gd name="connsiteX12" fmla="*/ 1791730 w 2792627"/>
              <a:gd name="connsiteY12" fmla="*/ 247135 h 3146343"/>
              <a:gd name="connsiteX13" fmla="*/ 1729946 w 2792627"/>
              <a:gd name="connsiteY13" fmla="*/ 271849 h 3146343"/>
              <a:gd name="connsiteX14" fmla="*/ 1692876 w 2792627"/>
              <a:gd name="connsiteY14" fmla="*/ 296562 h 3146343"/>
              <a:gd name="connsiteX15" fmla="*/ 1618735 w 2792627"/>
              <a:gd name="connsiteY15" fmla="*/ 321276 h 3146343"/>
              <a:gd name="connsiteX16" fmla="*/ 1482811 w 2792627"/>
              <a:gd name="connsiteY16" fmla="*/ 383060 h 3146343"/>
              <a:gd name="connsiteX17" fmla="*/ 1433384 w 2792627"/>
              <a:gd name="connsiteY17" fmla="*/ 395417 h 3146343"/>
              <a:gd name="connsiteX18" fmla="*/ 1383957 w 2792627"/>
              <a:gd name="connsiteY18" fmla="*/ 432487 h 3146343"/>
              <a:gd name="connsiteX19" fmla="*/ 1285103 w 2792627"/>
              <a:gd name="connsiteY19" fmla="*/ 481914 h 3146343"/>
              <a:gd name="connsiteX20" fmla="*/ 1198605 w 2792627"/>
              <a:gd name="connsiteY20" fmla="*/ 556054 h 3146343"/>
              <a:gd name="connsiteX21" fmla="*/ 1124465 w 2792627"/>
              <a:gd name="connsiteY21" fmla="*/ 605481 h 3146343"/>
              <a:gd name="connsiteX22" fmla="*/ 1087395 w 2792627"/>
              <a:gd name="connsiteY22" fmla="*/ 642552 h 3146343"/>
              <a:gd name="connsiteX23" fmla="*/ 1013254 w 2792627"/>
              <a:gd name="connsiteY23" fmla="*/ 691979 h 3146343"/>
              <a:gd name="connsiteX24" fmla="*/ 926757 w 2792627"/>
              <a:gd name="connsiteY24" fmla="*/ 766119 h 3146343"/>
              <a:gd name="connsiteX25" fmla="*/ 864973 w 2792627"/>
              <a:gd name="connsiteY25" fmla="*/ 827903 h 3146343"/>
              <a:gd name="connsiteX26" fmla="*/ 803189 w 2792627"/>
              <a:gd name="connsiteY26" fmla="*/ 902044 h 3146343"/>
              <a:gd name="connsiteX27" fmla="*/ 716692 w 2792627"/>
              <a:gd name="connsiteY27" fmla="*/ 963827 h 3146343"/>
              <a:gd name="connsiteX28" fmla="*/ 642551 w 2792627"/>
              <a:gd name="connsiteY28" fmla="*/ 1037968 h 3146343"/>
              <a:gd name="connsiteX29" fmla="*/ 605481 w 2792627"/>
              <a:gd name="connsiteY29" fmla="*/ 1087395 h 3146343"/>
              <a:gd name="connsiteX30" fmla="*/ 518984 w 2792627"/>
              <a:gd name="connsiteY30" fmla="*/ 1161535 h 3146343"/>
              <a:gd name="connsiteX31" fmla="*/ 432487 w 2792627"/>
              <a:gd name="connsiteY31" fmla="*/ 1235676 h 3146343"/>
              <a:gd name="connsiteX32" fmla="*/ 358346 w 2792627"/>
              <a:gd name="connsiteY32" fmla="*/ 1309817 h 3146343"/>
              <a:gd name="connsiteX33" fmla="*/ 247135 w 2792627"/>
              <a:gd name="connsiteY33" fmla="*/ 1433384 h 3146343"/>
              <a:gd name="connsiteX34" fmla="*/ 234778 w 2792627"/>
              <a:gd name="connsiteY34" fmla="*/ 1470454 h 3146343"/>
              <a:gd name="connsiteX35" fmla="*/ 148281 w 2792627"/>
              <a:gd name="connsiteY35" fmla="*/ 1581665 h 3146343"/>
              <a:gd name="connsiteX36" fmla="*/ 111211 w 2792627"/>
              <a:gd name="connsiteY36" fmla="*/ 1668162 h 3146343"/>
              <a:gd name="connsiteX37" fmla="*/ 98854 w 2792627"/>
              <a:gd name="connsiteY37" fmla="*/ 1705233 h 3146343"/>
              <a:gd name="connsiteX38" fmla="*/ 74141 w 2792627"/>
              <a:gd name="connsiteY38" fmla="*/ 1754660 h 3146343"/>
              <a:gd name="connsiteX39" fmla="*/ 37070 w 2792627"/>
              <a:gd name="connsiteY39" fmla="*/ 1890584 h 3146343"/>
              <a:gd name="connsiteX40" fmla="*/ 24714 w 2792627"/>
              <a:gd name="connsiteY40" fmla="*/ 1927654 h 3146343"/>
              <a:gd name="connsiteX41" fmla="*/ 0 w 2792627"/>
              <a:gd name="connsiteY41" fmla="*/ 2038865 h 3146343"/>
              <a:gd name="connsiteX42" fmla="*/ 37070 w 2792627"/>
              <a:gd name="connsiteY42" fmla="*/ 2323071 h 3146343"/>
              <a:gd name="connsiteX43" fmla="*/ 61784 w 2792627"/>
              <a:gd name="connsiteY43" fmla="*/ 2360141 h 3146343"/>
              <a:gd name="connsiteX44" fmla="*/ 172995 w 2792627"/>
              <a:gd name="connsiteY44" fmla="*/ 2471352 h 3146343"/>
              <a:gd name="connsiteX45" fmla="*/ 234778 w 2792627"/>
              <a:gd name="connsiteY45" fmla="*/ 2533135 h 3146343"/>
              <a:gd name="connsiteX46" fmla="*/ 271849 w 2792627"/>
              <a:gd name="connsiteY46" fmla="*/ 2582562 h 3146343"/>
              <a:gd name="connsiteX47" fmla="*/ 321276 w 2792627"/>
              <a:gd name="connsiteY47" fmla="*/ 2607276 h 3146343"/>
              <a:gd name="connsiteX48" fmla="*/ 370703 w 2792627"/>
              <a:gd name="connsiteY48" fmla="*/ 2644346 h 3146343"/>
              <a:gd name="connsiteX49" fmla="*/ 432487 w 2792627"/>
              <a:gd name="connsiteY49" fmla="*/ 2718487 h 3146343"/>
              <a:gd name="connsiteX50" fmla="*/ 469557 w 2792627"/>
              <a:gd name="connsiteY50" fmla="*/ 2743200 h 3146343"/>
              <a:gd name="connsiteX51" fmla="*/ 506627 w 2792627"/>
              <a:gd name="connsiteY51" fmla="*/ 2780271 h 3146343"/>
              <a:gd name="connsiteX52" fmla="*/ 617838 w 2792627"/>
              <a:gd name="connsiteY52" fmla="*/ 2842054 h 3146343"/>
              <a:gd name="connsiteX53" fmla="*/ 704335 w 2792627"/>
              <a:gd name="connsiteY53" fmla="*/ 2879125 h 3146343"/>
              <a:gd name="connsiteX54" fmla="*/ 790832 w 2792627"/>
              <a:gd name="connsiteY54" fmla="*/ 2903838 h 3146343"/>
              <a:gd name="connsiteX55" fmla="*/ 827903 w 2792627"/>
              <a:gd name="connsiteY55" fmla="*/ 2928552 h 3146343"/>
              <a:gd name="connsiteX56" fmla="*/ 902043 w 2792627"/>
              <a:gd name="connsiteY56" fmla="*/ 2953265 h 3146343"/>
              <a:gd name="connsiteX57" fmla="*/ 939114 w 2792627"/>
              <a:gd name="connsiteY57" fmla="*/ 2965622 h 3146343"/>
              <a:gd name="connsiteX58" fmla="*/ 1037968 w 2792627"/>
              <a:gd name="connsiteY58" fmla="*/ 3015049 h 3146343"/>
              <a:gd name="connsiteX59" fmla="*/ 1087395 w 2792627"/>
              <a:gd name="connsiteY59" fmla="*/ 3039762 h 3146343"/>
              <a:gd name="connsiteX60" fmla="*/ 1198605 w 2792627"/>
              <a:gd name="connsiteY60" fmla="*/ 3064476 h 3146343"/>
              <a:gd name="connsiteX61" fmla="*/ 1272746 w 2792627"/>
              <a:gd name="connsiteY61" fmla="*/ 3089189 h 3146343"/>
              <a:gd name="connsiteX62" fmla="*/ 1346887 w 2792627"/>
              <a:gd name="connsiteY62" fmla="*/ 3101546 h 3146343"/>
              <a:gd name="connsiteX63" fmla="*/ 2075935 w 2792627"/>
              <a:gd name="connsiteY63" fmla="*/ 3101546 h 3146343"/>
              <a:gd name="connsiteX64" fmla="*/ 2224216 w 2792627"/>
              <a:gd name="connsiteY64" fmla="*/ 3076833 h 3146343"/>
              <a:gd name="connsiteX65" fmla="*/ 2372497 w 2792627"/>
              <a:gd name="connsiteY65" fmla="*/ 3039762 h 3146343"/>
              <a:gd name="connsiteX66" fmla="*/ 2421924 w 2792627"/>
              <a:gd name="connsiteY66" fmla="*/ 3015049 h 3146343"/>
              <a:gd name="connsiteX67" fmla="*/ 2458995 w 2792627"/>
              <a:gd name="connsiteY67" fmla="*/ 3002692 h 3146343"/>
              <a:gd name="connsiteX68" fmla="*/ 2533135 w 2792627"/>
              <a:gd name="connsiteY68" fmla="*/ 2940908 h 3146343"/>
              <a:gd name="connsiteX69" fmla="*/ 2570205 w 2792627"/>
              <a:gd name="connsiteY69" fmla="*/ 2928552 h 3146343"/>
              <a:gd name="connsiteX70" fmla="*/ 2607276 w 2792627"/>
              <a:gd name="connsiteY70" fmla="*/ 2891481 h 3146343"/>
              <a:gd name="connsiteX71" fmla="*/ 2644346 w 2792627"/>
              <a:gd name="connsiteY71" fmla="*/ 2866768 h 3146343"/>
              <a:gd name="connsiteX72" fmla="*/ 2693773 w 2792627"/>
              <a:gd name="connsiteY72" fmla="*/ 2792627 h 3146343"/>
              <a:gd name="connsiteX73" fmla="*/ 2706130 w 2792627"/>
              <a:gd name="connsiteY73" fmla="*/ 2730844 h 3146343"/>
              <a:gd name="connsiteX74" fmla="*/ 2718487 w 2792627"/>
              <a:gd name="connsiteY74" fmla="*/ 2693773 h 3146343"/>
              <a:gd name="connsiteX75" fmla="*/ 2706130 w 2792627"/>
              <a:gd name="connsiteY75" fmla="*/ 2619633 h 3146343"/>
              <a:gd name="connsiteX76" fmla="*/ 2681416 w 2792627"/>
              <a:gd name="connsiteY76" fmla="*/ 2545492 h 314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92627" h="3146343">
                <a:moveTo>
                  <a:pt x="2792627" y="0"/>
                </a:moveTo>
                <a:cubicBezTo>
                  <a:pt x="2772032" y="4119"/>
                  <a:pt x="2751105" y="6831"/>
                  <a:pt x="2730843" y="12357"/>
                </a:cubicBezTo>
                <a:cubicBezTo>
                  <a:pt x="2705711" y="19211"/>
                  <a:pt x="2682663" y="34908"/>
                  <a:pt x="2656703" y="37071"/>
                </a:cubicBezTo>
                <a:lnTo>
                  <a:pt x="2508422" y="49427"/>
                </a:lnTo>
                <a:cubicBezTo>
                  <a:pt x="2322079" y="86696"/>
                  <a:pt x="2554267" y="39239"/>
                  <a:pt x="2397211" y="74141"/>
                </a:cubicBezTo>
                <a:cubicBezTo>
                  <a:pt x="2376709" y="78697"/>
                  <a:pt x="2355802" y="81404"/>
                  <a:pt x="2335427" y="86498"/>
                </a:cubicBezTo>
                <a:cubicBezTo>
                  <a:pt x="2300709" y="95177"/>
                  <a:pt x="2270609" y="112223"/>
                  <a:pt x="2236573" y="123568"/>
                </a:cubicBezTo>
                <a:cubicBezTo>
                  <a:pt x="2220462" y="128939"/>
                  <a:pt x="2203413" y="131045"/>
                  <a:pt x="2187146" y="135925"/>
                </a:cubicBezTo>
                <a:cubicBezTo>
                  <a:pt x="2162194" y="143410"/>
                  <a:pt x="2137719" y="152400"/>
                  <a:pt x="2113005" y="160638"/>
                </a:cubicBezTo>
                <a:cubicBezTo>
                  <a:pt x="2100648" y="164757"/>
                  <a:pt x="2088571" y="169836"/>
                  <a:pt x="2075935" y="172995"/>
                </a:cubicBezTo>
                <a:cubicBezTo>
                  <a:pt x="2002202" y="191429"/>
                  <a:pt x="2043260" y="182560"/>
                  <a:pt x="1952368" y="197708"/>
                </a:cubicBezTo>
                <a:cubicBezTo>
                  <a:pt x="1940011" y="201827"/>
                  <a:pt x="1927821" y="206487"/>
                  <a:pt x="1915297" y="210065"/>
                </a:cubicBezTo>
                <a:cubicBezTo>
                  <a:pt x="1851582" y="228269"/>
                  <a:pt x="1865132" y="217774"/>
                  <a:pt x="1791730" y="247135"/>
                </a:cubicBezTo>
                <a:cubicBezTo>
                  <a:pt x="1771135" y="255373"/>
                  <a:pt x="1749785" y="261929"/>
                  <a:pt x="1729946" y="271849"/>
                </a:cubicBezTo>
                <a:cubicBezTo>
                  <a:pt x="1716663" y="278490"/>
                  <a:pt x="1706447" y="290531"/>
                  <a:pt x="1692876" y="296562"/>
                </a:cubicBezTo>
                <a:cubicBezTo>
                  <a:pt x="1669071" y="307142"/>
                  <a:pt x="1642035" y="309626"/>
                  <a:pt x="1618735" y="321276"/>
                </a:cubicBezTo>
                <a:cubicBezTo>
                  <a:pt x="1568325" y="346481"/>
                  <a:pt x="1535272" y="365573"/>
                  <a:pt x="1482811" y="383060"/>
                </a:cubicBezTo>
                <a:cubicBezTo>
                  <a:pt x="1466700" y="388431"/>
                  <a:pt x="1449860" y="391298"/>
                  <a:pt x="1433384" y="395417"/>
                </a:cubicBezTo>
                <a:cubicBezTo>
                  <a:pt x="1416908" y="407774"/>
                  <a:pt x="1401746" y="422110"/>
                  <a:pt x="1383957" y="432487"/>
                </a:cubicBezTo>
                <a:cubicBezTo>
                  <a:pt x="1352135" y="451050"/>
                  <a:pt x="1311154" y="455864"/>
                  <a:pt x="1285103" y="481914"/>
                </a:cubicBezTo>
                <a:cubicBezTo>
                  <a:pt x="1242436" y="524580"/>
                  <a:pt x="1251445" y="519066"/>
                  <a:pt x="1198605" y="556054"/>
                </a:cubicBezTo>
                <a:cubicBezTo>
                  <a:pt x="1174272" y="573087"/>
                  <a:pt x="1145467" y="584478"/>
                  <a:pt x="1124465" y="605481"/>
                </a:cubicBezTo>
                <a:cubicBezTo>
                  <a:pt x="1112108" y="617838"/>
                  <a:pt x="1101189" y="631823"/>
                  <a:pt x="1087395" y="642552"/>
                </a:cubicBezTo>
                <a:cubicBezTo>
                  <a:pt x="1063950" y="660787"/>
                  <a:pt x="1034257" y="670976"/>
                  <a:pt x="1013254" y="691979"/>
                </a:cubicBezTo>
                <a:cubicBezTo>
                  <a:pt x="953326" y="751907"/>
                  <a:pt x="983214" y="728482"/>
                  <a:pt x="926757" y="766119"/>
                </a:cubicBezTo>
                <a:cubicBezTo>
                  <a:pt x="881448" y="834081"/>
                  <a:pt x="926757" y="776416"/>
                  <a:pt x="864973" y="827903"/>
                </a:cubicBezTo>
                <a:cubicBezTo>
                  <a:pt x="743509" y="929124"/>
                  <a:pt x="900395" y="804838"/>
                  <a:pt x="803189" y="902044"/>
                </a:cubicBezTo>
                <a:cubicBezTo>
                  <a:pt x="787862" y="917371"/>
                  <a:pt x="737741" y="949794"/>
                  <a:pt x="716692" y="963827"/>
                </a:cubicBezTo>
                <a:cubicBezTo>
                  <a:pt x="658448" y="1051193"/>
                  <a:pt x="734514" y="946005"/>
                  <a:pt x="642551" y="1037968"/>
                </a:cubicBezTo>
                <a:cubicBezTo>
                  <a:pt x="627988" y="1052531"/>
                  <a:pt x="619043" y="1071896"/>
                  <a:pt x="605481" y="1087395"/>
                </a:cubicBezTo>
                <a:cubicBezTo>
                  <a:pt x="516465" y="1189128"/>
                  <a:pt x="593981" y="1097252"/>
                  <a:pt x="518984" y="1161535"/>
                </a:cubicBezTo>
                <a:cubicBezTo>
                  <a:pt x="414104" y="1251432"/>
                  <a:pt x="517595" y="1178936"/>
                  <a:pt x="432487" y="1235676"/>
                </a:cubicBezTo>
                <a:cubicBezTo>
                  <a:pt x="385297" y="1306459"/>
                  <a:pt x="434980" y="1240847"/>
                  <a:pt x="358346" y="1309817"/>
                </a:cubicBezTo>
                <a:cubicBezTo>
                  <a:pt x="290110" y="1371230"/>
                  <a:pt x="293115" y="1372077"/>
                  <a:pt x="247135" y="1433384"/>
                </a:cubicBezTo>
                <a:cubicBezTo>
                  <a:pt x="243016" y="1445741"/>
                  <a:pt x="242003" y="1459616"/>
                  <a:pt x="234778" y="1470454"/>
                </a:cubicBezTo>
                <a:cubicBezTo>
                  <a:pt x="192132" y="1534423"/>
                  <a:pt x="181182" y="1482965"/>
                  <a:pt x="148281" y="1581665"/>
                </a:cubicBezTo>
                <a:cubicBezTo>
                  <a:pt x="119300" y="1668605"/>
                  <a:pt x="157020" y="1561272"/>
                  <a:pt x="111211" y="1668162"/>
                </a:cubicBezTo>
                <a:cubicBezTo>
                  <a:pt x="106080" y="1680134"/>
                  <a:pt x="103985" y="1693261"/>
                  <a:pt x="98854" y="1705233"/>
                </a:cubicBezTo>
                <a:cubicBezTo>
                  <a:pt x="91598" y="1722164"/>
                  <a:pt x="80982" y="1737557"/>
                  <a:pt x="74141" y="1754660"/>
                </a:cubicBezTo>
                <a:cubicBezTo>
                  <a:pt x="38796" y="1843023"/>
                  <a:pt x="57752" y="1807853"/>
                  <a:pt x="37070" y="1890584"/>
                </a:cubicBezTo>
                <a:cubicBezTo>
                  <a:pt x="33911" y="1903220"/>
                  <a:pt x="28292" y="1915130"/>
                  <a:pt x="24714" y="1927654"/>
                </a:cubicBezTo>
                <a:cubicBezTo>
                  <a:pt x="13079" y="1968377"/>
                  <a:pt x="8495" y="1996390"/>
                  <a:pt x="0" y="2038865"/>
                </a:cubicBezTo>
                <a:cubicBezTo>
                  <a:pt x="1666" y="2067194"/>
                  <a:pt x="-5285" y="2259540"/>
                  <a:pt x="37070" y="2323071"/>
                </a:cubicBezTo>
                <a:cubicBezTo>
                  <a:pt x="45308" y="2335428"/>
                  <a:pt x="53049" y="2348130"/>
                  <a:pt x="61784" y="2360141"/>
                </a:cubicBezTo>
                <a:cubicBezTo>
                  <a:pt x="140462" y="2468323"/>
                  <a:pt x="97885" y="2446315"/>
                  <a:pt x="172995" y="2471352"/>
                </a:cubicBezTo>
                <a:cubicBezTo>
                  <a:pt x="198373" y="2547490"/>
                  <a:pt x="163522" y="2472060"/>
                  <a:pt x="234778" y="2533135"/>
                </a:cubicBezTo>
                <a:cubicBezTo>
                  <a:pt x="250415" y="2546538"/>
                  <a:pt x="256212" y="2569159"/>
                  <a:pt x="271849" y="2582562"/>
                </a:cubicBezTo>
                <a:cubicBezTo>
                  <a:pt x="285835" y="2594550"/>
                  <a:pt x="305656" y="2597513"/>
                  <a:pt x="321276" y="2607276"/>
                </a:cubicBezTo>
                <a:cubicBezTo>
                  <a:pt x="338740" y="2618191"/>
                  <a:pt x="355067" y="2630943"/>
                  <a:pt x="370703" y="2644346"/>
                </a:cubicBezTo>
                <a:cubicBezTo>
                  <a:pt x="512413" y="2765813"/>
                  <a:pt x="318077" y="2604079"/>
                  <a:pt x="432487" y="2718487"/>
                </a:cubicBezTo>
                <a:cubicBezTo>
                  <a:pt x="442988" y="2728988"/>
                  <a:pt x="458148" y="2733693"/>
                  <a:pt x="469557" y="2743200"/>
                </a:cubicBezTo>
                <a:cubicBezTo>
                  <a:pt x="482982" y="2754387"/>
                  <a:pt x="492833" y="2769542"/>
                  <a:pt x="506627" y="2780271"/>
                </a:cubicBezTo>
                <a:cubicBezTo>
                  <a:pt x="605151" y="2856901"/>
                  <a:pt x="546650" y="2811545"/>
                  <a:pt x="617838" y="2842054"/>
                </a:cubicBezTo>
                <a:cubicBezTo>
                  <a:pt x="683738" y="2870297"/>
                  <a:pt x="646380" y="2862567"/>
                  <a:pt x="704335" y="2879125"/>
                </a:cubicBezTo>
                <a:cubicBezTo>
                  <a:pt x="722817" y="2884406"/>
                  <a:pt x="771076" y="2893960"/>
                  <a:pt x="790832" y="2903838"/>
                </a:cubicBezTo>
                <a:cubicBezTo>
                  <a:pt x="804115" y="2910480"/>
                  <a:pt x="814332" y="2922520"/>
                  <a:pt x="827903" y="2928552"/>
                </a:cubicBezTo>
                <a:cubicBezTo>
                  <a:pt x="851708" y="2939132"/>
                  <a:pt x="877330" y="2945027"/>
                  <a:pt x="902043" y="2953265"/>
                </a:cubicBezTo>
                <a:cubicBezTo>
                  <a:pt x="914400" y="2957384"/>
                  <a:pt x="927464" y="2959797"/>
                  <a:pt x="939114" y="2965622"/>
                </a:cubicBezTo>
                <a:lnTo>
                  <a:pt x="1037968" y="3015049"/>
                </a:lnTo>
                <a:cubicBezTo>
                  <a:pt x="1054444" y="3023287"/>
                  <a:pt x="1069332" y="3036149"/>
                  <a:pt x="1087395" y="3039762"/>
                </a:cubicBezTo>
                <a:cubicBezTo>
                  <a:pt x="1122673" y="3046818"/>
                  <a:pt x="1163702" y="3054005"/>
                  <a:pt x="1198605" y="3064476"/>
                </a:cubicBezTo>
                <a:cubicBezTo>
                  <a:pt x="1223557" y="3071961"/>
                  <a:pt x="1247050" y="3084906"/>
                  <a:pt x="1272746" y="3089189"/>
                </a:cubicBezTo>
                <a:lnTo>
                  <a:pt x="1346887" y="3101546"/>
                </a:lnTo>
                <a:cubicBezTo>
                  <a:pt x="1600045" y="3185934"/>
                  <a:pt x="1419981" y="3130485"/>
                  <a:pt x="2075935" y="3101546"/>
                </a:cubicBezTo>
                <a:cubicBezTo>
                  <a:pt x="2125995" y="3099337"/>
                  <a:pt x="2224216" y="3076833"/>
                  <a:pt x="2224216" y="3076833"/>
                </a:cubicBezTo>
                <a:cubicBezTo>
                  <a:pt x="2397317" y="3007591"/>
                  <a:pt x="2153384" y="3099520"/>
                  <a:pt x="2372497" y="3039762"/>
                </a:cubicBezTo>
                <a:cubicBezTo>
                  <a:pt x="2390268" y="3034915"/>
                  <a:pt x="2404993" y="3022305"/>
                  <a:pt x="2421924" y="3015049"/>
                </a:cubicBezTo>
                <a:cubicBezTo>
                  <a:pt x="2433896" y="3009918"/>
                  <a:pt x="2447345" y="3008517"/>
                  <a:pt x="2458995" y="3002692"/>
                </a:cubicBezTo>
                <a:cubicBezTo>
                  <a:pt x="2539853" y="2962264"/>
                  <a:pt x="2451148" y="2995566"/>
                  <a:pt x="2533135" y="2940908"/>
                </a:cubicBezTo>
                <a:cubicBezTo>
                  <a:pt x="2543972" y="2933683"/>
                  <a:pt x="2557848" y="2932671"/>
                  <a:pt x="2570205" y="2928552"/>
                </a:cubicBezTo>
                <a:cubicBezTo>
                  <a:pt x="2582562" y="2916195"/>
                  <a:pt x="2593851" y="2902668"/>
                  <a:pt x="2607276" y="2891481"/>
                </a:cubicBezTo>
                <a:cubicBezTo>
                  <a:pt x="2618685" y="2881974"/>
                  <a:pt x="2634567" y="2877944"/>
                  <a:pt x="2644346" y="2866768"/>
                </a:cubicBezTo>
                <a:cubicBezTo>
                  <a:pt x="2663905" y="2844415"/>
                  <a:pt x="2693773" y="2792627"/>
                  <a:pt x="2693773" y="2792627"/>
                </a:cubicBezTo>
                <a:cubicBezTo>
                  <a:pt x="2697892" y="2772033"/>
                  <a:pt x="2701036" y="2751219"/>
                  <a:pt x="2706130" y="2730844"/>
                </a:cubicBezTo>
                <a:cubicBezTo>
                  <a:pt x="2709289" y="2718207"/>
                  <a:pt x="2718487" y="2706798"/>
                  <a:pt x="2718487" y="2693773"/>
                </a:cubicBezTo>
                <a:cubicBezTo>
                  <a:pt x="2718487" y="2668719"/>
                  <a:pt x="2712207" y="2643939"/>
                  <a:pt x="2706130" y="2619633"/>
                </a:cubicBezTo>
                <a:cubicBezTo>
                  <a:pt x="2699812" y="2594360"/>
                  <a:pt x="2681416" y="2545492"/>
                  <a:pt x="2681416" y="2545492"/>
                </a:cubicBezTo>
              </a:path>
            </a:pathLst>
          </a:cu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H="1">
            <a:off x="7048806" y="4535542"/>
            <a:ext cx="22318" cy="4937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3647119" y="2002771"/>
            <a:ext cx="3867759" cy="4035138"/>
          </a:xfrm>
          <a:custGeom>
            <a:avLst/>
            <a:gdLst>
              <a:gd name="connsiteX0" fmla="*/ 3571102 w 3867759"/>
              <a:gd name="connsiteY0" fmla="*/ 0 h 4035138"/>
              <a:gd name="connsiteX1" fmla="*/ 3385751 w 3867759"/>
              <a:gd name="connsiteY1" fmla="*/ 24713 h 4035138"/>
              <a:gd name="connsiteX2" fmla="*/ 3348681 w 3867759"/>
              <a:gd name="connsiteY2" fmla="*/ 49427 h 4035138"/>
              <a:gd name="connsiteX3" fmla="*/ 3311610 w 3867759"/>
              <a:gd name="connsiteY3" fmla="*/ 61784 h 4035138"/>
              <a:gd name="connsiteX4" fmla="*/ 3274540 w 3867759"/>
              <a:gd name="connsiteY4" fmla="*/ 86497 h 4035138"/>
              <a:gd name="connsiteX5" fmla="*/ 3225113 w 3867759"/>
              <a:gd name="connsiteY5" fmla="*/ 98854 h 4035138"/>
              <a:gd name="connsiteX6" fmla="*/ 3126259 w 3867759"/>
              <a:gd name="connsiteY6" fmla="*/ 148281 h 4035138"/>
              <a:gd name="connsiteX7" fmla="*/ 3052119 w 3867759"/>
              <a:gd name="connsiteY7" fmla="*/ 172994 h 4035138"/>
              <a:gd name="connsiteX8" fmla="*/ 2940908 w 3867759"/>
              <a:gd name="connsiteY8" fmla="*/ 210065 h 4035138"/>
              <a:gd name="connsiteX9" fmla="*/ 2903837 w 3867759"/>
              <a:gd name="connsiteY9" fmla="*/ 234778 h 4035138"/>
              <a:gd name="connsiteX10" fmla="*/ 2829697 w 3867759"/>
              <a:gd name="connsiteY10" fmla="*/ 259492 h 4035138"/>
              <a:gd name="connsiteX11" fmla="*/ 2730843 w 3867759"/>
              <a:gd name="connsiteY11" fmla="*/ 308919 h 4035138"/>
              <a:gd name="connsiteX12" fmla="*/ 2693773 w 3867759"/>
              <a:gd name="connsiteY12" fmla="*/ 333632 h 4035138"/>
              <a:gd name="connsiteX13" fmla="*/ 2656702 w 3867759"/>
              <a:gd name="connsiteY13" fmla="*/ 345989 h 4035138"/>
              <a:gd name="connsiteX14" fmla="*/ 2619632 w 3867759"/>
              <a:gd name="connsiteY14" fmla="*/ 370702 h 4035138"/>
              <a:gd name="connsiteX15" fmla="*/ 2582562 w 3867759"/>
              <a:gd name="connsiteY15" fmla="*/ 383059 h 4035138"/>
              <a:gd name="connsiteX16" fmla="*/ 2508421 w 3867759"/>
              <a:gd name="connsiteY16" fmla="*/ 444843 h 4035138"/>
              <a:gd name="connsiteX17" fmla="*/ 2471351 w 3867759"/>
              <a:gd name="connsiteY17" fmla="*/ 457200 h 4035138"/>
              <a:gd name="connsiteX18" fmla="*/ 2421924 w 3867759"/>
              <a:gd name="connsiteY18" fmla="*/ 481913 h 4035138"/>
              <a:gd name="connsiteX19" fmla="*/ 2335427 w 3867759"/>
              <a:gd name="connsiteY19" fmla="*/ 506627 h 4035138"/>
              <a:gd name="connsiteX20" fmla="*/ 2236573 w 3867759"/>
              <a:gd name="connsiteY20" fmla="*/ 543697 h 4035138"/>
              <a:gd name="connsiteX21" fmla="*/ 2199502 w 3867759"/>
              <a:gd name="connsiteY21" fmla="*/ 568411 h 4035138"/>
              <a:gd name="connsiteX22" fmla="*/ 2150075 w 3867759"/>
              <a:gd name="connsiteY22" fmla="*/ 580767 h 4035138"/>
              <a:gd name="connsiteX23" fmla="*/ 2100648 w 3867759"/>
              <a:gd name="connsiteY23" fmla="*/ 605481 h 4035138"/>
              <a:gd name="connsiteX24" fmla="*/ 2026508 w 3867759"/>
              <a:gd name="connsiteY24" fmla="*/ 630194 h 4035138"/>
              <a:gd name="connsiteX25" fmla="*/ 1977081 w 3867759"/>
              <a:gd name="connsiteY25" fmla="*/ 654908 h 4035138"/>
              <a:gd name="connsiteX26" fmla="*/ 1940010 w 3867759"/>
              <a:gd name="connsiteY26" fmla="*/ 679621 h 4035138"/>
              <a:gd name="connsiteX27" fmla="*/ 1841156 w 3867759"/>
              <a:gd name="connsiteY27" fmla="*/ 704335 h 4035138"/>
              <a:gd name="connsiteX28" fmla="*/ 1692875 w 3867759"/>
              <a:gd name="connsiteY28" fmla="*/ 741405 h 4035138"/>
              <a:gd name="connsiteX29" fmla="*/ 1631091 w 3867759"/>
              <a:gd name="connsiteY29" fmla="*/ 778475 h 4035138"/>
              <a:gd name="connsiteX30" fmla="*/ 1594021 w 3867759"/>
              <a:gd name="connsiteY30" fmla="*/ 790832 h 4035138"/>
              <a:gd name="connsiteX31" fmla="*/ 1544594 w 3867759"/>
              <a:gd name="connsiteY31" fmla="*/ 815546 h 4035138"/>
              <a:gd name="connsiteX32" fmla="*/ 1482810 w 3867759"/>
              <a:gd name="connsiteY32" fmla="*/ 840259 h 4035138"/>
              <a:gd name="connsiteX33" fmla="*/ 1396313 w 3867759"/>
              <a:gd name="connsiteY33" fmla="*/ 889686 h 4035138"/>
              <a:gd name="connsiteX34" fmla="*/ 1346886 w 3867759"/>
              <a:gd name="connsiteY34" fmla="*/ 902043 h 4035138"/>
              <a:gd name="connsiteX35" fmla="*/ 1260389 w 3867759"/>
              <a:gd name="connsiteY35" fmla="*/ 951470 h 4035138"/>
              <a:gd name="connsiteX36" fmla="*/ 1136821 w 3867759"/>
              <a:gd name="connsiteY36" fmla="*/ 1013254 h 4035138"/>
              <a:gd name="connsiteX37" fmla="*/ 1062681 w 3867759"/>
              <a:gd name="connsiteY37" fmla="*/ 1062681 h 4035138"/>
              <a:gd name="connsiteX38" fmla="*/ 988540 w 3867759"/>
              <a:gd name="connsiteY38" fmla="*/ 1099751 h 4035138"/>
              <a:gd name="connsiteX39" fmla="*/ 889686 w 3867759"/>
              <a:gd name="connsiteY39" fmla="*/ 1173892 h 4035138"/>
              <a:gd name="connsiteX40" fmla="*/ 778475 w 3867759"/>
              <a:gd name="connsiteY40" fmla="*/ 1272746 h 4035138"/>
              <a:gd name="connsiteX41" fmla="*/ 691978 w 3867759"/>
              <a:gd name="connsiteY41" fmla="*/ 1334529 h 4035138"/>
              <a:gd name="connsiteX42" fmla="*/ 654908 w 3867759"/>
              <a:gd name="connsiteY42" fmla="*/ 1371600 h 4035138"/>
              <a:gd name="connsiteX43" fmla="*/ 580767 w 3867759"/>
              <a:gd name="connsiteY43" fmla="*/ 1433384 h 4035138"/>
              <a:gd name="connsiteX44" fmla="*/ 556054 w 3867759"/>
              <a:gd name="connsiteY44" fmla="*/ 1470454 h 4035138"/>
              <a:gd name="connsiteX45" fmla="*/ 506627 w 3867759"/>
              <a:gd name="connsiteY45" fmla="*/ 1507524 h 4035138"/>
              <a:gd name="connsiteX46" fmla="*/ 444843 w 3867759"/>
              <a:gd name="connsiteY46" fmla="*/ 1569308 h 4035138"/>
              <a:gd name="connsiteX47" fmla="*/ 407773 w 3867759"/>
              <a:gd name="connsiteY47" fmla="*/ 1618735 h 4035138"/>
              <a:gd name="connsiteX48" fmla="*/ 321275 w 3867759"/>
              <a:gd name="connsiteY48" fmla="*/ 1692875 h 4035138"/>
              <a:gd name="connsiteX49" fmla="*/ 222421 w 3867759"/>
              <a:gd name="connsiteY49" fmla="*/ 1841156 h 4035138"/>
              <a:gd name="connsiteX50" fmla="*/ 197708 w 3867759"/>
              <a:gd name="connsiteY50" fmla="*/ 1878227 h 4035138"/>
              <a:gd name="connsiteX51" fmla="*/ 172994 w 3867759"/>
              <a:gd name="connsiteY51" fmla="*/ 1915297 h 4035138"/>
              <a:gd name="connsiteX52" fmla="*/ 123567 w 3867759"/>
              <a:gd name="connsiteY52" fmla="*/ 2001794 h 4035138"/>
              <a:gd name="connsiteX53" fmla="*/ 74140 w 3867759"/>
              <a:gd name="connsiteY53" fmla="*/ 2088292 h 4035138"/>
              <a:gd name="connsiteX54" fmla="*/ 37070 w 3867759"/>
              <a:gd name="connsiteY54" fmla="*/ 2199502 h 4035138"/>
              <a:gd name="connsiteX55" fmla="*/ 24713 w 3867759"/>
              <a:gd name="connsiteY55" fmla="*/ 2248929 h 4035138"/>
              <a:gd name="connsiteX56" fmla="*/ 0 w 3867759"/>
              <a:gd name="connsiteY56" fmla="*/ 2421924 h 4035138"/>
              <a:gd name="connsiteX57" fmla="*/ 24713 w 3867759"/>
              <a:gd name="connsiteY57" fmla="*/ 2767913 h 4035138"/>
              <a:gd name="connsiteX58" fmla="*/ 74140 w 3867759"/>
              <a:gd name="connsiteY58" fmla="*/ 2903838 h 4035138"/>
              <a:gd name="connsiteX59" fmla="*/ 111210 w 3867759"/>
              <a:gd name="connsiteY59" fmla="*/ 3002692 h 4035138"/>
              <a:gd name="connsiteX60" fmla="*/ 135924 w 3867759"/>
              <a:gd name="connsiteY60" fmla="*/ 3089189 h 4035138"/>
              <a:gd name="connsiteX61" fmla="*/ 172994 w 3867759"/>
              <a:gd name="connsiteY61" fmla="*/ 3175686 h 4035138"/>
              <a:gd name="connsiteX62" fmla="*/ 197708 w 3867759"/>
              <a:gd name="connsiteY62" fmla="*/ 3262184 h 4035138"/>
              <a:gd name="connsiteX63" fmla="*/ 222421 w 3867759"/>
              <a:gd name="connsiteY63" fmla="*/ 3299254 h 4035138"/>
              <a:gd name="connsiteX64" fmla="*/ 247135 w 3867759"/>
              <a:gd name="connsiteY64" fmla="*/ 3373394 h 4035138"/>
              <a:gd name="connsiteX65" fmla="*/ 308919 w 3867759"/>
              <a:gd name="connsiteY65" fmla="*/ 3484605 h 4035138"/>
              <a:gd name="connsiteX66" fmla="*/ 345989 w 3867759"/>
              <a:gd name="connsiteY66" fmla="*/ 3521675 h 4035138"/>
              <a:gd name="connsiteX67" fmla="*/ 518983 w 3867759"/>
              <a:gd name="connsiteY67" fmla="*/ 3595816 h 4035138"/>
              <a:gd name="connsiteX68" fmla="*/ 556054 w 3867759"/>
              <a:gd name="connsiteY68" fmla="*/ 3632886 h 4035138"/>
              <a:gd name="connsiteX69" fmla="*/ 605481 w 3867759"/>
              <a:gd name="connsiteY69" fmla="*/ 3645243 h 4035138"/>
              <a:gd name="connsiteX70" fmla="*/ 654908 w 3867759"/>
              <a:gd name="connsiteY70" fmla="*/ 3669956 h 4035138"/>
              <a:gd name="connsiteX71" fmla="*/ 691978 w 3867759"/>
              <a:gd name="connsiteY71" fmla="*/ 3694670 h 4035138"/>
              <a:gd name="connsiteX72" fmla="*/ 778475 w 3867759"/>
              <a:gd name="connsiteY72" fmla="*/ 3719384 h 4035138"/>
              <a:gd name="connsiteX73" fmla="*/ 852616 w 3867759"/>
              <a:gd name="connsiteY73" fmla="*/ 3744097 h 4035138"/>
              <a:gd name="connsiteX74" fmla="*/ 889686 w 3867759"/>
              <a:gd name="connsiteY74" fmla="*/ 3756454 h 4035138"/>
              <a:gd name="connsiteX75" fmla="*/ 939113 w 3867759"/>
              <a:gd name="connsiteY75" fmla="*/ 3781167 h 4035138"/>
              <a:gd name="connsiteX76" fmla="*/ 1062681 w 3867759"/>
              <a:gd name="connsiteY76" fmla="*/ 3805881 h 4035138"/>
              <a:gd name="connsiteX77" fmla="*/ 1198605 w 3867759"/>
              <a:gd name="connsiteY77" fmla="*/ 3842951 h 4035138"/>
              <a:gd name="connsiteX78" fmla="*/ 1235675 w 3867759"/>
              <a:gd name="connsiteY78" fmla="*/ 3855308 h 4035138"/>
              <a:gd name="connsiteX79" fmla="*/ 1297459 w 3867759"/>
              <a:gd name="connsiteY79" fmla="*/ 3880021 h 4035138"/>
              <a:gd name="connsiteX80" fmla="*/ 1359243 w 3867759"/>
              <a:gd name="connsiteY80" fmla="*/ 3892378 h 4035138"/>
              <a:gd name="connsiteX81" fmla="*/ 1458097 w 3867759"/>
              <a:gd name="connsiteY81" fmla="*/ 3917092 h 4035138"/>
              <a:gd name="connsiteX82" fmla="*/ 1544594 w 3867759"/>
              <a:gd name="connsiteY82" fmla="*/ 3941805 h 4035138"/>
              <a:gd name="connsiteX83" fmla="*/ 1618735 w 3867759"/>
              <a:gd name="connsiteY83" fmla="*/ 3966519 h 4035138"/>
              <a:gd name="connsiteX84" fmla="*/ 1853513 w 3867759"/>
              <a:gd name="connsiteY84" fmla="*/ 3991232 h 4035138"/>
              <a:gd name="connsiteX85" fmla="*/ 1902940 w 3867759"/>
              <a:gd name="connsiteY85" fmla="*/ 4003589 h 4035138"/>
              <a:gd name="connsiteX86" fmla="*/ 3015048 w 3867759"/>
              <a:gd name="connsiteY86" fmla="*/ 4003589 h 4035138"/>
              <a:gd name="connsiteX87" fmla="*/ 3101546 w 3867759"/>
              <a:gd name="connsiteY87" fmla="*/ 3978875 h 4035138"/>
              <a:gd name="connsiteX88" fmla="*/ 3150973 w 3867759"/>
              <a:gd name="connsiteY88" fmla="*/ 3966519 h 4035138"/>
              <a:gd name="connsiteX89" fmla="*/ 3200400 w 3867759"/>
              <a:gd name="connsiteY89" fmla="*/ 3941805 h 4035138"/>
              <a:gd name="connsiteX90" fmla="*/ 3262183 w 3867759"/>
              <a:gd name="connsiteY90" fmla="*/ 3929448 h 4035138"/>
              <a:gd name="connsiteX91" fmla="*/ 3385751 w 3867759"/>
              <a:gd name="connsiteY91" fmla="*/ 3892378 h 4035138"/>
              <a:gd name="connsiteX92" fmla="*/ 3422821 w 3867759"/>
              <a:gd name="connsiteY92" fmla="*/ 3880021 h 4035138"/>
              <a:gd name="connsiteX93" fmla="*/ 3459891 w 3867759"/>
              <a:gd name="connsiteY93" fmla="*/ 3855308 h 4035138"/>
              <a:gd name="connsiteX94" fmla="*/ 3521675 w 3867759"/>
              <a:gd name="connsiteY94" fmla="*/ 3793524 h 4035138"/>
              <a:gd name="connsiteX95" fmla="*/ 3546389 w 3867759"/>
              <a:gd name="connsiteY95" fmla="*/ 3756454 h 4035138"/>
              <a:gd name="connsiteX96" fmla="*/ 3620529 w 3867759"/>
              <a:gd name="connsiteY96" fmla="*/ 3694670 h 4035138"/>
              <a:gd name="connsiteX97" fmla="*/ 3645243 w 3867759"/>
              <a:gd name="connsiteY97" fmla="*/ 3657600 h 4035138"/>
              <a:gd name="connsiteX98" fmla="*/ 3682313 w 3867759"/>
              <a:gd name="connsiteY98" fmla="*/ 3620529 h 4035138"/>
              <a:gd name="connsiteX99" fmla="*/ 3707027 w 3867759"/>
              <a:gd name="connsiteY99" fmla="*/ 3571102 h 4035138"/>
              <a:gd name="connsiteX100" fmla="*/ 3731740 w 3867759"/>
              <a:gd name="connsiteY100" fmla="*/ 3496962 h 4035138"/>
              <a:gd name="connsiteX101" fmla="*/ 3744097 w 3867759"/>
              <a:gd name="connsiteY101" fmla="*/ 3459892 h 4035138"/>
              <a:gd name="connsiteX102" fmla="*/ 3768810 w 3867759"/>
              <a:gd name="connsiteY102" fmla="*/ 3348681 h 4035138"/>
              <a:gd name="connsiteX103" fmla="*/ 3805881 w 3867759"/>
              <a:gd name="connsiteY103" fmla="*/ 3323967 h 4035138"/>
              <a:gd name="connsiteX104" fmla="*/ 3818237 w 3867759"/>
              <a:gd name="connsiteY104" fmla="*/ 3286897 h 4035138"/>
              <a:gd name="connsiteX105" fmla="*/ 3867664 w 3867759"/>
              <a:gd name="connsiteY105" fmla="*/ 3188043 h 40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67759" h="4035138">
                <a:moveTo>
                  <a:pt x="3571102" y="0"/>
                </a:moveTo>
                <a:cubicBezTo>
                  <a:pt x="3550816" y="1844"/>
                  <a:pt x="3429835" y="5820"/>
                  <a:pt x="3385751" y="24713"/>
                </a:cubicBezTo>
                <a:cubicBezTo>
                  <a:pt x="3372101" y="30563"/>
                  <a:pt x="3361964" y="42785"/>
                  <a:pt x="3348681" y="49427"/>
                </a:cubicBezTo>
                <a:cubicBezTo>
                  <a:pt x="3337031" y="55252"/>
                  <a:pt x="3323260" y="55959"/>
                  <a:pt x="3311610" y="61784"/>
                </a:cubicBezTo>
                <a:cubicBezTo>
                  <a:pt x="3298327" y="68425"/>
                  <a:pt x="3288190" y="80647"/>
                  <a:pt x="3274540" y="86497"/>
                </a:cubicBezTo>
                <a:cubicBezTo>
                  <a:pt x="3258930" y="93187"/>
                  <a:pt x="3240789" y="92322"/>
                  <a:pt x="3225113" y="98854"/>
                </a:cubicBezTo>
                <a:cubicBezTo>
                  <a:pt x="3191106" y="113024"/>
                  <a:pt x="3161209" y="136631"/>
                  <a:pt x="3126259" y="148281"/>
                </a:cubicBezTo>
                <a:lnTo>
                  <a:pt x="3052119" y="172994"/>
                </a:lnTo>
                <a:cubicBezTo>
                  <a:pt x="2967887" y="229148"/>
                  <a:pt x="3074089" y="165672"/>
                  <a:pt x="2940908" y="210065"/>
                </a:cubicBezTo>
                <a:cubicBezTo>
                  <a:pt x="2926819" y="214761"/>
                  <a:pt x="2917408" y="228746"/>
                  <a:pt x="2903837" y="234778"/>
                </a:cubicBezTo>
                <a:cubicBezTo>
                  <a:pt x="2880032" y="245358"/>
                  <a:pt x="2852997" y="247842"/>
                  <a:pt x="2829697" y="259492"/>
                </a:cubicBezTo>
                <a:cubicBezTo>
                  <a:pt x="2796746" y="275968"/>
                  <a:pt x="2761496" y="288484"/>
                  <a:pt x="2730843" y="308919"/>
                </a:cubicBezTo>
                <a:cubicBezTo>
                  <a:pt x="2718486" y="317157"/>
                  <a:pt x="2707056" y="326991"/>
                  <a:pt x="2693773" y="333632"/>
                </a:cubicBezTo>
                <a:cubicBezTo>
                  <a:pt x="2682123" y="339457"/>
                  <a:pt x="2668352" y="340164"/>
                  <a:pt x="2656702" y="345989"/>
                </a:cubicBezTo>
                <a:cubicBezTo>
                  <a:pt x="2643419" y="352630"/>
                  <a:pt x="2632915" y="364061"/>
                  <a:pt x="2619632" y="370702"/>
                </a:cubicBezTo>
                <a:cubicBezTo>
                  <a:pt x="2607982" y="376527"/>
                  <a:pt x="2594212" y="377234"/>
                  <a:pt x="2582562" y="383059"/>
                </a:cubicBezTo>
                <a:cubicBezTo>
                  <a:pt x="2501703" y="423489"/>
                  <a:pt x="2590408" y="390185"/>
                  <a:pt x="2508421" y="444843"/>
                </a:cubicBezTo>
                <a:cubicBezTo>
                  <a:pt x="2497583" y="452068"/>
                  <a:pt x="2483323" y="452069"/>
                  <a:pt x="2471351" y="457200"/>
                </a:cubicBezTo>
                <a:cubicBezTo>
                  <a:pt x="2454420" y="464456"/>
                  <a:pt x="2438855" y="474657"/>
                  <a:pt x="2421924" y="481913"/>
                </a:cubicBezTo>
                <a:cubicBezTo>
                  <a:pt x="2397104" y="492550"/>
                  <a:pt x="2360512" y="500356"/>
                  <a:pt x="2335427" y="506627"/>
                </a:cubicBezTo>
                <a:cubicBezTo>
                  <a:pt x="2248486" y="564586"/>
                  <a:pt x="2358732" y="497887"/>
                  <a:pt x="2236573" y="543697"/>
                </a:cubicBezTo>
                <a:cubicBezTo>
                  <a:pt x="2222667" y="548912"/>
                  <a:pt x="2213152" y="562561"/>
                  <a:pt x="2199502" y="568411"/>
                </a:cubicBezTo>
                <a:cubicBezTo>
                  <a:pt x="2183892" y="575101"/>
                  <a:pt x="2166551" y="576648"/>
                  <a:pt x="2150075" y="580767"/>
                </a:cubicBezTo>
                <a:cubicBezTo>
                  <a:pt x="2133599" y="589005"/>
                  <a:pt x="2117751" y="598640"/>
                  <a:pt x="2100648" y="605481"/>
                </a:cubicBezTo>
                <a:cubicBezTo>
                  <a:pt x="2076461" y="615156"/>
                  <a:pt x="2049808" y="618544"/>
                  <a:pt x="2026508" y="630194"/>
                </a:cubicBezTo>
                <a:cubicBezTo>
                  <a:pt x="2010032" y="638432"/>
                  <a:pt x="1993074" y="645769"/>
                  <a:pt x="1977081" y="654908"/>
                </a:cubicBezTo>
                <a:cubicBezTo>
                  <a:pt x="1964187" y="662276"/>
                  <a:pt x="1953293" y="672979"/>
                  <a:pt x="1940010" y="679621"/>
                </a:cubicBezTo>
                <a:cubicBezTo>
                  <a:pt x="1907389" y="695931"/>
                  <a:pt x="1876410" y="693759"/>
                  <a:pt x="1841156" y="704335"/>
                </a:cubicBezTo>
                <a:cubicBezTo>
                  <a:pt x="1695806" y="747940"/>
                  <a:pt x="1875553" y="715308"/>
                  <a:pt x="1692875" y="741405"/>
                </a:cubicBezTo>
                <a:cubicBezTo>
                  <a:pt x="1672280" y="753762"/>
                  <a:pt x="1652573" y="767734"/>
                  <a:pt x="1631091" y="778475"/>
                </a:cubicBezTo>
                <a:cubicBezTo>
                  <a:pt x="1619441" y="784300"/>
                  <a:pt x="1605993" y="785701"/>
                  <a:pt x="1594021" y="790832"/>
                </a:cubicBezTo>
                <a:cubicBezTo>
                  <a:pt x="1577090" y="798088"/>
                  <a:pt x="1561427" y="808065"/>
                  <a:pt x="1544594" y="815546"/>
                </a:cubicBezTo>
                <a:cubicBezTo>
                  <a:pt x="1524325" y="824555"/>
                  <a:pt x="1502649" y="830339"/>
                  <a:pt x="1482810" y="840259"/>
                </a:cubicBezTo>
                <a:cubicBezTo>
                  <a:pt x="1411100" y="876114"/>
                  <a:pt x="1482978" y="857187"/>
                  <a:pt x="1396313" y="889686"/>
                </a:cubicBezTo>
                <a:cubicBezTo>
                  <a:pt x="1380412" y="895649"/>
                  <a:pt x="1363362" y="897924"/>
                  <a:pt x="1346886" y="902043"/>
                </a:cubicBezTo>
                <a:cubicBezTo>
                  <a:pt x="1218647" y="987534"/>
                  <a:pt x="1417171" y="857401"/>
                  <a:pt x="1260389" y="951470"/>
                </a:cubicBezTo>
                <a:cubicBezTo>
                  <a:pt x="1155305" y="1014520"/>
                  <a:pt x="1224676" y="991290"/>
                  <a:pt x="1136821" y="1013254"/>
                </a:cubicBezTo>
                <a:cubicBezTo>
                  <a:pt x="1066551" y="1083524"/>
                  <a:pt x="1134210" y="1026917"/>
                  <a:pt x="1062681" y="1062681"/>
                </a:cubicBezTo>
                <a:cubicBezTo>
                  <a:pt x="966865" y="1110588"/>
                  <a:pt x="1081716" y="1068691"/>
                  <a:pt x="988540" y="1099751"/>
                </a:cubicBezTo>
                <a:cubicBezTo>
                  <a:pt x="881649" y="1206642"/>
                  <a:pt x="995086" y="1103625"/>
                  <a:pt x="889686" y="1173892"/>
                </a:cubicBezTo>
                <a:cubicBezTo>
                  <a:pt x="814656" y="1223912"/>
                  <a:pt x="842179" y="1217005"/>
                  <a:pt x="778475" y="1272746"/>
                </a:cubicBezTo>
                <a:cubicBezTo>
                  <a:pt x="600347" y="1428607"/>
                  <a:pt x="830423" y="1219157"/>
                  <a:pt x="691978" y="1334529"/>
                </a:cubicBezTo>
                <a:cubicBezTo>
                  <a:pt x="678553" y="1345716"/>
                  <a:pt x="667969" y="1359990"/>
                  <a:pt x="654908" y="1371600"/>
                </a:cubicBezTo>
                <a:cubicBezTo>
                  <a:pt x="630864" y="1392973"/>
                  <a:pt x="603515" y="1410636"/>
                  <a:pt x="580767" y="1433384"/>
                </a:cubicBezTo>
                <a:cubicBezTo>
                  <a:pt x="570266" y="1443885"/>
                  <a:pt x="566555" y="1459953"/>
                  <a:pt x="556054" y="1470454"/>
                </a:cubicBezTo>
                <a:cubicBezTo>
                  <a:pt x="541491" y="1485017"/>
                  <a:pt x="522020" y="1493842"/>
                  <a:pt x="506627" y="1507524"/>
                </a:cubicBezTo>
                <a:cubicBezTo>
                  <a:pt x="484858" y="1526874"/>
                  <a:pt x="464193" y="1547539"/>
                  <a:pt x="444843" y="1569308"/>
                </a:cubicBezTo>
                <a:cubicBezTo>
                  <a:pt x="431161" y="1584701"/>
                  <a:pt x="421176" y="1603099"/>
                  <a:pt x="407773" y="1618735"/>
                </a:cubicBezTo>
                <a:cubicBezTo>
                  <a:pt x="376795" y="1654876"/>
                  <a:pt x="360339" y="1663577"/>
                  <a:pt x="321275" y="1692875"/>
                </a:cubicBezTo>
                <a:lnTo>
                  <a:pt x="222421" y="1841156"/>
                </a:lnTo>
                <a:lnTo>
                  <a:pt x="197708" y="1878227"/>
                </a:lnTo>
                <a:cubicBezTo>
                  <a:pt x="189470" y="1890584"/>
                  <a:pt x="179635" y="1902014"/>
                  <a:pt x="172994" y="1915297"/>
                </a:cubicBezTo>
                <a:cubicBezTo>
                  <a:pt x="98314" y="2064660"/>
                  <a:pt x="193429" y="1879535"/>
                  <a:pt x="123567" y="2001794"/>
                </a:cubicBezTo>
                <a:cubicBezTo>
                  <a:pt x="60851" y="2111546"/>
                  <a:pt x="134356" y="1997968"/>
                  <a:pt x="74140" y="2088292"/>
                </a:cubicBezTo>
                <a:cubicBezTo>
                  <a:pt x="47060" y="2223689"/>
                  <a:pt x="80920" y="2082568"/>
                  <a:pt x="37070" y="2199502"/>
                </a:cubicBezTo>
                <a:cubicBezTo>
                  <a:pt x="31107" y="2215403"/>
                  <a:pt x="28397" y="2232351"/>
                  <a:pt x="24713" y="2248929"/>
                </a:cubicBezTo>
                <a:cubicBezTo>
                  <a:pt x="7227" y="2327617"/>
                  <a:pt x="10794" y="2324772"/>
                  <a:pt x="0" y="2421924"/>
                </a:cubicBezTo>
                <a:cubicBezTo>
                  <a:pt x="2525" y="2477470"/>
                  <a:pt x="473" y="2670953"/>
                  <a:pt x="24713" y="2767913"/>
                </a:cubicBezTo>
                <a:cubicBezTo>
                  <a:pt x="44905" y="2848679"/>
                  <a:pt x="49575" y="2830143"/>
                  <a:pt x="74140" y="2903838"/>
                </a:cubicBezTo>
                <a:cubicBezTo>
                  <a:pt x="131090" y="3074689"/>
                  <a:pt x="35381" y="2825756"/>
                  <a:pt x="111210" y="3002692"/>
                </a:cubicBezTo>
                <a:cubicBezTo>
                  <a:pt x="141084" y="3072399"/>
                  <a:pt x="104570" y="3005578"/>
                  <a:pt x="135924" y="3089189"/>
                </a:cubicBezTo>
                <a:cubicBezTo>
                  <a:pt x="175464" y="3194631"/>
                  <a:pt x="148446" y="3089770"/>
                  <a:pt x="172994" y="3175686"/>
                </a:cubicBezTo>
                <a:cubicBezTo>
                  <a:pt x="178273" y="3194162"/>
                  <a:pt x="187832" y="3242432"/>
                  <a:pt x="197708" y="3262184"/>
                </a:cubicBezTo>
                <a:cubicBezTo>
                  <a:pt x="204349" y="3275467"/>
                  <a:pt x="216389" y="3285683"/>
                  <a:pt x="222421" y="3299254"/>
                </a:cubicBezTo>
                <a:cubicBezTo>
                  <a:pt x="233001" y="3323059"/>
                  <a:pt x="238897" y="3348681"/>
                  <a:pt x="247135" y="3373394"/>
                </a:cubicBezTo>
                <a:cubicBezTo>
                  <a:pt x="262675" y="3420014"/>
                  <a:pt x="266422" y="3442108"/>
                  <a:pt x="308919" y="3484605"/>
                </a:cubicBezTo>
                <a:cubicBezTo>
                  <a:pt x="321276" y="3496962"/>
                  <a:pt x="330713" y="3513188"/>
                  <a:pt x="345989" y="3521675"/>
                </a:cubicBezTo>
                <a:cubicBezTo>
                  <a:pt x="412453" y="3558600"/>
                  <a:pt x="457112" y="3533946"/>
                  <a:pt x="518983" y="3595816"/>
                </a:cubicBezTo>
                <a:cubicBezTo>
                  <a:pt x="531340" y="3608173"/>
                  <a:pt x="540881" y="3624216"/>
                  <a:pt x="556054" y="3632886"/>
                </a:cubicBezTo>
                <a:cubicBezTo>
                  <a:pt x="570799" y="3641312"/>
                  <a:pt x="589580" y="3639280"/>
                  <a:pt x="605481" y="3645243"/>
                </a:cubicBezTo>
                <a:cubicBezTo>
                  <a:pt x="622728" y="3651711"/>
                  <a:pt x="638915" y="3660817"/>
                  <a:pt x="654908" y="3669956"/>
                </a:cubicBezTo>
                <a:cubicBezTo>
                  <a:pt x="667802" y="3677324"/>
                  <a:pt x="678695" y="3688028"/>
                  <a:pt x="691978" y="3694670"/>
                </a:cubicBezTo>
                <a:cubicBezTo>
                  <a:pt x="712741" y="3705052"/>
                  <a:pt x="758680" y="3713446"/>
                  <a:pt x="778475" y="3719384"/>
                </a:cubicBezTo>
                <a:cubicBezTo>
                  <a:pt x="803427" y="3726869"/>
                  <a:pt x="827902" y="3735859"/>
                  <a:pt x="852616" y="3744097"/>
                </a:cubicBezTo>
                <a:cubicBezTo>
                  <a:pt x="864973" y="3748216"/>
                  <a:pt x="878036" y="3750629"/>
                  <a:pt x="889686" y="3756454"/>
                </a:cubicBezTo>
                <a:cubicBezTo>
                  <a:pt x="906162" y="3764692"/>
                  <a:pt x="921470" y="3775874"/>
                  <a:pt x="939113" y="3781167"/>
                </a:cubicBezTo>
                <a:cubicBezTo>
                  <a:pt x="1121622" y="3835919"/>
                  <a:pt x="926847" y="3760603"/>
                  <a:pt x="1062681" y="3805881"/>
                </a:cubicBezTo>
                <a:cubicBezTo>
                  <a:pt x="1181744" y="3845569"/>
                  <a:pt x="1064161" y="3820543"/>
                  <a:pt x="1198605" y="3842951"/>
                </a:cubicBezTo>
                <a:cubicBezTo>
                  <a:pt x="1210962" y="3847070"/>
                  <a:pt x="1223479" y="3850735"/>
                  <a:pt x="1235675" y="3855308"/>
                </a:cubicBezTo>
                <a:cubicBezTo>
                  <a:pt x="1256444" y="3863096"/>
                  <a:pt x="1276213" y="3873647"/>
                  <a:pt x="1297459" y="3880021"/>
                </a:cubicBezTo>
                <a:cubicBezTo>
                  <a:pt x="1317576" y="3886056"/>
                  <a:pt x="1338778" y="3887655"/>
                  <a:pt x="1359243" y="3892378"/>
                </a:cubicBezTo>
                <a:cubicBezTo>
                  <a:pt x="1392339" y="3900016"/>
                  <a:pt x="1425874" y="3906352"/>
                  <a:pt x="1458097" y="3917092"/>
                </a:cubicBezTo>
                <a:cubicBezTo>
                  <a:pt x="1582726" y="3958633"/>
                  <a:pt x="1389373" y="3895238"/>
                  <a:pt x="1544594" y="3941805"/>
                </a:cubicBezTo>
                <a:cubicBezTo>
                  <a:pt x="1569546" y="3949291"/>
                  <a:pt x="1592814" y="3963927"/>
                  <a:pt x="1618735" y="3966519"/>
                </a:cubicBezTo>
                <a:cubicBezTo>
                  <a:pt x="1779415" y="3982586"/>
                  <a:pt x="1701161" y="3974304"/>
                  <a:pt x="1853513" y="3991232"/>
                </a:cubicBezTo>
                <a:cubicBezTo>
                  <a:pt x="1869989" y="3995351"/>
                  <a:pt x="1886287" y="4000258"/>
                  <a:pt x="1902940" y="4003589"/>
                </a:cubicBezTo>
                <a:cubicBezTo>
                  <a:pt x="2253035" y="4073609"/>
                  <a:pt x="2854565" y="4005500"/>
                  <a:pt x="3015048" y="4003589"/>
                </a:cubicBezTo>
                <a:cubicBezTo>
                  <a:pt x="3169615" y="3964946"/>
                  <a:pt x="2977415" y="4014340"/>
                  <a:pt x="3101546" y="3978875"/>
                </a:cubicBezTo>
                <a:cubicBezTo>
                  <a:pt x="3117875" y="3974210"/>
                  <a:pt x="3134497" y="3970638"/>
                  <a:pt x="3150973" y="3966519"/>
                </a:cubicBezTo>
                <a:cubicBezTo>
                  <a:pt x="3167449" y="3958281"/>
                  <a:pt x="3182925" y="3947630"/>
                  <a:pt x="3200400" y="3941805"/>
                </a:cubicBezTo>
                <a:cubicBezTo>
                  <a:pt x="3220324" y="3935163"/>
                  <a:pt x="3241681" y="3934004"/>
                  <a:pt x="3262183" y="3929448"/>
                </a:cubicBezTo>
                <a:cubicBezTo>
                  <a:pt x="3318217" y="3916996"/>
                  <a:pt x="3324132" y="3912918"/>
                  <a:pt x="3385751" y="3892378"/>
                </a:cubicBezTo>
                <a:cubicBezTo>
                  <a:pt x="3398108" y="3888259"/>
                  <a:pt x="3411983" y="3887246"/>
                  <a:pt x="3422821" y="3880021"/>
                </a:cubicBezTo>
                <a:lnTo>
                  <a:pt x="3459891" y="3855308"/>
                </a:lnTo>
                <a:cubicBezTo>
                  <a:pt x="3525795" y="3756455"/>
                  <a:pt x="3439296" y="3875903"/>
                  <a:pt x="3521675" y="3793524"/>
                </a:cubicBezTo>
                <a:cubicBezTo>
                  <a:pt x="3532176" y="3783023"/>
                  <a:pt x="3536882" y="3767863"/>
                  <a:pt x="3546389" y="3756454"/>
                </a:cubicBezTo>
                <a:cubicBezTo>
                  <a:pt x="3576121" y="3720776"/>
                  <a:pt x="3584080" y="3718970"/>
                  <a:pt x="3620529" y="3694670"/>
                </a:cubicBezTo>
                <a:cubicBezTo>
                  <a:pt x="3628767" y="3682313"/>
                  <a:pt x="3635736" y="3669009"/>
                  <a:pt x="3645243" y="3657600"/>
                </a:cubicBezTo>
                <a:cubicBezTo>
                  <a:pt x="3656430" y="3644175"/>
                  <a:pt x="3672156" y="3634749"/>
                  <a:pt x="3682313" y="3620529"/>
                </a:cubicBezTo>
                <a:cubicBezTo>
                  <a:pt x="3693020" y="3605540"/>
                  <a:pt x="3700186" y="3588205"/>
                  <a:pt x="3707027" y="3571102"/>
                </a:cubicBezTo>
                <a:cubicBezTo>
                  <a:pt x="3716702" y="3546915"/>
                  <a:pt x="3723502" y="3521675"/>
                  <a:pt x="3731740" y="3496962"/>
                </a:cubicBezTo>
                <a:lnTo>
                  <a:pt x="3744097" y="3459892"/>
                </a:lnTo>
                <a:cubicBezTo>
                  <a:pt x="3744223" y="3459138"/>
                  <a:pt x="3756003" y="3364689"/>
                  <a:pt x="3768810" y="3348681"/>
                </a:cubicBezTo>
                <a:cubicBezTo>
                  <a:pt x="3778087" y="3337084"/>
                  <a:pt x="3793524" y="3332205"/>
                  <a:pt x="3805881" y="3323967"/>
                </a:cubicBezTo>
                <a:cubicBezTo>
                  <a:pt x="3810000" y="3311610"/>
                  <a:pt x="3811912" y="3298283"/>
                  <a:pt x="3818237" y="3286897"/>
                </a:cubicBezTo>
                <a:cubicBezTo>
                  <a:pt x="3872233" y="3189702"/>
                  <a:pt x="3867664" y="3246951"/>
                  <a:pt x="3867664" y="3188043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853260" y="1446717"/>
            <a:ext cx="5108749" cy="5078627"/>
          </a:xfrm>
          <a:custGeom>
            <a:avLst/>
            <a:gdLst>
              <a:gd name="connsiteX0" fmla="*/ 4364961 w 5108749"/>
              <a:gd name="connsiteY0" fmla="*/ 0 h 5078627"/>
              <a:gd name="connsiteX1" fmla="*/ 4241394 w 5108749"/>
              <a:gd name="connsiteY1" fmla="*/ 49427 h 5078627"/>
              <a:gd name="connsiteX2" fmla="*/ 4204323 w 5108749"/>
              <a:gd name="connsiteY2" fmla="*/ 61783 h 5078627"/>
              <a:gd name="connsiteX3" fmla="*/ 4018972 w 5108749"/>
              <a:gd name="connsiteY3" fmla="*/ 86497 h 5078627"/>
              <a:gd name="connsiteX4" fmla="*/ 3957188 w 5108749"/>
              <a:gd name="connsiteY4" fmla="*/ 98854 h 5078627"/>
              <a:gd name="connsiteX5" fmla="*/ 3870691 w 5108749"/>
              <a:gd name="connsiteY5" fmla="*/ 111210 h 5078627"/>
              <a:gd name="connsiteX6" fmla="*/ 3833621 w 5108749"/>
              <a:gd name="connsiteY6" fmla="*/ 123567 h 5078627"/>
              <a:gd name="connsiteX7" fmla="*/ 3784194 w 5108749"/>
              <a:gd name="connsiteY7" fmla="*/ 135924 h 5078627"/>
              <a:gd name="connsiteX8" fmla="*/ 3747123 w 5108749"/>
              <a:gd name="connsiteY8" fmla="*/ 160638 h 5078627"/>
              <a:gd name="connsiteX9" fmla="*/ 3598842 w 5108749"/>
              <a:gd name="connsiteY9" fmla="*/ 197708 h 5078627"/>
              <a:gd name="connsiteX10" fmla="*/ 3499988 w 5108749"/>
              <a:gd name="connsiteY10" fmla="*/ 234778 h 5078627"/>
              <a:gd name="connsiteX11" fmla="*/ 3450561 w 5108749"/>
              <a:gd name="connsiteY11" fmla="*/ 247135 h 5078627"/>
              <a:gd name="connsiteX12" fmla="*/ 3413491 w 5108749"/>
              <a:gd name="connsiteY12" fmla="*/ 259492 h 5078627"/>
              <a:gd name="connsiteX13" fmla="*/ 3326994 w 5108749"/>
              <a:gd name="connsiteY13" fmla="*/ 271848 h 5078627"/>
              <a:gd name="connsiteX14" fmla="*/ 3191069 w 5108749"/>
              <a:gd name="connsiteY14" fmla="*/ 321275 h 5078627"/>
              <a:gd name="connsiteX15" fmla="*/ 3153999 w 5108749"/>
              <a:gd name="connsiteY15" fmla="*/ 333632 h 5078627"/>
              <a:gd name="connsiteX16" fmla="*/ 3018075 w 5108749"/>
              <a:gd name="connsiteY16" fmla="*/ 370702 h 5078627"/>
              <a:gd name="connsiteX17" fmla="*/ 2981005 w 5108749"/>
              <a:gd name="connsiteY17" fmla="*/ 395416 h 5078627"/>
              <a:gd name="connsiteX18" fmla="*/ 2931578 w 5108749"/>
              <a:gd name="connsiteY18" fmla="*/ 407773 h 5078627"/>
              <a:gd name="connsiteX19" fmla="*/ 2894507 w 5108749"/>
              <a:gd name="connsiteY19" fmla="*/ 420129 h 5078627"/>
              <a:gd name="connsiteX20" fmla="*/ 2857437 w 5108749"/>
              <a:gd name="connsiteY20" fmla="*/ 444843 h 5078627"/>
              <a:gd name="connsiteX21" fmla="*/ 2820367 w 5108749"/>
              <a:gd name="connsiteY21" fmla="*/ 457200 h 5078627"/>
              <a:gd name="connsiteX22" fmla="*/ 2672086 w 5108749"/>
              <a:gd name="connsiteY22" fmla="*/ 494270 h 5078627"/>
              <a:gd name="connsiteX23" fmla="*/ 2635015 w 5108749"/>
              <a:gd name="connsiteY23" fmla="*/ 506627 h 5078627"/>
              <a:gd name="connsiteX24" fmla="*/ 2585588 w 5108749"/>
              <a:gd name="connsiteY24" fmla="*/ 518983 h 5078627"/>
              <a:gd name="connsiteX25" fmla="*/ 2548518 w 5108749"/>
              <a:gd name="connsiteY25" fmla="*/ 531340 h 5078627"/>
              <a:gd name="connsiteX26" fmla="*/ 2499091 w 5108749"/>
              <a:gd name="connsiteY26" fmla="*/ 543697 h 5078627"/>
              <a:gd name="connsiteX27" fmla="*/ 2400237 w 5108749"/>
              <a:gd name="connsiteY27" fmla="*/ 593124 h 5078627"/>
              <a:gd name="connsiteX28" fmla="*/ 2289026 w 5108749"/>
              <a:gd name="connsiteY28" fmla="*/ 630194 h 5078627"/>
              <a:gd name="connsiteX29" fmla="*/ 2239599 w 5108749"/>
              <a:gd name="connsiteY29" fmla="*/ 642551 h 5078627"/>
              <a:gd name="connsiteX30" fmla="*/ 2177815 w 5108749"/>
              <a:gd name="connsiteY30" fmla="*/ 667265 h 5078627"/>
              <a:gd name="connsiteX31" fmla="*/ 2140745 w 5108749"/>
              <a:gd name="connsiteY31" fmla="*/ 679621 h 5078627"/>
              <a:gd name="connsiteX32" fmla="*/ 2078961 w 5108749"/>
              <a:gd name="connsiteY32" fmla="*/ 704335 h 5078627"/>
              <a:gd name="connsiteX33" fmla="*/ 2041891 w 5108749"/>
              <a:gd name="connsiteY33" fmla="*/ 716692 h 5078627"/>
              <a:gd name="connsiteX34" fmla="*/ 1992464 w 5108749"/>
              <a:gd name="connsiteY34" fmla="*/ 741405 h 5078627"/>
              <a:gd name="connsiteX35" fmla="*/ 1955394 w 5108749"/>
              <a:gd name="connsiteY35" fmla="*/ 778475 h 5078627"/>
              <a:gd name="connsiteX36" fmla="*/ 1918323 w 5108749"/>
              <a:gd name="connsiteY36" fmla="*/ 790832 h 5078627"/>
              <a:gd name="connsiteX37" fmla="*/ 1868896 w 5108749"/>
              <a:gd name="connsiteY37" fmla="*/ 815546 h 5078627"/>
              <a:gd name="connsiteX38" fmla="*/ 1819469 w 5108749"/>
              <a:gd name="connsiteY38" fmla="*/ 852616 h 5078627"/>
              <a:gd name="connsiteX39" fmla="*/ 1745329 w 5108749"/>
              <a:gd name="connsiteY39" fmla="*/ 902043 h 5078627"/>
              <a:gd name="connsiteX40" fmla="*/ 1708259 w 5108749"/>
              <a:gd name="connsiteY40" fmla="*/ 939113 h 5078627"/>
              <a:gd name="connsiteX41" fmla="*/ 1646475 w 5108749"/>
              <a:gd name="connsiteY41" fmla="*/ 963827 h 5078627"/>
              <a:gd name="connsiteX42" fmla="*/ 1584691 w 5108749"/>
              <a:gd name="connsiteY42" fmla="*/ 1013254 h 5078627"/>
              <a:gd name="connsiteX43" fmla="*/ 1547621 w 5108749"/>
              <a:gd name="connsiteY43" fmla="*/ 1037967 h 5078627"/>
              <a:gd name="connsiteX44" fmla="*/ 1461123 w 5108749"/>
              <a:gd name="connsiteY44" fmla="*/ 1124465 h 5078627"/>
              <a:gd name="connsiteX45" fmla="*/ 1424053 w 5108749"/>
              <a:gd name="connsiteY45" fmla="*/ 1161535 h 5078627"/>
              <a:gd name="connsiteX46" fmla="*/ 1399340 w 5108749"/>
              <a:gd name="connsiteY46" fmla="*/ 1198605 h 5078627"/>
              <a:gd name="connsiteX47" fmla="*/ 1325199 w 5108749"/>
              <a:gd name="connsiteY47" fmla="*/ 1248032 h 5078627"/>
              <a:gd name="connsiteX48" fmla="*/ 1275772 w 5108749"/>
              <a:gd name="connsiteY48" fmla="*/ 1285102 h 5078627"/>
              <a:gd name="connsiteX49" fmla="*/ 1238702 w 5108749"/>
              <a:gd name="connsiteY49" fmla="*/ 1322173 h 5078627"/>
              <a:gd name="connsiteX50" fmla="*/ 1189275 w 5108749"/>
              <a:gd name="connsiteY50" fmla="*/ 1346886 h 5078627"/>
              <a:gd name="connsiteX51" fmla="*/ 1115134 w 5108749"/>
              <a:gd name="connsiteY51" fmla="*/ 1408670 h 5078627"/>
              <a:gd name="connsiteX52" fmla="*/ 1078064 w 5108749"/>
              <a:gd name="connsiteY52" fmla="*/ 1421027 h 5078627"/>
              <a:gd name="connsiteX53" fmla="*/ 1040994 w 5108749"/>
              <a:gd name="connsiteY53" fmla="*/ 1458097 h 5078627"/>
              <a:gd name="connsiteX54" fmla="*/ 1003923 w 5108749"/>
              <a:gd name="connsiteY54" fmla="*/ 1482810 h 5078627"/>
              <a:gd name="connsiteX55" fmla="*/ 954496 w 5108749"/>
              <a:gd name="connsiteY55" fmla="*/ 1519881 h 5078627"/>
              <a:gd name="connsiteX56" fmla="*/ 917426 w 5108749"/>
              <a:gd name="connsiteY56" fmla="*/ 1544594 h 5078627"/>
              <a:gd name="connsiteX57" fmla="*/ 843286 w 5108749"/>
              <a:gd name="connsiteY57" fmla="*/ 1618735 h 5078627"/>
              <a:gd name="connsiteX58" fmla="*/ 781502 w 5108749"/>
              <a:gd name="connsiteY58" fmla="*/ 1717589 h 5078627"/>
              <a:gd name="connsiteX59" fmla="*/ 707361 w 5108749"/>
              <a:gd name="connsiteY59" fmla="*/ 1804086 h 5078627"/>
              <a:gd name="connsiteX60" fmla="*/ 670291 w 5108749"/>
              <a:gd name="connsiteY60" fmla="*/ 1890583 h 5078627"/>
              <a:gd name="connsiteX61" fmla="*/ 645578 w 5108749"/>
              <a:gd name="connsiteY61" fmla="*/ 1927654 h 5078627"/>
              <a:gd name="connsiteX62" fmla="*/ 633221 w 5108749"/>
              <a:gd name="connsiteY62" fmla="*/ 1964724 h 5078627"/>
              <a:gd name="connsiteX63" fmla="*/ 571437 w 5108749"/>
              <a:gd name="connsiteY63" fmla="*/ 2051221 h 5078627"/>
              <a:gd name="connsiteX64" fmla="*/ 559080 w 5108749"/>
              <a:gd name="connsiteY64" fmla="*/ 2088292 h 5078627"/>
              <a:gd name="connsiteX65" fmla="*/ 497296 w 5108749"/>
              <a:gd name="connsiteY65" fmla="*/ 2187146 h 5078627"/>
              <a:gd name="connsiteX66" fmla="*/ 460226 w 5108749"/>
              <a:gd name="connsiteY66" fmla="*/ 2273643 h 5078627"/>
              <a:gd name="connsiteX67" fmla="*/ 398442 w 5108749"/>
              <a:gd name="connsiteY67" fmla="*/ 2360140 h 5078627"/>
              <a:gd name="connsiteX68" fmla="*/ 373729 w 5108749"/>
              <a:gd name="connsiteY68" fmla="*/ 2421924 h 5078627"/>
              <a:gd name="connsiteX69" fmla="*/ 311945 w 5108749"/>
              <a:gd name="connsiteY69" fmla="*/ 2533135 h 5078627"/>
              <a:gd name="connsiteX70" fmla="*/ 274875 w 5108749"/>
              <a:gd name="connsiteY70" fmla="*/ 2582562 h 5078627"/>
              <a:gd name="connsiteX71" fmla="*/ 225448 w 5108749"/>
              <a:gd name="connsiteY71" fmla="*/ 2706129 h 5078627"/>
              <a:gd name="connsiteX72" fmla="*/ 163664 w 5108749"/>
              <a:gd name="connsiteY72" fmla="*/ 2804983 h 5078627"/>
              <a:gd name="connsiteX73" fmla="*/ 138950 w 5108749"/>
              <a:gd name="connsiteY73" fmla="*/ 2891481 h 5078627"/>
              <a:gd name="connsiteX74" fmla="*/ 77167 w 5108749"/>
              <a:gd name="connsiteY74" fmla="*/ 3002692 h 5078627"/>
              <a:gd name="connsiteX75" fmla="*/ 64810 w 5108749"/>
              <a:gd name="connsiteY75" fmla="*/ 3076832 h 5078627"/>
              <a:gd name="connsiteX76" fmla="*/ 52453 w 5108749"/>
              <a:gd name="connsiteY76" fmla="*/ 3113902 h 5078627"/>
              <a:gd name="connsiteX77" fmla="*/ 40096 w 5108749"/>
              <a:gd name="connsiteY77" fmla="*/ 3163329 h 5078627"/>
              <a:gd name="connsiteX78" fmla="*/ 15383 w 5108749"/>
              <a:gd name="connsiteY78" fmla="*/ 3262183 h 5078627"/>
              <a:gd name="connsiteX79" fmla="*/ 15383 w 5108749"/>
              <a:gd name="connsiteY79" fmla="*/ 3719383 h 5078627"/>
              <a:gd name="connsiteX80" fmla="*/ 27740 w 5108749"/>
              <a:gd name="connsiteY80" fmla="*/ 3781167 h 5078627"/>
              <a:gd name="connsiteX81" fmla="*/ 77167 w 5108749"/>
              <a:gd name="connsiteY81" fmla="*/ 3867665 h 5078627"/>
              <a:gd name="connsiteX82" fmla="*/ 89523 w 5108749"/>
              <a:gd name="connsiteY82" fmla="*/ 3904735 h 5078627"/>
              <a:gd name="connsiteX83" fmla="*/ 126594 w 5108749"/>
              <a:gd name="connsiteY83" fmla="*/ 3941805 h 5078627"/>
              <a:gd name="connsiteX84" fmla="*/ 151307 w 5108749"/>
              <a:gd name="connsiteY84" fmla="*/ 3978875 h 5078627"/>
              <a:gd name="connsiteX85" fmla="*/ 225448 w 5108749"/>
              <a:gd name="connsiteY85" fmla="*/ 4053016 h 5078627"/>
              <a:gd name="connsiteX86" fmla="*/ 262518 w 5108749"/>
              <a:gd name="connsiteY86" fmla="*/ 4102443 h 5078627"/>
              <a:gd name="connsiteX87" fmla="*/ 373729 w 5108749"/>
              <a:gd name="connsiteY87" fmla="*/ 4201297 h 5078627"/>
              <a:gd name="connsiteX88" fmla="*/ 423156 w 5108749"/>
              <a:gd name="connsiteY88" fmla="*/ 4226010 h 5078627"/>
              <a:gd name="connsiteX89" fmla="*/ 484940 w 5108749"/>
              <a:gd name="connsiteY89" fmla="*/ 4263081 h 5078627"/>
              <a:gd name="connsiteX90" fmla="*/ 522010 w 5108749"/>
              <a:gd name="connsiteY90" fmla="*/ 4287794 h 5078627"/>
              <a:gd name="connsiteX91" fmla="*/ 559080 w 5108749"/>
              <a:gd name="connsiteY91" fmla="*/ 4324865 h 5078627"/>
              <a:gd name="connsiteX92" fmla="*/ 608507 w 5108749"/>
              <a:gd name="connsiteY92" fmla="*/ 4337221 h 5078627"/>
              <a:gd name="connsiteX93" fmla="*/ 695005 w 5108749"/>
              <a:gd name="connsiteY93" fmla="*/ 4399005 h 5078627"/>
              <a:gd name="connsiteX94" fmla="*/ 732075 w 5108749"/>
              <a:gd name="connsiteY94" fmla="*/ 4411362 h 5078627"/>
              <a:gd name="connsiteX95" fmla="*/ 781502 w 5108749"/>
              <a:gd name="connsiteY95" fmla="*/ 4436075 h 5078627"/>
              <a:gd name="connsiteX96" fmla="*/ 818572 w 5108749"/>
              <a:gd name="connsiteY96" fmla="*/ 4460789 h 5078627"/>
              <a:gd name="connsiteX97" fmla="*/ 867999 w 5108749"/>
              <a:gd name="connsiteY97" fmla="*/ 4497859 h 5078627"/>
              <a:gd name="connsiteX98" fmla="*/ 905069 w 5108749"/>
              <a:gd name="connsiteY98" fmla="*/ 4510216 h 5078627"/>
              <a:gd name="connsiteX99" fmla="*/ 1016280 w 5108749"/>
              <a:gd name="connsiteY99" fmla="*/ 4572000 h 5078627"/>
              <a:gd name="connsiteX100" fmla="*/ 1102778 w 5108749"/>
              <a:gd name="connsiteY100" fmla="*/ 4621427 h 5078627"/>
              <a:gd name="connsiteX101" fmla="*/ 1139848 w 5108749"/>
              <a:gd name="connsiteY101" fmla="*/ 4646140 h 5078627"/>
              <a:gd name="connsiteX102" fmla="*/ 1213988 w 5108749"/>
              <a:gd name="connsiteY102" fmla="*/ 4670854 h 5078627"/>
              <a:gd name="connsiteX103" fmla="*/ 1275772 w 5108749"/>
              <a:gd name="connsiteY103" fmla="*/ 4695567 h 5078627"/>
              <a:gd name="connsiteX104" fmla="*/ 1349913 w 5108749"/>
              <a:gd name="connsiteY104" fmla="*/ 4732638 h 5078627"/>
              <a:gd name="connsiteX105" fmla="*/ 1386983 w 5108749"/>
              <a:gd name="connsiteY105" fmla="*/ 4757351 h 5078627"/>
              <a:gd name="connsiteX106" fmla="*/ 1436410 w 5108749"/>
              <a:gd name="connsiteY106" fmla="*/ 4769708 h 5078627"/>
              <a:gd name="connsiteX107" fmla="*/ 1510550 w 5108749"/>
              <a:gd name="connsiteY107" fmla="*/ 4819135 h 5078627"/>
              <a:gd name="connsiteX108" fmla="*/ 1584691 w 5108749"/>
              <a:gd name="connsiteY108" fmla="*/ 4843848 h 5078627"/>
              <a:gd name="connsiteX109" fmla="*/ 1621761 w 5108749"/>
              <a:gd name="connsiteY109" fmla="*/ 4868562 h 5078627"/>
              <a:gd name="connsiteX110" fmla="*/ 1695902 w 5108749"/>
              <a:gd name="connsiteY110" fmla="*/ 4893275 h 5078627"/>
              <a:gd name="connsiteX111" fmla="*/ 1782399 w 5108749"/>
              <a:gd name="connsiteY111" fmla="*/ 4942702 h 5078627"/>
              <a:gd name="connsiteX112" fmla="*/ 1868896 w 5108749"/>
              <a:gd name="connsiteY112" fmla="*/ 4967416 h 5078627"/>
              <a:gd name="connsiteX113" fmla="*/ 1905967 w 5108749"/>
              <a:gd name="connsiteY113" fmla="*/ 4992129 h 5078627"/>
              <a:gd name="connsiteX114" fmla="*/ 2128388 w 5108749"/>
              <a:gd name="connsiteY114" fmla="*/ 5041556 h 5078627"/>
              <a:gd name="connsiteX115" fmla="*/ 2165459 w 5108749"/>
              <a:gd name="connsiteY115" fmla="*/ 5053913 h 5078627"/>
              <a:gd name="connsiteX116" fmla="*/ 2313740 w 5108749"/>
              <a:gd name="connsiteY116" fmla="*/ 5078627 h 5078627"/>
              <a:gd name="connsiteX117" fmla="*/ 2993361 w 5108749"/>
              <a:gd name="connsiteY117" fmla="*/ 5066270 h 5078627"/>
              <a:gd name="connsiteX118" fmla="*/ 3104572 w 5108749"/>
              <a:gd name="connsiteY118" fmla="*/ 5053913 h 5078627"/>
              <a:gd name="connsiteX119" fmla="*/ 3697696 w 5108749"/>
              <a:gd name="connsiteY119" fmla="*/ 5041556 h 5078627"/>
              <a:gd name="connsiteX120" fmla="*/ 3784194 w 5108749"/>
              <a:gd name="connsiteY120" fmla="*/ 5016843 h 5078627"/>
              <a:gd name="connsiteX121" fmla="*/ 3858334 w 5108749"/>
              <a:gd name="connsiteY121" fmla="*/ 4992129 h 5078627"/>
              <a:gd name="connsiteX122" fmla="*/ 3907761 w 5108749"/>
              <a:gd name="connsiteY122" fmla="*/ 4979773 h 5078627"/>
              <a:gd name="connsiteX123" fmla="*/ 3981902 w 5108749"/>
              <a:gd name="connsiteY123" fmla="*/ 4955059 h 5078627"/>
              <a:gd name="connsiteX124" fmla="*/ 4018972 w 5108749"/>
              <a:gd name="connsiteY124" fmla="*/ 4930346 h 5078627"/>
              <a:gd name="connsiteX125" fmla="*/ 4080756 w 5108749"/>
              <a:gd name="connsiteY125" fmla="*/ 4917989 h 5078627"/>
              <a:gd name="connsiteX126" fmla="*/ 4130183 w 5108749"/>
              <a:gd name="connsiteY126" fmla="*/ 4893275 h 5078627"/>
              <a:gd name="connsiteX127" fmla="*/ 4167253 w 5108749"/>
              <a:gd name="connsiteY127" fmla="*/ 4880919 h 5078627"/>
              <a:gd name="connsiteX128" fmla="*/ 4204323 w 5108749"/>
              <a:gd name="connsiteY128" fmla="*/ 4856205 h 5078627"/>
              <a:gd name="connsiteX129" fmla="*/ 4241394 w 5108749"/>
              <a:gd name="connsiteY129" fmla="*/ 4843848 h 5078627"/>
              <a:gd name="connsiteX130" fmla="*/ 4278464 w 5108749"/>
              <a:gd name="connsiteY130" fmla="*/ 4819135 h 5078627"/>
              <a:gd name="connsiteX131" fmla="*/ 4315534 w 5108749"/>
              <a:gd name="connsiteY131" fmla="*/ 4806778 h 5078627"/>
              <a:gd name="connsiteX132" fmla="*/ 4389675 w 5108749"/>
              <a:gd name="connsiteY132" fmla="*/ 4757351 h 5078627"/>
              <a:gd name="connsiteX133" fmla="*/ 4439102 w 5108749"/>
              <a:gd name="connsiteY133" fmla="*/ 4670854 h 5078627"/>
              <a:gd name="connsiteX134" fmla="*/ 4525599 w 5108749"/>
              <a:gd name="connsiteY134" fmla="*/ 4547286 h 5078627"/>
              <a:gd name="connsiteX135" fmla="*/ 4599740 w 5108749"/>
              <a:gd name="connsiteY135" fmla="*/ 4473146 h 5078627"/>
              <a:gd name="connsiteX136" fmla="*/ 4673880 w 5108749"/>
              <a:gd name="connsiteY136" fmla="*/ 4423719 h 5078627"/>
              <a:gd name="connsiteX137" fmla="*/ 4785091 w 5108749"/>
              <a:gd name="connsiteY137" fmla="*/ 4324865 h 5078627"/>
              <a:gd name="connsiteX138" fmla="*/ 4822161 w 5108749"/>
              <a:gd name="connsiteY138" fmla="*/ 4275438 h 5078627"/>
              <a:gd name="connsiteX139" fmla="*/ 4883945 w 5108749"/>
              <a:gd name="connsiteY139" fmla="*/ 4201297 h 5078627"/>
              <a:gd name="connsiteX140" fmla="*/ 4896302 w 5108749"/>
              <a:gd name="connsiteY140" fmla="*/ 4164227 h 5078627"/>
              <a:gd name="connsiteX141" fmla="*/ 4921015 w 5108749"/>
              <a:gd name="connsiteY141" fmla="*/ 4127156 h 5078627"/>
              <a:gd name="connsiteX142" fmla="*/ 4933372 w 5108749"/>
              <a:gd name="connsiteY142" fmla="*/ 4090086 h 5078627"/>
              <a:gd name="connsiteX143" fmla="*/ 4958086 w 5108749"/>
              <a:gd name="connsiteY143" fmla="*/ 4040659 h 5078627"/>
              <a:gd name="connsiteX144" fmla="*/ 4970442 w 5108749"/>
              <a:gd name="connsiteY144" fmla="*/ 4003589 h 5078627"/>
              <a:gd name="connsiteX145" fmla="*/ 5044583 w 5108749"/>
              <a:gd name="connsiteY145" fmla="*/ 3892378 h 5078627"/>
              <a:gd name="connsiteX146" fmla="*/ 5069296 w 5108749"/>
              <a:gd name="connsiteY146" fmla="*/ 3855308 h 5078627"/>
              <a:gd name="connsiteX147" fmla="*/ 5081653 w 5108749"/>
              <a:gd name="connsiteY147" fmla="*/ 3818238 h 5078627"/>
              <a:gd name="connsiteX148" fmla="*/ 5106367 w 5108749"/>
              <a:gd name="connsiteY148" fmla="*/ 3781167 h 5078627"/>
              <a:gd name="connsiteX149" fmla="*/ 5106367 w 5108749"/>
              <a:gd name="connsiteY149" fmla="*/ 3707027 h 5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108749" h="5078627">
                <a:moveTo>
                  <a:pt x="4364961" y="0"/>
                </a:moveTo>
                <a:cubicBezTo>
                  <a:pt x="4254968" y="54996"/>
                  <a:pt x="4330327" y="24018"/>
                  <a:pt x="4241394" y="49427"/>
                </a:cubicBezTo>
                <a:cubicBezTo>
                  <a:pt x="4228870" y="53005"/>
                  <a:pt x="4217095" y="59229"/>
                  <a:pt x="4204323" y="61783"/>
                </a:cubicBezTo>
                <a:cubicBezTo>
                  <a:pt x="4162706" y="70106"/>
                  <a:pt x="4058073" y="80481"/>
                  <a:pt x="4018972" y="86497"/>
                </a:cubicBezTo>
                <a:cubicBezTo>
                  <a:pt x="3998214" y="89691"/>
                  <a:pt x="3977905" y="95401"/>
                  <a:pt x="3957188" y="98854"/>
                </a:cubicBezTo>
                <a:cubicBezTo>
                  <a:pt x="3928459" y="103642"/>
                  <a:pt x="3899523" y="107091"/>
                  <a:pt x="3870691" y="111210"/>
                </a:cubicBezTo>
                <a:cubicBezTo>
                  <a:pt x="3858334" y="115329"/>
                  <a:pt x="3846145" y="119989"/>
                  <a:pt x="3833621" y="123567"/>
                </a:cubicBezTo>
                <a:cubicBezTo>
                  <a:pt x="3817292" y="128233"/>
                  <a:pt x="3799804" y="129234"/>
                  <a:pt x="3784194" y="135924"/>
                </a:cubicBezTo>
                <a:cubicBezTo>
                  <a:pt x="3770544" y="141774"/>
                  <a:pt x="3760694" y="154606"/>
                  <a:pt x="3747123" y="160638"/>
                </a:cubicBezTo>
                <a:cubicBezTo>
                  <a:pt x="3688379" y="186746"/>
                  <a:pt x="3661010" y="187347"/>
                  <a:pt x="3598842" y="197708"/>
                </a:cubicBezTo>
                <a:cubicBezTo>
                  <a:pt x="3566198" y="210765"/>
                  <a:pt x="3533888" y="225092"/>
                  <a:pt x="3499988" y="234778"/>
                </a:cubicBezTo>
                <a:cubicBezTo>
                  <a:pt x="3483659" y="239444"/>
                  <a:pt x="3466890" y="242469"/>
                  <a:pt x="3450561" y="247135"/>
                </a:cubicBezTo>
                <a:cubicBezTo>
                  <a:pt x="3438037" y="250713"/>
                  <a:pt x="3426263" y="256938"/>
                  <a:pt x="3413491" y="259492"/>
                </a:cubicBezTo>
                <a:cubicBezTo>
                  <a:pt x="3384932" y="265204"/>
                  <a:pt x="3355826" y="267729"/>
                  <a:pt x="3326994" y="271848"/>
                </a:cubicBezTo>
                <a:cubicBezTo>
                  <a:pt x="3241016" y="306240"/>
                  <a:pt x="3286262" y="289544"/>
                  <a:pt x="3191069" y="321275"/>
                </a:cubicBezTo>
                <a:cubicBezTo>
                  <a:pt x="3178712" y="325394"/>
                  <a:pt x="3166635" y="330473"/>
                  <a:pt x="3153999" y="333632"/>
                </a:cubicBezTo>
                <a:cubicBezTo>
                  <a:pt x="3042509" y="361505"/>
                  <a:pt x="3087368" y="347606"/>
                  <a:pt x="3018075" y="370702"/>
                </a:cubicBezTo>
                <a:cubicBezTo>
                  <a:pt x="3005718" y="378940"/>
                  <a:pt x="2994655" y="389566"/>
                  <a:pt x="2981005" y="395416"/>
                </a:cubicBezTo>
                <a:cubicBezTo>
                  <a:pt x="2965395" y="402106"/>
                  <a:pt x="2947907" y="403108"/>
                  <a:pt x="2931578" y="407773"/>
                </a:cubicBezTo>
                <a:cubicBezTo>
                  <a:pt x="2919054" y="411351"/>
                  <a:pt x="2906864" y="416010"/>
                  <a:pt x="2894507" y="420129"/>
                </a:cubicBezTo>
                <a:cubicBezTo>
                  <a:pt x="2882150" y="428367"/>
                  <a:pt x="2870720" y="438201"/>
                  <a:pt x="2857437" y="444843"/>
                </a:cubicBezTo>
                <a:cubicBezTo>
                  <a:pt x="2845787" y="450668"/>
                  <a:pt x="2832843" y="453457"/>
                  <a:pt x="2820367" y="457200"/>
                </a:cubicBezTo>
                <a:cubicBezTo>
                  <a:pt x="2613962" y="519121"/>
                  <a:pt x="2833111" y="454013"/>
                  <a:pt x="2672086" y="494270"/>
                </a:cubicBezTo>
                <a:cubicBezTo>
                  <a:pt x="2659449" y="497429"/>
                  <a:pt x="2647539" y="503049"/>
                  <a:pt x="2635015" y="506627"/>
                </a:cubicBezTo>
                <a:cubicBezTo>
                  <a:pt x="2618686" y="511292"/>
                  <a:pt x="2601917" y="514318"/>
                  <a:pt x="2585588" y="518983"/>
                </a:cubicBezTo>
                <a:cubicBezTo>
                  <a:pt x="2573064" y="522561"/>
                  <a:pt x="2561042" y="527762"/>
                  <a:pt x="2548518" y="531340"/>
                </a:cubicBezTo>
                <a:cubicBezTo>
                  <a:pt x="2532189" y="536006"/>
                  <a:pt x="2514767" y="537165"/>
                  <a:pt x="2499091" y="543697"/>
                </a:cubicBezTo>
                <a:cubicBezTo>
                  <a:pt x="2465084" y="557867"/>
                  <a:pt x="2435187" y="581474"/>
                  <a:pt x="2400237" y="593124"/>
                </a:cubicBezTo>
                <a:cubicBezTo>
                  <a:pt x="2363167" y="605481"/>
                  <a:pt x="2326935" y="620717"/>
                  <a:pt x="2289026" y="630194"/>
                </a:cubicBezTo>
                <a:cubicBezTo>
                  <a:pt x="2272550" y="634313"/>
                  <a:pt x="2255710" y="637180"/>
                  <a:pt x="2239599" y="642551"/>
                </a:cubicBezTo>
                <a:cubicBezTo>
                  <a:pt x="2218556" y="649565"/>
                  <a:pt x="2198584" y="659477"/>
                  <a:pt x="2177815" y="667265"/>
                </a:cubicBezTo>
                <a:cubicBezTo>
                  <a:pt x="2165619" y="671838"/>
                  <a:pt x="2152941" y="675048"/>
                  <a:pt x="2140745" y="679621"/>
                </a:cubicBezTo>
                <a:cubicBezTo>
                  <a:pt x="2119976" y="687409"/>
                  <a:pt x="2099730" y="696547"/>
                  <a:pt x="2078961" y="704335"/>
                </a:cubicBezTo>
                <a:cubicBezTo>
                  <a:pt x="2066765" y="708909"/>
                  <a:pt x="2053863" y="711561"/>
                  <a:pt x="2041891" y="716692"/>
                </a:cubicBezTo>
                <a:cubicBezTo>
                  <a:pt x="2024960" y="723948"/>
                  <a:pt x="2008940" y="733167"/>
                  <a:pt x="1992464" y="741405"/>
                </a:cubicBezTo>
                <a:cubicBezTo>
                  <a:pt x="1980107" y="753762"/>
                  <a:pt x="1969934" y="768782"/>
                  <a:pt x="1955394" y="778475"/>
                </a:cubicBezTo>
                <a:cubicBezTo>
                  <a:pt x="1944556" y="785700"/>
                  <a:pt x="1930295" y="785701"/>
                  <a:pt x="1918323" y="790832"/>
                </a:cubicBezTo>
                <a:cubicBezTo>
                  <a:pt x="1901392" y="798088"/>
                  <a:pt x="1884516" y="805783"/>
                  <a:pt x="1868896" y="815546"/>
                </a:cubicBezTo>
                <a:cubicBezTo>
                  <a:pt x="1851432" y="826461"/>
                  <a:pt x="1836341" y="840806"/>
                  <a:pt x="1819469" y="852616"/>
                </a:cubicBezTo>
                <a:cubicBezTo>
                  <a:pt x="1795136" y="869649"/>
                  <a:pt x="1766331" y="881041"/>
                  <a:pt x="1745329" y="902043"/>
                </a:cubicBezTo>
                <a:cubicBezTo>
                  <a:pt x="1732972" y="914400"/>
                  <a:pt x="1723078" y="929851"/>
                  <a:pt x="1708259" y="939113"/>
                </a:cubicBezTo>
                <a:cubicBezTo>
                  <a:pt x="1689449" y="950869"/>
                  <a:pt x="1665495" y="952415"/>
                  <a:pt x="1646475" y="963827"/>
                </a:cubicBezTo>
                <a:cubicBezTo>
                  <a:pt x="1623859" y="977396"/>
                  <a:pt x="1605790" y="997430"/>
                  <a:pt x="1584691" y="1013254"/>
                </a:cubicBezTo>
                <a:cubicBezTo>
                  <a:pt x="1572810" y="1022164"/>
                  <a:pt x="1558660" y="1028032"/>
                  <a:pt x="1547621" y="1037967"/>
                </a:cubicBezTo>
                <a:cubicBezTo>
                  <a:pt x="1517313" y="1065244"/>
                  <a:pt x="1489956" y="1095632"/>
                  <a:pt x="1461123" y="1124465"/>
                </a:cubicBezTo>
                <a:cubicBezTo>
                  <a:pt x="1448766" y="1136822"/>
                  <a:pt x="1433746" y="1146995"/>
                  <a:pt x="1424053" y="1161535"/>
                </a:cubicBezTo>
                <a:cubicBezTo>
                  <a:pt x="1415815" y="1173892"/>
                  <a:pt x="1410516" y="1188826"/>
                  <a:pt x="1399340" y="1198605"/>
                </a:cubicBezTo>
                <a:cubicBezTo>
                  <a:pt x="1376987" y="1218164"/>
                  <a:pt x="1348961" y="1230211"/>
                  <a:pt x="1325199" y="1248032"/>
                </a:cubicBezTo>
                <a:cubicBezTo>
                  <a:pt x="1308723" y="1260389"/>
                  <a:pt x="1291408" y="1271699"/>
                  <a:pt x="1275772" y="1285102"/>
                </a:cubicBezTo>
                <a:cubicBezTo>
                  <a:pt x="1262504" y="1296475"/>
                  <a:pt x="1252922" y="1312016"/>
                  <a:pt x="1238702" y="1322173"/>
                </a:cubicBezTo>
                <a:cubicBezTo>
                  <a:pt x="1223713" y="1332880"/>
                  <a:pt x="1205268" y="1337747"/>
                  <a:pt x="1189275" y="1346886"/>
                </a:cubicBezTo>
                <a:cubicBezTo>
                  <a:pt x="1047788" y="1427736"/>
                  <a:pt x="1268465" y="1306450"/>
                  <a:pt x="1115134" y="1408670"/>
                </a:cubicBezTo>
                <a:cubicBezTo>
                  <a:pt x="1104296" y="1415895"/>
                  <a:pt x="1090421" y="1416908"/>
                  <a:pt x="1078064" y="1421027"/>
                </a:cubicBezTo>
                <a:cubicBezTo>
                  <a:pt x="1065707" y="1433384"/>
                  <a:pt x="1054419" y="1446910"/>
                  <a:pt x="1040994" y="1458097"/>
                </a:cubicBezTo>
                <a:cubicBezTo>
                  <a:pt x="1029585" y="1467604"/>
                  <a:pt x="1016008" y="1474178"/>
                  <a:pt x="1003923" y="1482810"/>
                </a:cubicBezTo>
                <a:cubicBezTo>
                  <a:pt x="987164" y="1494780"/>
                  <a:pt x="971255" y="1507910"/>
                  <a:pt x="954496" y="1519881"/>
                </a:cubicBezTo>
                <a:cubicBezTo>
                  <a:pt x="942411" y="1528513"/>
                  <a:pt x="928526" y="1534728"/>
                  <a:pt x="917426" y="1544594"/>
                </a:cubicBezTo>
                <a:cubicBezTo>
                  <a:pt x="891304" y="1567814"/>
                  <a:pt x="858916" y="1587475"/>
                  <a:pt x="843286" y="1618735"/>
                </a:cubicBezTo>
                <a:cubicBezTo>
                  <a:pt x="818927" y="1667451"/>
                  <a:pt x="818930" y="1674815"/>
                  <a:pt x="781502" y="1717589"/>
                </a:cubicBezTo>
                <a:cubicBezTo>
                  <a:pt x="697599" y="1813478"/>
                  <a:pt x="760281" y="1724708"/>
                  <a:pt x="707361" y="1804086"/>
                </a:cubicBezTo>
                <a:cubicBezTo>
                  <a:pt x="693498" y="1845679"/>
                  <a:pt x="694724" y="1847824"/>
                  <a:pt x="670291" y="1890583"/>
                </a:cubicBezTo>
                <a:cubicBezTo>
                  <a:pt x="662923" y="1903477"/>
                  <a:pt x="652220" y="1914371"/>
                  <a:pt x="645578" y="1927654"/>
                </a:cubicBezTo>
                <a:cubicBezTo>
                  <a:pt x="639753" y="1939304"/>
                  <a:pt x="639683" y="1953415"/>
                  <a:pt x="633221" y="1964724"/>
                </a:cubicBezTo>
                <a:cubicBezTo>
                  <a:pt x="610828" y="2003911"/>
                  <a:pt x="590564" y="2012966"/>
                  <a:pt x="571437" y="2051221"/>
                </a:cubicBezTo>
                <a:cubicBezTo>
                  <a:pt x="565612" y="2062871"/>
                  <a:pt x="564211" y="2076320"/>
                  <a:pt x="559080" y="2088292"/>
                </a:cubicBezTo>
                <a:cubicBezTo>
                  <a:pt x="536464" y="2141064"/>
                  <a:pt x="532778" y="2139838"/>
                  <a:pt x="497296" y="2187146"/>
                </a:cubicBezTo>
                <a:cubicBezTo>
                  <a:pt x="485284" y="2223185"/>
                  <a:pt x="482041" y="2238739"/>
                  <a:pt x="460226" y="2273643"/>
                </a:cubicBezTo>
                <a:cubicBezTo>
                  <a:pt x="446241" y="2296019"/>
                  <a:pt x="411508" y="2334009"/>
                  <a:pt x="398442" y="2360140"/>
                </a:cubicBezTo>
                <a:cubicBezTo>
                  <a:pt x="388522" y="2379979"/>
                  <a:pt x="382738" y="2401655"/>
                  <a:pt x="373729" y="2421924"/>
                </a:cubicBezTo>
                <a:cubicBezTo>
                  <a:pt x="358028" y="2457251"/>
                  <a:pt x="332736" y="2501949"/>
                  <a:pt x="311945" y="2533135"/>
                </a:cubicBezTo>
                <a:cubicBezTo>
                  <a:pt x="300521" y="2550271"/>
                  <a:pt x="287232" y="2566086"/>
                  <a:pt x="274875" y="2582562"/>
                </a:cubicBezTo>
                <a:cubicBezTo>
                  <a:pt x="254623" y="2643317"/>
                  <a:pt x="254537" y="2655223"/>
                  <a:pt x="225448" y="2706129"/>
                </a:cubicBezTo>
                <a:cubicBezTo>
                  <a:pt x="186238" y="2774747"/>
                  <a:pt x="210273" y="2711764"/>
                  <a:pt x="163664" y="2804983"/>
                </a:cubicBezTo>
                <a:cubicBezTo>
                  <a:pt x="148728" y="2834855"/>
                  <a:pt x="150826" y="2859810"/>
                  <a:pt x="138950" y="2891481"/>
                </a:cubicBezTo>
                <a:cubicBezTo>
                  <a:pt x="127131" y="2922998"/>
                  <a:pt x="92898" y="2976474"/>
                  <a:pt x="77167" y="3002692"/>
                </a:cubicBezTo>
                <a:cubicBezTo>
                  <a:pt x="73048" y="3027405"/>
                  <a:pt x="70245" y="3052374"/>
                  <a:pt x="64810" y="3076832"/>
                </a:cubicBezTo>
                <a:cubicBezTo>
                  <a:pt x="61984" y="3089547"/>
                  <a:pt x="56031" y="3101378"/>
                  <a:pt x="52453" y="3113902"/>
                </a:cubicBezTo>
                <a:cubicBezTo>
                  <a:pt x="47787" y="3130231"/>
                  <a:pt x="43780" y="3146751"/>
                  <a:pt x="40096" y="3163329"/>
                </a:cubicBezTo>
                <a:cubicBezTo>
                  <a:pt x="20214" y="3252800"/>
                  <a:pt x="37465" y="3195939"/>
                  <a:pt x="15383" y="3262183"/>
                </a:cubicBezTo>
                <a:cubicBezTo>
                  <a:pt x="-5862" y="3474629"/>
                  <a:pt x="-4382" y="3403145"/>
                  <a:pt x="15383" y="3719383"/>
                </a:cubicBezTo>
                <a:cubicBezTo>
                  <a:pt x="16693" y="3740345"/>
                  <a:pt x="21098" y="3761242"/>
                  <a:pt x="27740" y="3781167"/>
                </a:cubicBezTo>
                <a:cubicBezTo>
                  <a:pt x="38192" y="3812524"/>
                  <a:pt x="59088" y="3840546"/>
                  <a:pt x="77167" y="3867665"/>
                </a:cubicBezTo>
                <a:cubicBezTo>
                  <a:pt x="81286" y="3880022"/>
                  <a:pt x="82298" y="3893898"/>
                  <a:pt x="89523" y="3904735"/>
                </a:cubicBezTo>
                <a:cubicBezTo>
                  <a:pt x="99217" y="3919275"/>
                  <a:pt x="115407" y="3928380"/>
                  <a:pt x="126594" y="3941805"/>
                </a:cubicBezTo>
                <a:cubicBezTo>
                  <a:pt x="136101" y="3953214"/>
                  <a:pt x="141441" y="3967775"/>
                  <a:pt x="151307" y="3978875"/>
                </a:cubicBezTo>
                <a:cubicBezTo>
                  <a:pt x="174527" y="4004997"/>
                  <a:pt x="204478" y="4025056"/>
                  <a:pt x="225448" y="4053016"/>
                </a:cubicBezTo>
                <a:cubicBezTo>
                  <a:pt x="237805" y="4069492"/>
                  <a:pt x="248956" y="4086944"/>
                  <a:pt x="262518" y="4102443"/>
                </a:cubicBezTo>
                <a:cubicBezTo>
                  <a:pt x="290387" y="4134294"/>
                  <a:pt x="339262" y="4178319"/>
                  <a:pt x="373729" y="4201297"/>
                </a:cubicBezTo>
                <a:cubicBezTo>
                  <a:pt x="389056" y="4211515"/>
                  <a:pt x="407054" y="4217064"/>
                  <a:pt x="423156" y="4226010"/>
                </a:cubicBezTo>
                <a:cubicBezTo>
                  <a:pt x="444151" y="4237674"/>
                  <a:pt x="464573" y="4250352"/>
                  <a:pt x="484940" y="4263081"/>
                </a:cubicBezTo>
                <a:cubicBezTo>
                  <a:pt x="497533" y="4270952"/>
                  <a:pt x="510601" y="4278287"/>
                  <a:pt x="522010" y="4287794"/>
                </a:cubicBezTo>
                <a:cubicBezTo>
                  <a:pt x="535435" y="4298981"/>
                  <a:pt x="543907" y="4316195"/>
                  <a:pt x="559080" y="4324865"/>
                </a:cubicBezTo>
                <a:cubicBezTo>
                  <a:pt x="573825" y="4333291"/>
                  <a:pt x="592031" y="4333102"/>
                  <a:pt x="608507" y="4337221"/>
                </a:cubicBezTo>
                <a:cubicBezTo>
                  <a:pt x="619711" y="4345624"/>
                  <a:pt x="676928" y="4389967"/>
                  <a:pt x="695005" y="4399005"/>
                </a:cubicBezTo>
                <a:cubicBezTo>
                  <a:pt x="706655" y="4404830"/>
                  <a:pt x="720103" y="4406231"/>
                  <a:pt x="732075" y="4411362"/>
                </a:cubicBezTo>
                <a:cubicBezTo>
                  <a:pt x="749006" y="4418618"/>
                  <a:pt x="765509" y="4426936"/>
                  <a:pt x="781502" y="4436075"/>
                </a:cubicBezTo>
                <a:cubicBezTo>
                  <a:pt x="794396" y="4443443"/>
                  <a:pt x="806487" y="4452157"/>
                  <a:pt x="818572" y="4460789"/>
                </a:cubicBezTo>
                <a:cubicBezTo>
                  <a:pt x="835330" y="4472759"/>
                  <a:pt x="850118" y="4487641"/>
                  <a:pt x="867999" y="4497859"/>
                </a:cubicBezTo>
                <a:cubicBezTo>
                  <a:pt x="879308" y="4504321"/>
                  <a:pt x="893683" y="4503890"/>
                  <a:pt x="905069" y="4510216"/>
                </a:cubicBezTo>
                <a:cubicBezTo>
                  <a:pt x="1032536" y="4581031"/>
                  <a:pt x="932400" y="4544039"/>
                  <a:pt x="1016280" y="4572000"/>
                </a:cubicBezTo>
                <a:cubicBezTo>
                  <a:pt x="1086703" y="4642423"/>
                  <a:pt x="1015654" y="4584089"/>
                  <a:pt x="1102778" y="4621427"/>
                </a:cubicBezTo>
                <a:cubicBezTo>
                  <a:pt x="1116428" y="4627277"/>
                  <a:pt x="1126277" y="4640108"/>
                  <a:pt x="1139848" y="4646140"/>
                </a:cubicBezTo>
                <a:cubicBezTo>
                  <a:pt x="1163653" y="4656720"/>
                  <a:pt x="1189801" y="4661179"/>
                  <a:pt x="1213988" y="4670854"/>
                </a:cubicBezTo>
                <a:cubicBezTo>
                  <a:pt x="1234583" y="4679092"/>
                  <a:pt x="1255579" y="4686388"/>
                  <a:pt x="1275772" y="4695567"/>
                </a:cubicBezTo>
                <a:cubicBezTo>
                  <a:pt x="1300926" y="4707001"/>
                  <a:pt x="1325759" y="4719219"/>
                  <a:pt x="1349913" y="4732638"/>
                </a:cubicBezTo>
                <a:cubicBezTo>
                  <a:pt x="1362895" y="4739850"/>
                  <a:pt x="1373333" y="4751501"/>
                  <a:pt x="1386983" y="4757351"/>
                </a:cubicBezTo>
                <a:cubicBezTo>
                  <a:pt x="1402593" y="4764041"/>
                  <a:pt x="1419934" y="4765589"/>
                  <a:pt x="1436410" y="4769708"/>
                </a:cubicBezTo>
                <a:cubicBezTo>
                  <a:pt x="1461123" y="4786184"/>
                  <a:pt x="1482372" y="4809743"/>
                  <a:pt x="1510550" y="4819135"/>
                </a:cubicBezTo>
                <a:lnTo>
                  <a:pt x="1584691" y="4843848"/>
                </a:lnTo>
                <a:cubicBezTo>
                  <a:pt x="1597048" y="4852086"/>
                  <a:pt x="1608190" y="4862530"/>
                  <a:pt x="1621761" y="4868562"/>
                </a:cubicBezTo>
                <a:cubicBezTo>
                  <a:pt x="1645566" y="4879142"/>
                  <a:pt x="1695902" y="4893275"/>
                  <a:pt x="1695902" y="4893275"/>
                </a:cubicBezTo>
                <a:cubicBezTo>
                  <a:pt x="1726633" y="4913763"/>
                  <a:pt x="1746561" y="4929263"/>
                  <a:pt x="1782399" y="4942702"/>
                </a:cubicBezTo>
                <a:cubicBezTo>
                  <a:pt x="1814076" y="4954581"/>
                  <a:pt x="1839020" y="4952478"/>
                  <a:pt x="1868896" y="4967416"/>
                </a:cubicBezTo>
                <a:cubicBezTo>
                  <a:pt x="1882179" y="4974058"/>
                  <a:pt x="1892396" y="4986097"/>
                  <a:pt x="1905967" y="4992129"/>
                </a:cubicBezTo>
                <a:cubicBezTo>
                  <a:pt x="1976146" y="5023320"/>
                  <a:pt x="2053426" y="5030848"/>
                  <a:pt x="2128388" y="5041556"/>
                </a:cubicBezTo>
                <a:cubicBezTo>
                  <a:pt x="2140745" y="5045675"/>
                  <a:pt x="2152822" y="5050754"/>
                  <a:pt x="2165459" y="5053913"/>
                </a:cubicBezTo>
                <a:cubicBezTo>
                  <a:pt x="2213644" y="5065960"/>
                  <a:pt x="2264914" y="5071652"/>
                  <a:pt x="2313740" y="5078627"/>
                </a:cubicBezTo>
                <a:lnTo>
                  <a:pt x="2993361" y="5066270"/>
                </a:lnTo>
                <a:cubicBezTo>
                  <a:pt x="3030641" y="5065105"/>
                  <a:pt x="3067296" y="5055221"/>
                  <a:pt x="3104572" y="5053913"/>
                </a:cubicBezTo>
                <a:cubicBezTo>
                  <a:pt x="3302201" y="5046979"/>
                  <a:pt x="3499988" y="5045675"/>
                  <a:pt x="3697696" y="5041556"/>
                </a:cubicBezTo>
                <a:cubicBezTo>
                  <a:pt x="3822356" y="5000006"/>
                  <a:pt x="3628936" y="5063422"/>
                  <a:pt x="3784194" y="5016843"/>
                </a:cubicBezTo>
                <a:cubicBezTo>
                  <a:pt x="3809146" y="5009357"/>
                  <a:pt x="3833061" y="4998447"/>
                  <a:pt x="3858334" y="4992129"/>
                </a:cubicBezTo>
                <a:cubicBezTo>
                  <a:pt x="3874810" y="4988010"/>
                  <a:pt x="3891495" y="4984653"/>
                  <a:pt x="3907761" y="4979773"/>
                </a:cubicBezTo>
                <a:cubicBezTo>
                  <a:pt x="3932713" y="4972288"/>
                  <a:pt x="3960227" y="4969509"/>
                  <a:pt x="3981902" y="4955059"/>
                </a:cubicBezTo>
                <a:cubicBezTo>
                  <a:pt x="3994259" y="4946821"/>
                  <a:pt x="4005067" y="4935560"/>
                  <a:pt x="4018972" y="4930346"/>
                </a:cubicBezTo>
                <a:cubicBezTo>
                  <a:pt x="4038637" y="4922972"/>
                  <a:pt x="4060161" y="4922108"/>
                  <a:pt x="4080756" y="4917989"/>
                </a:cubicBezTo>
                <a:cubicBezTo>
                  <a:pt x="4097232" y="4909751"/>
                  <a:pt x="4113252" y="4900531"/>
                  <a:pt x="4130183" y="4893275"/>
                </a:cubicBezTo>
                <a:cubicBezTo>
                  <a:pt x="4142155" y="4888144"/>
                  <a:pt x="4155603" y="4886744"/>
                  <a:pt x="4167253" y="4880919"/>
                </a:cubicBezTo>
                <a:cubicBezTo>
                  <a:pt x="4180536" y="4874277"/>
                  <a:pt x="4191040" y="4862847"/>
                  <a:pt x="4204323" y="4856205"/>
                </a:cubicBezTo>
                <a:cubicBezTo>
                  <a:pt x="4215973" y="4850380"/>
                  <a:pt x="4229744" y="4849673"/>
                  <a:pt x="4241394" y="4843848"/>
                </a:cubicBezTo>
                <a:cubicBezTo>
                  <a:pt x="4254677" y="4837207"/>
                  <a:pt x="4265181" y="4825776"/>
                  <a:pt x="4278464" y="4819135"/>
                </a:cubicBezTo>
                <a:cubicBezTo>
                  <a:pt x="4290114" y="4813310"/>
                  <a:pt x="4304148" y="4813104"/>
                  <a:pt x="4315534" y="4806778"/>
                </a:cubicBezTo>
                <a:cubicBezTo>
                  <a:pt x="4341498" y="4792353"/>
                  <a:pt x="4389675" y="4757351"/>
                  <a:pt x="4389675" y="4757351"/>
                </a:cubicBezTo>
                <a:cubicBezTo>
                  <a:pt x="4475166" y="4629112"/>
                  <a:pt x="4345033" y="4827636"/>
                  <a:pt x="4439102" y="4670854"/>
                </a:cubicBezTo>
                <a:cubicBezTo>
                  <a:pt x="4450031" y="4652639"/>
                  <a:pt x="4505322" y="4569816"/>
                  <a:pt x="4525599" y="4547286"/>
                </a:cubicBezTo>
                <a:cubicBezTo>
                  <a:pt x="4548980" y="4521308"/>
                  <a:pt x="4575026" y="4497860"/>
                  <a:pt x="4599740" y="4473146"/>
                </a:cubicBezTo>
                <a:cubicBezTo>
                  <a:pt x="4646022" y="4426864"/>
                  <a:pt x="4620230" y="4441601"/>
                  <a:pt x="4673880" y="4423719"/>
                </a:cubicBezTo>
                <a:cubicBezTo>
                  <a:pt x="4722046" y="4391608"/>
                  <a:pt x="4742773" y="4381289"/>
                  <a:pt x="4785091" y="4324865"/>
                </a:cubicBezTo>
                <a:cubicBezTo>
                  <a:pt x="4797448" y="4308389"/>
                  <a:pt x="4808758" y="4291075"/>
                  <a:pt x="4822161" y="4275438"/>
                </a:cubicBezTo>
                <a:cubicBezTo>
                  <a:pt x="4854956" y="4237177"/>
                  <a:pt x="4862096" y="4244995"/>
                  <a:pt x="4883945" y="4201297"/>
                </a:cubicBezTo>
                <a:cubicBezTo>
                  <a:pt x="4889770" y="4189647"/>
                  <a:pt x="4890477" y="4175877"/>
                  <a:pt x="4896302" y="4164227"/>
                </a:cubicBezTo>
                <a:cubicBezTo>
                  <a:pt x="4902944" y="4150944"/>
                  <a:pt x="4914373" y="4140439"/>
                  <a:pt x="4921015" y="4127156"/>
                </a:cubicBezTo>
                <a:cubicBezTo>
                  <a:pt x="4926840" y="4115506"/>
                  <a:pt x="4928241" y="4102058"/>
                  <a:pt x="4933372" y="4090086"/>
                </a:cubicBezTo>
                <a:cubicBezTo>
                  <a:pt x="4940628" y="4073155"/>
                  <a:pt x="4950830" y="4057590"/>
                  <a:pt x="4958086" y="4040659"/>
                </a:cubicBezTo>
                <a:cubicBezTo>
                  <a:pt x="4963217" y="4028687"/>
                  <a:pt x="4964117" y="4014975"/>
                  <a:pt x="4970442" y="4003589"/>
                </a:cubicBezTo>
                <a:cubicBezTo>
                  <a:pt x="4970454" y="4003567"/>
                  <a:pt x="5032219" y="3910924"/>
                  <a:pt x="5044583" y="3892378"/>
                </a:cubicBezTo>
                <a:cubicBezTo>
                  <a:pt x="5052821" y="3880021"/>
                  <a:pt x="5064600" y="3869397"/>
                  <a:pt x="5069296" y="3855308"/>
                </a:cubicBezTo>
                <a:cubicBezTo>
                  <a:pt x="5073415" y="3842951"/>
                  <a:pt x="5075828" y="3829888"/>
                  <a:pt x="5081653" y="3818238"/>
                </a:cubicBezTo>
                <a:cubicBezTo>
                  <a:pt x="5088295" y="3804955"/>
                  <a:pt x="5103145" y="3795665"/>
                  <a:pt x="5106367" y="3781167"/>
                </a:cubicBezTo>
                <a:cubicBezTo>
                  <a:pt x="5111728" y="3757042"/>
                  <a:pt x="5106367" y="3731740"/>
                  <a:pt x="5106367" y="3707027"/>
                </a:cubicBezTo>
              </a:path>
            </a:pathLst>
          </a:custGeom>
          <a:noFill/>
          <a:ln w="571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4924266" y="3307604"/>
            <a:ext cx="2261287" cy="2137719"/>
          </a:xfrm>
          <a:custGeom>
            <a:avLst/>
            <a:gdLst>
              <a:gd name="connsiteX0" fmla="*/ 2261287 w 2261287"/>
              <a:gd name="connsiteY0" fmla="*/ 0 h 2137719"/>
              <a:gd name="connsiteX1" fmla="*/ 2150076 w 2261287"/>
              <a:gd name="connsiteY1" fmla="*/ 24713 h 2137719"/>
              <a:gd name="connsiteX2" fmla="*/ 2075935 w 2261287"/>
              <a:gd name="connsiteY2" fmla="*/ 49427 h 2137719"/>
              <a:gd name="connsiteX3" fmla="*/ 1927654 w 2261287"/>
              <a:gd name="connsiteY3" fmla="*/ 74140 h 2137719"/>
              <a:gd name="connsiteX4" fmla="*/ 1804087 w 2261287"/>
              <a:gd name="connsiteY4" fmla="*/ 123568 h 2137719"/>
              <a:gd name="connsiteX5" fmla="*/ 1692876 w 2261287"/>
              <a:gd name="connsiteY5" fmla="*/ 148281 h 2137719"/>
              <a:gd name="connsiteX6" fmla="*/ 1606378 w 2261287"/>
              <a:gd name="connsiteY6" fmla="*/ 185351 h 2137719"/>
              <a:gd name="connsiteX7" fmla="*/ 1556951 w 2261287"/>
              <a:gd name="connsiteY7" fmla="*/ 222422 h 2137719"/>
              <a:gd name="connsiteX8" fmla="*/ 1519881 w 2261287"/>
              <a:gd name="connsiteY8" fmla="*/ 234778 h 2137719"/>
              <a:gd name="connsiteX9" fmla="*/ 1470454 w 2261287"/>
              <a:gd name="connsiteY9" fmla="*/ 259492 h 2137719"/>
              <a:gd name="connsiteX10" fmla="*/ 1433384 w 2261287"/>
              <a:gd name="connsiteY10" fmla="*/ 271849 h 2137719"/>
              <a:gd name="connsiteX11" fmla="*/ 1334530 w 2261287"/>
              <a:gd name="connsiteY11" fmla="*/ 308919 h 2137719"/>
              <a:gd name="connsiteX12" fmla="*/ 1272746 w 2261287"/>
              <a:gd name="connsiteY12" fmla="*/ 321276 h 2137719"/>
              <a:gd name="connsiteX13" fmla="*/ 1161535 w 2261287"/>
              <a:gd name="connsiteY13" fmla="*/ 370703 h 2137719"/>
              <a:gd name="connsiteX14" fmla="*/ 1112108 w 2261287"/>
              <a:gd name="connsiteY14" fmla="*/ 395416 h 2137719"/>
              <a:gd name="connsiteX15" fmla="*/ 1037968 w 2261287"/>
              <a:gd name="connsiteY15" fmla="*/ 420130 h 2137719"/>
              <a:gd name="connsiteX16" fmla="*/ 1000897 w 2261287"/>
              <a:gd name="connsiteY16" fmla="*/ 432486 h 2137719"/>
              <a:gd name="connsiteX17" fmla="*/ 951470 w 2261287"/>
              <a:gd name="connsiteY17" fmla="*/ 457200 h 2137719"/>
              <a:gd name="connsiteX18" fmla="*/ 889687 w 2261287"/>
              <a:gd name="connsiteY18" fmla="*/ 469557 h 2137719"/>
              <a:gd name="connsiteX19" fmla="*/ 790832 w 2261287"/>
              <a:gd name="connsiteY19" fmla="*/ 494270 h 2137719"/>
              <a:gd name="connsiteX20" fmla="*/ 716692 w 2261287"/>
              <a:gd name="connsiteY20" fmla="*/ 531340 h 2137719"/>
              <a:gd name="connsiteX21" fmla="*/ 679622 w 2261287"/>
              <a:gd name="connsiteY21" fmla="*/ 556054 h 2137719"/>
              <a:gd name="connsiteX22" fmla="*/ 642551 w 2261287"/>
              <a:gd name="connsiteY22" fmla="*/ 568411 h 2137719"/>
              <a:gd name="connsiteX23" fmla="*/ 593124 w 2261287"/>
              <a:gd name="connsiteY23" fmla="*/ 593124 h 2137719"/>
              <a:gd name="connsiteX24" fmla="*/ 543697 w 2261287"/>
              <a:gd name="connsiteY24" fmla="*/ 605481 h 2137719"/>
              <a:gd name="connsiteX25" fmla="*/ 494270 w 2261287"/>
              <a:gd name="connsiteY25" fmla="*/ 630195 h 2137719"/>
              <a:gd name="connsiteX26" fmla="*/ 457200 w 2261287"/>
              <a:gd name="connsiteY26" fmla="*/ 654908 h 2137719"/>
              <a:gd name="connsiteX27" fmla="*/ 407773 w 2261287"/>
              <a:gd name="connsiteY27" fmla="*/ 667265 h 2137719"/>
              <a:gd name="connsiteX28" fmla="*/ 345989 w 2261287"/>
              <a:gd name="connsiteY28" fmla="*/ 691978 h 2137719"/>
              <a:gd name="connsiteX29" fmla="*/ 308919 w 2261287"/>
              <a:gd name="connsiteY29" fmla="*/ 729049 h 2137719"/>
              <a:gd name="connsiteX30" fmla="*/ 222422 w 2261287"/>
              <a:gd name="connsiteY30" fmla="*/ 803189 h 2137719"/>
              <a:gd name="connsiteX31" fmla="*/ 172995 w 2261287"/>
              <a:gd name="connsiteY31" fmla="*/ 889686 h 2137719"/>
              <a:gd name="connsiteX32" fmla="*/ 135924 w 2261287"/>
              <a:gd name="connsiteY32" fmla="*/ 926757 h 2137719"/>
              <a:gd name="connsiteX33" fmla="*/ 98854 w 2261287"/>
              <a:gd name="connsiteY33" fmla="*/ 1013254 h 2137719"/>
              <a:gd name="connsiteX34" fmla="*/ 86497 w 2261287"/>
              <a:gd name="connsiteY34" fmla="*/ 1050324 h 2137719"/>
              <a:gd name="connsiteX35" fmla="*/ 61784 w 2261287"/>
              <a:gd name="connsiteY35" fmla="*/ 1099751 h 2137719"/>
              <a:gd name="connsiteX36" fmla="*/ 49427 w 2261287"/>
              <a:gd name="connsiteY36" fmla="*/ 1136822 h 2137719"/>
              <a:gd name="connsiteX37" fmla="*/ 24714 w 2261287"/>
              <a:gd name="connsiteY37" fmla="*/ 1186249 h 2137719"/>
              <a:gd name="connsiteX38" fmla="*/ 0 w 2261287"/>
              <a:gd name="connsiteY38" fmla="*/ 1285103 h 2137719"/>
              <a:gd name="connsiteX39" fmla="*/ 12357 w 2261287"/>
              <a:gd name="connsiteY39" fmla="*/ 1791730 h 2137719"/>
              <a:gd name="connsiteX40" fmla="*/ 49427 w 2261287"/>
              <a:gd name="connsiteY40" fmla="*/ 1816443 h 2137719"/>
              <a:gd name="connsiteX41" fmla="*/ 61784 w 2261287"/>
              <a:gd name="connsiteY41" fmla="*/ 1865870 h 2137719"/>
              <a:gd name="connsiteX42" fmla="*/ 98854 w 2261287"/>
              <a:gd name="connsiteY42" fmla="*/ 1890584 h 2137719"/>
              <a:gd name="connsiteX43" fmla="*/ 185351 w 2261287"/>
              <a:gd name="connsiteY43" fmla="*/ 1952368 h 2137719"/>
              <a:gd name="connsiteX44" fmla="*/ 284205 w 2261287"/>
              <a:gd name="connsiteY44" fmla="*/ 1977081 h 2137719"/>
              <a:gd name="connsiteX45" fmla="*/ 370703 w 2261287"/>
              <a:gd name="connsiteY45" fmla="*/ 2014151 h 2137719"/>
              <a:gd name="connsiteX46" fmla="*/ 432487 w 2261287"/>
              <a:gd name="connsiteY46" fmla="*/ 2026508 h 2137719"/>
              <a:gd name="connsiteX47" fmla="*/ 506627 w 2261287"/>
              <a:gd name="connsiteY47" fmla="*/ 2051222 h 2137719"/>
              <a:gd name="connsiteX48" fmla="*/ 543697 w 2261287"/>
              <a:gd name="connsiteY48" fmla="*/ 2063578 h 2137719"/>
              <a:gd name="connsiteX49" fmla="*/ 642551 w 2261287"/>
              <a:gd name="connsiteY49" fmla="*/ 2088292 h 2137719"/>
              <a:gd name="connsiteX50" fmla="*/ 716692 w 2261287"/>
              <a:gd name="connsiteY50" fmla="*/ 2113005 h 2137719"/>
              <a:gd name="connsiteX51" fmla="*/ 753762 w 2261287"/>
              <a:gd name="connsiteY51" fmla="*/ 2125362 h 2137719"/>
              <a:gd name="connsiteX52" fmla="*/ 864973 w 2261287"/>
              <a:gd name="connsiteY52" fmla="*/ 2137719 h 2137719"/>
              <a:gd name="connsiteX53" fmla="*/ 1136822 w 2261287"/>
              <a:gd name="connsiteY53" fmla="*/ 2125362 h 2137719"/>
              <a:gd name="connsiteX54" fmla="*/ 1248032 w 2261287"/>
              <a:gd name="connsiteY54" fmla="*/ 2075935 h 2137719"/>
              <a:gd name="connsiteX55" fmla="*/ 1346887 w 2261287"/>
              <a:gd name="connsiteY55" fmla="*/ 2051222 h 2137719"/>
              <a:gd name="connsiteX56" fmla="*/ 1421027 w 2261287"/>
              <a:gd name="connsiteY56" fmla="*/ 2026508 h 2137719"/>
              <a:gd name="connsiteX57" fmla="*/ 1470454 w 2261287"/>
              <a:gd name="connsiteY57" fmla="*/ 2001795 h 2137719"/>
              <a:gd name="connsiteX58" fmla="*/ 1519881 w 2261287"/>
              <a:gd name="connsiteY58" fmla="*/ 1989438 h 2137719"/>
              <a:gd name="connsiteX59" fmla="*/ 1594022 w 2261287"/>
              <a:gd name="connsiteY59" fmla="*/ 1964724 h 2137719"/>
              <a:gd name="connsiteX60" fmla="*/ 1631092 w 2261287"/>
              <a:gd name="connsiteY60" fmla="*/ 1952368 h 2137719"/>
              <a:gd name="connsiteX61" fmla="*/ 1655805 w 2261287"/>
              <a:gd name="connsiteY61" fmla="*/ 1878227 h 2137719"/>
              <a:gd name="connsiteX62" fmla="*/ 1643449 w 2261287"/>
              <a:gd name="connsiteY62" fmla="*/ 1816443 h 213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261287" h="2137719">
                <a:moveTo>
                  <a:pt x="2261287" y="0"/>
                </a:moveTo>
                <a:cubicBezTo>
                  <a:pt x="2226026" y="7052"/>
                  <a:pt x="2184967" y="14246"/>
                  <a:pt x="2150076" y="24713"/>
                </a:cubicBezTo>
                <a:cubicBezTo>
                  <a:pt x="2125124" y="32198"/>
                  <a:pt x="2101724" y="45743"/>
                  <a:pt x="2075935" y="49427"/>
                </a:cubicBezTo>
                <a:cubicBezTo>
                  <a:pt x="2038819" y="54729"/>
                  <a:pt x="1967395" y="63302"/>
                  <a:pt x="1927654" y="74140"/>
                </a:cubicBezTo>
                <a:cubicBezTo>
                  <a:pt x="1764619" y="118604"/>
                  <a:pt x="1927316" y="77357"/>
                  <a:pt x="1804087" y="123568"/>
                </a:cubicBezTo>
                <a:cubicBezTo>
                  <a:pt x="1784150" y="131044"/>
                  <a:pt x="1709644" y="144927"/>
                  <a:pt x="1692876" y="148281"/>
                </a:cubicBezTo>
                <a:cubicBezTo>
                  <a:pt x="1557934" y="238242"/>
                  <a:pt x="1765971" y="105554"/>
                  <a:pt x="1606378" y="185351"/>
                </a:cubicBezTo>
                <a:cubicBezTo>
                  <a:pt x="1587958" y="194561"/>
                  <a:pt x="1574832" y="212204"/>
                  <a:pt x="1556951" y="222422"/>
                </a:cubicBezTo>
                <a:cubicBezTo>
                  <a:pt x="1545642" y="228884"/>
                  <a:pt x="1531853" y="229647"/>
                  <a:pt x="1519881" y="234778"/>
                </a:cubicBezTo>
                <a:cubicBezTo>
                  <a:pt x="1502950" y="242034"/>
                  <a:pt x="1487385" y="252236"/>
                  <a:pt x="1470454" y="259492"/>
                </a:cubicBezTo>
                <a:cubicBezTo>
                  <a:pt x="1458482" y="264623"/>
                  <a:pt x="1445580" y="267276"/>
                  <a:pt x="1433384" y="271849"/>
                </a:cubicBezTo>
                <a:cubicBezTo>
                  <a:pt x="1410717" y="280349"/>
                  <a:pt x="1362571" y="301909"/>
                  <a:pt x="1334530" y="308919"/>
                </a:cubicBezTo>
                <a:cubicBezTo>
                  <a:pt x="1314155" y="314013"/>
                  <a:pt x="1293341" y="317157"/>
                  <a:pt x="1272746" y="321276"/>
                </a:cubicBezTo>
                <a:cubicBezTo>
                  <a:pt x="1139262" y="401366"/>
                  <a:pt x="1274664" y="328280"/>
                  <a:pt x="1161535" y="370703"/>
                </a:cubicBezTo>
                <a:cubicBezTo>
                  <a:pt x="1144288" y="377171"/>
                  <a:pt x="1129211" y="388575"/>
                  <a:pt x="1112108" y="395416"/>
                </a:cubicBezTo>
                <a:cubicBezTo>
                  <a:pt x="1087921" y="405091"/>
                  <a:pt x="1062681" y="411892"/>
                  <a:pt x="1037968" y="420130"/>
                </a:cubicBezTo>
                <a:cubicBezTo>
                  <a:pt x="1025611" y="424249"/>
                  <a:pt x="1012547" y="426661"/>
                  <a:pt x="1000897" y="432486"/>
                </a:cubicBezTo>
                <a:cubicBezTo>
                  <a:pt x="984421" y="440724"/>
                  <a:pt x="968945" y="451375"/>
                  <a:pt x="951470" y="457200"/>
                </a:cubicBezTo>
                <a:cubicBezTo>
                  <a:pt x="931546" y="463842"/>
                  <a:pt x="910151" y="464834"/>
                  <a:pt x="889687" y="469557"/>
                </a:cubicBezTo>
                <a:cubicBezTo>
                  <a:pt x="856591" y="477194"/>
                  <a:pt x="790832" y="494270"/>
                  <a:pt x="790832" y="494270"/>
                </a:cubicBezTo>
                <a:cubicBezTo>
                  <a:pt x="684594" y="565097"/>
                  <a:pt x="819010" y="480181"/>
                  <a:pt x="716692" y="531340"/>
                </a:cubicBezTo>
                <a:cubicBezTo>
                  <a:pt x="703409" y="537982"/>
                  <a:pt x="692905" y="549412"/>
                  <a:pt x="679622" y="556054"/>
                </a:cubicBezTo>
                <a:cubicBezTo>
                  <a:pt x="667972" y="561879"/>
                  <a:pt x="654523" y="563280"/>
                  <a:pt x="642551" y="568411"/>
                </a:cubicBezTo>
                <a:cubicBezTo>
                  <a:pt x="625620" y="575667"/>
                  <a:pt x="610371" y="586656"/>
                  <a:pt x="593124" y="593124"/>
                </a:cubicBezTo>
                <a:cubicBezTo>
                  <a:pt x="577223" y="599087"/>
                  <a:pt x="559598" y="599518"/>
                  <a:pt x="543697" y="605481"/>
                </a:cubicBezTo>
                <a:cubicBezTo>
                  <a:pt x="526449" y="611949"/>
                  <a:pt x="510263" y="621056"/>
                  <a:pt x="494270" y="630195"/>
                </a:cubicBezTo>
                <a:cubicBezTo>
                  <a:pt x="481376" y="637563"/>
                  <a:pt x="470850" y="649058"/>
                  <a:pt x="457200" y="654908"/>
                </a:cubicBezTo>
                <a:cubicBezTo>
                  <a:pt x="441590" y="661598"/>
                  <a:pt x="423884" y="661895"/>
                  <a:pt x="407773" y="667265"/>
                </a:cubicBezTo>
                <a:cubicBezTo>
                  <a:pt x="386730" y="674279"/>
                  <a:pt x="366584" y="683740"/>
                  <a:pt x="345989" y="691978"/>
                </a:cubicBezTo>
                <a:cubicBezTo>
                  <a:pt x="333632" y="704335"/>
                  <a:pt x="322187" y="717676"/>
                  <a:pt x="308919" y="729049"/>
                </a:cubicBezTo>
                <a:cubicBezTo>
                  <a:pt x="261189" y="769961"/>
                  <a:pt x="260752" y="757193"/>
                  <a:pt x="222422" y="803189"/>
                </a:cubicBezTo>
                <a:cubicBezTo>
                  <a:pt x="164044" y="873241"/>
                  <a:pt x="233430" y="805077"/>
                  <a:pt x="172995" y="889686"/>
                </a:cubicBezTo>
                <a:cubicBezTo>
                  <a:pt x="162838" y="903906"/>
                  <a:pt x="148281" y="914400"/>
                  <a:pt x="135924" y="926757"/>
                </a:cubicBezTo>
                <a:cubicBezTo>
                  <a:pt x="106950" y="1013683"/>
                  <a:pt x="144657" y="906383"/>
                  <a:pt x="98854" y="1013254"/>
                </a:cubicBezTo>
                <a:cubicBezTo>
                  <a:pt x="93723" y="1025226"/>
                  <a:pt x="91628" y="1038352"/>
                  <a:pt x="86497" y="1050324"/>
                </a:cubicBezTo>
                <a:cubicBezTo>
                  <a:pt x="79241" y="1067255"/>
                  <a:pt x="69040" y="1082820"/>
                  <a:pt x="61784" y="1099751"/>
                </a:cubicBezTo>
                <a:cubicBezTo>
                  <a:pt x="56653" y="1111723"/>
                  <a:pt x="54558" y="1124850"/>
                  <a:pt x="49427" y="1136822"/>
                </a:cubicBezTo>
                <a:cubicBezTo>
                  <a:pt x="42171" y="1153753"/>
                  <a:pt x="30539" y="1168774"/>
                  <a:pt x="24714" y="1186249"/>
                </a:cubicBezTo>
                <a:cubicBezTo>
                  <a:pt x="13973" y="1218472"/>
                  <a:pt x="0" y="1285103"/>
                  <a:pt x="0" y="1285103"/>
                </a:cubicBezTo>
                <a:cubicBezTo>
                  <a:pt x="4119" y="1453979"/>
                  <a:pt x="-3289" y="1623530"/>
                  <a:pt x="12357" y="1791730"/>
                </a:cubicBezTo>
                <a:cubicBezTo>
                  <a:pt x="13733" y="1806517"/>
                  <a:pt x="41189" y="1804086"/>
                  <a:pt x="49427" y="1816443"/>
                </a:cubicBezTo>
                <a:cubicBezTo>
                  <a:pt x="58847" y="1830573"/>
                  <a:pt x="52364" y="1851739"/>
                  <a:pt x="61784" y="1865870"/>
                </a:cubicBezTo>
                <a:cubicBezTo>
                  <a:pt x="70022" y="1878227"/>
                  <a:pt x="87445" y="1881077"/>
                  <a:pt x="98854" y="1890584"/>
                </a:cubicBezTo>
                <a:cubicBezTo>
                  <a:pt x="158681" y="1940441"/>
                  <a:pt x="110035" y="1920090"/>
                  <a:pt x="185351" y="1952368"/>
                </a:cubicBezTo>
                <a:cubicBezTo>
                  <a:pt x="224888" y="1969312"/>
                  <a:pt x="237801" y="1965480"/>
                  <a:pt x="284205" y="1977081"/>
                </a:cubicBezTo>
                <a:cubicBezTo>
                  <a:pt x="370586" y="1998677"/>
                  <a:pt x="264605" y="1978785"/>
                  <a:pt x="370703" y="2014151"/>
                </a:cubicBezTo>
                <a:cubicBezTo>
                  <a:pt x="390628" y="2020793"/>
                  <a:pt x="412225" y="2020982"/>
                  <a:pt x="432487" y="2026508"/>
                </a:cubicBezTo>
                <a:cubicBezTo>
                  <a:pt x="457619" y="2033362"/>
                  <a:pt x="481914" y="2042984"/>
                  <a:pt x="506627" y="2051222"/>
                </a:cubicBezTo>
                <a:cubicBezTo>
                  <a:pt x="518984" y="2055341"/>
                  <a:pt x="531061" y="2060419"/>
                  <a:pt x="543697" y="2063578"/>
                </a:cubicBezTo>
                <a:cubicBezTo>
                  <a:pt x="576648" y="2071816"/>
                  <a:pt x="610328" y="2077551"/>
                  <a:pt x="642551" y="2088292"/>
                </a:cubicBezTo>
                <a:lnTo>
                  <a:pt x="716692" y="2113005"/>
                </a:lnTo>
                <a:cubicBezTo>
                  <a:pt x="729049" y="2117124"/>
                  <a:pt x="740817" y="2123924"/>
                  <a:pt x="753762" y="2125362"/>
                </a:cubicBezTo>
                <a:lnTo>
                  <a:pt x="864973" y="2137719"/>
                </a:lnTo>
                <a:cubicBezTo>
                  <a:pt x="955589" y="2133600"/>
                  <a:pt x="1046667" y="2135379"/>
                  <a:pt x="1136822" y="2125362"/>
                </a:cubicBezTo>
                <a:cubicBezTo>
                  <a:pt x="1175716" y="2121040"/>
                  <a:pt x="1211978" y="2087953"/>
                  <a:pt x="1248032" y="2075935"/>
                </a:cubicBezTo>
                <a:cubicBezTo>
                  <a:pt x="1280255" y="2065194"/>
                  <a:pt x="1314664" y="2061963"/>
                  <a:pt x="1346887" y="2051222"/>
                </a:cubicBezTo>
                <a:cubicBezTo>
                  <a:pt x="1371600" y="2042984"/>
                  <a:pt x="1397727" y="2038158"/>
                  <a:pt x="1421027" y="2026508"/>
                </a:cubicBezTo>
                <a:cubicBezTo>
                  <a:pt x="1437503" y="2018270"/>
                  <a:pt x="1453207" y="2008263"/>
                  <a:pt x="1470454" y="2001795"/>
                </a:cubicBezTo>
                <a:cubicBezTo>
                  <a:pt x="1486355" y="1995832"/>
                  <a:pt x="1503614" y="1994318"/>
                  <a:pt x="1519881" y="1989438"/>
                </a:cubicBezTo>
                <a:cubicBezTo>
                  <a:pt x="1544833" y="1981952"/>
                  <a:pt x="1569308" y="1972962"/>
                  <a:pt x="1594022" y="1964724"/>
                </a:cubicBezTo>
                <a:lnTo>
                  <a:pt x="1631092" y="1952368"/>
                </a:lnTo>
                <a:cubicBezTo>
                  <a:pt x="1639330" y="1927654"/>
                  <a:pt x="1660914" y="1903772"/>
                  <a:pt x="1655805" y="1878227"/>
                </a:cubicBezTo>
                <a:lnTo>
                  <a:pt x="1643449" y="1816443"/>
                </a:lnTo>
              </a:path>
            </a:pathLst>
          </a:cu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3626807" y="1997788"/>
            <a:ext cx="3867759" cy="4035138"/>
          </a:xfrm>
          <a:custGeom>
            <a:avLst/>
            <a:gdLst>
              <a:gd name="connsiteX0" fmla="*/ 3571102 w 3867759"/>
              <a:gd name="connsiteY0" fmla="*/ 0 h 4035138"/>
              <a:gd name="connsiteX1" fmla="*/ 3385751 w 3867759"/>
              <a:gd name="connsiteY1" fmla="*/ 24713 h 4035138"/>
              <a:gd name="connsiteX2" fmla="*/ 3348681 w 3867759"/>
              <a:gd name="connsiteY2" fmla="*/ 49427 h 4035138"/>
              <a:gd name="connsiteX3" fmla="*/ 3311610 w 3867759"/>
              <a:gd name="connsiteY3" fmla="*/ 61784 h 4035138"/>
              <a:gd name="connsiteX4" fmla="*/ 3274540 w 3867759"/>
              <a:gd name="connsiteY4" fmla="*/ 86497 h 4035138"/>
              <a:gd name="connsiteX5" fmla="*/ 3225113 w 3867759"/>
              <a:gd name="connsiteY5" fmla="*/ 98854 h 4035138"/>
              <a:gd name="connsiteX6" fmla="*/ 3126259 w 3867759"/>
              <a:gd name="connsiteY6" fmla="*/ 148281 h 4035138"/>
              <a:gd name="connsiteX7" fmla="*/ 3052119 w 3867759"/>
              <a:gd name="connsiteY7" fmla="*/ 172994 h 4035138"/>
              <a:gd name="connsiteX8" fmla="*/ 2940908 w 3867759"/>
              <a:gd name="connsiteY8" fmla="*/ 210065 h 4035138"/>
              <a:gd name="connsiteX9" fmla="*/ 2903837 w 3867759"/>
              <a:gd name="connsiteY9" fmla="*/ 234778 h 4035138"/>
              <a:gd name="connsiteX10" fmla="*/ 2829697 w 3867759"/>
              <a:gd name="connsiteY10" fmla="*/ 259492 h 4035138"/>
              <a:gd name="connsiteX11" fmla="*/ 2730843 w 3867759"/>
              <a:gd name="connsiteY11" fmla="*/ 308919 h 4035138"/>
              <a:gd name="connsiteX12" fmla="*/ 2693773 w 3867759"/>
              <a:gd name="connsiteY12" fmla="*/ 333632 h 4035138"/>
              <a:gd name="connsiteX13" fmla="*/ 2656702 w 3867759"/>
              <a:gd name="connsiteY13" fmla="*/ 345989 h 4035138"/>
              <a:gd name="connsiteX14" fmla="*/ 2619632 w 3867759"/>
              <a:gd name="connsiteY14" fmla="*/ 370702 h 4035138"/>
              <a:gd name="connsiteX15" fmla="*/ 2582562 w 3867759"/>
              <a:gd name="connsiteY15" fmla="*/ 383059 h 4035138"/>
              <a:gd name="connsiteX16" fmla="*/ 2508421 w 3867759"/>
              <a:gd name="connsiteY16" fmla="*/ 444843 h 4035138"/>
              <a:gd name="connsiteX17" fmla="*/ 2471351 w 3867759"/>
              <a:gd name="connsiteY17" fmla="*/ 457200 h 4035138"/>
              <a:gd name="connsiteX18" fmla="*/ 2421924 w 3867759"/>
              <a:gd name="connsiteY18" fmla="*/ 481913 h 4035138"/>
              <a:gd name="connsiteX19" fmla="*/ 2335427 w 3867759"/>
              <a:gd name="connsiteY19" fmla="*/ 506627 h 4035138"/>
              <a:gd name="connsiteX20" fmla="*/ 2236573 w 3867759"/>
              <a:gd name="connsiteY20" fmla="*/ 543697 h 4035138"/>
              <a:gd name="connsiteX21" fmla="*/ 2199502 w 3867759"/>
              <a:gd name="connsiteY21" fmla="*/ 568411 h 4035138"/>
              <a:gd name="connsiteX22" fmla="*/ 2150075 w 3867759"/>
              <a:gd name="connsiteY22" fmla="*/ 580767 h 4035138"/>
              <a:gd name="connsiteX23" fmla="*/ 2100648 w 3867759"/>
              <a:gd name="connsiteY23" fmla="*/ 605481 h 4035138"/>
              <a:gd name="connsiteX24" fmla="*/ 2026508 w 3867759"/>
              <a:gd name="connsiteY24" fmla="*/ 630194 h 4035138"/>
              <a:gd name="connsiteX25" fmla="*/ 1977081 w 3867759"/>
              <a:gd name="connsiteY25" fmla="*/ 654908 h 4035138"/>
              <a:gd name="connsiteX26" fmla="*/ 1940010 w 3867759"/>
              <a:gd name="connsiteY26" fmla="*/ 679621 h 4035138"/>
              <a:gd name="connsiteX27" fmla="*/ 1841156 w 3867759"/>
              <a:gd name="connsiteY27" fmla="*/ 704335 h 4035138"/>
              <a:gd name="connsiteX28" fmla="*/ 1692875 w 3867759"/>
              <a:gd name="connsiteY28" fmla="*/ 741405 h 4035138"/>
              <a:gd name="connsiteX29" fmla="*/ 1631091 w 3867759"/>
              <a:gd name="connsiteY29" fmla="*/ 778475 h 4035138"/>
              <a:gd name="connsiteX30" fmla="*/ 1594021 w 3867759"/>
              <a:gd name="connsiteY30" fmla="*/ 790832 h 4035138"/>
              <a:gd name="connsiteX31" fmla="*/ 1544594 w 3867759"/>
              <a:gd name="connsiteY31" fmla="*/ 815546 h 4035138"/>
              <a:gd name="connsiteX32" fmla="*/ 1482810 w 3867759"/>
              <a:gd name="connsiteY32" fmla="*/ 840259 h 4035138"/>
              <a:gd name="connsiteX33" fmla="*/ 1396313 w 3867759"/>
              <a:gd name="connsiteY33" fmla="*/ 889686 h 4035138"/>
              <a:gd name="connsiteX34" fmla="*/ 1346886 w 3867759"/>
              <a:gd name="connsiteY34" fmla="*/ 902043 h 4035138"/>
              <a:gd name="connsiteX35" fmla="*/ 1260389 w 3867759"/>
              <a:gd name="connsiteY35" fmla="*/ 951470 h 4035138"/>
              <a:gd name="connsiteX36" fmla="*/ 1136821 w 3867759"/>
              <a:gd name="connsiteY36" fmla="*/ 1013254 h 4035138"/>
              <a:gd name="connsiteX37" fmla="*/ 1062681 w 3867759"/>
              <a:gd name="connsiteY37" fmla="*/ 1062681 h 4035138"/>
              <a:gd name="connsiteX38" fmla="*/ 988540 w 3867759"/>
              <a:gd name="connsiteY38" fmla="*/ 1099751 h 4035138"/>
              <a:gd name="connsiteX39" fmla="*/ 889686 w 3867759"/>
              <a:gd name="connsiteY39" fmla="*/ 1173892 h 4035138"/>
              <a:gd name="connsiteX40" fmla="*/ 778475 w 3867759"/>
              <a:gd name="connsiteY40" fmla="*/ 1272746 h 4035138"/>
              <a:gd name="connsiteX41" fmla="*/ 691978 w 3867759"/>
              <a:gd name="connsiteY41" fmla="*/ 1334529 h 4035138"/>
              <a:gd name="connsiteX42" fmla="*/ 654908 w 3867759"/>
              <a:gd name="connsiteY42" fmla="*/ 1371600 h 4035138"/>
              <a:gd name="connsiteX43" fmla="*/ 580767 w 3867759"/>
              <a:gd name="connsiteY43" fmla="*/ 1433384 h 4035138"/>
              <a:gd name="connsiteX44" fmla="*/ 556054 w 3867759"/>
              <a:gd name="connsiteY44" fmla="*/ 1470454 h 4035138"/>
              <a:gd name="connsiteX45" fmla="*/ 506627 w 3867759"/>
              <a:gd name="connsiteY45" fmla="*/ 1507524 h 4035138"/>
              <a:gd name="connsiteX46" fmla="*/ 444843 w 3867759"/>
              <a:gd name="connsiteY46" fmla="*/ 1569308 h 4035138"/>
              <a:gd name="connsiteX47" fmla="*/ 407773 w 3867759"/>
              <a:gd name="connsiteY47" fmla="*/ 1618735 h 4035138"/>
              <a:gd name="connsiteX48" fmla="*/ 321275 w 3867759"/>
              <a:gd name="connsiteY48" fmla="*/ 1692875 h 4035138"/>
              <a:gd name="connsiteX49" fmla="*/ 222421 w 3867759"/>
              <a:gd name="connsiteY49" fmla="*/ 1841156 h 4035138"/>
              <a:gd name="connsiteX50" fmla="*/ 197708 w 3867759"/>
              <a:gd name="connsiteY50" fmla="*/ 1878227 h 4035138"/>
              <a:gd name="connsiteX51" fmla="*/ 172994 w 3867759"/>
              <a:gd name="connsiteY51" fmla="*/ 1915297 h 4035138"/>
              <a:gd name="connsiteX52" fmla="*/ 123567 w 3867759"/>
              <a:gd name="connsiteY52" fmla="*/ 2001794 h 4035138"/>
              <a:gd name="connsiteX53" fmla="*/ 74140 w 3867759"/>
              <a:gd name="connsiteY53" fmla="*/ 2088292 h 4035138"/>
              <a:gd name="connsiteX54" fmla="*/ 37070 w 3867759"/>
              <a:gd name="connsiteY54" fmla="*/ 2199502 h 4035138"/>
              <a:gd name="connsiteX55" fmla="*/ 24713 w 3867759"/>
              <a:gd name="connsiteY55" fmla="*/ 2248929 h 4035138"/>
              <a:gd name="connsiteX56" fmla="*/ 0 w 3867759"/>
              <a:gd name="connsiteY56" fmla="*/ 2421924 h 4035138"/>
              <a:gd name="connsiteX57" fmla="*/ 24713 w 3867759"/>
              <a:gd name="connsiteY57" fmla="*/ 2767913 h 4035138"/>
              <a:gd name="connsiteX58" fmla="*/ 74140 w 3867759"/>
              <a:gd name="connsiteY58" fmla="*/ 2903838 h 4035138"/>
              <a:gd name="connsiteX59" fmla="*/ 111210 w 3867759"/>
              <a:gd name="connsiteY59" fmla="*/ 3002692 h 4035138"/>
              <a:gd name="connsiteX60" fmla="*/ 135924 w 3867759"/>
              <a:gd name="connsiteY60" fmla="*/ 3089189 h 4035138"/>
              <a:gd name="connsiteX61" fmla="*/ 172994 w 3867759"/>
              <a:gd name="connsiteY61" fmla="*/ 3175686 h 4035138"/>
              <a:gd name="connsiteX62" fmla="*/ 197708 w 3867759"/>
              <a:gd name="connsiteY62" fmla="*/ 3262184 h 4035138"/>
              <a:gd name="connsiteX63" fmla="*/ 222421 w 3867759"/>
              <a:gd name="connsiteY63" fmla="*/ 3299254 h 4035138"/>
              <a:gd name="connsiteX64" fmla="*/ 247135 w 3867759"/>
              <a:gd name="connsiteY64" fmla="*/ 3373394 h 4035138"/>
              <a:gd name="connsiteX65" fmla="*/ 308919 w 3867759"/>
              <a:gd name="connsiteY65" fmla="*/ 3484605 h 4035138"/>
              <a:gd name="connsiteX66" fmla="*/ 345989 w 3867759"/>
              <a:gd name="connsiteY66" fmla="*/ 3521675 h 4035138"/>
              <a:gd name="connsiteX67" fmla="*/ 518983 w 3867759"/>
              <a:gd name="connsiteY67" fmla="*/ 3595816 h 4035138"/>
              <a:gd name="connsiteX68" fmla="*/ 556054 w 3867759"/>
              <a:gd name="connsiteY68" fmla="*/ 3632886 h 4035138"/>
              <a:gd name="connsiteX69" fmla="*/ 605481 w 3867759"/>
              <a:gd name="connsiteY69" fmla="*/ 3645243 h 4035138"/>
              <a:gd name="connsiteX70" fmla="*/ 654908 w 3867759"/>
              <a:gd name="connsiteY70" fmla="*/ 3669956 h 4035138"/>
              <a:gd name="connsiteX71" fmla="*/ 691978 w 3867759"/>
              <a:gd name="connsiteY71" fmla="*/ 3694670 h 4035138"/>
              <a:gd name="connsiteX72" fmla="*/ 778475 w 3867759"/>
              <a:gd name="connsiteY72" fmla="*/ 3719384 h 4035138"/>
              <a:gd name="connsiteX73" fmla="*/ 852616 w 3867759"/>
              <a:gd name="connsiteY73" fmla="*/ 3744097 h 4035138"/>
              <a:gd name="connsiteX74" fmla="*/ 889686 w 3867759"/>
              <a:gd name="connsiteY74" fmla="*/ 3756454 h 4035138"/>
              <a:gd name="connsiteX75" fmla="*/ 939113 w 3867759"/>
              <a:gd name="connsiteY75" fmla="*/ 3781167 h 4035138"/>
              <a:gd name="connsiteX76" fmla="*/ 1062681 w 3867759"/>
              <a:gd name="connsiteY76" fmla="*/ 3805881 h 4035138"/>
              <a:gd name="connsiteX77" fmla="*/ 1198605 w 3867759"/>
              <a:gd name="connsiteY77" fmla="*/ 3842951 h 4035138"/>
              <a:gd name="connsiteX78" fmla="*/ 1235675 w 3867759"/>
              <a:gd name="connsiteY78" fmla="*/ 3855308 h 4035138"/>
              <a:gd name="connsiteX79" fmla="*/ 1297459 w 3867759"/>
              <a:gd name="connsiteY79" fmla="*/ 3880021 h 4035138"/>
              <a:gd name="connsiteX80" fmla="*/ 1359243 w 3867759"/>
              <a:gd name="connsiteY80" fmla="*/ 3892378 h 4035138"/>
              <a:gd name="connsiteX81" fmla="*/ 1458097 w 3867759"/>
              <a:gd name="connsiteY81" fmla="*/ 3917092 h 4035138"/>
              <a:gd name="connsiteX82" fmla="*/ 1544594 w 3867759"/>
              <a:gd name="connsiteY82" fmla="*/ 3941805 h 4035138"/>
              <a:gd name="connsiteX83" fmla="*/ 1618735 w 3867759"/>
              <a:gd name="connsiteY83" fmla="*/ 3966519 h 4035138"/>
              <a:gd name="connsiteX84" fmla="*/ 1853513 w 3867759"/>
              <a:gd name="connsiteY84" fmla="*/ 3991232 h 4035138"/>
              <a:gd name="connsiteX85" fmla="*/ 1902940 w 3867759"/>
              <a:gd name="connsiteY85" fmla="*/ 4003589 h 4035138"/>
              <a:gd name="connsiteX86" fmla="*/ 3015048 w 3867759"/>
              <a:gd name="connsiteY86" fmla="*/ 4003589 h 4035138"/>
              <a:gd name="connsiteX87" fmla="*/ 3101546 w 3867759"/>
              <a:gd name="connsiteY87" fmla="*/ 3978875 h 4035138"/>
              <a:gd name="connsiteX88" fmla="*/ 3150973 w 3867759"/>
              <a:gd name="connsiteY88" fmla="*/ 3966519 h 4035138"/>
              <a:gd name="connsiteX89" fmla="*/ 3200400 w 3867759"/>
              <a:gd name="connsiteY89" fmla="*/ 3941805 h 4035138"/>
              <a:gd name="connsiteX90" fmla="*/ 3262183 w 3867759"/>
              <a:gd name="connsiteY90" fmla="*/ 3929448 h 4035138"/>
              <a:gd name="connsiteX91" fmla="*/ 3385751 w 3867759"/>
              <a:gd name="connsiteY91" fmla="*/ 3892378 h 4035138"/>
              <a:gd name="connsiteX92" fmla="*/ 3422821 w 3867759"/>
              <a:gd name="connsiteY92" fmla="*/ 3880021 h 4035138"/>
              <a:gd name="connsiteX93" fmla="*/ 3459891 w 3867759"/>
              <a:gd name="connsiteY93" fmla="*/ 3855308 h 4035138"/>
              <a:gd name="connsiteX94" fmla="*/ 3521675 w 3867759"/>
              <a:gd name="connsiteY94" fmla="*/ 3793524 h 4035138"/>
              <a:gd name="connsiteX95" fmla="*/ 3546389 w 3867759"/>
              <a:gd name="connsiteY95" fmla="*/ 3756454 h 4035138"/>
              <a:gd name="connsiteX96" fmla="*/ 3620529 w 3867759"/>
              <a:gd name="connsiteY96" fmla="*/ 3694670 h 4035138"/>
              <a:gd name="connsiteX97" fmla="*/ 3645243 w 3867759"/>
              <a:gd name="connsiteY97" fmla="*/ 3657600 h 4035138"/>
              <a:gd name="connsiteX98" fmla="*/ 3682313 w 3867759"/>
              <a:gd name="connsiteY98" fmla="*/ 3620529 h 4035138"/>
              <a:gd name="connsiteX99" fmla="*/ 3707027 w 3867759"/>
              <a:gd name="connsiteY99" fmla="*/ 3571102 h 4035138"/>
              <a:gd name="connsiteX100" fmla="*/ 3731740 w 3867759"/>
              <a:gd name="connsiteY100" fmla="*/ 3496962 h 4035138"/>
              <a:gd name="connsiteX101" fmla="*/ 3744097 w 3867759"/>
              <a:gd name="connsiteY101" fmla="*/ 3459892 h 4035138"/>
              <a:gd name="connsiteX102" fmla="*/ 3768810 w 3867759"/>
              <a:gd name="connsiteY102" fmla="*/ 3348681 h 4035138"/>
              <a:gd name="connsiteX103" fmla="*/ 3805881 w 3867759"/>
              <a:gd name="connsiteY103" fmla="*/ 3323967 h 4035138"/>
              <a:gd name="connsiteX104" fmla="*/ 3818237 w 3867759"/>
              <a:gd name="connsiteY104" fmla="*/ 3286897 h 4035138"/>
              <a:gd name="connsiteX105" fmla="*/ 3867664 w 3867759"/>
              <a:gd name="connsiteY105" fmla="*/ 3188043 h 4035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3867759" h="4035138">
                <a:moveTo>
                  <a:pt x="3571102" y="0"/>
                </a:moveTo>
                <a:cubicBezTo>
                  <a:pt x="3550816" y="1844"/>
                  <a:pt x="3429835" y="5820"/>
                  <a:pt x="3385751" y="24713"/>
                </a:cubicBezTo>
                <a:cubicBezTo>
                  <a:pt x="3372101" y="30563"/>
                  <a:pt x="3361964" y="42785"/>
                  <a:pt x="3348681" y="49427"/>
                </a:cubicBezTo>
                <a:cubicBezTo>
                  <a:pt x="3337031" y="55252"/>
                  <a:pt x="3323260" y="55959"/>
                  <a:pt x="3311610" y="61784"/>
                </a:cubicBezTo>
                <a:cubicBezTo>
                  <a:pt x="3298327" y="68425"/>
                  <a:pt x="3288190" y="80647"/>
                  <a:pt x="3274540" y="86497"/>
                </a:cubicBezTo>
                <a:cubicBezTo>
                  <a:pt x="3258930" y="93187"/>
                  <a:pt x="3240789" y="92322"/>
                  <a:pt x="3225113" y="98854"/>
                </a:cubicBezTo>
                <a:cubicBezTo>
                  <a:pt x="3191106" y="113024"/>
                  <a:pt x="3161209" y="136631"/>
                  <a:pt x="3126259" y="148281"/>
                </a:cubicBezTo>
                <a:lnTo>
                  <a:pt x="3052119" y="172994"/>
                </a:lnTo>
                <a:cubicBezTo>
                  <a:pt x="2967887" y="229148"/>
                  <a:pt x="3074089" y="165672"/>
                  <a:pt x="2940908" y="210065"/>
                </a:cubicBezTo>
                <a:cubicBezTo>
                  <a:pt x="2926819" y="214761"/>
                  <a:pt x="2917408" y="228746"/>
                  <a:pt x="2903837" y="234778"/>
                </a:cubicBezTo>
                <a:cubicBezTo>
                  <a:pt x="2880032" y="245358"/>
                  <a:pt x="2852997" y="247842"/>
                  <a:pt x="2829697" y="259492"/>
                </a:cubicBezTo>
                <a:cubicBezTo>
                  <a:pt x="2796746" y="275968"/>
                  <a:pt x="2761496" y="288484"/>
                  <a:pt x="2730843" y="308919"/>
                </a:cubicBezTo>
                <a:cubicBezTo>
                  <a:pt x="2718486" y="317157"/>
                  <a:pt x="2707056" y="326991"/>
                  <a:pt x="2693773" y="333632"/>
                </a:cubicBezTo>
                <a:cubicBezTo>
                  <a:pt x="2682123" y="339457"/>
                  <a:pt x="2668352" y="340164"/>
                  <a:pt x="2656702" y="345989"/>
                </a:cubicBezTo>
                <a:cubicBezTo>
                  <a:pt x="2643419" y="352630"/>
                  <a:pt x="2632915" y="364061"/>
                  <a:pt x="2619632" y="370702"/>
                </a:cubicBezTo>
                <a:cubicBezTo>
                  <a:pt x="2607982" y="376527"/>
                  <a:pt x="2594212" y="377234"/>
                  <a:pt x="2582562" y="383059"/>
                </a:cubicBezTo>
                <a:cubicBezTo>
                  <a:pt x="2501703" y="423489"/>
                  <a:pt x="2590408" y="390185"/>
                  <a:pt x="2508421" y="444843"/>
                </a:cubicBezTo>
                <a:cubicBezTo>
                  <a:pt x="2497583" y="452068"/>
                  <a:pt x="2483323" y="452069"/>
                  <a:pt x="2471351" y="457200"/>
                </a:cubicBezTo>
                <a:cubicBezTo>
                  <a:pt x="2454420" y="464456"/>
                  <a:pt x="2438855" y="474657"/>
                  <a:pt x="2421924" y="481913"/>
                </a:cubicBezTo>
                <a:cubicBezTo>
                  <a:pt x="2397104" y="492550"/>
                  <a:pt x="2360512" y="500356"/>
                  <a:pt x="2335427" y="506627"/>
                </a:cubicBezTo>
                <a:cubicBezTo>
                  <a:pt x="2248486" y="564586"/>
                  <a:pt x="2358732" y="497887"/>
                  <a:pt x="2236573" y="543697"/>
                </a:cubicBezTo>
                <a:cubicBezTo>
                  <a:pt x="2222667" y="548912"/>
                  <a:pt x="2213152" y="562561"/>
                  <a:pt x="2199502" y="568411"/>
                </a:cubicBezTo>
                <a:cubicBezTo>
                  <a:pt x="2183892" y="575101"/>
                  <a:pt x="2166551" y="576648"/>
                  <a:pt x="2150075" y="580767"/>
                </a:cubicBezTo>
                <a:cubicBezTo>
                  <a:pt x="2133599" y="589005"/>
                  <a:pt x="2117751" y="598640"/>
                  <a:pt x="2100648" y="605481"/>
                </a:cubicBezTo>
                <a:cubicBezTo>
                  <a:pt x="2076461" y="615156"/>
                  <a:pt x="2049808" y="618544"/>
                  <a:pt x="2026508" y="630194"/>
                </a:cubicBezTo>
                <a:cubicBezTo>
                  <a:pt x="2010032" y="638432"/>
                  <a:pt x="1993074" y="645769"/>
                  <a:pt x="1977081" y="654908"/>
                </a:cubicBezTo>
                <a:cubicBezTo>
                  <a:pt x="1964187" y="662276"/>
                  <a:pt x="1953293" y="672979"/>
                  <a:pt x="1940010" y="679621"/>
                </a:cubicBezTo>
                <a:cubicBezTo>
                  <a:pt x="1907389" y="695931"/>
                  <a:pt x="1876410" y="693759"/>
                  <a:pt x="1841156" y="704335"/>
                </a:cubicBezTo>
                <a:cubicBezTo>
                  <a:pt x="1695806" y="747940"/>
                  <a:pt x="1875553" y="715308"/>
                  <a:pt x="1692875" y="741405"/>
                </a:cubicBezTo>
                <a:cubicBezTo>
                  <a:pt x="1672280" y="753762"/>
                  <a:pt x="1652573" y="767734"/>
                  <a:pt x="1631091" y="778475"/>
                </a:cubicBezTo>
                <a:cubicBezTo>
                  <a:pt x="1619441" y="784300"/>
                  <a:pt x="1605993" y="785701"/>
                  <a:pt x="1594021" y="790832"/>
                </a:cubicBezTo>
                <a:cubicBezTo>
                  <a:pt x="1577090" y="798088"/>
                  <a:pt x="1561427" y="808065"/>
                  <a:pt x="1544594" y="815546"/>
                </a:cubicBezTo>
                <a:cubicBezTo>
                  <a:pt x="1524325" y="824555"/>
                  <a:pt x="1502649" y="830339"/>
                  <a:pt x="1482810" y="840259"/>
                </a:cubicBezTo>
                <a:cubicBezTo>
                  <a:pt x="1411100" y="876114"/>
                  <a:pt x="1482978" y="857187"/>
                  <a:pt x="1396313" y="889686"/>
                </a:cubicBezTo>
                <a:cubicBezTo>
                  <a:pt x="1380412" y="895649"/>
                  <a:pt x="1363362" y="897924"/>
                  <a:pt x="1346886" y="902043"/>
                </a:cubicBezTo>
                <a:cubicBezTo>
                  <a:pt x="1218647" y="987534"/>
                  <a:pt x="1417171" y="857401"/>
                  <a:pt x="1260389" y="951470"/>
                </a:cubicBezTo>
                <a:cubicBezTo>
                  <a:pt x="1155305" y="1014520"/>
                  <a:pt x="1224676" y="991290"/>
                  <a:pt x="1136821" y="1013254"/>
                </a:cubicBezTo>
                <a:cubicBezTo>
                  <a:pt x="1066551" y="1083524"/>
                  <a:pt x="1134210" y="1026917"/>
                  <a:pt x="1062681" y="1062681"/>
                </a:cubicBezTo>
                <a:cubicBezTo>
                  <a:pt x="966865" y="1110588"/>
                  <a:pt x="1081716" y="1068691"/>
                  <a:pt x="988540" y="1099751"/>
                </a:cubicBezTo>
                <a:cubicBezTo>
                  <a:pt x="881649" y="1206642"/>
                  <a:pt x="995086" y="1103625"/>
                  <a:pt x="889686" y="1173892"/>
                </a:cubicBezTo>
                <a:cubicBezTo>
                  <a:pt x="814656" y="1223912"/>
                  <a:pt x="842179" y="1217005"/>
                  <a:pt x="778475" y="1272746"/>
                </a:cubicBezTo>
                <a:cubicBezTo>
                  <a:pt x="600347" y="1428607"/>
                  <a:pt x="830423" y="1219157"/>
                  <a:pt x="691978" y="1334529"/>
                </a:cubicBezTo>
                <a:cubicBezTo>
                  <a:pt x="678553" y="1345716"/>
                  <a:pt x="667969" y="1359990"/>
                  <a:pt x="654908" y="1371600"/>
                </a:cubicBezTo>
                <a:cubicBezTo>
                  <a:pt x="630864" y="1392973"/>
                  <a:pt x="603515" y="1410636"/>
                  <a:pt x="580767" y="1433384"/>
                </a:cubicBezTo>
                <a:cubicBezTo>
                  <a:pt x="570266" y="1443885"/>
                  <a:pt x="566555" y="1459953"/>
                  <a:pt x="556054" y="1470454"/>
                </a:cubicBezTo>
                <a:cubicBezTo>
                  <a:pt x="541491" y="1485017"/>
                  <a:pt x="522020" y="1493842"/>
                  <a:pt x="506627" y="1507524"/>
                </a:cubicBezTo>
                <a:cubicBezTo>
                  <a:pt x="484858" y="1526874"/>
                  <a:pt x="464193" y="1547539"/>
                  <a:pt x="444843" y="1569308"/>
                </a:cubicBezTo>
                <a:cubicBezTo>
                  <a:pt x="431161" y="1584701"/>
                  <a:pt x="421176" y="1603099"/>
                  <a:pt x="407773" y="1618735"/>
                </a:cubicBezTo>
                <a:cubicBezTo>
                  <a:pt x="376795" y="1654876"/>
                  <a:pt x="360339" y="1663577"/>
                  <a:pt x="321275" y="1692875"/>
                </a:cubicBezTo>
                <a:lnTo>
                  <a:pt x="222421" y="1841156"/>
                </a:lnTo>
                <a:lnTo>
                  <a:pt x="197708" y="1878227"/>
                </a:lnTo>
                <a:cubicBezTo>
                  <a:pt x="189470" y="1890584"/>
                  <a:pt x="179635" y="1902014"/>
                  <a:pt x="172994" y="1915297"/>
                </a:cubicBezTo>
                <a:cubicBezTo>
                  <a:pt x="98314" y="2064660"/>
                  <a:pt x="193429" y="1879535"/>
                  <a:pt x="123567" y="2001794"/>
                </a:cubicBezTo>
                <a:cubicBezTo>
                  <a:pt x="60851" y="2111546"/>
                  <a:pt x="134356" y="1997968"/>
                  <a:pt x="74140" y="2088292"/>
                </a:cubicBezTo>
                <a:cubicBezTo>
                  <a:pt x="47060" y="2223689"/>
                  <a:pt x="80920" y="2082568"/>
                  <a:pt x="37070" y="2199502"/>
                </a:cubicBezTo>
                <a:cubicBezTo>
                  <a:pt x="31107" y="2215403"/>
                  <a:pt x="28397" y="2232351"/>
                  <a:pt x="24713" y="2248929"/>
                </a:cubicBezTo>
                <a:cubicBezTo>
                  <a:pt x="7227" y="2327617"/>
                  <a:pt x="10794" y="2324772"/>
                  <a:pt x="0" y="2421924"/>
                </a:cubicBezTo>
                <a:cubicBezTo>
                  <a:pt x="2525" y="2477470"/>
                  <a:pt x="473" y="2670953"/>
                  <a:pt x="24713" y="2767913"/>
                </a:cubicBezTo>
                <a:cubicBezTo>
                  <a:pt x="44905" y="2848679"/>
                  <a:pt x="49575" y="2830143"/>
                  <a:pt x="74140" y="2903838"/>
                </a:cubicBezTo>
                <a:cubicBezTo>
                  <a:pt x="131090" y="3074689"/>
                  <a:pt x="35381" y="2825756"/>
                  <a:pt x="111210" y="3002692"/>
                </a:cubicBezTo>
                <a:cubicBezTo>
                  <a:pt x="141084" y="3072399"/>
                  <a:pt x="104570" y="3005578"/>
                  <a:pt x="135924" y="3089189"/>
                </a:cubicBezTo>
                <a:cubicBezTo>
                  <a:pt x="175464" y="3194631"/>
                  <a:pt x="148446" y="3089770"/>
                  <a:pt x="172994" y="3175686"/>
                </a:cubicBezTo>
                <a:cubicBezTo>
                  <a:pt x="178273" y="3194162"/>
                  <a:pt x="187832" y="3242432"/>
                  <a:pt x="197708" y="3262184"/>
                </a:cubicBezTo>
                <a:cubicBezTo>
                  <a:pt x="204349" y="3275467"/>
                  <a:pt x="216389" y="3285683"/>
                  <a:pt x="222421" y="3299254"/>
                </a:cubicBezTo>
                <a:cubicBezTo>
                  <a:pt x="233001" y="3323059"/>
                  <a:pt x="238897" y="3348681"/>
                  <a:pt x="247135" y="3373394"/>
                </a:cubicBezTo>
                <a:cubicBezTo>
                  <a:pt x="262675" y="3420014"/>
                  <a:pt x="266422" y="3442108"/>
                  <a:pt x="308919" y="3484605"/>
                </a:cubicBezTo>
                <a:cubicBezTo>
                  <a:pt x="321276" y="3496962"/>
                  <a:pt x="330713" y="3513188"/>
                  <a:pt x="345989" y="3521675"/>
                </a:cubicBezTo>
                <a:cubicBezTo>
                  <a:pt x="412453" y="3558600"/>
                  <a:pt x="457112" y="3533946"/>
                  <a:pt x="518983" y="3595816"/>
                </a:cubicBezTo>
                <a:cubicBezTo>
                  <a:pt x="531340" y="3608173"/>
                  <a:pt x="540881" y="3624216"/>
                  <a:pt x="556054" y="3632886"/>
                </a:cubicBezTo>
                <a:cubicBezTo>
                  <a:pt x="570799" y="3641312"/>
                  <a:pt x="589580" y="3639280"/>
                  <a:pt x="605481" y="3645243"/>
                </a:cubicBezTo>
                <a:cubicBezTo>
                  <a:pt x="622728" y="3651711"/>
                  <a:pt x="638915" y="3660817"/>
                  <a:pt x="654908" y="3669956"/>
                </a:cubicBezTo>
                <a:cubicBezTo>
                  <a:pt x="667802" y="3677324"/>
                  <a:pt x="678695" y="3688028"/>
                  <a:pt x="691978" y="3694670"/>
                </a:cubicBezTo>
                <a:cubicBezTo>
                  <a:pt x="712741" y="3705052"/>
                  <a:pt x="758680" y="3713446"/>
                  <a:pt x="778475" y="3719384"/>
                </a:cubicBezTo>
                <a:cubicBezTo>
                  <a:pt x="803427" y="3726869"/>
                  <a:pt x="827902" y="3735859"/>
                  <a:pt x="852616" y="3744097"/>
                </a:cubicBezTo>
                <a:cubicBezTo>
                  <a:pt x="864973" y="3748216"/>
                  <a:pt x="878036" y="3750629"/>
                  <a:pt x="889686" y="3756454"/>
                </a:cubicBezTo>
                <a:cubicBezTo>
                  <a:pt x="906162" y="3764692"/>
                  <a:pt x="921470" y="3775874"/>
                  <a:pt x="939113" y="3781167"/>
                </a:cubicBezTo>
                <a:cubicBezTo>
                  <a:pt x="1121622" y="3835919"/>
                  <a:pt x="926847" y="3760603"/>
                  <a:pt x="1062681" y="3805881"/>
                </a:cubicBezTo>
                <a:cubicBezTo>
                  <a:pt x="1181744" y="3845569"/>
                  <a:pt x="1064161" y="3820543"/>
                  <a:pt x="1198605" y="3842951"/>
                </a:cubicBezTo>
                <a:cubicBezTo>
                  <a:pt x="1210962" y="3847070"/>
                  <a:pt x="1223479" y="3850735"/>
                  <a:pt x="1235675" y="3855308"/>
                </a:cubicBezTo>
                <a:cubicBezTo>
                  <a:pt x="1256444" y="3863096"/>
                  <a:pt x="1276213" y="3873647"/>
                  <a:pt x="1297459" y="3880021"/>
                </a:cubicBezTo>
                <a:cubicBezTo>
                  <a:pt x="1317576" y="3886056"/>
                  <a:pt x="1338778" y="3887655"/>
                  <a:pt x="1359243" y="3892378"/>
                </a:cubicBezTo>
                <a:cubicBezTo>
                  <a:pt x="1392339" y="3900016"/>
                  <a:pt x="1425874" y="3906352"/>
                  <a:pt x="1458097" y="3917092"/>
                </a:cubicBezTo>
                <a:cubicBezTo>
                  <a:pt x="1582726" y="3958633"/>
                  <a:pt x="1389373" y="3895238"/>
                  <a:pt x="1544594" y="3941805"/>
                </a:cubicBezTo>
                <a:cubicBezTo>
                  <a:pt x="1569546" y="3949291"/>
                  <a:pt x="1592814" y="3963927"/>
                  <a:pt x="1618735" y="3966519"/>
                </a:cubicBezTo>
                <a:cubicBezTo>
                  <a:pt x="1779415" y="3982586"/>
                  <a:pt x="1701161" y="3974304"/>
                  <a:pt x="1853513" y="3991232"/>
                </a:cubicBezTo>
                <a:cubicBezTo>
                  <a:pt x="1869989" y="3995351"/>
                  <a:pt x="1886287" y="4000258"/>
                  <a:pt x="1902940" y="4003589"/>
                </a:cubicBezTo>
                <a:cubicBezTo>
                  <a:pt x="2253035" y="4073609"/>
                  <a:pt x="2854565" y="4005500"/>
                  <a:pt x="3015048" y="4003589"/>
                </a:cubicBezTo>
                <a:cubicBezTo>
                  <a:pt x="3169615" y="3964946"/>
                  <a:pt x="2977415" y="4014340"/>
                  <a:pt x="3101546" y="3978875"/>
                </a:cubicBezTo>
                <a:cubicBezTo>
                  <a:pt x="3117875" y="3974210"/>
                  <a:pt x="3134497" y="3970638"/>
                  <a:pt x="3150973" y="3966519"/>
                </a:cubicBezTo>
                <a:cubicBezTo>
                  <a:pt x="3167449" y="3958281"/>
                  <a:pt x="3182925" y="3947630"/>
                  <a:pt x="3200400" y="3941805"/>
                </a:cubicBezTo>
                <a:cubicBezTo>
                  <a:pt x="3220324" y="3935163"/>
                  <a:pt x="3241681" y="3934004"/>
                  <a:pt x="3262183" y="3929448"/>
                </a:cubicBezTo>
                <a:cubicBezTo>
                  <a:pt x="3318217" y="3916996"/>
                  <a:pt x="3324132" y="3912918"/>
                  <a:pt x="3385751" y="3892378"/>
                </a:cubicBezTo>
                <a:cubicBezTo>
                  <a:pt x="3398108" y="3888259"/>
                  <a:pt x="3411983" y="3887246"/>
                  <a:pt x="3422821" y="3880021"/>
                </a:cubicBezTo>
                <a:lnTo>
                  <a:pt x="3459891" y="3855308"/>
                </a:lnTo>
                <a:cubicBezTo>
                  <a:pt x="3525795" y="3756455"/>
                  <a:pt x="3439296" y="3875903"/>
                  <a:pt x="3521675" y="3793524"/>
                </a:cubicBezTo>
                <a:cubicBezTo>
                  <a:pt x="3532176" y="3783023"/>
                  <a:pt x="3536882" y="3767863"/>
                  <a:pt x="3546389" y="3756454"/>
                </a:cubicBezTo>
                <a:cubicBezTo>
                  <a:pt x="3576121" y="3720776"/>
                  <a:pt x="3584080" y="3718970"/>
                  <a:pt x="3620529" y="3694670"/>
                </a:cubicBezTo>
                <a:cubicBezTo>
                  <a:pt x="3628767" y="3682313"/>
                  <a:pt x="3635736" y="3669009"/>
                  <a:pt x="3645243" y="3657600"/>
                </a:cubicBezTo>
                <a:cubicBezTo>
                  <a:pt x="3656430" y="3644175"/>
                  <a:pt x="3672156" y="3634749"/>
                  <a:pt x="3682313" y="3620529"/>
                </a:cubicBezTo>
                <a:cubicBezTo>
                  <a:pt x="3693020" y="3605540"/>
                  <a:pt x="3700186" y="3588205"/>
                  <a:pt x="3707027" y="3571102"/>
                </a:cubicBezTo>
                <a:cubicBezTo>
                  <a:pt x="3716702" y="3546915"/>
                  <a:pt x="3723502" y="3521675"/>
                  <a:pt x="3731740" y="3496962"/>
                </a:cubicBezTo>
                <a:lnTo>
                  <a:pt x="3744097" y="3459892"/>
                </a:lnTo>
                <a:cubicBezTo>
                  <a:pt x="3744223" y="3459138"/>
                  <a:pt x="3756003" y="3364689"/>
                  <a:pt x="3768810" y="3348681"/>
                </a:cubicBezTo>
                <a:cubicBezTo>
                  <a:pt x="3778087" y="3337084"/>
                  <a:pt x="3793524" y="3332205"/>
                  <a:pt x="3805881" y="3323967"/>
                </a:cubicBezTo>
                <a:cubicBezTo>
                  <a:pt x="3810000" y="3311610"/>
                  <a:pt x="3811912" y="3298283"/>
                  <a:pt x="3818237" y="3286897"/>
                </a:cubicBezTo>
                <a:cubicBezTo>
                  <a:pt x="3872233" y="3189702"/>
                  <a:pt x="3867664" y="3246951"/>
                  <a:pt x="3867664" y="3188043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832948" y="1441734"/>
            <a:ext cx="5108749" cy="5078627"/>
          </a:xfrm>
          <a:custGeom>
            <a:avLst/>
            <a:gdLst>
              <a:gd name="connsiteX0" fmla="*/ 4364961 w 5108749"/>
              <a:gd name="connsiteY0" fmla="*/ 0 h 5078627"/>
              <a:gd name="connsiteX1" fmla="*/ 4241394 w 5108749"/>
              <a:gd name="connsiteY1" fmla="*/ 49427 h 5078627"/>
              <a:gd name="connsiteX2" fmla="*/ 4204323 w 5108749"/>
              <a:gd name="connsiteY2" fmla="*/ 61783 h 5078627"/>
              <a:gd name="connsiteX3" fmla="*/ 4018972 w 5108749"/>
              <a:gd name="connsiteY3" fmla="*/ 86497 h 5078627"/>
              <a:gd name="connsiteX4" fmla="*/ 3957188 w 5108749"/>
              <a:gd name="connsiteY4" fmla="*/ 98854 h 5078627"/>
              <a:gd name="connsiteX5" fmla="*/ 3870691 w 5108749"/>
              <a:gd name="connsiteY5" fmla="*/ 111210 h 5078627"/>
              <a:gd name="connsiteX6" fmla="*/ 3833621 w 5108749"/>
              <a:gd name="connsiteY6" fmla="*/ 123567 h 5078627"/>
              <a:gd name="connsiteX7" fmla="*/ 3784194 w 5108749"/>
              <a:gd name="connsiteY7" fmla="*/ 135924 h 5078627"/>
              <a:gd name="connsiteX8" fmla="*/ 3747123 w 5108749"/>
              <a:gd name="connsiteY8" fmla="*/ 160638 h 5078627"/>
              <a:gd name="connsiteX9" fmla="*/ 3598842 w 5108749"/>
              <a:gd name="connsiteY9" fmla="*/ 197708 h 5078627"/>
              <a:gd name="connsiteX10" fmla="*/ 3499988 w 5108749"/>
              <a:gd name="connsiteY10" fmla="*/ 234778 h 5078627"/>
              <a:gd name="connsiteX11" fmla="*/ 3450561 w 5108749"/>
              <a:gd name="connsiteY11" fmla="*/ 247135 h 5078627"/>
              <a:gd name="connsiteX12" fmla="*/ 3413491 w 5108749"/>
              <a:gd name="connsiteY12" fmla="*/ 259492 h 5078627"/>
              <a:gd name="connsiteX13" fmla="*/ 3326994 w 5108749"/>
              <a:gd name="connsiteY13" fmla="*/ 271848 h 5078627"/>
              <a:gd name="connsiteX14" fmla="*/ 3191069 w 5108749"/>
              <a:gd name="connsiteY14" fmla="*/ 321275 h 5078627"/>
              <a:gd name="connsiteX15" fmla="*/ 3153999 w 5108749"/>
              <a:gd name="connsiteY15" fmla="*/ 333632 h 5078627"/>
              <a:gd name="connsiteX16" fmla="*/ 3018075 w 5108749"/>
              <a:gd name="connsiteY16" fmla="*/ 370702 h 5078627"/>
              <a:gd name="connsiteX17" fmla="*/ 2981005 w 5108749"/>
              <a:gd name="connsiteY17" fmla="*/ 395416 h 5078627"/>
              <a:gd name="connsiteX18" fmla="*/ 2931578 w 5108749"/>
              <a:gd name="connsiteY18" fmla="*/ 407773 h 5078627"/>
              <a:gd name="connsiteX19" fmla="*/ 2894507 w 5108749"/>
              <a:gd name="connsiteY19" fmla="*/ 420129 h 5078627"/>
              <a:gd name="connsiteX20" fmla="*/ 2857437 w 5108749"/>
              <a:gd name="connsiteY20" fmla="*/ 444843 h 5078627"/>
              <a:gd name="connsiteX21" fmla="*/ 2820367 w 5108749"/>
              <a:gd name="connsiteY21" fmla="*/ 457200 h 5078627"/>
              <a:gd name="connsiteX22" fmla="*/ 2672086 w 5108749"/>
              <a:gd name="connsiteY22" fmla="*/ 494270 h 5078627"/>
              <a:gd name="connsiteX23" fmla="*/ 2635015 w 5108749"/>
              <a:gd name="connsiteY23" fmla="*/ 506627 h 5078627"/>
              <a:gd name="connsiteX24" fmla="*/ 2585588 w 5108749"/>
              <a:gd name="connsiteY24" fmla="*/ 518983 h 5078627"/>
              <a:gd name="connsiteX25" fmla="*/ 2548518 w 5108749"/>
              <a:gd name="connsiteY25" fmla="*/ 531340 h 5078627"/>
              <a:gd name="connsiteX26" fmla="*/ 2499091 w 5108749"/>
              <a:gd name="connsiteY26" fmla="*/ 543697 h 5078627"/>
              <a:gd name="connsiteX27" fmla="*/ 2400237 w 5108749"/>
              <a:gd name="connsiteY27" fmla="*/ 593124 h 5078627"/>
              <a:gd name="connsiteX28" fmla="*/ 2289026 w 5108749"/>
              <a:gd name="connsiteY28" fmla="*/ 630194 h 5078627"/>
              <a:gd name="connsiteX29" fmla="*/ 2239599 w 5108749"/>
              <a:gd name="connsiteY29" fmla="*/ 642551 h 5078627"/>
              <a:gd name="connsiteX30" fmla="*/ 2177815 w 5108749"/>
              <a:gd name="connsiteY30" fmla="*/ 667265 h 5078627"/>
              <a:gd name="connsiteX31" fmla="*/ 2140745 w 5108749"/>
              <a:gd name="connsiteY31" fmla="*/ 679621 h 5078627"/>
              <a:gd name="connsiteX32" fmla="*/ 2078961 w 5108749"/>
              <a:gd name="connsiteY32" fmla="*/ 704335 h 5078627"/>
              <a:gd name="connsiteX33" fmla="*/ 2041891 w 5108749"/>
              <a:gd name="connsiteY33" fmla="*/ 716692 h 5078627"/>
              <a:gd name="connsiteX34" fmla="*/ 1992464 w 5108749"/>
              <a:gd name="connsiteY34" fmla="*/ 741405 h 5078627"/>
              <a:gd name="connsiteX35" fmla="*/ 1955394 w 5108749"/>
              <a:gd name="connsiteY35" fmla="*/ 778475 h 5078627"/>
              <a:gd name="connsiteX36" fmla="*/ 1918323 w 5108749"/>
              <a:gd name="connsiteY36" fmla="*/ 790832 h 5078627"/>
              <a:gd name="connsiteX37" fmla="*/ 1868896 w 5108749"/>
              <a:gd name="connsiteY37" fmla="*/ 815546 h 5078627"/>
              <a:gd name="connsiteX38" fmla="*/ 1819469 w 5108749"/>
              <a:gd name="connsiteY38" fmla="*/ 852616 h 5078627"/>
              <a:gd name="connsiteX39" fmla="*/ 1745329 w 5108749"/>
              <a:gd name="connsiteY39" fmla="*/ 902043 h 5078627"/>
              <a:gd name="connsiteX40" fmla="*/ 1708259 w 5108749"/>
              <a:gd name="connsiteY40" fmla="*/ 939113 h 5078627"/>
              <a:gd name="connsiteX41" fmla="*/ 1646475 w 5108749"/>
              <a:gd name="connsiteY41" fmla="*/ 963827 h 5078627"/>
              <a:gd name="connsiteX42" fmla="*/ 1584691 w 5108749"/>
              <a:gd name="connsiteY42" fmla="*/ 1013254 h 5078627"/>
              <a:gd name="connsiteX43" fmla="*/ 1547621 w 5108749"/>
              <a:gd name="connsiteY43" fmla="*/ 1037967 h 5078627"/>
              <a:gd name="connsiteX44" fmla="*/ 1461123 w 5108749"/>
              <a:gd name="connsiteY44" fmla="*/ 1124465 h 5078627"/>
              <a:gd name="connsiteX45" fmla="*/ 1424053 w 5108749"/>
              <a:gd name="connsiteY45" fmla="*/ 1161535 h 5078627"/>
              <a:gd name="connsiteX46" fmla="*/ 1399340 w 5108749"/>
              <a:gd name="connsiteY46" fmla="*/ 1198605 h 5078627"/>
              <a:gd name="connsiteX47" fmla="*/ 1325199 w 5108749"/>
              <a:gd name="connsiteY47" fmla="*/ 1248032 h 5078627"/>
              <a:gd name="connsiteX48" fmla="*/ 1275772 w 5108749"/>
              <a:gd name="connsiteY48" fmla="*/ 1285102 h 5078627"/>
              <a:gd name="connsiteX49" fmla="*/ 1238702 w 5108749"/>
              <a:gd name="connsiteY49" fmla="*/ 1322173 h 5078627"/>
              <a:gd name="connsiteX50" fmla="*/ 1189275 w 5108749"/>
              <a:gd name="connsiteY50" fmla="*/ 1346886 h 5078627"/>
              <a:gd name="connsiteX51" fmla="*/ 1115134 w 5108749"/>
              <a:gd name="connsiteY51" fmla="*/ 1408670 h 5078627"/>
              <a:gd name="connsiteX52" fmla="*/ 1078064 w 5108749"/>
              <a:gd name="connsiteY52" fmla="*/ 1421027 h 5078627"/>
              <a:gd name="connsiteX53" fmla="*/ 1040994 w 5108749"/>
              <a:gd name="connsiteY53" fmla="*/ 1458097 h 5078627"/>
              <a:gd name="connsiteX54" fmla="*/ 1003923 w 5108749"/>
              <a:gd name="connsiteY54" fmla="*/ 1482810 h 5078627"/>
              <a:gd name="connsiteX55" fmla="*/ 954496 w 5108749"/>
              <a:gd name="connsiteY55" fmla="*/ 1519881 h 5078627"/>
              <a:gd name="connsiteX56" fmla="*/ 917426 w 5108749"/>
              <a:gd name="connsiteY56" fmla="*/ 1544594 h 5078627"/>
              <a:gd name="connsiteX57" fmla="*/ 843286 w 5108749"/>
              <a:gd name="connsiteY57" fmla="*/ 1618735 h 5078627"/>
              <a:gd name="connsiteX58" fmla="*/ 781502 w 5108749"/>
              <a:gd name="connsiteY58" fmla="*/ 1717589 h 5078627"/>
              <a:gd name="connsiteX59" fmla="*/ 707361 w 5108749"/>
              <a:gd name="connsiteY59" fmla="*/ 1804086 h 5078627"/>
              <a:gd name="connsiteX60" fmla="*/ 670291 w 5108749"/>
              <a:gd name="connsiteY60" fmla="*/ 1890583 h 5078627"/>
              <a:gd name="connsiteX61" fmla="*/ 645578 w 5108749"/>
              <a:gd name="connsiteY61" fmla="*/ 1927654 h 5078627"/>
              <a:gd name="connsiteX62" fmla="*/ 633221 w 5108749"/>
              <a:gd name="connsiteY62" fmla="*/ 1964724 h 5078627"/>
              <a:gd name="connsiteX63" fmla="*/ 571437 w 5108749"/>
              <a:gd name="connsiteY63" fmla="*/ 2051221 h 5078627"/>
              <a:gd name="connsiteX64" fmla="*/ 559080 w 5108749"/>
              <a:gd name="connsiteY64" fmla="*/ 2088292 h 5078627"/>
              <a:gd name="connsiteX65" fmla="*/ 497296 w 5108749"/>
              <a:gd name="connsiteY65" fmla="*/ 2187146 h 5078627"/>
              <a:gd name="connsiteX66" fmla="*/ 460226 w 5108749"/>
              <a:gd name="connsiteY66" fmla="*/ 2273643 h 5078627"/>
              <a:gd name="connsiteX67" fmla="*/ 398442 w 5108749"/>
              <a:gd name="connsiteY67" fmla="*/ 2360140 h 5078627"/>
              <a:gd name="connsiteX68" fmla="*/ 373729 w 5108749"/>
              <a:gd name="connsiteY68" fmla="*/ 2421924 h 5078627"/>
              <a:gd name="connsiteX69" fmla="*/ 311945 w 5108749"/>
              <a:gd name="connsiteY69" fmla="*/ 2533135 h 5078627"/>
              <a:gd name="connsiteX70" fmla="*/ 274875 w 5108749"/>
              <a:gd name="connsiteY70" fmla="*/ 2582562 h 5078627"/>
              <a:gd name="connsiteX71" fmla="*/ 225448 w 5108749"/>
              <a:gd name="connsiteY71" fmla="*/ 2706129 h 5078627"/>
              <a:gd name="connsiteX72" fmla="*/ 163664 w 5108749"/>
              <a:gd name="connsiteY72" fmla="*/ 2804983 h 5078627"/>
              <a:gd name="connsiteX73" fmla="*/ 138950 w 5108749"/>
              <a:gd name="connsiteY73" fmla="*/ 2891481 h 5078627"/>
              <a:gd name="connsiteX74" fmla="*/ 77167 w 5108749"/>
              <a:gd name="connsiteY74" fmla="*/ 3002692 h 5078627"/>
              <a:gd name="connsiteX75" fmla="*/ 64810 w 5108749"/>
              <a:gd name="connsiteY75" fmla="*/ 3076832 h 5078627"/>
              <a:gd name="connsiteX76" fmla="*/ 52453 w 5108749"/>
              <a:gd name="connsiteY76" fmla="*/ 3113902 h 5078627"/>
              <a:gd name="connsiteX77" fmla="*/ 40096 w 5108749"/>
              <a:gd name="connsiteY77" fmla="*/ 3163329 h 5078627"/>
              <a:gd name="connsiteX78" fmla="*/ 15383 w 5108749"/>
              <a:gd name="connsiteY78" fmla="*/ 3262183 h 5078627"/>
              <a:gd name="connsiteX79" fmla="*/ 15383 w 5108749"/>
              <a:gd name="connsiteY79" fmla="*/ 3719383 h 5078627"/>
              <a:gd name="connsiteX80" fmla="*/ 27740 w 5108749"/>
              <a:gd name="connsiteY80" fmla="*/ 3781167 h 5078627"/>
              <a:gd name="connsiteX81" fmla="*/ 77167 w 5108749"/>
              <a:gd name="connsiteY81" fmla="*/ 3867665 h 5078627"/>
              <a:gd name="connsiteX82" fmla="*/ 89523 w 5108749"/>
              <a:gd name="connsiteY82" fmla="*/ 3904735 h 5078627"/>
              <a:gd name="connsiteX83" fmla="*/ 126594 w 5108749"/>
              <a:gd name="connsiteY83" fmla="*/ 3941805 h 5078627"/>
              <a:gd name="connsiteX84" fmla="*/ 151307 w 5108749"/>
              <a:gd name="connsiteY84" fmla="*/ 3978875 h 5078627"/>
              <a:gd name="connsiteX85" fmla="*/ 225448 w 5108749"/>
              <a:gd name="connsiteY85" fmla="*/ 4053016 h 5078627"/>
              <a:gd name="connsiteX86" fmla="*/ 262518 w 5108749"/>
              <a:gd name="connsiteY86" fmla="*/ 4102443 h 5078627"/>
              <a:gd name="connsiteX87" fmla="*/ 373729 w 5108749"/>
              <a:gd name="connsiteY87" fmla="*/ 4201297 h 5078627"/>
              <a:gd name="connsiteX88" fmla="*/ 423156 w 5108749"/>
              <a:gd name="connsiteY88" fmla="*/ 4226010 h 5078627"/>
              <a:gd name="connsiteX89" fmla="*/ 484940 w 5108749"/>
              <a:gd name="connsiteY89" fmla="*/ 4263081 h 5078627"/>
              <a:gd name="connsiteX90" fmla="*/ 522010 w 5108749"/>
              <a:gd name="connsiteY90" fmla="*/ 4287794 h 5078627"/>
              <a:gd name="connsiteX91" fmla="*/ 559080 w 5108749"/>
              <a:gd name="connsiteY91" fmla="*/ 4324865 h 5078627"/>
              <a:gd name="connsiteX92" fmla="*/ 608507 w 5108749"/>
              <a:gd name="connsiteY92" fmla="*/ 4337221 h 5078627"/>
              <a:gd name="connsiteX93" fmla="*/ 695005 w 5108749"/>
              <a:gd name="connsiteY93" fmla="*/ 4399005 h 5078627"/>
              <a:gd name="connsiteX94" fmla="*/ 732075 w 5108749"/>
              <a:gd name="connsiteY94" fmla="*/ 4411362 h 5078627"/>
              <a:gd name="connsiteX95" fmla="*/ 781502 w 5108749"/>
              <a:gd name="connsiteY95" fmla="*/ 4436075 h 5078627"/>
              <a:gd name="connsiteX96" fmla="*/ 818572 w 5108749"/>
              <a:gd name="connsiteY96" fmla="*/ 4460789 h 5078627"/>
              <a:gd name="connsiteX97" fmla="*/ 867999 w 5108749"/>
              <a:gd name="connsiteY97" fmla="*/ 4497859 h 5078627"/>
              <a:gd name="connsiteX98" fmla="*/ 905069 w 5108749"/>
              <a:gd name="connsiteY98" fmla="*/ 4510216 h 5078627"/>
              <a:gd name="connsiteX99" fmla="*/ 1016280 w 5108749"/>
              <a:gd name="connsiteY99" fmla="*/ 4572000 h 5078627"/>
              <a:gd name="connsiteX100" fmla="*/ 1102778 w 5108749"/>
              <a:gd name="connsiteY100" fmla="*/ 4621427 h 5078627"/>
              <a:gd name="connsiteX101" fmla="*/ 1139848 w 5108749"/>
              <a:gd name="connsiteY101" fmla="*/ 4646140 h 5078627"/>
              <a:gd name="connsiteX102" fmla="*/ 1213988 w 5108749"/>
              <a:gd name="connsiteY102" fmla="*/ 4670854 h 5078627"/>
              <a:gd name="connsiteX103" fmla="*/ 1275772 w 5108749"/>
              <a:gd name="connsiteY103" fmla="*/ 4695567 h 5078627"/>
              <a:gd name="connsiteX104" fmla="*/ 1349913 w 5108749"/>
              <a:gd name="connsiteY104" fmla="*/ 4732638 h 5078627"/>
              <a:gd name="connsiteX105" fmla="*/ 1386983 w 5108749"/>
              <a:gd name="connsiteY105" fmla="*/ 4757351 h 5078627"/>
              <a:gd name="connsiteX106" fmla="*/ 1436410 w 5108749"/>
              <a:gd name="connsiteY106" fmla="*/ 4769708 h 5078627"/>
              <a:gd name="connsiteX107" fmla="*/ 1510550 w 5108749"/>
              <a:gd name="connsiteY107" fmla="*/ 4819135 h 5078627"/>
              <a:gd name="connsiteX108" fmla="*/ 1584691 w 5108749"/>
              <a:gd name="connsiteY108" fmla="*/ 4843848 h 5078627"/>
              <a:gd name="connsiteX109" fmla="*/ 1621761 w 5108749"/>
              <a:gd name="connsiteY109" fmla="*/ 4868562 h 5078627"/>
              <a:gd name="connsiteX110" fmla="*/ 1695902 w 5108749"/>
              <a:gd name="connsiteY110" fmla="*/ 4893275 h 5078627"/>
              <a:gd name="connsiteX111" fmla="*/ 1782399 w 5108749"/>
              <a:gd name="connsiteY111" fmla="*/ 4942702 h 5078627"/>
              <a:gd name="connsiteX112" fmla="*/ 1868896 w 5108749"/>
              <a:gd name="connsiteY112" fmla="*/ 4967416 h 5078627"/>
              <a:gd name="connsiteX113" fmla="*/ 1905967 w 5108749"/>
              <a:gd name="connsiteY113" fmla="*/ 4992129 h 5078627"/>
              <a:gd name="connsiteX114" fmla="*/ 2128388 w 5108749"/>
              <a:gd name="connsiteY114" fmla="*/ 5041556 h 5078627"/>
              <a:gd name="connsiteX115" fmla="*/ 2165459 w 5108749"/>
              <a:gd name="connsiteY115" fmla="*/ 5053913 h 5078627"/>
              <a:gd name="connsiteX116" fmla="*/ 2313740 w 5108749"/>
              <a:gd name="connsiteY116" fmla="*/ 5078627 h 5078627"/>
              <a:gd name="connsiteX117" fmla="*/ 2993361 w 5108749"/>
              <a:gd name="connsiteY117" fmla="*/ 5066270 h 5078627"/>
              <a:gd name="connsiteX118" fmla="*/ 3104572 w 5108749"/>
              <a:gd name="connsiteY118" fmla="*/ 5053913 h 5078627"/>
              <a:gd name="connsiteX119" fmla="*/ 3697696 w 5108749"/>
              <a:gd name="connsiteY119" fmla="*/ 5041556 h 5078627"/>
              <a:gd name="connsiteX120" fmla="*/ 3784194 w 5108749"/>
              <a:gd name="connsiteY120" fmla="*/ 5016843 h 5078627"/>
              <a:gd name="connsiteX121" fmla="*/ 3858334 w 5108749"/>
              <a:gd name="connsiteY121" fmla="*/ 4992129 h 5078627"/>
              <a:gd name="connsiteX122" fmla="*/ 3907761 w 5108749"/>
              <a:gd name="connsiteY122" fmla="*/ 4979773 h 5078627"/>
              <a:gd name="connsiteX123" fmla="*/ 3981902 w 5108749"/>
              <a:gd name="connsiteY123" fmla="*/ 4955059 h 5078627"/>
              <a:gd name="connsiteX124" fmla="*/ 4018972 w 5108749"/>
              <a:gd name="connsiteY124" fmla="*/ 4930346 h 5078627"/>
              <a:gd name="connsiteX125" fmla="*/ 4080756 w 5108749"/>
              <a:gd name="connsiteY125" fmla="*/ 4917989 h 5078627"/>
              <a:gd name="connsiteX126" fmla="*/ 4130183 w 5108749"/>
              <a:gd name="connsiteY126" fmla="*/ 4893275 h 5078627"/>
              <a:gd name="connsiteX127" fmla="*/ 4167253 w 5108749"/>
              <a:gd name="connsiteY127" fmla="*/ 4880919 h 5078627"/>
              <a:gd name="connsiteX128" fmla="*/ 4204323 w 5108749"/>
              <a:gd name="connsiteY128" fmla="*/ 4856205 h 5078627"/>
              <a:gd name="connsiteX129" fmla="*/ 4241394 w 5108749"/>
              <a:gd name="connsiteY129" fmla="*/ 4843848 h 5078627"/>
              <a:gd name="connsiteX130" fmla="*/ 4278464 w 5108749"/>
              <a:gd name="connsiteY130" fmla="*/ 4819135 h 5078627"/>
              <a:gd name="connsiteX131" fmla="*/ 4315534 w 5108749"/>
              <a:gd name="connsiteY131" fmla="*/ 4806778 h 5078627"/>
              <a:gd name="connsiteX132" fmla="*/ 4389675 w 5108749"/>
              <a:gd name="connsiteY132" fmla="*/ 4757351 h 5078627"/>
              <a:gd name="connsiteX133" fmla="*/ 4439102 w 5108749"/>
              <a:gd name="connsiteY133" fmla="*/ 4670854 h 5078627"/>
              <a:gd name="connsiteX134" fmla="*/ 4525599 w 5108749"/>
              <a:gd name="connsiteY134" fmla="*/ 4547286 h 5078627"/>
              <a:gd name="connsiteX135" fmla="*/ 4599740 w 5108749"/>
              <a:gd name="connsiteY135" fmla="*/ 4473146 h 5078627"/>
              <a:gd name="connsiteX136" fmla="*/ 4673880 w 5108749"/>
              <a:gd name="connsiteY136" fmla="*/ 4423719 h 5078627"/>
              <a:gd name="connsiteX137" fmla="*/ 4785091 w 5108749"/>
              <a:gd name="connsiteY137" fmla="*/ 4324865 h 5078627"/>
              <a:gd name="connsiteX138" fmla="*/ 4822161 w 5108749"/>
              <a:gd name="connsiteY138" fmla="*/ 4275438 h 5078627"/>
              <a:gd name="connsiteX139" fmla="*/ 4883945 w 5108749"/>
              <a:gd name="connsiteY139" fmla="*/ 4201297 h 5078627"/>
              <a:gd name="connsiteX140" fmla="*/ 4896302 w 5108749"/>
              <a:gd name="connsiteY140" fmla="*/ 4164227 h 5078627"/>
              <a:gd name="connsiteX141" fmla="*/ 4921015 w 5108749"/>
              <a:gd name="connsiteY141" fmla="*/ 4127156 h 5078627"/>
              <a:gd name="connsiteX142" fmla="*/ 4933372 w 5108749"/>
              <a:gd name="connsiteY142" fmla="*/ 4090086 h 5078627"/>
              <a:gd name="connsiteX143" fmla="*/ 4958086 w 5108749"/>
              <a:gd name="connsiteY143" fmla="*/ 4040659 h 5078627"/>
              <a:gd name="connsiteX144" fmla="*/ 4970442 w 5108749"/>
              <a:gd name="connsiteY144" fmla="*/ 4003589 h 5078627"/>
              <a:gd name="connsiteX145" fmla="*/ 5044583 w 5108749"/>
              <a:gd name="connsiteY145" fmla="*/ 3892378 h 5078627"/>
              <a:gd name="connsiteX146" fmla="*/ 5069296 w 5108749"/>
              <a:gd name="connsiteY146" fmla="*/ 3855308 h 5078627"/>
              <a:gd name="connsiteX147" fmla="*/ 5081653 w 5108749"/>
              <a:gd name="connsiteY147" fmla="*/ 3818238 h 5078627"/>
              <a:gd name="connsiteX148" fmla="*/ 5106367 w 5108749"/>
              <a:gd name="connsiteY148" fmla="*/ 3781167 h 5078627"/>
              <a:gd name="connsiteX149" fmla="*/ 5106367 w 5108749"/>
              <a:gd name="connsiteY149" fmla="*/ 3707027 h 507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108749" h="5078627">
                <a:moveTo>
                  <a:pt x="4364961" y="0"/>
                </a:moveTo>
                <a:cubicBezTo>
                  <a:pt x="4254968" y="54996"/>
                  <a:pt x="4330327" y="24018"/>
                  <a:pt x="4241394" y="49427"/>
                </a:cubicBezTo>
                <a:cubicBezTo>
                  <a:pt x="4228870" y="53005"/>
                  <a:pt x="4217095" y="59229"/>
                  <a:pt x="4204323" y="61783"/>
                </a:cubicBezTo>
                <a:cubicBezTo>
                  <a:pt x="4162706" y="70106"/>
                  <a:pt x="4058073" y="80481"/>
                  <a:pt x="4018972" y="86497"/>
                </a:cubicBezTo>
                <a:cubicBezTo>
                  <a:pt x="3998214" y="89691"/>
                  <a:pt x="3977905" y="95401"/>
                  <a:pt x="3957188" y="98854"/>
                </a:cubicBezTo>
                <a:cubicBezTo>
                  <a:pt x="3928459" y="103642"/>
                  <a:pt x="3899523" y="107091"/>
                  <a:pt x="3870691" y="111210"/>
                </a:cubicBezTo>
                <a:cubicBezTo>
                  <a:pt x="3858334" y="115329"/>
                  <a:pt x="3846145" y="119989"/>
                  <a:pt x="3833621" y="123567"/>
                </a:cubicBezTo>
                <a:cubicBezTo>
                  <a:pt x="3817292" y="128233"/>
                  <a:pt x="3799804" y="129234"/>
                  <a:pt x="3784194" y="135924"/>
                </a:cubicBezTo>
                <a:cubicBezTo>
                  <a:pt x="3770544" y="141774"/>
                  <a:pt x="3760694" y="154606"/>
                  <a:pt x="3747123" y="160638"/>
                </a:cubicBezTo>
                <a:cubicBezTo>
                  <a:pt x="3688379" y="186746"/>
                  <a:pt x="3661010" y="187347"/>
                  <a:pt x="3598842" y="197708"/>
                </a:cubicBezTo>
                <a:cubicBezTo>
                  <a:pt x="3566198" y="210765"/>
                  <a:pt x="3533888" y="225092"/>
                  <a:pt x="3499988" y="234778"/>
                </a:cubicBezTo>
                <a:cubicBezTo>
                  <a:pt x="3483659" y="239444"/>
                  <a:pt x="3466890" y="242469"/>
                  <a:pt x="3450561" y="247135"/>
                </a:cubicBezTo>
                <a:cubicBezTo>
                  <a:pt x="3438037" y="250713"/>
                  <a:pt x="3426263" y="256938"/>
                  <a:pt x="3413491" y="259492"/>
                </a:cubicBezTo>
                <a:cubicBezTo>
                  <a:pt x="3384932" y="265204"/>
                  <a:pt x="3355826" y="267729"/>
                  <a:pt x="3326994" y="271848"/>
                </a:cubicBezTo>
                <a:cubicBezTo>
                  <a:pt x="3241016" y="306240"/>
                  <a:pt x="3286262" y="289544"/>
                  <a:pt x="3191069" y="321275"/>
                </a:cubicBezTo>
                <a:cubicBezTo>
                  <a:pt x="3178712" y="325394"/>
                  <a:pt x="3166635" y="330473"/>
                  <a:pt x="3153999" y="333632"/>
                </a:cubicBezTo>
                <a:cubicBezTo>
                  <a:pt x="3042509" y="361505"/>
                  <a:pt x="3087368" y="347606"/>
                  <a:pt x="3018075" y="370702"/>
                </a:cubicBezTo>
                <a:cubicBezTo>
                  <a:pt x="3005718" y="378940"/>
                  <a:pt x="2994655" y="389566"/>
                  <a:pt x="2981005" y="395416"/>
                </a:cubicBezTo>
                <a:cubicBezTo>
                  <a:pt x="2965395" y="402106"/>
                  <a:pt x="2947907" y="403108"/>
                  <a:pt x="2931578" y="407773"/>
                </a:cubicBezTo>
                <a:cubicBezTo>
                  <a:pt x="2919054" y="411351"/>
                  <a:pt x="2906864" y="416010"/>
                  <a:pt x="2894507" y="420129"/>
                </a:cubicBezTo>
                <a:cubicBezTo>
                  <a:pt x="2882150" y="428367"/>
                  <a:pt x="2870720" y="438201"/>
                  <a:pt x="2857437" y="444843"/>
                </a:cubicBezTo>
                <a:cubicBezTo>
                  <a:pt x="2845787" y="450668"/>
                  <a:pt x="2832843" y="453457"/>
                  <a:pt x="2820367" y="457200"/>
                </a:cubicBezTo>
                <a:cubicBezTo>
                  <a:pt x="2613962" y="519121"/>
                  <a:pt x="2833111" y="454013"/>
                  <a:pt x="2672086" y="494270"/>
                </a:cubicBezTo>
                <a:cubicBezTo>
                  <a:pt x="2659449" y="497429"/>
                  <a:pt x="2647539" y="503049"/>
                  <a:pt x="2635015" y="506627"/>
                </a:cubicBezTo>
                <a:cubicBezTo>
                  <a:pt x="2618686" y="511292"/>
                  <a:pt x="2601917" y="514318"/>
                  <a:pt x="2585588" y="518983"/>
                </a:cubicBezTo>
                <a:cubicBezTo>
                  <a:pt x="2573064" y="522561"/>
                  <a:pt x="2561042" y="527762"/>
                  <a:pt x="2548518" y="531340"/>
                </a:cubicBezTo>
                <a:cubicBezTo>
                  <a:pt x="2532189" y="536006"/>
                  <a:pt x="2514767" y="537165"/>
                  <a:pt x="2499091" y="543697"/>
                </a:cubicBezTo>
                <a:cubicBezTo>
                  <a:pt x="2465084" y="557867"/>
                  <a:pt x="2435187" y="581474"/>
                  <a:pt x="2400237" y="593124"/>
                </a:cubicBezTo>
                <a:cubicBezTo>
                  <a:pt x="2363167" y="605481"/>
                  <a:pt x="2326935" y="620717"/>
                  <a:pt x="2289026" y="630194"/>
                </a:cubicBezTo>
                <a:cubicBezTo>
                  <a:pt x="2272550" y="634313"/>
                  <a:pt x="2255710" y="637180"/>
                  <a:pt x="2239599" y="642551"/>
                </a:cubicBezTo>
                <a:cubicBezTo>
                  <a:pt x="2218556" y="649565"/>
                  <a:pt x="2198584" y="659477"/>
                  <a:pt x="2177815" y="667265"/>
                </a:cubicBezTo>
                <a:cubicBezTo>
                  <a:pt x="2165619" y="671838"/>
                  <a:pt x="2152941" y="675048"/>
                  <a:pt x="2140745" y="679621"/>
                </a:cubicBezTo>
                <a:cubicBezTo>
                  <a:pt x="2119976" y="687409"/>
                  <a:pt x="2099730" y="696547"/>
                  <a:pt x="2078961" y="704335"/>
                </a:cubicBezTo>
                <a:cubicBezTo>
                  <a:pt x="2066765" y="708909"/>
                  <a:pt x="2053863" y="711561"/>
                  <a:pt x="2041891" y="716692"/>
                </a:cubicBezTo>
                <a:cubicBezTo>
                  <a:pt x="2024960" y="723948"/>
                  <a:pt x="2008940" y="733167"/>
                  <a:pt x="1992464" y="741405"/>
                </a:cubicBezTo>
                <a:cubicBezTo>
                  <a:pt x="1980107" y="753762"/>
                  <a:pt x="1969934" y="768782"/>
                  <a:pt x="1955394" y="778475"/>
                </a:cubicBezTo>
                <a:cubicBezTo>
                  <a:pt x="1944556" y="785700"/>
                  <a:pt x="1930295" y="785701"/>
                  <a:pt x="1918323" y="790832"/>
                </a:cubicBezTo>
                <a:cubicBezTo>
                  <a:pt x="1901392" y="798088"/>
                  <a:pt x="1884516" y="805783"/>
                  <a:pt x="1868896" y="815546"/>
                </a:cubicBezTo>
                <a:cubicBezTo>
                  <a:pt x="1851432" y="826461"/>
                  <a:pt x="1836341" y="840806"/>
                  <a:pt x="1819469" y="852616"/>
                </a:cubicBezTo>
                <a:cubicBezTo>
                  <a:pt x="1795136" y="869649"/>
                  <a:pt x="1766331" y="881041"/>
                  <a:pt x="1745329" y="902043"/>
                </a:cubicBezTo>
                <a:cubicBezTo>
                  <a:pt x="1732972" y="914400"/>
                  <a:pt x="1723078" y="929851"/>
                  <a:pt x="1708259" y="939113"/>
                </a:cubicBezTo>
                <a:cubicBezTo>
                  <a:pt x="1689449" y="950869"/>
                  <a:pt x="1665495" y="952415"/>
                  <a:pt x="1646475" y="963827"/>
                </a:cubicBezTo>
                <a:cubicBezTo>
                  <a:pt x="1623859" y="977396"/>
                  <a:pt x="1605790" y="997430"/>
                  <a:pt x="1584691" y="1013254"/>
                </a:cubicBezTo>
                <a:cubicBezTo>
                  <a:pt x="1572810" y="1022164"/>
                  <a:pt x="1558660" y="1028032"/>
                  <a:pt x="1547621" y="1037967"/>
                </a:cubicBezTo>
                <a:cubicBezTo>
                  <a:pt x="1517313" y="1065244"/>
                  <a:pt x="1489956" y="1095632"/>
                  <a:pt x="1461123" y="1124465"/>
                </a:cubicBezTo>
                <a:cubicBezTo>
                  <a:pt x="1448766" y="1136822"/>
                  <a:pt x="1433746" y="1146995"/>
                  <a:pt x="1424053" y="1161535"/>
                </a:cubicBezTo>
                <a:cubicBezTo>
                  <a:pt x="1415815" y="1173892"/>
                  <a:pt x="1410516" y="1188826"/>
                  <a:pt x="1399340" y="1198605"/>
                </a:cubicBezTo>
                <a:cubicBezTo>
                  <a:pt x="1376987" y="1218164"/>
                  <a:pt x="1348961" y="1230211"/>
                  <a:pt x="1325199" y="1248032"/>
                </a:cubicBezTo>
                <a:cubicBezTo>
                  <a:pt x="1308723" y="1260389"/>
                  <a:pt x="1291408" y="1271699"/>
                  <a:pt x="1275772" y="1285102"/>
                </a:cubicBezTo>
                <a:cubicBezTo>
                  <a:pt x="1262504" y="1296475"/>
                  <a:pt x="1252922" y="1312016"/>
                  <a:pt x="1238702" y="1322173"/>
                </a:cubicBezTo>
                <a:cubicBezTo>
                  <a:pt x="1223713" y="1332880"/>
                  <a:pt x="1205268" y="1337747"/>
                  <a:pt x="1189275" y="1346886"/>
                </a:cubicBezTo>
                <a:cubicBezTo>
                  <a:pt x="1047788" y="1427736"/>
                  <a:pt x="1268465" y="1306450"/>
                  <a:pt x="1115134" y="1408670"/>
                </a:cubicBezTo>
                <a:cubicBezTo>
                  <a:pt x="1104296" y="1415895"/>
                  <a:pt x="1090421" y="1416908"/>
                  <a:pt x="1078064" y="1421027"/>
                </a:cubicBezTo>
                <a:cubicBezTo>
                  <a:pt x="1065707" y="1433384"/>
                  <a:pt x="1054419" y="1446910"/>
                  <a:pt x="1040994" y="1458097"/>
                </a:cubicBezTo>
                <a:cubicBezTo>
                  <a:pt x="1029585" y="1467604"/>
                  <a:pt x="1016008" y="1474178"/>
                  <a:pt x="1003923" y="1482810"/>
                </a:cubicBezTo>
                <a:cubicBezTo>
                  <a:pt x="987164" y="1494780"/>
                  <a:pt x="971255" y="1507910"/>
                  <a:pt x="954496" y="1519881"/>
                </a:cubicBezTo>
                <a:cubicBezTo>
                  <a:pt x="942411" y="1528513"/>
                  <a:pt x="928526" y="1534728"/>
                  <a:pt x="917426" y="1544594"/>
                </a:cubicBezTo>
                <a:cubicBezTo>
                  <a:pt x="891304" y="1567814"/>
                  <a:pt x="858916" y="1587475"/>
                  <a:pt x="843286" y="1618735"/>
                </a:cubicBezTo>
                <a:cubicBezTo>
                  <a:pt x="818927" y="1667451"/>
                  <a:pt x="818930" y="1674815"/>
                  <a:pt x="781502" y="1717589"/>
                </a:cubicBezTo>
                <a:cubicBezTo>
                  <a:pt x="697599" y="1813478"/>
                  <a:pt x="760281" y="1724708"/>
                  <a:pt x="707361" y="1804086"/>
                </a:cubicBezTo>
                <a:cubicBezTo>
                  <a:pt x="693498" y="1845679"/>
                  <a:pt x="694724" y="1847824"/>
                  <a:pt x="670291" y="1890583"/>
                </a:cubicBezTo>
                <a:cubicBezTo>
                  <a:pt x="662923" y="1903477"/>
                  <a:pt x="652220" y="1914371"/>
                  <a:pt x="645578" y="1927654"/>
                </a:cubicBezTo>
                <a:cubicBezTo>
                  <a:pt x="639753" y="1939304"/>
                  <a:pt x="639683" y="1953415"/>
                  <a:pt x="633221" y="1964724"/>
                </a:cubicBezTo>
                <a:cubicBezTo>
                  <a:pt x="610828" y="2003911"/>
                  <a:pt x="590564" y="2012966"/>
                  <a:pt x="571437" y="2051221"/>
                </a:cubicBezTo>
                <a:cubicBezTo>
                  <a:pt x="565612" y="2062871"/>
                  <a:pt x="564211" y="2076320"/>
                  <a:pt x="559080" y="2088292"/>
                </a:cubicBezTo>
                <a:cubicBezTo>
                  <a:pt x="536464" y="2141064"/>
                  <a:pt x="532778" y="2139838"/>
                  <a:pt x="497296" y="2187146"/>
                </a:cubicBezTo>
                <a:cubicBezTo>
                  <a:pt x="485284" y="2223185"/>
                  <a:pt x="482041" y="2238739"/>
                  <a:pt x="460226" y="2273643"/>
                </a:cubicBezTo>
                <a:cubicBezTo>
                  <a:pt x="446241" y="2296019"/>
                  <a:pt x="411508" y="2334009"/>
                  <a:pt x="398442" y="2360140"/>
                </a:cubicBezTo>
                <a:cubicBezTo>
                  <a:pt x="388522" y="2379979"/>
                  <a:pt x="382738" y="2401655"/>
                  <a:pt x="373729" y="2421924"/>
                </a:cubicBezTo>
                <a:cubicBezTo>
                  <a:pt x="358028" y="2457251"/>
                  <a:pt x="332736" y="2501949"/>
                  <a:pt x="311945" y="2533135"/>
                </a:cubicBezTo>
                <a:cubicBezTo>
                  <a:pt x="300521" y="2550271"/>
                  <a:pt x="287232" y="2566086"/>
                  <a:pt x="274875" y="2582562"/>
                </a:cubicBezTo>
                <a:cubicBezTo>
                  <a:pt x="254623" y="2643317"/>
                  <a:pt x="254537" y="2655223"/>
                  <a:pt x="225448" y="2706129"/>
                </a:cubicBezTo>
                <a:cubicBezTo>
                  <a:pt x="186238" y="2774747"/>
                  <a:pt x="210273" y="2711764"/>
                  <a:pt x="163664" y="2804983"/>
                </a:cubicBezTo>
                <a:cubicBezTo>
                  <a:pt x="148728" y="2834855"/>
                  <a:pt x="150826" y="2859810"/>
                  <a:pt x="138950" y="2891481"/>
                </a:cubicBezTo>
                <a:cubicBezTo>
                  <a:pt x="127131" y="2922998"/>
                  <a:pt x="92898" y="2976474"/>
                  <a:pt x="77167" y="3002692"/>
                </a:cubicBezTo>
                <a:cubicBezTo>
                  <a:pt x="73048" y="3027405"/>
                  <a:pt x="70245" y="3052374"/>
                  <a:pt x="64810" y="3076832"/>
                </a:cubicBezTo>
                <a:cubicBezTo>
                  <a:pt x="61984" y="3089547"/>
                  <a:pt x="56031" y="3101378"/>
                  <a:pt x="52453" y="3113902"/>
                </a:cubicBezTo>
                <a:cubicBezTo>
                  <a:pt x="47787" y="3130231"/>
                  <a:pt x="43780" y="3146751"/>
                  <a:pt x="40096" y="3163329"/>
                </a:cubicBezTo>
                <a:cubicBezTo>
                  <a:pt x="20214" y="3252800"/>
                  <a:pt x="37465" y="3195939"/>
                  <a:pt x="15383" y="3262183"/>
                </a:cubicBezTo>
                <a:cubicBezTo>
                  <a:pt x="-5862" y="3474629"/>
                  <a:pt x="-4382" y="3403145"/>
                  <a:pt x="15383" y="3719383"/>
                </a:cubicBezTo>
                <a:cubicBezTo>
                  <a:pt x="16693" y="3740345"/>
                  <a:pt x="21098" y="3761242"/>
                  <a:pt x="27740" y="3781167"/>
                </a:cubicBezTo>
                <a:cubicBezTo>
                  <a:pt x="38192" y="3812524"/>
                  <a:pt x="59088" y="3840546"/>
                  <a:pt x="77167" y="3867665"/>
                </a:cubicBezTo>
                <a:cubicBezTo>
                  <a:pt x="81286" y="3880022"/>
                  <a:pt x="82298" y="3893898"/>
                  <a:pt x="89523" y="3904735"/>
                </a:cubicBezTo>
                <a:cubicBezTo>
                  <a:pt x="99217" y="3919275"/>
                  <a:pt x="115407" y="3928380"/>
                  <a:pt x="126594" y="3941805"/>
                </a:cubicBezTo>
                <a:cubicBezTo>
                  <a:pt x="136101" y="3953214"/>
                  <a:pt x="141441" y="3967775"/>
                  <a:pt x="151307" y="3978875"/>
                </a:cubicBezTo>
                <a:cubicBezTo>
                  <a:pt x="174527" y="4004997"/>
                  <a:pt x="204478" y="4025056"/>
                  <a:pt x="225448" y="4053016"/>
                </a:cubicBezTo>
                <a:cubicBezTo>
                  <a:pt x="237805" y="4069492"/>
                  <a:pt x="248956" y="4086944"/>
                  <a:pt x="262518" y="4102443"/>
                </a:cubicBezTo>
                <a:cubicBezTo>
                  <a:pt x="290387" y="4134294"/>
                  <a:pt x="339262" y="4178319"/>
                  <a:pt x="373729" y="4201297"/>
                </a:cubicBezTo>
                <a:cubicBezTo>
                  <a:pt x="389056" y="4211515"/>
                  <a:pt x="407054" y="4217064"/>
                  <a:pt x="423156" y="4226010"/>
                </a:cubicBezTo>
                <a:cubicBezTo>
                  <a:pt x="444151" y="4237674"/>
                  <a:pt x="464573" y="4250352"/>
                  <a:pt x="484940" y="4263081"/>
                </a:cubicBezTo>
                <a:cubicBezTo>
                  <a:pt x="497533" y="4270952"/>
                  <a:pt x="510601" y="4278287"/>
                  <a:pt x="522010" y="4287794"/>
                </a:cubicBezTo>
                <a:cubicBezTo>
                  <a:pt x="535435" y="4298981"/>
                  <a:pt x="543907" y="4316195"/>
                  <a:pt x="559080" y="4324865"/>
                </a:cubicBezTo>
                <a:cubicBezTo>
                  <a:pt x="573825" y="4333291"/>
                  <a:pt x="592031" y="4333102"/>
                  <a:pt x="608507" y="4337221"/>
                </a:cubicBezTo>
                <a:cubicBezTo>
                  <a:pt x="619711" y="4345624"/>
                  <a:pt x="676928" y="4389967"/>
                  <a:pt x="695005" y="4399005"/>
                </a:cubicBezTo>
                <a:cubicBezTo>
                  <a:pt x="706655" y="4404830"/>
                  <a:pt x="720103" y="4406231"/>
                  <a:pt x="732075" y="4411362"/>
                </a:cubicBezTo>
                <a:cubicBezTo>
                  <a:pt x="749006" y="4418618"/>
                  <a:pt x="765509" y="4426936"/>
                  <a:pt x="781502" y="4436075"/>
                </a:cubicBezTo>
                <a:cubicBezTo>
                  <a:pt x="794396" y="4443443"/>
                  <a:pt x="806487" y="4452157"/>
                  <a:pt x="818572" y="4460789"/>
                </a:cubicBezTo>
                <a:cubicBezTo>
                  <a:pt x="835330" y="4472759"/>
                  <a:pt x="850118" y="4487641"/>
                  <a:pt x="867999" y="4497859"/>
                </a:cubicBezTo>
                <a:cubicBezTo>
                  <a:pt x="879308" y="4504321"/>
                  <a:pt x="893683" y="4503890"/>
                  <a:pt x="905069" y="4510216"/>
                </a:cubicBezTo>
                <a:cubicBezTo>
                  <a:pt x="1032536" y="4581031"/>
                  <a:pt x="932400" y="4544039"/>
                  <a:pt x="1016280" y="4572000"/>
                </a:cubicBezTo>
                <a:cubicBezTo>
                  <a:pt x="1086703" y="4642423"/>
                  <a:pt x="1015654" y="4584089"/>
                  <a:pt x="1102778" y="4621427"/>
                </a:cubicBezTo>
                <a:cubicBezTo>
                  <a:pt x="1116428" y="4627277"/>
                  <a:pt x="1126277" y="4640108"/>
                  <a:pt x="1139848" y="4646140"/>
                </a:cubicBezTo>
                <a:cubicBezTo>
                  <a:pt x="1163653" y="4656720"/>
                  <a:pt x="1189801" y="4661179"/>
                  <a:pt x="1213988" y="4670854"/>
                </a:cubicBezTo>
                <a:cubicBezTo>
                  <a:pt x="1234583" y="4679092"/>
                  <a:pt x="1255579" y="4686388"/>
                  <a:pt x="1275772" y="4695567"/>
                </a:cubicBezTo>
                <a:cubicBezTo>
                  <a:pt x="1300926" y="4707001"/>
                  <a:pt x="1325759" y="4719219"/>
                  <a:pt x="1349913" y="4732638"/>
                </a:cubicBezTo>
                <a:cubicBezTo>
                  <a:pt x="1362895" y="4739850"/>
                  <a:pt x="1373333" y="4751501"/>
                  <a:pt x="1386983" y="4757351"/>
                </a:cubicBezTo>
                <a:cubicBezTo>
                  <a:pt x="1402593" y="4764041"/>
                  <a:pt x="1419934" y="4765589"/>
                  <a:pt x="1436410" y="4769708"/>
                </a:cubicBezTo>
                <a:cubicBezTo>
                  <a:pt x="1461123" y="4786184"/>
                  <a:pt x="1482372" y="4809743"/>
                  <a:pt x="1510550" y="4819135"/>
                </a:cubicBezTo>
                <a:lnTo>
                  <a:pt x="1584691" y="4843848"/>
                </a:lnTo>
                <a:cubicBezTo>
                  <a:pt x="1597048" y="4852086"/>
                  <a:pt x="1608190" y="4862530"/>
                  <a:pt x="1621761" y="4868562"/>
                </a:cubicBezTo>
                <a:cubicBezTo>
                  <a:pt x="1645566" y="4879142"/>
                  <a:pt x="1695902" y="4893275"/>
                  <a:pt x="1695902" y="4893275"/>
                </a:cubicBezTo>
                <a:cubicBezTo>
                  <a:pt x="1726633" y="4913763"/>
                  <a:pt x="1746561" y="4929263"/>
                  <a:pt x="1782399" y="4942702"/>
                </a:cubicBezTo>
                <a:cubicBezTo>
                  <a:pt x="1814076" y="4954581"/>
                  <a:pt x="1839020" y="4952478"/>
                  <a:pt x="1868896" y="4967416"/>
                </a:cubicBezTo>
                <a:cubicBezTo>
                  <a:pt x="1882179" y="4974058"/>
                  <a:pt x="1892396" y="4986097"/>
                  <a:pt x="1905967" y="4992129"/>
                </a:cubicBezTo>
                <a:cubicBezTo>
                  <a:pt x="1976146" y="5023320"/>
                  <a:pt x="2053426" y="5030848"/>
                  <a:pt x="2128388" y="5041556"/>
                </a:cubicBezTo>
                <a:cubicBezTo>
                  <a:pt x="2140745" y="5045675"/>
                  <a:pt x="2152822" y="5050754"/>
                  <a:pt x="2165459" y="5053913"/>
                </a:cubicBezTo>
                <a:cubicBezTo>
                  <a:pt x="2213644" y="5065960"/>
                  <a:pt x="2264914" y="5071652"/>
                  <a:pt x="2313740" y="5078627"/>
                </a:cubicBezTo>
                <a:lnTo>
                  <a:pt x="2993361" y="5066270"/>
                </a:lnTo>
                <a:cubicBezTo>
                  <a:pt x="3030641" y="5065105"/>
                  <a:pt x="3067296" y="5055221"/>
                  <a:pt x="3104572" y="5053913"/>
                </a:cubicBezTo>
                <a:cubicBezTo>
                  <a:pt x="3302201" y="5046979"/>
                  <a:pt x="3499988" y="5045675"/>
                  <a:pt x="3697696" y="5041556"/>
                </a:cubicBezTo>
                <a:cubicBezTo>
                  <a:pt x="3822356" y="5000006"/>
                  <a:pt x="3628936" y="5063422"/>
                  <a:pt x="3784194" y="5016843"/>
                </a:cubicBezTo>
                <a:cubicBezTo>
                  <a:pt x="3809146" y="5009357"/>
                  <a:pt x="3833061" y="4998447"/>
                  <a:pt x="3858334" y="4992129"/>
                </a:cubicBezTo>
                <a:cubicBezTo>
                  <a:pt x="3874810" y="4988010"/>
                  <a:pt x="3891495" y="4984653"/>
                  <a:pt x="3907761" y="4979773"/>
                </a:cubicBezTo>
                <a:cubicBezTo>
                  <a:pt x="3932713" y="4972288"/>
                  <a:pt x="3960227" y="4969509"/>
                  <a:pt x="3981902" y="4955059"/>
                </a:cubicBezTo>
                <a:cubicBezTo>
                  <a:pt x="3994259" y="4946821"/>
                  <a:pt x="4005067" y="4935560"/>
                  <a:pt x="4018972" y="4930346"/>
                </a:cubicBezTo>
                <a:cubicBezTo>
                  <a:pt x="4038637" y="4922972"/>
                  <a:pt x="4060161" y="4922108"/>
                  <a:pt x="4080756" y="4917989"/>
                </a:cubicBezTo>
                <a:cubicBezTo>
                  <a:pt x="4097232" y="4909751"/>
                  <a:pt x="4113252" y="4900531"/>
                  <a:pt x="4130183" y="4893275"/>
                </a:cubicBezTo>
                <a:cubicBezTo>
                  <a:pt x="4142155" y="4888144"/>
                  <a:pt x="4155603" y="4886744"/>
                  <a:pt x="4167253" y="4880919"/>
                </a:cubicBezTo>
                <a:cubicBezTo>
                  <a:pt x="4180536" y="4874277"/>
                  <a:pt x="4191040" y="4862847"/>
                  <a:pt x="4204323" y="4856205"/>
                </a:cubicBezTo>
                <a:cubicBezTo>
                  <a:pt x="4215973" y="4850380"/>
                  <a:pt x="4229744" y="4849673"/>
                  <a:pt x="4241394" y="4843848"/>
                </a:cubicBezTo>
                <a:cubicBezTo>
                  <a:pt x="4254677" y="4837207"/>
                  <a:pt x="4265181" y="4825776"/>
                  <a:pt x="4278464" y="4819135"/>
                </a:cubicBezTo>
                <a:cubicBezTo>
                  <a:pt x="4290114" y="4813310"/>
                  <a:pt x="4304148" y="4813104"/>
                  <a:pt x="4315534" y="4806778"/>
                </a:cubicBezTo>
                <a:cubicBezTo>
                  <a:pt x="4341498" y="4792353"/>
                  <a:pt x="4389675" y="4757351"/>
                  <a:pt x="4389675" y="4757351"/>
                </a:cubicBezTo>
                <a:cubicBezTo>
                  <a:pt x="4475166" y="4629112"/>
                  <a:pt x="4345033" y="4827636"/>
                  <a:pt x="4439102" y="4670854"/>
                </a:cubicBezTo>
                <a:cubicBezTo>
                  <a:pt x="4450031" y="4652639"/>
                  <a:pt x="4505322" y="4569816"/>
                  <a:pt x="4525599" y="4547286"/>
                </a:cubicBezTo>
                <a:cubicBezTo>
                  <a:pt x="4548980" y="4521308"/>
                  <a:pt x="4575026" y="4497860"/>
                  <a:pt x="4599740" y="4473146"/>
                </a:cubicBezTo>
                <a:cubicBezTo>
                  <a:pt x="4646022" y="4426864"/>
                  <a:pt x="4620230" y="4441601"/>
                  <a:pt x="4673880" y="4423719"/>
                </a:cubicBezTo>
                <a:cubicBezTo>
                  <a:pt x="4722046" y="4391608"/>
                  <a:pt x="4742773" y="4381289"/>
                  <a:pt x="4785091" y="4324865"/>
                </a:cubicBezTo>
                <a:cubicBezTo>
                  <a:pt x="4797448" y="4308389"/>
                  <a:pt x="4808758" y="4291075"/>
                  <a:pt x="4822161" y="4275438"/>
                </a:cubicBezTo>
                <a:cubicBezTo>
                  <a:pt x="4854956" y="4237177"/>
                  <a:pt x="4862096" y="4244995"/>
                  <a:pt x="4883945" y="4201297"/>
                </a:cubicBezTo>
                <a:cubicBezTo>
                  <a:pt x="4889770" y="4189647"/>
                  <a:pt x="4890477" y="4175877"/>
                  <a:pt x="4896302" y="4164227"/>
                </a:cubicBezTo>
                <a:cubicBezTo>
                  <a:pt x="4902944" y="4150944"/>
                  <a:pt x="4914373" y="4140439"/>
                  <a:pt x="4921015" y="4127156"/>
                </a:cubicBezTo>
                <a:cubicBezTo>
                  <a:pt x="4926840" y="4115506"/>
                  <a:pt x="4928241" y="4102058"/>
                  <a:pt x="4933372" y="4090086"/>
                </a:cubicBezTo>
                <a:cubicBezTo>
                  <a:pt x="4940628" y="4073155"/>
                  <a:pt x="4950830" y="4057590"/>
                  <a:pt x="4958086" y="4040659"/>
                </a:cubicBezTo>
                <a:cubicBezTo>
                  <a:pt x="4963217" y="4028687"/>
                  <a:pt x="4964117" y="4014975"/>
                  <a:pt x="4970442" y="4003589"/>
                </a:cubicBezTo>
                <a:cubicBezTo>
                  <a:pt x="4970454" y="4003567"/>
                  <a:pt x="5032219" y="3910924"/>
                  <a:pt x="5044583" y="3892378"/>
                </a:cubicBezTo>
                <a:cubicBezTo>
                  <a:pt x="5052821" y="3880021"/>
                  <a:pt x="5064600" y="3869397"/>
                  <a:pt x="5069296" y="3855308"/>
                </a:cubicBezTo>
                <a:cubicBezTo>
                  <a:pt x="5073415" y="3842951"/>
                  <a:pt x="5075828" y="3829888"/>
                  <a:pt x="5081653" y="3818238"/>
                </a:cubicBezTo>
                <a:cubicBezTo>
                  <a:pt x="5088295" y="3804955"/>
                  <a:pt x="5103145" y="3795665"/>
                  <a:pt x="5106367" y="3781167"/>
                </a:cubicBezTo>
                <a:cubicBezTo>
                  <a:pt x="5111728" y="3757042"/>
                  <a:pt x="5106367" y="3731740"/>
                  <a:pt x="5106367" y="3707027"/>
                </a:cubicBezTo>
              </a:path>
            </a:pathLst>
          </a:custGeom>
          <a:noFill/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0" y="1272716"/>
            <a:ext cx="4734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d(</a:t>
            </a:r>
            <a:r>
              <a:rPr lang="en-US" sz="2400" b="1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s,x</a:t>
            </a:r>
            <a:r>
              <a:rPr lang="en-US" sz="2400" b="1" baseline="-25000" dirty="0" err="1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H \{f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}) 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&gt;d(</a:t>
            </a:r>
            <a:r>
              <a:rPr lang="en-US" sz="2400" b="1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s,x</a:t>
            </a:r>
            <a:r>
              <a:rPr lang="en-US" sz="2400" b="1" baseline="-25000" dirty="0" err="1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j</a:t>
            </a:r>
            <a:r>
              <a:rPr lang="en-US" sz="2400" b="1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, G\{f</a:t>
            </a:r>
            <a:r>
              <a:rPr lang="en-US" sz="2400" b="1" baseline="-25000" dirty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i</a:t>
            </a:r>
            <a:r>
              <a:rPr lang="en-US" sz="2400" b="1" dirty="0" smtClean="0">
                <a:solidFill>
                  <a:srgbClr val="0099FF"/>
                </a:solidFill>
                <a:latin typeface="Comic Sans MS" pitchFamily="66" charset="0"/>
                <a:sym typeface="Symbol" pitchFamily="18" charset="2"/>
              </a:rPr>
              <a:t>})</a:t>
            </a:r>
          </a:p>
          <a:p>
            <a:endParaRPr lang="en-US" sz="2400" b="1" dirty="0">
              <a:solidFill>
                <a:srgbClr val="0099FF"/>
              </a:solidFill>
              <a:latin typeface="Comic Sans MS" pitchFamily="66" charset="0"/>
              <a:cs typeface="Aharoni" pitchFamily="2" charset="-79"/>
              <a:sym typeface="Symbol" pitchFamily="18" charset="2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Contradiction 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ince H is an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  <a:sym typeface="Symbol" pitchFamily="18" charset="2"/>
              </a:rPr>
              <a:t>FT-BFS tree.</a:t>
            </a:r>
            <a:endParaRPr lang="en-US" sz="2400" dirty="0">
              <a:solidFill>
                <a:srgbClr val="FF000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87147" y="4273932"/>
            <a:ext cx="417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ambria Math"/>
                <a:ea typeface="Cambria Math"/>
              </a:rPr>
              <a:t>x</a:t>
            </a:r>
            <a:r>
              <a:rPr lang="en-US" sz="2800" b="1" baseline="-25000" dirty="0" err="1" smtClean="0">
                <a:solidFill>
                  <a:schemeClr val="tx1"/>
                </a:solidFill>
                <a:latin typeface="Cambria Math"/>
                <a:ea typeface="Cambria Math"/>
              </a:rPr>
              <a:t>j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6956648" y="4221088"/>
            <a:ext cx="279648" cy="2796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020272" y="4287051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948264" y="5085184"/>
            <a:ext cx="279648" cy="279648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7011888" y="515114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 rot="20967378">
            <a:off x="6676773" y="293219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6</a:t>
            </a:r>
          </a:p>
        </p:txBody>
      </p:sp>
      <p:sp>
        <p:nvSpPr>
          <p:cNvPr id="97" name="TextBox 96"/>
          <p:cNvSpPr txBox="1"/>
          <p:nvPr/>
        </p:nvSpPr>
        <p:spPr>
          <a:xfrm rot="20291318">
            <a:off x="6575610" y="225748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20558733">
                <a:off x="5479453" y="1270981"/>
                <a:ext cx="1052019" cy="4684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𝜴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omic Sans MS" pitchFamily="66" charset="0"/>
                  </a:rPr>
                  <a:t>)</a:t>
                </a:r>
                <a:endParaRPr lang="en-US" sz="2400" b="1" dirty="0" smtClean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58733">
                <a:off x="5479453" y="1270981"/>
                <a:ext cx="1052019" cy="468462"/>
              </a:xfrm>
              <a:prstGeom prst="rect">
                <a:avLst/>
              </a:prstGeom>
              <a:blipFill rotWithShape="1">
                <a:blip r:embed="rId2"/>
                <a:stretch>
                  <a:fillRect t="-7143" r="-10638"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98"/>
          <p:cNvSpPr/>
          <p:nvPr/>
        </p:nvSpPr>
        <p:spPr>
          <a:xfrm>
            <a:off x="6671821" y="5138028"/>
            <a:ext cx="410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Cambria Math"/>
                <a:ea typeface="Cambria Math"/>
              </a:rPr>
              <a:t>z</a:t>
            </a:r>
            <a:r>
              <a:rPr lang="en-US" sz="2800" b="1" baseline="-25000" dirty="0" err="1">
                <a:latin typeface="Cambria Math"/>
                <a:ea typeface="Cambria Math"/>
              </a:rPr>
              <a:t>i</a:t>
            </a:r>
            <a:endParaRPr lang="en-US" sz="2800" b="1" baseline="-25000" dirty="0" smtClean="0">
              <a:solidFill>
                <a:schemeClr val="tx1"/>
              </a:solidFill>
              <a:latin typeface="Cambria Math"/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Rectangle 120"/>
              <p:cNvSpPr/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400" i="1" smtClean="0">
                        <a:latin typeface="Cambria Math"/>
                        <a:ea typeface="Cambria Math"/>
                      </a:rPr>
                      <m:t>𝛺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400" dirty="0">
                    <a:latin typeface="Comic Sans MS" pitchFamily="66" charset="0"/>
                  </a:rPr>
                  <a:t>)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edges </a:t>
                </a:r>
                <a:endParaRPr lang="en-US" sz="2400" dirty="0"/>
              </a:p>
            </p:txBody>
          </p:sp>
        </mc:Choice>
        <mc:Fallback xmlns=""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442" y="5917413"/>
                <a:ext cx="1207062" cy="835100"/>
              </a:xfrm>
              <a:prstGeom prst="rect">
                <a:avLst/>
              </a:prstGeom>
              <a:blipFill rotWithShape="1">
                <a:blip r:embed="rId3"/>
                <a:stretch>
                  <a:fillRect l="-7576" t="-5109" r="-7071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" name="Down Arrow 121"/>
          <p:cNvSpPr/>
          <p:nvPr/>
        </p:nvSpPr>
        <p:spPr>
          <a:xfrm rot="10800000">
            <a:off x="8339879" y="5440970"/>
            <a:ext cx="447437" cy="436301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478170" y="206084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i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524328" y="2988241"/>
            <a:ext cx="71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i+1</a:t>
            </a:r>
          </a:p>
        </p:txBody>
      </p:sp>
    </p:spTree>
    <p:extLst>
      <p:ext uri="{BB962C8B-B14F-4D97-AF65-F5344CB8AC3E}">
        <p14:creationId xmlns:p14="http://schemas.microsoft.com/office/powerpoint/2010/main" val="249736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6520" y="188640"/>
            <a:ext cx="9198352" cy="683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Comic Sans MS" pitchFamily="66" charset="0"/>
              </a:rPr>
              <a:t>Reducing the cost of FT</a:t>
            </a:r>
          </a:p>
          <a:p>
            <a:endParaRPr lang="en-US" sz="4800" dirty="0">
              <a:solidFill>
                <a:srgbClr val="7030A0"/>
              </a:solidFill>
              <a:latin typeface="Comic Sans MS" pitchFamily="66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Relaxing</a:t>
            </a:r>
            <a:r>
              <a:rPr lang="en-US" sz="3200" dirty="0" smtClean="0">
                <a:latin typeface="Comic Sans MS" pitchFamily="66" charset="0"/>
              </a:rPr>
              <a:t> the predicate requirement.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E.g.: </a:t>
            </a:r>
            <a:r>
              <a:rPr lang="en-US" sz="3200" i="1" dirty="0" smtClean="0">
                <a:latin typeface="Comic Sans MS" pitchFamily="66" charset="0"/>
              </a:rPr>
              <a:t>approximate</a:t>
            </a:r>
            <a:r>
              <a:rPr lang="en-US" sz="3200" dirty="0" smtClean="0">
                <a:latin typeface="Comic Sans MS" pitchFamily="66" charset="0"/>
              </a:rPr>
              <a:t> FT-BFS has </a:t>
            </a:r>
            <a:r>
              <a:rPr lang="en-US" sz="3200" b="1" dirty="0" smtClean="0">
                <a:solidFill>
                  <a:srgbClr val="00B0F0"/>
                </a:solidFill>
                <a:latin typeface="Comic Sans MS" pitchFamily="66" charset="0"/>
              </a:rPr>
              <a:t>O(n)</a:t>
            </a:r>
            <a:r>
              <a:rPr lang="en-US" sz="3200" dirty="0" smtClean="0">
                <a:latin typeface="Comic Sans MS" pitchFamily="66" charset="0"/>
              </a:rPr>
              <a:t> edges.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3200" dirty="0">
              <a:latin typeface="Comic Sans MS" pitchFamily="66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Strengthening</a:t>
            </a:r>
            <a:r>
              <a:rPr lang="en-US" sz="3200" dirty="0" smtClean="0">
                <a:latin typeface="Comic Sans MS" pitchFamily="66" charset="0"/>
              </a:rPr>
              <a:t> the model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omic Sans MS" pitchFamily="66" charset="0"/>
              </a:rPr>
              <a:t>Backup (redundancy) is only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one FT-mechanism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32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Quality vs. Quantity Tradeoff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1124744"/>
            <a:ext cx="2700988" cy="11521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168532" y="1342144"/>
            <a:ext cx="832104" cy="717331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40740" y="1342143"/>
            <a:ext cx="646697" cy="646697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ross 9"/>
          <p:cNvSpPr/>
          <p:nvPr/>
        </p:nvSpPr>
        <p:spPr>
          <a:xfrm>
            <a:off x="4153683" y="1342143"/>
            <a:ext cx="717331" cy="717331"/>
          </a:xfrm>
          <a:prstGeom prst="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9552" y="6300609"/>
            <a:ext cx="8368999" cy="871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9552" y="2564904"/>
            <a:ext cx="0" cy="37444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544985" y="4125348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Quality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3928" y="6300609"/>
            <a:ext cx="1898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Quantity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568" y="2628201"/>
            <a:ext cx="3690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Reinforcement (R)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51276" y="4068361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Backup (B)</a:t>
            </a:r>
          </a:p>
        </p:txBody>
      </p:sp>
      <p:sp>
        <p:nvSpPr>
          <p:cNvPr id="47" name="Oval 46"/>
          <p:cNvSpPr/>
          <p:nvPr/>
        </p:nvSpPr>
        <p:spPr>
          <a:xfrm>
            <a:off x="8473106" y="5732308"/>
            <a:ext cx="419374" cy="4076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ross 47"/>
          <p:cNvSpPr/>
          <p:nvPr/>
        </p:nvSpPr>
        <p:spPr>
          <a:xfrm>
            <a:off x="7931468" y="5779566"/>
            <a:ext cx="385738" cy="385738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/>
          <p:cNvSpPr/>
          <p:nvPr/>
        </p:nvSpPr>
        <p:spPr>
          <a:xfrm>
            <a:off x="7364241" y="5779566"/>
            <a:ext cx="418032" cy="3603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473106" y="5228252"/>
            <a:ext cx="419374" cy="4076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7931468" y="5275510"/>
            <a:ext cx="385738" cy="385738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>
            <a:off x="7364241" y="5275510"/>
            <a:ext cx="418032" cy="3603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489177" y="4725144"/>
            <a:ext cx="419374" cy="4076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/>
          <p:cNvSpPr/>
          <p:nvPr/>
        </p:nvSpPr>
        <p:spPr>
          <a:xfrm>
            <a:off x="7947539" y="4772402"/>
            <a:ext cx="385738" cy="385738"/>
          </a:xfrm>
          <a:prstGeom prst="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Isosceles Triangle 54"/>
          <p:cNvSpPr/>
          <p:nvPr/>
        </p:nvSpPr>
        <p:spPr>
          <a:xfrm>
            <a:off x="7380312" y="4772402"/>
            <a:ext cx="418032" cy="36037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280418" y="3212976"/>
            <a:ext cx="419374" cy="4076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ross 56"/>
          <p:cNvSpPr/>
          <p:nvPr/>
        </p:nvSpPr>
        <p:spPr>
          <a:xfrm>
            <a:off x="1738780" y="3260234"/>
            <a:ext cx="385738" cy="385738"/>
          </a:xfrm>
          <a:prstGeom prst="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>
            <a:off x="1171553" y="3260234"/>
            <a:ext cx="418032" cy="360372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72659" y="5012228"/>
            <a:ext cx="419374" cy="4076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72659" y="4508172"/>
            <a:ext cx="419374" cy="4076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88730" y="4005064"/>
            <a:ext cx="419374" cy="40763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ross 65"/>
          <p:cNvSpPr/>
          <p:nvPr/>
        </p:nvSpPr>
        <p:spPr>
          <a:xfrm>
            <a:off x="4547092" y="4052322"/>
            <a:ext cx="385738" cy="385738"/>
          </a:xfrm>
          <a:prstGeom prst="pl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Isosceles Triangle 66"/>
          <p:cNvSpPr/>
          <p:nvPr/>
        </p:nvSpPr>
        <p:spPr>
          <a:xfrm>
            <a:off x="3979865" y="4052322"/>
            <a:ext cx="418032" cy="360372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029142" y="1382580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Product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0569" y="3789040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3R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17508" y="4775096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2R+3B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43478" y="5568677"/>
            <a:ext cx="692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9B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15179" y="2349506"/>
            <a:ext cx="11095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Comic Sans MS" pitchFamily="66" charset="0"/>
              </a:rPr>
              <a:t>B&lt;R</a:t>
            </a:r>
          </a:p>
        </p:txBody>
      </p:sp>
    </p:spTree>
    <p:extLst>
      <p:ext uri="{BB962C8B-B14F-4D97-AF65-F5344CB8AC3E}">
        <p14:creationId xmlns:p14="http://schemas.microsoft.com/office/powerpoint/2010/main" val="9628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9" grpId="0" animBg="1"/>
      <p:bldP spid="62" grpId="0" animBg="1"/>
      <p:bldP spid="65" grpId="0" animBg="1"/>
      <p:bldP spid="66" grpId="0" animBg="1"/>
      <p:bldP spid="67" grpId="0" animBg="1"/>
      <p:bldP spid="32" grpId="0"/>
      <p:bldP spid="33" grpId="0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Reinforcement + Backup Subgraph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900683" y="234016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2" name="Oval 41"/>
          <p:cNvSpPr/>
          <p:nvPr/>
        </p:nvSpPr>
        <p:spPr>
          <a:xfrm>
            <a:off x="5340843" y="234016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3" name="Oval 42"/>
          <p:cNvSpPr/>
          <p:nvPr/>
        </p:nvSpPr>
        <p:spPr>
          <a:xfrm>
            <a:off x="5340843" y="378032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44" name="Oval 43"/>
          <p:cNvSpPr/>
          <p:nvPr/>
        </p:nvSpPr>
        <p:spPr>
          <a:xfrm>
            <a:off x="3900683" y="378032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45" name="Straight Connector 44"/>
          <p:cNvCxnSpPr>
            <a:stCxn id="42" idx="2"/>
            <a:endCxn id="41" idx="6"/>
          </p:cNvCxnSpPr>
          <p:nvPr/>
        </p:nvCxnSpPr>
        <p:spPr>
          <a:xfrm flipH="1">
            <a:off x="4188715" y="2484185"/>
            <a:ext cx="115212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3" idx="1"/>
            <a:endCxn id="41" idx="5"/>
          </p:cNvCxnSpPr>
          <p:nvPr/>
        </p:nvCxnSpPr>
        <p:spPr>
          <a:xfrm flipH="1" flipV="1">
            <a:off x="4146534" y="2586020"/>
            <a:ext cx="1236490" cy="123649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1" idx="4"/>
            <a:endCxn id="44" idx="0"/>
          </p:cNvCxnSpPr>
          <p:nvPr/>
        </p:nvCxnSpPr>
        <p:spPr>
          <a:xfrm>
            <a:off x="4044699" y="2628201"/>
            <a:ext cx="0" cy="11521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3" idx="2"/>
            <a:endCxn id="44" idx="6"/>
          </p:cNvCxnSpPr>
          <p:nvPr/>
        </p:nvCxnSpPr>
        <p:spPr>
          <a:xfrm flipH="1">
            <a:off x="4188715" y="3924345"/>
            <a:ext cx="115212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2" idx="3"/>
            <a:endCxn id="44" idx="7"/>
          </p:cNvCxnSpPr>
          <p:nvPr/>
        </p:nvCxnSpPr>
        <p:spPr>
          <a:xfrm flipH="1">
            <a:off x="4146534" y="2586020"/>
            <a:ext cx="1236490" cy="123649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548755" y="1196752"/>
            <a:ext cx="432048" cy="432048"/>
          </a:xfrm>
          <a:prstGeom prst="ellipse">
            <a:avLst/>
          </a:prstGeom>
          <a:solidFill>
            <a:srgbClr val="FFFF66"/>
          </a:solidFill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en-US" sz="3600" dirty="0" smtClean="0"/>
              <a:t>s</a:t>
            </a:r>
            <a:endParaRPr lang="en-US" sz="3600" dirty="0"/>
          </a:p>
        </p:txBody>
      </p:sp>
      <p:cxnSp>
        <p:nvCxnSpPr>
          <p:cNvPr id="52" name="Straight Connector 51"/>
          <p:cNvCxnSpPr>
            <a:stCxn id="51" idx="4"/>
            <a:endCxn id="41" idx="0"/>
          </p:cNvCxnSpPr>
          <p:nvPr/>
        </p:nvCxnSpPr>
        <p:spPr>
          <a:xfrm flipH="1">
            <a:off x="4044699" y="1628800"/>
            <a:ext cx="720080" cy="71136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4"/>
            <a:endCxn id="42" idx="0"/>
          </p:cNvCxnSpPr>
          <p:nvPr/>
        </p:nvCxnSpPr>
        <p:spPr>
          <a:xfrm>
            <a:off x="4764779" y="1628800"/>
            <a:ext cx="720080" cy="711369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620763" y="4860449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cxnSp>
        <p:nvCxnSpPr>
          <p:cNvPr id="55" name="Straight Connector 54"/>
          <p:cNvCxnSpPr>
            <a:stCxn id="54" idx="0"/>
            <a:endCxn id="43" idx="4"/>
          </p:cNvCxnSpPr>
          <p:nvPr/>
        </p:nvCxnSpPr>
        <p:spPr>
          <a:xfrm flipV="1">
            <a:off x="4764779" y="4068361"/>
            <a:ext cx="720080" cy="7920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44" idx="4"/>
          </p:cNvCxnSpPr>
          <p:nvPr/>
        </p:nvCxnSpPr>
        <p:spPr>
          <a:xfrm flipH="1" flipV="1">
            <a:off x="4044699" y="4068361"/>
            <a:ext cx="699632" cy="7920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4764779" y="1628800"/>
            <a:ext cx="2183986" cy="2310692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555776" y="1628800"/>
            <a:ext cx="2209003" cy="2261265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395816" y="2191797"/>
            <a:ext cx="50847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624458" y="2187442"/>
            <a:ext cx="55175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96466" y="3636313"/>
            <a:ext cx="55175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392210" y="3636313"/>
            <a:ext cx="55175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44338" y="5004465"/>
            <a:ext cx="551754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v</a:t>
            </a:r>
            <a:r>
              <a:rPr lang="en-US" sz="3200" baseline="-25000" dirty="0" smtClean="0">
                <a:latin typeface="Comic Sans MS" pitchFamily="66" charset="0"/>
              </a:rPr>
              <a:t>5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4044699" y="1628800"/>
            <a:ext cx="699632" cy="711369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1" idx="4"/>
          </p:cNvCxnSpPr>
          <p:nvPr/>
        </p:nvCxnSpPr>
        <p:spPr>
          <a:xfrm>
            <a:off x="4764779" y="1628800"/>
            <a:ext cx="743325" cy="7113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4044699" y="4068361"/>
            <a:ext cx="699632" cy="7920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66"/>
          <p:cNvSpPr/>
          <p:nvPr/>
        </p:nvSpPr>
        <p:spPr>
          <a:xfrm>
            <a:off x="4744331" y="1628800"/>
            <a:ext cx="2204434" cy="2310692"/>
          </a:xfrm>
          <a:custGeom>
            <a:avLst/>
            <a:gdLst>
              <a:gd name="connsiteX0" fmla="*/ 0 w 2159272"/>
              <a:gd name="connsiteY0" fmla="*/ 0 h 2730843"/>
              <a:gd name="connsiteX1" fmla="*/ 2150075 w 2159272"/>
              <a:gd name="connsiteY1" fmla="*/ 1272746 h 2730843"/>
              <a:gd name="connsiteX2" fmla="*/ 827902 w 2159272"/>
              <a:gd name="connsiteY2" fmla="*/ 2730843 h 2730843"/>
              <a:gd name="connsiteX3" fmla="*/ 827902 w 2159272"/>
              <a:gd name="connsiteY3" fmla="*/ 2730843 h 2730843"/>
              <a:gd name="connsiteX4" fmla="*/ 827902 w 2159272"/>
              <a:gd name="connsiteY4" fmla="*/ 2730843 h 27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272" h="2730843">
                <a:moveTo>
                  <a:pt x="0" y="0"/>
                </a:moveTo>
                <a:cubicBezTo>
                  <a:pt x="1006045" y="408803"/>
                  <a:pt x="2012091" y="817606"/>
                  <a:pt x="2150075" y="1272746"/>
                </a:cubicBezTo>
                <a:cubicBezTo>
                  <a:pt x="2288059" y="1727886"/>
                  <a:pt x="827902" y="2730843"/>
                  <a:pt x="827902" y="2730843"/>
                </a:cubicBezTo>
                <a:lnTo>
                  <a:pt x="827902" y="2730843"/>
                </a:lnTo>
                <a:lnTo>
                  <a:pt x="827902" y="2730843"/>
                </a:ln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555776" y="1628800"/>
            <a:ext cx="2188555" cy="2261265"/>
          </a:xfrm>
          <a:custGeom>
            <a:avLst/>
            <a:gdLst>
              <a:gd name="connsiteX0" fmla="*/ 2110149 w 2110149"/>
              <a:gd name="connsiteY0" fmla="*/ 0 h 2656703"/>
              <a:gd name="connsiteX1" fmla="*/ 9500 w 2110149"/>
              <a:gd name="connsiteY1" fmla="*/ 1210962 h 2656703"/>
              <a:gd name="connsiteX2" fmla="*/ 1282246 w 2110149"/>
              <a:gd name="connsiteY2" fmla="*/ 2656703 h 2656703"/>
              <a:gd name="connsiteX3" fmla="*/ 1282246 w 2110149"/>
              <a:gd name="connsiteY3" fmla="*/ 2656703 h 2656703"/>
              <a:gd name="connsiteX4" fmla="*/ 1282246 w 2110149"/>
              <a:gd name="connsiteY4" fmla="*/ 2656703 h 2656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0149" h="2656703">
                <a:moveTo>
                  <a:pt x="2110149" y="0"/>
                </a:moveTo>
                <a:cubicBezTo>
                  <a:pt x="1128816" y="384089"/>
                  <a:pt x="147484" y="768178"/>
                  <a:pt x="9500" y="1210962"/>
                </a:cubicBezTo>
                <a:cubicBezTo>
                  <a:pt x="-128484" y="1653746"/>
                  <a:pt x="1282246" y="2656703"/>
                  <a:pt x="1282246" y="2656703"/>
                </a:cubicBezTo>
                <a:lnTo>
                  <a:pt x="1282246" y="2656703"/>
                </a:lnTo>
                <a:lnTo>
                  <a:pt x="1282246" y="2656703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21959" y="5004464"/>
            <a:ext cx="301396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FT subgraph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484859" y="2628201"/>
            <a:ext cx="0" cy="115212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28943" y="1558632"/>
            <a:ext cx="23150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Low-cost, 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fault prone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335" y="2759533"/>
            <a:ext cx="3010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high-cost,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fault resistant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36858" y="6309320"/>
            <a:ext cx="2941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[P, </a:t>
            </a:r>
            <a:r>
              <a:rPr lang="en-US" sz="2400" dirty="0" smtClean="0">
                <a:latin typeface="Comic Sans MS" panose="030F0702030302020204" pitchFamily="66" charset="0"/>
              </a:rPr>
              <a:t>Peleg, SPAA’15]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b,r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FT-BFS Structures: Formal Definition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885" y="1052736"/>
                <a:ext cx="8563563" cy="69249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A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Comic Sans MS" pitchFamily="66" charset="0"/>
                  </a:rPr>
                  <a:t>b,r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latin typeface="Comic Sans MS" pitchFamily="66" charset="0"/>
                  </a:rPr>
                  <a:t>subgraph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</a:t>
                </a:r>
                <a:r>
                  <a:rPr lang="en-US" sz="3200" dirty="0" smtClean="0">
                    <a:latin typeface="Comic Sans MS" pitchFamily="66" charset="0"/>
                  </a:rPr>
                  <a:t> with two edge types: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0" i="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⊆ 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E(G) of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r(n)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i="1" dirty="0" smtClean="0">
                    <a:latin typeface="Comic Sans MS" pitchFamily="66" charset="0"/>
                  </a:rPr>
                  <a:t>reinforced</a:t>
                </a:r>
                <a:r>
                  <a:rPr lang="en-US" sz="3200" dirty="0" smtClean="0">
                    <a:latin typeface="Comic Sans MS" pitchFamily="66" charset="0"/>
                  </a:rPr>
                  <a:t> edges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0" i="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= E(H)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∖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E’  of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Comic Sans MS" pitchFamily="66" charset="0"/>
                  </a:rPr>
                  <a:t>b(n)</a:t>
                </a:r>
                <a:r>
                  <a:rPr lang="en-US" sz="3200" dirty="0" smtClean="0">
                    <a:latin typeface="Comic Sans MS" pitchFamily="66" charset="0"/>
                  </a:rPr>
                  <a:t> backup edges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  s.t:</a:t>
                </a:r>
                <a:endParaRPr lang="en-US" sz="32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3399FF"/>
                    </a:solidFill>
                    <a:latin typeface="Comic Sans MS" pitchFamily="66" charset="0"/>
                  </a:rPr>
                  <a:t>dist(</a:t>
                </a:r>
                <a:r>
                  <a:rPr lang="en-US" sz="4000" b="1" dirty="0" err="1" smtClean="0">
                    <a:solidFill>
                      <a:srgbClr val="3399FF"/>
                    </a:solidFill>
                    <a:latin typeface="Comic Sans MS" pitchFamily="66" charset="0"/>
                  </a:rPr>
                  <a:t>s,t</a:t>
                </a:r>
                <a:r>
                  <a:rPr lang="en-US" sz="4000" b="1" dirty="0" smtClean="0">
                    <a:solidFill>
                      <a:srgbClr val="3399FF"/>
                    </a:solidFill>
                    <a:latin typeface="Comic Sans MS" pitchFamily="66" charset="0"/>
                  </a:rPr>
                  <a:t>, H\{e})= </a:t>
                </a:r>
                <a:r>
                  <a:rPr lang="en-US" sz="4000" b="1" dirty="0">
                    <a:solidFill>
                      <a:srgbClr val="3399FF"/>
                    </a:solidFill>
                    <a:latin typeface="Comic Sans MS" pitchFamily="66" charset="0"/>
                  </a:rPr>
                  <a:t>dist(</a:t>
                </a:r>
                <a:r>
                  <a:rPr lang="en-US" sz="4000" b="1" dirty="0" err="1">
                    <a:solidFill>
                      <a:srgbClr val="3399FF"/>
                    </a:solidFill>
                    <a:latin typeface="Comic Sans MS" pitchFamily="66" charset="0"/>
                  </a:rPr>
                  <a:t>s,t</a:t>
                </a:r>
                <a:r>
                  <a:rPr lang="en-US" sz="4000" b="1" dirty="0">
                    <a:solidFill>
                      <a:srgbClr val="3399FF"/>
                    </a:solidFill>
                    <a:latin typeface="Comic Sans MS" pitchFamily="66" charset="0"/>
                  </a:rPr>
                  <a:t>, </a:t>
                </a:r>
                <a:r>
                  <a:rPr lang="en-US" sz="4000" b="1" dirty="0" smtClean="0">
                    <a:solidFill>
                      <a:srgbClr val="3399FF"/>
                    </a:solidFill>
                    <a:latin typeface="Comic Sans MS" pitchFamily="66" charset="0"/>
                  </a:rPr>
                  <a:t>G\{</a:t>
                </a:r>
                <a:r>
                  <a:rPr lang="en-US" sz="4000" b="1" dirty="0">
                    <a:solidFill>
                      <a:srgbClr val="3399FF"/>
                    </a:solidFill>
                    <a:latin typeface="Comic Sans MS" pitchFamily="66" charset="0"/>
                  </a:rPr>
                  <a:t>e</a:t>
                </a:r>
                <a:r>
                  <a:rPr lang="en-US" sz="4000" b="1" dirty="0" smtClean="0">
                    <a:solidFill>
                      <a:srgbClr val="3399FF"/>
                    </a:solidFill>
                    <a:latin typeface="Comic Sans MS" pitchFamily="66" charset="0"/>
                  </a:rPr>
                  <a:t>})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for every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latin typeface="Comic Sans MS" pitchFamily="66" charset="0"/>
                  </a:rPr>
                  <a:t>and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Comic Sans MS" pitchFamily="66" charset="0"/>
                  </a:rPr>
                  <a:t>e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endParaRPr lang="en-US" sz="3200" b="1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 smtClean="0">
                  <a:latin typeface="Comic Sans MS" pitchFamily="66" charset="0"/>
                </a:endParaRPr>
              </a:p>
              <a:p>
                <a:endParaRPr lang="en-US" sz="3200" dirty="0">
                  <a:latin typeface="Comic Sans MS" pitchFamily="66" charset="0"/>
                </a:endParaRPr>
              </a:p>
              <a:p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5" y="1052736"/>
                <a:ext cx="8563563" cy="6924973"/>
              </a:xfrm>
              <a:prstGeom prst="rect">
                <a:avLst/>
              </a:prstGeom>
              <a:blipFill rotWithShape="1">
                <a:blip r:embed="rId2"/>
                <a:stretch>
                  <a:fillRect l="-2564" r="-10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/>
          <p:cNvSpPr txBox="1"/>
          <p:nvPr/>
        </p:nvSpPr>
        <p:spPr>
          <a:xfrm>
            <a:off x="8369588" y="1705385"/>
            <a:ext cx="50045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H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236296" y="2276872"/>
            <a:ext cx="1934919" cy="2407448"/>
            <a:chOff x="7883867" y="861349"/>
            <a:chExt cx="4392989" cy="4933000"/>
          </a:xfrm>
        </p:grpSpPr>
        <p:sp>
          <p:nvSpPr>
            <p:cNvPr id="73" name="Oval 72"/>
            <p:cNvSpPr/>
            <p:nvPr/>
          </p:nvSpPr>
          <p:spPr>
            <a:xfrm>
              <a:off x="9228774" y="2268161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4" name="Oval 73"/>
            <p:cNvSpPr/>
            <p:nvPr/>
          </p:nvSpPr>
          <p:spPr>
            <a:xfrm>
              <a:off x="10668934" y="2268161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5" name="Oval 74"/>
            <p:cNvSpPr/>
            <p:nvPr/>
          </p:nvSpPr>
          <p:spPr>
            <a:xfrm>
              <a:off x="10668934" y="3708321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76" name="Oval 75"/>
            <p:cNvSpPr/>
            <p:nvPr/>
          </p:nvSpPr>
          <p:spPr>
            <a:xfrm>
              <a:off x="9228774" y="3708321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77" name="Straight Connector 76"/>
            <p:cNvCxnSpPr>
              <a:stCxn id="74" idx="2"/>
              <a:endCxn id="73" idx="6"/>
            </p:cNvCxnSpPr>
            <p:nvPr/>
          </p:nvCxnSpPr>
          <p:spPr>
            <a:xfrm flipH="1">
              <a:off x="9516806" y="2412177"/>
              <a:ext cx="115212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5" idx="1"/>
              <a:endCxn id="73" idx="5"/>
            </p:cNvCxnSpPr>
            <p:nvPr/>
          </p:nvCxnSpPr>
          <p:spPr>
            <a:xfrm flipH="1" flipV="1">
              <a:off x="9474625" y="2514012"/>
              <a:ext cx="1236490" cy="123649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3" idx="4"/>
              <a:endCxn id="76" idx="0"/>
            </p:cNvCxnSpPr>
            <p:nvPr/>
          </p:nvCxnSpPr>
          <p:spPr>
            <a:xfrm>
              <a:off x="9372790" y="2556193"/>
              <a:ext cx="0" cy="115212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5" idx="2"/>
              <a:endCxn id="76" idx="6"/>
            </p:cNvCxnSpPr>
            <p:nvPr/>
          </p:nvCxnSpPr>
          <p:spPr>
            <a:xfrm flipH="1">
              <a:off x="9516806" y="3852337"/>
              <a:ext cx="115212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4" idx="3"/>
              <a:endCxn id="76" idx="7"/>
            </p:cNvCxnSpPr>
            <p:nvPr/>
          </p:nvCxnSpPr>
          <p:spPr>
            <a:xfrm flipH="1">
              <a:off x="9474625" y="2514012"/>
              <a:ext cx="1236490" cy="123649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9722607" y="861349"/>
              <a:ext cx="701578" cy="695443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 smtClean="0"/>
                <a:t>s</a:t>
              </a:r>
              <a:endParaRPr lang="en-US" sz="2800" dirty="0"/>
            </a:p>
          </p:txBody>
        </p:sp>
        <p:cxnSp>
          <p:nvCxnSpPr>
            <p:cNvPr id="83" name="Straight Connector 82"/>
            <p:cNvCxnSpPr>
              <a:stCxn id="82" idx="4"/>
              <a:endCxn id="73" idx="0"/>
            </p:cNvCxnSpPr>
            <p:nvPr/>
          </p:nvCxnSpPr>
          <p:spPr>
            <a:xfrm flipH="1">
              <a:off x="9372791" y="1556792"/>
              <a:ext cx="700605" cy="7113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2" idx="4"/>
              <a:endCxn id="74" idx="0"/>
            </p:cNvCxnSpPr>
            <p:nvPr/>
          </p:nvCxnSpPr>
          <p:spPr>
            <a:xfrm>
              <a:off x="10073396" y="1556792"/>
              <a:ext cx="739555" cy="7113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9948854" y="4788441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86" name="Straight Connector 85"/>
            <p:cNvCxnSpPr>
              <a:stCxn id="85" idx="0"/>
              <a:endCxn id="75" idx="4"/>
            </p:cNvCxnSpPr>
            <p:nvPr/>
          </p:nvCxnSpPr>
          <p:spPr>
            <a:xfrm flipV="1">
              <a:off x="10092870" y="3996353"/>
              <a:ext cx="720080" cy="7920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76" idx="4"/>
            </p:cNvCxnSpPr>
            <p:nvPr/>
          </p:nvCxnSpPr>
          <p:spPr>
            <a:xfrm flipH="1" flipV="1">
              <a:off x="9372790" y="3996353"/>
              <a:ext cx="699632" cy="7920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10092870" y="1556792"/>
              <a:ext cx="2183986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883867" y="1556792"/>
              <a:ext cx="2209003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0952549" y="2115434"/>
              <a:ext cx="419408" cy="8618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US" sz="3200" baseline="-25000" dirty="0" smtClean="0">
                <a:latin typeface="Comic Sans MS" pitchFamily="66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1024557" y="3564306"/>
              <a:ext cx="419408" cy="8618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US" sz="3200" baseline="-25000" dirty="0" smtClean="0">
                <a:latin typeface="Comic Sans MS" pitchFamily="66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9872428" y="4932458"/>
              <a:ext cx="419408" cy="8618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US" sz="3200" baseline="-25000" dirty="0" smtClean="0">
                <a:latin typeface="Comic Sans MS" pitchFamily="66" charset="0"/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 flipH="1">
              <a:off x="9372790" y="1556792"/>
              <a:ext cx="699632" cy="711369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82" idx="4"/>
            </p:cNvCxnSpPr>
            <p:nvPr/>
          </p:nvCxnSpPr>
          <p:spPr>
            <a:xfrm>
              <a:off x="10073396" y="1556792"/>
              <a:ext cx="762799" cy="71136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 flipV="1">
              <a:off x="9372790" y="3996353"/>
              <a:ext cx="699632" cy="7920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 97"/>
            <p:cNvSpPr/>
            <p:nvPr/>
          </p:nvSpPr>
          <p:spPr>
            <a:xfrm>
              <a:off x="10072422" y="1556792"/>
              <a:ext cx="2204434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883867" y="1556792"/>
              <a:ext cx="2188555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0812950" y="2556193"/>
              <a:ext cx="0" cy="115212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/>
          <p:cNvSpPr/>
          <p:nvPr/>
        </p:nvSpPr>
        <p:spPr>
          <a:xfrm>
            <a:off x="-36858" y="6309320"/>
            <a:ext cx="2941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[P, </a:t>
            </a:r>
            <a:r>
              <a:rPr lang="en-US" sz="2400" dirty="0" smtClean="0">
                <a:latin typeface="Comic Sans MS" panose="030F0702030302020204" pitchFamily="66" charset="0"/>
              </a:rPr>
              <a:t>Peleg, SPAA’15]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5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7294" y="544522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765401"/>
            <a:ext cx="811472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 Examples </a:t>
            </a:r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of FT-Structures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FF0000"/>
                </a:solidFill>
                <a:latin typeface="Comic Sans MS" pitchFamily="66" charset="0"/>
              </a:rPr>
              <a:t> Techniques </a:t>
            </a:r>
            <a:r>
              <a:rPr lang="en-US" sz="4400" dirty="0">
                <a:solidFill>
                  <a:srgbClr val="FF0000"/>
                </a:solidFill>
                <a:latin typeface="Comic Sans MS" pitchFamily="66" charset="0"/>
              </a:rPr>
              <a:t>for FT-Design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Lower Bound Construction</a:t>
            </a:r>
            <a:endParaRPr lang="en-US" sz="4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latin typeface="Comic Sans MS" pitchFamily="66" charset="0"/>
              </a:rPr>
              <a:t>Outlines</a:t>
            </a:r>
            <a:endParaRPr lang="en-GB" sz="4800" dirty="0">
              <a:solidFill>
                <a:srgbClr val="FFFF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Backup + Reinforcement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36512" y="1052736"/>
                <a:ext cx="8744702" cy="69249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A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(</a:t>
                </a:r>
                <a:r>
                  <a:rPr lang="en-US" sz="3200" b="1" dirty="0" err="1" smtClean="0">
                    <a:solidFill>
                      <a:srgbClr val="7030A0"/>
                    </a:solidFill>
                    <a:latin typeface="Comic Sans MS" pitchFamily="66" charset="0"/>
                  </a:rPr>
                  <a:t>b,r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) </a:t>
                </a:r>
                <a:r>
                  <a:rPr lang="en-US" sz="3200" dirty="0" smtClean="0">
                    <a:latin typeface="Comic Sans MS" pitchFamily="66" charset="0"/>
                  </a:rPr>
                  <a:t>subgraph </a:t>
                </a:r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99FF"/>
                        </a:solidFill>
                        <a:latin typeface="Cambria Math"/>
                      </a:rPr>
                      <m:t>⊆</m:t>
                    </m:r>
                  </m:oMath>
                </a14:m>
                <a:r>
                  <a:rPr lang="en-US" sz="32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G</a:t>
                </a:r>
                <a:r>
                  <a:rPr lang="en-US" sz="3200" dirty="0" smtClean="0">
                    <a:latin typeface="Comic Sans MS" pitchFamily="66" charset="0"/>
                  </a:rPr>
                  <a:t> with two edge types: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⊆ 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E(G) of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r(n)</a:t>
                </a:r>
                <a:r>
                  <a:rPr lang="en-US" sz="3200" dirty="0" smtClean="0">
                    <a:latin typeface="Comic Sans MS" pitchFamily="66" charset="0"/>
                  </a:rPr>
                  <a:t> </a:t>
                </a:r>
                <a:r>
                  <a:rPr lang="en-US" sz="3200" i="1" dirty="0" smtClean="0">
                    <a:latin typeface="Comic Sans MS" pitchFamily="66" charset="0"/>
                  </a:rPr>
                  <a:t>reinforced</a:t>
                </a:r>
                <a:r>
                  <a:rPr lang="en-US" sz="3200" dirty="0" smtClean="0">
                    <a:latin typeface="Comic Sans MS" pitchFamily="66" charset="0"/>
                  </a:rPr>
                  <a:t> edges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/>
                      </a:rPr>
                      <m:t>.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= E(H)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∖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E’  of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Comic Sans MS" pitchFamily="66" charset="0"/>
                  </a:rPr>
                  <a:t>b(n)</a:t>
                </a:r>
                <a:r>
                  <a:rPr lang="en-US" sz="3200" dirty="0" smtClean="0">
                    <a:latin typeface="Comic Sans MS" pitchFamily="66" charset="0"/>
                  </a:rPr>
                  <a:t> backup edges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  s.t:</a:t>
                </a:r>
                <a:endParaRPr lang="en-US" sz="32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rgbClr val="3399FF"/>
                    </a:solidFill>
                    <a:latin typeface="Comic Sans MS" pitchFamily="66" charset="0"/>
                  </a:rPr>
                  <a:t>  </a:t>
                </a:r>
                <a:r>
                  <a:rPr lang="en-US" sz="4000" b="1" dirty="0" err="1" smtClean="0">
                    <a:solidFill>
                      <a:srgbClr val="3399FF"/>
                    </a:solidFill>
                    <a:latin typeface="Comic Sans MS" pitchFamily="66" charset="0"/>
                  </a:rPr>
                  <a:t>dist</a:t>
                </a:r>
                <a:r>
                  <a:rPr lang="en-US" sz="4000" b="1" dirty="0" smtClean="0">
                    <a:solidFill>
                      <a:srgbClr val="3399FF"/>
                    </a:solidFill>
                    <a:latin typeface="Comic Sans MS" pitchFamily="66" charset="0"/>
                  </a:rPr>
                  <a:t>(</a:t>
                </a:r>
                <a:r>
                  <a:rPr lang="en-US" sz="4000" b="1" dirty="0" err="1" smtClean="0">
                    <a:solidFill>
                      <a:srgbClr val="3399FF"/>
                    </a:solidFill>
                    <a:latin typeface="Comic Sans MS" pitchFamily="66" charset="0"/>
                  </a:rPr>
                  <a:t>s,t</a:t>
                </a:r>
                <a:r>
                  <a:rPr lang="en-US" sz="4000" b="1" dirty="0" smtClean="0">
                    <a:solidFill>
                      <a:srgbClr val="3399FF"/>
                    </a:solidFill>
                    <a:latin typeface="Comic Sans MS" pitchFamily="66" charset="0"/>
                  </a:rPr>
                  <a:t>, H\{e})= </a:t>
                </a:r>
                <a:r>
                  <a:rPr lang="en-US" sz="4000" b="1" dirty="0">
                    <a:solidFill>
                      <a:srgbClr val="3399FF"/>
                    </a:solidFill>
                    <a:latin typeface="Comic Sans MS" pitchFamily="66" charset="0"/>
                  </a:rPr>
                  <a:t>dist(</a:t>
                </a:r>
                <a:r>
                  <a:rPr lang="en-US" sz="4000" b="1" dirty="0" err="1">
                    <a:solidFill>
                      <a:srgbClr val="3399FF"/>
                    </a:solidFill>
                    <a:latin typeface="Comic Sans MS" pitchFamily="66" charset="0"/>
                  </a:rPr>
                  <a:t>s,t</a:t>
                </a:r>
                <a:r>
                  <a:rPr lang="en-US" sz="4000" b="1" dirty="0">
                    <a:solidFill>
                      <a:srgbClr val="3399FF"/>
                    </a:solidFill>
                    <a:latin typeface="Comic Sans MS" pitchFamily="66" charset="0"/>
                  </a:rPr>
                  <a:t>, </a:t>
                </a:r>
                <a:r>
                  <a:rPr lang="en-US" sz="4000" b="1" dirty="0" smtClean="0">
                    <a:solidFill>
                      <a:srgbClr val="3399FF"/>
                    </a:solidFill>
                    <a:latin typeface="Comic Sans MS" pitchFamily="66" charset="0"/>
                  </a:rPr>
                  <a:t>G\{e})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for every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latin typeface="Comic Sans MS" pitchFamily="66" charset="0"/>
                  </a:rPr>
                  <a:t>and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Comic Sans MS" pitchFamily="66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endParaRPr lang="en-US" sz="3200" b="1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3200" dirty="0" smtClean="0">
                  <a:latin typeface="Comic Sans MS" pitchFamily="66" charset="0"/>
                </a:endParaRPr>
              </a:p>
              <a:p>
                <a:endParaRPr lang="en-US" sz="3200" dirty="0">
                  <a:latin typeface="Comic Sans MS" pitchFamily="66" charset="0"/>
                </a:endParaRPr>
              </a:p>
              <a:p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052736"/>
                <a:ext cx="8744702" cy="6924973"/>
              </a:xfrm>
              <a:prstGeom prst="rect">
                <a:avLst/>
              </a:prstGeom>
              <a:blipFill rotWithShape="1">
                <a:blip r:embed="rId2"/>
                <a:stretch>
                  <a:fillRect l="-1742" r="-13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173585" y="2029664"/>
            <a:ext cx="1934919" cy="2407448"/>
            <a:chOff x="7883867" y="861349"/>
            <a:chExt cx="4392989" cy="4933000"/>
          </a:xfrm>
        </p:grpSpPr>
        <p:sp>
          <p:nvSpPr>
            <p:cNvPr id="8" name="Oval 7"/>
            <p:cNvSpPr/>
            <p:nvPr/>
          </p:nvSpPr>
          <p:spPr>
            <a:xfrm>
              <a:off x="9228774" y="2268161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0668934" y="2268161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668934" y="3708321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228774" y="3708321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12" name="Straight Connector 11"/>
            <p:cNvCxnSpPr>
              <a:stCxn id="9" idx="2"/>
              <a:endCxn id="8" idx="6"/>
            </p:cNvCxnSpPr>
            <p:nvPr/>
          </p:nvCxnSpPr>
          <p:spPr>
            <a:xfrm flipH="1">
              <a:off x="9516806" y="2412177"/>
              <a:ext cx="115212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1"/>
              <a:endCxn id="8" idx="5"/>
            </p:cNvCxnSpPr>
            <p:nvPr/>
          </p:nvCxnSpPr>
          <p:spPr>
            <a:xfrm flipH="1" flipV="1">
              <a:off x="9474625" y="2514012"/>
              <a:ext cx="1236490" cy="123649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4"/>
              <a:endCxn id="11" idx="0"/>
            </p:cNvCxnSpPr>
            <p:nvPr/>
          </p:nvCxnSpPr>
          <p:spPr>
            <a:xfrm>
              <a:off x="9372790" y="2556193"/>
              <a:ext cx="0" cy="115212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11" idx="6"/>
            </p:cNvCxnSpPr>
            <p:nvPr/>
          </p:nvCxnSpPr>
          <p:spPr>
            <a:xfrm flipH="1">
              <a:off x="9516806" y="3852337"/>
              <a:ext cx="115212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3"/>
              <a:endCxn id="11" idx="7"/>
            </p:cNvCxnSpPr>
            <p:nvPr/>
          </p:nvCxnSpPr>
          <p:spPr>
            <a:xfrm flipH="1">
              <a:off x="9474625" y="2514012"/>
              <a:ext cx="1236490" cy="123649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9722607" y="861349"/>
              <a:ext cx="701578" cy="695443"/>
            </a:xfrm>
            <a:prstGeom prst="ellipse">
              <a:avLst/>
            </a:prstGeom>
            <a:solidFill>
              <a:srgbClr val="FFFF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 anchorCtr="1"/>
            <a:lstStyle/>
            <a:p>
              <a:pPr algn="ctr"/>
              <a:r>
                <a:rPr lang="en-US" sz="2800" dirty="0" smtClean="0"/>
                <a:t>s</a:t>
              </a:r>
              <a:endParaRPr lang="en-US" sz="2800" dirty="0"/>
            </a:p>
          </p:txBody>
        </p:sp>
        <p:cxnSp>
          <p:nvCxnSpPr>
            <p:cNvPr id="18" name="Straight Connector 17"/>
            <p:cNvCxnSpPr>
              <a:stCxn id="17" idx="4"/>
              <a:endCxn id="8" idx="0"/>
            </p:cNvCxnSpPr>
            <p:nvPr/>
          </p:nvCxnSpPr>
          <p:spPr>
            <a:xfrm flipH="1">
              <a:off x="9372791" y="1556792"/>
              <a:ext cx="700605" cy="7113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4"/>
              <a:endCxn id="9" idx="0"/>
            </p:cNvCxnSpPr>
            <p:nvPr/>
          </p:nvCxnSpPr>
          <p:spPr>
            <a:xfrm>
              <a:off x="10073396" y="1556792"/>
              <a:ext cx="739555" cy="71136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9948854" y="4788441"/>
              <a:ext cx="288032" cy="288032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  <p:cxnSp>
          <p:nvCxnSpPr>
            <p:cNvPr id="21" name="Straight Connector 20"/>
            <p:cNvCxnSpPr>
              <a:stCxn id="20" idx="0"/>
              <a:endCxn id="10" idx="4"/>
            </p:cNvCxnSpPr>
            <p:nvPr/>
          </p:nvCxnSpPr>
          <p:spPr>
            <a:xfrm flipV="1">
              <a:off x="10092870" y="3996353"/>
              <a:ext cx="720080" cy="7920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11" idx="4"/>
            </p:cNvCxnSpPr>
            <p:nvPr/>
          </p:nvCxnSpPr>
          <p:spPr>
            <a:xfrm flipH="1" flipV="1">
              <a:off x="9372790" y="3996353"/>
              <a:ext cx="699632" cy="79208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>
              <a:off x="10092870" y="1556792"/>
              <a:ext cx="2183986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31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7883867" y="1556792"/>
              <a:ext cx="2209003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952549" y="2115434"/>
              <a:ext cx="419408" cy="8618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US" sz="3200" baseline="-25000" dirty="0" smtClean="0">
                <a:latin typeface="Comic Sans MS" pitchFamily="66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024557" y="3564306"/>
              <a:ext cx="419408" cy="8618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US" sz="3200" baseline="-25000" dirty="0" smtClean="0">
                <a:latin typeface="Comic Sans MS" pitchFamily="66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872428" y="4932458"/>
              <a:ext cx="419408" cy="86189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en-US" sz="3200" baseline="-25000" dirty="0" smtClean="0">
                <a:latin typeface="Comic Sans MS" pitchFamily="66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9372790" y="1556792"/>
              <a:ext cx="699632" cy="711369"/>
            </a:xfrm>
            <a:prstGeom prst="line">
              <a:avLst/>
            </a:prstGeom>
            <a:ln w="762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7" idx="4"/>
            </p:cNvCxnSpPr>
            <p:nvPr/>
          </p:nvCxnSpPr>
          <p:spPr>
            <a:xfrm>
              <a:off x="10073396" y="1556792"/>
              <a:ext cx="762799" cy="711369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9372790" y="3996353"/>
              <a:ext cx="699632" cy="7920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10072422" y="1556792"/>
              <a:ext cx="2204434" cy="2310692"/>
            </a:xfrm>
            <a:custGeom>
              <a:avLst/>
              <a:gdLst>
                <a:gd name="connsiteX0" fmla="*/ 0 w 2159272"/>
                <a:gd name="connsiteY0" fmla="*/ 0 h 2730843"/>
                <a:gd name="connsiteX1" fmla="*/ 2150075 w 2159272"/>
                <a:gd name="connsiteY1" fmla="*/ 1272746 h 2730843"/>
                <a:gd name="connsiteX2" fmla="*/ 827902 w 2159272"/>
                <a:gd name="connsiteY2" fmla="*/ 2730843 h 2730843"/>
                <a:gd name="connsiteX3" fmla="*/ 827902 w 2159272"/>
                <a:gd name="connsiteY3" fmla="*/ 2730843 h 2730843"/>
                <a:gd name="connsiteX4" fmla="*/ 827902 w 2159272"/>
                <a:gd name="connsiteY4" fmla="*/ 2730843 h 27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272" h="2730843">
                  <a:moveTo>
                    <a:pt x="0" y="0"/>
                  </a:moveTo>
                  <a:cubicBezTo>
                    <a:pt x="1006045" y="408803"/>
                    <a:pt x="2012091" y="817606"/>
                    <a:pt x="2150075" y="1272746"/>
                  </a:cubicBezTo>
                  <a:cubicBezTo>
                    <a:pt x="2288059" y="1727886"/>
                    <a:pt x="827902" y="2730843"/>
                    <a:pt x="827902" y="2730843"/>
                  </a:cubicBezTo>
                  <a:lnTo>
                    <a:pt x="827902" y="2730843"/>
                  </a:lnTo>
                  <a:lnTo>
                    <a:pt x="827902" y="2730843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7883867" y="1556792"/>
              <a:ext cx="2188555" cy="2261265"/>
            </a:xfrm>
            <a:custGeom>
              <a:avLst/>
              <a:gdLst>
                <a:gd name="connsiteX0" fmla="*/ 2110149 w 2110149"/>
                <a:gd name="connsiteY0" fmla="*/ 0 h 2656703"/>
                <a:gd name="connsiteX1" fmla="*/ 9500 w 2110149"/>
                <a:gd name="connsiteY1" fmla="*/ 1210962 h 2656703"/>
                <a:gd name="connsiteX2" fmla="*/ 1282246 w 2110149"/>
                <a:gd name="connsiteY2" fmla="*/ 2656703 h 2656703"/>
                <a:gd name="connsiteX3" fmla="*/ 1282246 w 2110149"/>
                <a:gd name="connsiteY3" fmla="*/ 2656703 h 2656703"/>
                <a:gd name="connsiteX4" fmla="*/ 1282246 w 2110149"/>
                <a:gd name="connsiteY4" fmla="*/ 2656703 h 2656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149" h="2656703">
                  <a:moveTo>
                    <a:pt x="2110149" y="0"/>
                  </a:moveTo>
                  <a:cubicBezTo>
                    <a:pt x="1128816" y="384089"/>
                    <a:pt x="147484" y="768178"/>
                    <a:pt x="9500" y="1210962"/>
                  </a:cubicBezTo>
                  <a:cubicBezTo>
                    <a:pt x="-128484" y="1653746"/>
                    <a:pt x="1282246" y="2656703"/>
                    <a:pt x="1282246" y="2656703"/>
                  </a:cubicBezTo>
                  <a:lnTo>
                    <a:pt x="1282246" y="2656703"/>
                  </a:lnTo>
                  <a:lnTo>
                    <a:pt x="1282246" y="2656703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0812950" y="2556193"/>
              <a:ext cx="0" cy="115212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-36858" y="6309320"/>
            <a:ext cx="2941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[P, </a:t>
            </a:r>
            <a:r>
              <a:rPr lang="en-US" sz="2400" dirty="0" smtClean="0">
                <a:latin typeface="Comic Sans MS" panose="030F0702030302020204" pitchFamily="66" charset="0"/>
              </a:rPr>
              <a:t>Peleg, SPAA’15]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5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b,r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FT-BFS Structures: Easy Cases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476073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r(n)=0</a:t>
            </a:r>
          </a:p>
        </p:txBody>
      </p:sp>
      <p:sp>
        <p:nvSpPr>
          <p:cNvPr id="3" name="Down Arrow 2"/>
          <p:cNvSpPr/>
          <p:nvPr/>
        </p:nvSpPr>
        <p:spPr>
          <a:xfrm rot="16200000">
            <a:off x="3295104" y="1393530"/>
            <a:ext cx="393552" cy="720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11960" y="1417130"/>
                <a:ext cx="2897973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b(n)=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</a:rPr>
                      <m:t>Θ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/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</a:rPr>
                          <m:t>) </m:t>
                        </m:r>
                      </m:e>
                      <m:sup/>
                    </m:sSup>
                  </m:oMath>
                </a14:m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417130"/>
                <a:ext cx="2897973" cy="626967"/>
              </a:xfrm>
              <a:prstGeom prst="rect">
                <a:avLst/>
              </a:prstGeom>
              <a:blipFill rotWithShape="1">
                <a:blip r:embed="rId2"/>
                <a:stretch>
                  <a:fillRect l="-5474"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4470" y="2612437"/>
            <a:ext cx="1802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r(n)= n-1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32460" y="2564904"/>
                <a:ext cx="13821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b(n)=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0</m:t>
                    </m:r>
                  </m:oMath>
                </a14:m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460" y="2564904"/>
                <a:ext cx="1382110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1150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7504" y="3666129"/>
                <a:ext cx="2974917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r(n)=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Θ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/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) </m:t>
                        </m:r>
                      </m:e>
                      <m:sup/>
                    </m:sSup>
                  </m:oMath>
                </a14:m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666129"/>
                <a:ext cx="2974917" cy="626967"/>
              </a:xfrm>
              <a:prstGeom prst="rect">
                <a:avLst/>
              </a:prstGeom>
              <a:blipFill rotWithShape="1">
                <a:blip r:embed="rId4"/>
                <a:stretch>
                  <a:fillRect l="-5328"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5976" y="3594121"/>
                <a:ext cx="3021405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b(n)=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Θ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/</m:t>
                            </m:r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) </m:t>
                        </m:r>
                      </m:e>
                      <m:sup/>
                    </m:sSup>
                  </m:oMath>
                </a14:m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594121"/>
                <a:ext cx="3021405" cy="626967"/>
              </a:xfrm>
              <a:prstGeom prst="rect">
                <a:avLst/>
              </a:prstGeom>
              <a:blipFill rotWithShape="1">
                <a:blip r:embed="rId5"/>
                <a:stretch>
                  <a:fillRect l="-5253" t="-5882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0778" y="4696630"/>
                <a:ext cx="3023713" cy="626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r(n)=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/>
                      </a:rPr>
                      <m:t>Θ</m:t>
                    </m:r>
                    <m:r>
                      <a:rPr lang="en-US" sz="3200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𝜀</m:t>
                            </m:r>
                          </m:sup>
                        </m:sSup>
                        <m:r>
                          <a:rPr lang="en-US" sz="3200" i="1">
                            <a:latin typeface="Cambria Math"/>
                          </a:rPr>
                          <m:t>) </m:t>
                        </m:r>
                      </m:e>
                      <m:sup/>
                    </m:sSup>
                  </m:oMath>
                </a14:m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8" y="4696630"/>
                <a:ext cx="3023713" cy="626967"/>
              </a:xfrm>
              <a:prstGeom prst="rect">
                <a:avLst/>
              </a:prstGeom>
              <a:blipFill rotWithShape="1">
                <a:blip r:embed="rId6"/>
                <a:stretch>
                  <a:fillRect l="-5040" t="-5825" b="-3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27984" y="4644425"/>
                <a:ext cx="14510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b(n)=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?</m:t>
                    </m:r>
                  </m:oMath>
                </a14:m>
                <a:endParaRPr lang="en-US" sz="32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644425"/>
                <a:ext cx="1451038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10504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7676" y="5323597"/>
                <a:ext cx="23028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𝜀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∈(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err="1" smtClean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76" y="5323597"/>
                <a:ext cx="230281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own Arrow 17"/>
          <p:cNvSpPr/>
          <p:nvPr/>
        </p:nvSpPr>
        <p:spPr>
          <a:xfrm rot="16200000">
            <a:off x="3295103" y="2545658"/>
            <a:ext cx="393552" cy="720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6200000">
            <a:off x="3295103" y="3664272"/>
            <a:ext cx="393552" cy="720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3367113" y="4705898"/>
            <a:ext cx="393552" cy="7200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radeoff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6342" y="1124744"/>
                <a:ext cx="731200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latin typeface="Comic Sans MS" pitchFamily="66" charset="0"/>
                  </a:rPr>
                  <a:t>n-vertex graph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G=(V,E)</a:t>
                </a:r>
                <a:r>
                  <a:rPr lang="en-US" sz="3200" dirty="0" smtClean="0">
                    <a:latin typeface="Comic Sans MS" pitchFamily="66" charset="0"/>
                  </a:rPr>
                  <a:t>,  source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s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∈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𝑽</m:t>
                    </m:r>
                  </m:oMath>
                </a14:m>
                <a:endParaRPr lang="en-US" sz="3200" b="1" dirty="0" smtClean="0">
                  <a:solidFill>
                    <a:srgbClr val="7030A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42" y="1124744"/>
                <a:ext cx="7312002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2083" t="-13684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1916832"/>
                <a:ext cx="8784976" cy="235513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rPr>
                  <a:t>Upper Bound;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For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r(n)=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</m:acc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) 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𝜺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endParaRPr lang="en-US" sz="3200" b="1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can obtain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Comic Sans MS" pitchFamily="66" charset="0"/>
                  </a:rPr>
                  <a:t>b(n)=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𝑶</m:t>
                        </m:r>
                      </m:e>
                    </m:acc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70C0"/>
                    </a:solidFill>
                    <a:latin typeface="Comic Sans MS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916832"/>
                <a:ext cx="8784976" cy="2355132"/>
              </a:xfrm>
              <a:prstGeom prst="rect">
                <a:avLst/>
              </a:prstGeom>
              <a:blipFill rotWithShape="1">
                <a:blip r:embed="rId6"/>
                <a:stretch>
                  <a:fillRect l="-1660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5152" y="4509120"/>
                <a:ext cx="8784976" cy="162506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Example: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r(n)=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𝑶</m:t>
                        </m:r>
                      </m:e>
                    </m:acc>
                    <m:r>
                      <a:rPr lang="en-US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US" sz="3200" dirty="0" smtClean="0">
                    <a:latin typeface="Comic Sans MS" pitchFamily="66" charset="0"/>
                  </a:rPr>
                  <a:t>there is 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200" dirty="0" smtClean="0">
                    <a:latin typeface="Comic Sans MS" pitchFamily="66" charset="0"/>
                  </a:rPr>
                  <a:t>(</a:t>
                </a:r>
                <a:r>
                  <a:rPr lang="en-US" sz="3200" dirty="0" err="1" smtClean="0">
                    <a:latin typeface="Comic Sans MS" pitchFamily="66" charset="0"/>
                  </a:rPr>
                  <a:t>b,r</a:t>
                </a:r>
                <a:r>
                  <a:rPr lang="en-US" sz="3200" dirty="0" smtClean="0">
                    <a:latin typeface="Comic Sans MS" pitchFamily="66" charset="0"/>
                  </a:rPr>
                  <a:t>) structure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Comic Sans MS" pitchFamily="66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⊆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𝑮</m:t>
                    </m:r>
                    <m:r>
                      <a:rPr lang="en-US" sz="3200" b="1" i="1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Comic Sans MS" pitchFamily="66" charset="0"/>
                  </a:rPr>
                  <a:t>with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Comic Sans MS" pitchFamily="66" charset="0"/>
                  </a:rPr>
                  <a:t>b(n)=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𝑶</m:t>
                        </m:r>
                      </m:e>
                    </m:acc>
                    <m:r>
                      <a:rPr lang="en-US" sz="3200" b="1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32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70C0"/>
                    </a:solidFill>
                    <a:latin typeface="Comic Sans MS" pitchFamily="66" charset="0"/>
                  </a:rPr>
                  <a:t>) </a:t>
                </a:r>
                <a:endParaRPr lang="en-US" sz="3200" b="1" dirty="0" smtClean="0">
                  <a:solidFill>
                    <a:srgbClr val="0070C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2" y="4509120"/>
                <a:ext cx="8784976" cy="1625060"/>
              </a:xfrm>
              <a:prstGeom prst="rect">
                <a:avLst/>
              </a:prstGeom>
              <a:blipFill rotWithShape="1">
                <a:blip r:embed="rId7"/>
                <a:stretch>
                  <a:fillRect l="-159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-36858" y="6309320"/>
            <a:ext cx="2941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[P, </a:t>
            </a:r>
            <a:r>
              <a:rPr lang="en-US" sz="2400" dirty="0" smtClean="0">
                <a:latin typeface="Comic Sans MS" panose="030F0702030302020204" pitchFamily="66" charset="0"/>
              </a:rPr>
              <a:t>Peleg, SPAA’15]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5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b,r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FT-BFS Structures: The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radeoff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339752" y="1052736"/>
            <a:ext cx="0" cy="38217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339752" y="4874511"/>
            <a:ext cx="64807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36512" y="1066944"/>
                <a:ext cx="2008050" cy="1134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log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𝒓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3200" dirty="0" err="1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1066944"/>
                <a:ext cx="2008050" cy="11344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95337" y="5378567"/>
                <a:ext cx="2036903" cy="1134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log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  <m:d>
                            <m:dPr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3200" dirty="0" err="1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37" y="5378567"/>
                <a:ext cx="2036903" cy="11344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953604" y="1562143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5852" y="2972686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1/2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22906" y="4988910"/>
            <a:ext cx="32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2360" y="4988909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3/2</a:t>
            </a:r>
          </a:p>
        </p:txBody>
      </p:sp>
      <p:sp>
        <p:nvSpPr>
          <p:cNvPr id="24" name="Oval 23"/>
          <p:cNvSpPr/>
          <p:nvPr/>
        </p:nvSpPr>
        <p:spPr>
          <a:xfrm flipH="1">
            <a:off x="5968836" y="1634151"/>
            <a:ext cx="230663" cy="230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H="1">
            <a:off x="8128764" y="3088186"/>
            <a:ext cx="230663" cy="230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3"/>
            <a:endCxn id="25" idx="7"/>
          </p:cNvCxnSpPr>
          <p:nvPr/>
        </p:nvCxnSpPr>
        <p:spPr>
          <a:xfrm>
            <a:off x="6165719" y="1831034"/>
            <a:ext cx="1996825" cy="12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2483768" y="3203517"/>
            <a:ext cx="6552728" cy="1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084167" y="1052736"/>
            <a:ext cx="1" cy="3821775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36168" y="1764739"/>
            <a:ext cx="6400328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244096" y="1052736"/>
            <a:ext cx="1" cy="3821775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6200000">
            <a:off x="-536264" y="3419220"/>
            <a:ext cx="30075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Reinforcement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(Quality)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8715" y="5041764"/>
            <a:ext cx="21996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Backup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Comic Sans MS" pitchFamily="66" charset="0"/>
              </a:rPr>
              <a:t>(Quantity)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36858" y="6309320"/>
            <a:ext cx="2941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[P, </a:t>
            </a:r>
            <a:r>
              <a:rPr lang="en-US" sz="2400" dirty="0" smtClean="0">
                <a:latin typeface="Comic Sans MS" panose="030F0702030302020204" pitchFamily="66" charset="0"/>
              </a:rPr>
              <a:t>Peleg, SPAA’15]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b,r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FT-BFS Structures: Lower Bound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277" y="1556792"/>
                <a:ext cx="8560036" cy="3609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Theorem: </a:t>
                </a:r>
              </a:p>
              <a:p>
                <a:endParaRPr lang="en-US" sz="2800" dirty="0">
                  <a:latin typeface="Comic Sans MS" pitchFamily="66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𝜺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∈(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𝟎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,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𝟏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/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, there exist  </a:t>
                </a:r>
                <a:r>
                  <a:rPr lang="en-US" sz="2800" b="1" dirty="0">
                    <a:solidFill>
                      <a:srgbClr val="0099FF"/>
                    </a:solidFill>
                    <a:latin typeface="Comic Sans MS" pitchFamily="66" charset="0"/>
                  </a:rPr>
                  <a:t>G=(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V,E) </a:t>
                </a:r>
                <a:r>
                  <a:rPr lang="en-US" sz="2800" dirty="0" smtClean="0">
                    <a:latin typeface="Comic Sans MS" pitchFamily="66" charset="0"/>
                  </a:rPr>
                  <a:t>and a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latin typeface="Comic Sans MS" pitchFamily="66" charset="0"/>
                  </a:rPr>
                  <a:t>source vertex 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s </a:t>
                </a:r>
                <a:r>
                  <a:rPr lang="el-GR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ϵ</a:t>
                </a:r>
                <a:r>
                  <a:rPr lang="en-US" sz="2800" b="1" dirty="0" smtClean="0">
                    <a:solidFill>
                      <a:srgbClr val="0099FF"/>
                    </a:solidFill>
                    <a:latin typeface="Comic Sans MS" pitchFamily="66" charset="0"/>
                  </a:rPr>
                  <a:t> V </a:t>
                </a:r>
                <a:r>
                  <a:rPr lang="en-US" sz="2800" dirty="0" smtClean="0">
                    <a:latin typeface="Comic Sans MS" pitchFamily="66" charset="0"/>
                  </a:rPr>
                  <a:t>such that </a:t>
                </a:r>
                <a:r>
                  <a:rPr lang="en-US" sz="2800" i="1" dirty="0" smtClean="0">
                    <a:latin typeface="Comic Sans MS" pitchFamily="66" charset="0"/>
                  </a:rPr>
                  <a:t>every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 (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Comic Sans MS" pitchFamily="66" charset="0"/>
                  </a:rPr>
                  <a:t>b,r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Comic Sans MS" pitchFamily="66" charset="0"/>
                  </a:rPr>
                  <a:t>) </a:t>
                </a:r>
                <a:r>
                  <a:rPr lang="en-US" sz="2800" dirty="0" smtClean="0">
                    <a:latin typeface="Comic Sans MS" pitchFamily="66" charset="0"/>
                  </a:rPr>
                  <a:t>FT-BFS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Comic Sans MS" pitchFamily="66" charset="0"/>
                  </a:rPr>
                  <a:t> </a:t>
                </a:r>
                <a:r>
                  <a:rPr lang="en-US" sz="2800" dirty="0" smtClean="0">
                    <a:solidFill>
                      <a:srgbClr val="0099FF"/>
                    </a:solidFill>
                    <a:latin typeface="Comic Sans MS" pitchFamily="66" charset="0"/>
                  </a:rPr>
                  <a:t>H</a:t>
                </a:r>
                <a:r>
                  <a:rPr lang="en-US" sz="2800" dirty="0" smtClean="0">
                    <a:latin typeface="Comic Sans MS" pitchFamily="66" charset="0"/>
                  </a:rPr>
                  <a:t> with 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Comic Sans MS" pitchFamily="66" charset="0"/>
                  </a:rPr>
                  <a:t>r(n)=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/>
                      </a:rPr>
                      <m:t>𝛀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requires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smtClean="0">
                    <a:solidFill>
                      <a:srgbClr val="0070C0"/>
                    </a:solidFill>
                    <a:latin typeface="Comic Sans MS" pitchFamily="66" charset="0"/>
                  </a:rPr>
                  <a:t>b(n)=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70C0"/>
                        </a:solidFill>
                        <a:latin typeface="Cambria Math"/>
                      </a:rPr>
                      <m:t>𝛀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𝜺</m:t>
                        </m:r>
                      </m:sup>
                    </m:sSup>
                    <m:r>
                      <a:rPr lang="en-US" sz="2800" b="1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Comic Sans MS" pitchFamily="66" charset="0"/>
                  </a:rPr>
                  <a:t> edges.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7" y="1556792"/>
                <a:ext cx="8560036" cy="3609386"/>
              </a:xfrm>
              <a:prstGeom prst="rect">
                <a:avLst/>
              </a:prstGeom>
              <a:blipFill rotWithShape="1">
                <a:blip r:embed="rId2"/>
                <a:stretch>
                  <a:fillRect l="-1423" t="-1689" r="-427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-36858" y="6309320"/>
            <a:ext cx="2941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latin typeface="Comic Sans MS" panose="030F0702030302020204" pitchFamily="66" charset="0"/>
              </a:rPr>
              <a:t>[P, </a:t>
            </a:r>
            <a:r>
              <a:rPr lang="en-US" sz="2400" dirty="0" smtClean="0">
                <a:latin typeface="Comic Sans MS" panose="030F0702030302020204" pitchFamily="66" charset="0"/>
              </a:rPr>
              <a:t>Peleg, SPAA’15]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1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2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Theory </a:t>
            </a:r>
            <a:r>
              <a:rPr lang="en-US" sz="3200" dirty="0">
                <a:solidFill>
                  <a:srgbClr val="FFFFFF"/>
                </a:solidFill>
                <a:latin typeface="Comic Sans MS" pitchFamily="66" charset="0"/>
              </a:rPr>
              <a:t>of Fault Tolerant </a:t>
            </a:r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Networks: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 Take Home Message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78" y="1268760"/>
            <a:ext cx="866775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For distance related predicates 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understanding structure of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replacement-paths</a:t>
            </a:r>
            <a:r>
              <a:rPr lang="en-US" sz="2800" dirty="0" smtClean="0">
                <a:latin typeface="Comic Sans MS" panose="030F0702030302020204" pitchFamily="66" charset="0"/>
              </a:rPr>
              <a:t> is a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crucial step.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3200" dirty="0" smtClean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Theory </a:t>
            </a:r>
            <a:r>
              <a:rPr lang="en-US" sz="3200" dirty="0">
                <a:solidFill>
                  <a:srgbClr val="FFFFFF"/>
                </a:solidFill>
                <a:latin typeface="Comic Sans MS" pitchFamily="66" charset="0"/>
              </a:rPr>
              <a:t>of Fault Tolerant </a:t>
            </a:r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Networks:</a:t>
            </a:r>
          </a:p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 Now what?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  <a:p>
            <a:pPr algn="ctr"/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6512" y="764704"/>
            <a:ext cx="9022022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Additional predicates (capacity, flows, etc.).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i="1" dirty="0" smtClean="0">
                <a:latin typeface="Comic Sans MS" panose="030F0702030302020204" pitchFamily="66" charset="0"/>
              </a:rPr>
              <a:t>Existential</a:t>
            </a:r>
            <a:r>
              <a:rPr lang="en-US" sz="2800" dirty="0" smtClean="0">
                <a:latin typeface="Comic Sans MS" panose="030F0702030302020204" pitchFamily="66" charset="0"/>
              </a:rPr>
              <a:t> optimality vs. </a:t>
            </a:r>
            <a:r>
              <a:rPr lang="en-US" sz="2800" i="1" dirty="0" smtClean="0">
                <a:latin typeface="Comic Sans MS" panose="030F0702030302020204" pitchFamily="66" charset="0"/>
              </a:rPr>
              <a:t>combinatorial</a:t>
            </a:r>
            <a:r>
              <a:rPr lang="en-US" sz="2800" dirty="0" smtClean="0">
                <a:latin typeface="Comic Sans MS" panose="030F0702030302020204" pitchFamily="66" charset="0"/>
              </a:rPr>
              <a:t> optimality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Multiple faults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Lower bounds (e.g., FT-2-additive spanners)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Distributed</a:t>
            </a:r>
            <a:r>
              <a:rPr lang="en-US" sz="2800" dirty="0" smtClean="0">
                <a:latin typeface="Comic Sans MS" panose="030F0702030302020204" pitchFamily="66" charset="0"/>
              </a:rPr>
              <a:t> implementation.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Online setting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…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1628800"/>
            <a:ext cx="6263253" cy="2617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600" dirty="0" smtClean="0">
                <a:latin typeface="Comic Sans MS" panose="030F0702030302020204" pitchFamily="66" charset="0"/>
              </a:rPr>
              <a:t>Thank you!</a:t>
            </a:r>
            <a:endParaRPr lang="en-US" sz="9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3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5728" y="548680"/>
            <a:ext cx="81067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Comic Sans MS" pitchFamily="66" charset="0"/>
              </a:rPr>
              <a:t>Examples of FT-Structures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882" y="1789957"/>
            <a:ext cx="4700326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FT-Connected Subgraph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Replacement-Paths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FT-BFS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FT-Spanners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Comic Sans MS" panose="030F0702030302020204" pitchFamily="66" charset="0"/>
              </a:rPr>
              <a:t>FT-MST</a:t>
            </a: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omic Sans MS" pitchFamily="66" charset="0"/>
              </a:rPr>
              <a:t>FT-Connected Subgraph</a:t>
            </a:r>
            <a:endParaRPr lang="en-GB" sz="3200" dirty="0">
              <a:solidFill>
                <a:srgbClr val="FFFF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1181329"/>
                <a:ext cx="856895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Goal: </a:t>
                </a:r>
                <a:r>
                  <a:rPr lang="en-US" sz="2800" dirty="0" smtClean="0">
                    <a:latin typeface="Comic Sans MS" panose="030F0702030302020204" pitchFamily="66" charset="0"/>
                  </a:rPr>
                  <a:t>Sparse subgraph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satisfying: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0" dirty="0" smtClean="0">
                    <a:latin typeface="Comic Sans MS" panose="030F0702030302020204" pitchFamily="66" charset="0"/>
                  </a:rPr>
                  <a:t>for every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/>
                      </a:rPr>
                      <m:t>s</m:t>
                    </m:r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/>
                      </a:rPr>
                      <m:t>t</m:t>
                    </m:r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B0F0"/>
                        </a:solidFill>
                        <a:latin typeface="Cambria Math"/>
                      </a:rPr>
                      <m:t>F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⊆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𝐸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𝐹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≤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0" smtClean="0">
                        <a:solidFill>
                          <a:srgbClr val="00B0F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b="0" dirty="0" smtClean="0">
                  <a:latin typeface="Comic Sans MS" panose="030F0702030302020204" pitchFamily="66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𝝆</m:t>
                        </m:r>
                      </m:e>
                      <m:sub>
                        <m:r>
                          <a:rPr lang="en-US" sz="28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𝒄𝒐𝒏𝒏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s,t,H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\F)=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𝝆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𝒄𝒐𝒏𝒏</m:t>
                        </m:r>
                      </m:sub>
                    </m:sSub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(</a:t>
                </a:r>
                <a:r>
                  <a:rPr lang="en-US" sz="2800" b="1" dirty="0" err="1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s,t,G</a:t>
                </a:r>
                <a:r>
                  <a:rPr lang="en-US" sz="2800" b="1" dirty="0" smtClean="0">
                    <a:solidFill>
                      <a:srgbClr val="7030A0"/>
                    </a:solidFill>
                    <a:latin typeface="Comic Sans MS" panose="030F0702030302020204" pitchFamily="66" charset="0"/>
                  </a:rPr>
                  <a:t>\F)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1329"/>
                <a:ext cx="8568953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778" b="-4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2228" y="4005064"/>
                <a:ext cx="4267804" cy="181588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Comic Sans MS" panose="030F0702030302020204" pitchFamily="66" charset="0"/>
                  </a:rPr>
                  <a:t>s-t should be connected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𝑯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\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𝑭</m:t>
                    </m:r>
                  </m:oMath>
                </a14:m>
                <a:r>
                  <a:rPr lang="en-US" sz="2800" dirty="0" smtClean="0">
                    <a:latin typeface="Comic Sans MS" panose="030F0702030302020204" pitchFamily="66" charset="0"/>
                  </a:rPr>
                  <a:t> only if </a:t>
                </a:r>
              </a:p>
              <a:p>
                <a:pPr algn="ctr"/>
                <a:r>
                  <a:rPr lang="en-US" sz="2800" dirty="0" smtClean="0">
                    <a:latin typeface="Comic Sans MS" panose="030F0702030302020204" pitchFamily="66" charset="0"/>
                  </a:rPr>
                  <a:t>they are connected in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𝑮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\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/>
                      </a:rPr>
                      <m:t>𝑭</m:t>
                    </m:r>
                  </m:oMath>
                </a14:m>
                <a:endParaRPr lang="en-US" sz="28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28" y="4005064"/>
                <a:ext cx="4267804" cy="18158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 rot="16200000">
            <a:off x="7524328" y="2333099"/>
            <a:ext cx="508000" cy="5080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6200000">
            <a:off x="7524328" y="3697081"/>
            <a:ext cx="508000" cy="5080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 rot="16200000">
                <a:off x="7524328" y="5297259"/>
                <a:ext cx="508000" cy="508000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524328" y="5297259"/>
                <a:ext cx="508000" cy="508000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 rot="16200000">
            <a:off x="8456488" y="4497170"/>
            <a:ext cx="508000" cy="5080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1" idx="2"/>
            <a:endCxn id="12" idx="6"/>
          </p:cNvCxnSpPr>
          <p:nvPr/>
        </p:nvCxnSpPr>
        <p:spPr>
          <a:xfrm rot="16200000" flipH="1">
            <a:off x="7350337" y="3269090"/>
            <a:ext cx="85598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  <a:endCxn id="13" idx="6"/>
          </p:cNvCxnSpPr>
          <p:nvPr/>
        </p:nvCxnSpPr>
        <p:spPr>
          <a:xfrm rot="16200000" flipH="1">
            <a:off x="7232239" y="4751170"/>
            <a:ext cx="109217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1"/>
            <a:endCxn id="13" idx="5"/>
          </p:cNvCxnSpPr>
          <p:nvPr/>
        </p:nvCxnSpPr>
        <p:spPr>
          <a:xfrm rot="16200000" flipH="1" flipV="1">
            <a:off x="8023968" y="4864739"/>
            <a:ext cx="440880" cy="5729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7"/>
            <a:endCxn id="12" idx="3"/>
          </p:cNvCxnSpPr>
          <p:nvPr/>
        </p:nvCxnSpPr>
        <p:spPr>
          <a:xfrm rot="16200000" flipV="1">
            <a:off x="8023968" y="4064650"/>
            <a:ext cx="440880" cy="5729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 rot="16200000">
            <a:off x="6543536" y="4516348"/>
            <a:ext cx="508000" cy="5080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3" idx="3"/>
            <a:endCxn id="13" idx="7"/>
          </p:cNvCxnSpPr>
          <p:nvPr/>
        </p:nvCxnSpPr>
        <p:spPr>
          <a:xfrm>
            <a:off x="6977141" y="4949953"/>
            <a:ext cx="621582" cy="421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3" idx="5"/>
            <a:endCxn id="12" idx="1"/>
          </p:cNvCxnSpPr>
          <p:nvPr/>
        </p:nvCxnSpPr>
        <p:spPr>
          <a:xfrm flipV="1">
            <a:off x="6977141" y="4130691"/>
            <a:ext cx="621582" cy="46005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0242" y="5292497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07110" y="227687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36512" y="6021288"/>
            <a:ext cx="676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[</a:t>
            </a:r>
            <a:r>
              <a:rPr lang="en-US" sz="2400" dirty="0" err="1" smtClean="0">
                <a:latin typeface="Comic Sans MS" panose="030F0702030302020204" pitchFamily="66" charset="0"/>
              </a:rPr>
              <a:t>Nardelli</a:t>
            </a:r>
            <a:r>
              <a:rPr lang="en-US" sz="2400" dirty="0" smtClean="0"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latin typeface="Comic Sans MS" panose="030F0702030302020204" pitchFamily="66" charset="0"/>
              </a:rPr>
              <a:t>Stege</a:t>
            </a:r>
            <a:r>
              <a:rPr lang="en-US" sz="2400" dirty="0" smtClean="0">
                <a:latin typeface="Comic Sans MS" panose="030F0702030302020204" pitchFamily="66" charset="0"/>
              </a:rPr>
              <a:t>, </a:t>
            </a:r>
            <a:r>
              <a:rPr lang="en-US" sz="2400" dirty="0" err="1" smtClean="0">
                <a:latin typeface="Comic Sans MS" panose="030F0702030302020204" pitchFamily="66" charset="0"/>
              </a:rPr>
              <a:t>Widmayer</a:t>
            </a:r>
            <a:r>
              <a:rPr lang="en-US" sz="2400" dirty="0" smtClean="0">
                <a:latin typeface="Comic Sans MS" panose="030F0702030302020204" pitchFamily="66" charset="0"/>
              </a:rPr>
              <a:t>, Tech report, ‘97]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38734" y="6486435"/>
            <a:ext cx="4839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[</a:t>
            </a:r>
            <a:r>
              <a:rPr lang="en-US" sz="2400" dirty="0" err="1">
                <a:latin typeface="Comic Sans MS" panose="030F0702030302020204" pitchFamily="66" charset="0"/>
              </a:rPr>
              <a:t>Chechik</a:t>
            </a:r>
            <a:r>
              <a:rPr lang="en-US" sz="2400" dirty="0">
                <a:latin typeface="Comic Sans MS" panose="030F0702030302020204" pitchFamily="66" charset="0"/>
              </a:rPr>
              <a:t> and Peleg. IEEEI 2010]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2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>
          <a:xfrm>
            <a:off x="-26516" y="1899696"/>
            <a:ext cx="8209699" cy="48886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FT Notion of Shortest-Path: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</a:rPr>
              <a:t>Replacement Path</a:t>
            </a:r>
            <a:endParaRPr lang="en-GB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470304" y="2530822"/>
            <a:ext cx="10886" cy="34854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37591" y="1607309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0099FF"/>
                </a:solidFill>
                <a:latin typeface="Comic Sans MS" pitchFamily="66" charset="0"/>
              </a:rPr>
              <a:t>s,t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16416" y="234646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8726720" y="2198096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8316416" y="306654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0" name="Oval 19"/>
          <p:cNvSpPr/>
          <p:nvPr/>
        </p:nvSpPr>
        <p:spPr>
          <a:xfrm>
            <a:off x="8316416" y="3786628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1" name="Oval 20"/>
          <p:cNvSpPr/>
          <p:nvPr/>
        </p:nvSpPr>
        <p:spPr>
          <a:xfrm>
            <a:off x="8316416" y="443470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2" name="Oval 21"/>
          <p:cNvSpPr/>
          <p:nvPr/>
        </p:nvSpPr>
        <p:spPr>
          <a:xfrm>
            <a:off x="8316416" y="5154780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3" name="Oval 22"/>
          <p:cNvSpPr/>
          <p:nvPr/>
        </p:nvSpPr>
        <p:spPr>
          <a:xfrm>
            <a:off x="8316416" y="5802852"/>
            <a:ext cx="288032" cy="2880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8723462" y="558682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t</a:t>
            </a:r>
          </a:p>
        </p:txBody>
      </p:sp>
      <p:sp>
        <p:nvSpPr>
          <p:cNvPr id="2" name="Rectangle 1"/>
          <p:cNvSpPr/>
          <p:nvPr/>
        </p:nvSpPr>
        <p:spPr>
          <a:xfrm>
            <a:off x="8665202" y="3981156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99FF"/>
                </a:solidFill>
                <a:latin typeface="Comic Sans MS" pitchFamily="66" charset="0"/>
              </a:rPr>
              <a:t>e</a:t>
            </a:r>
            <a:endParaRPr lang="en-US" sz="32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8316416" y="4115667"/>
            <a:ext cx="308155" cy="290712"/>
            <a:chOff x="8172400" y="5589240"/>
            <a:chExt cx="679132" cy="72008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8172400" y="5589240"/>
              <a:ext cx="679132" cy="7200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444208" y="5442812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932" y="1124744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P(</a:t>
            </a:r>
            <a:r>
              <a:rPr lang="en-US" sz="3200" b="1" dirty="0" err="1" smtClean="0">
                <a:solidFill>
                  <a:srgbClr val="FF00FF"/>
                </a:solidFill>
                <a:latin typeface="Comic Sans MS" pitchFamily="66" charset="0"/>
              </a:rPr>
              <a:t>s,t,e</a:t>
            </a:r>
            <a:r>
              <a:rPr lang="en-US" sz="3200" b="1" dirty="0" smtClean="0">
                <a:solidFill>
                  <a:srgbClr val="FF00FF"/>
                </a:solidFill>
                <a:latin typeface="Comic Sans MS" pitchFamily="66" charset="0"/>
              </a:rPr>
              <a:t>) </a:t>
            </a:r>
            <a:r>
              <a:rPr lang="en-US" sz="3200" dirty="0" smtClean="0">
                <a:latin typeface="Comic Sans MS" pitchFamily="66" charset="0"/>
              </a:rPr>
              <a:t>: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s-t</a:t>
            </a:r>
            <a:r>
              <a:rPr lang="en-US" sz="3200" dirty="0" smtClean="0">
                <a:latin typeface="Comic Sans MS" pitchFamily="66" charset="0"/>
              </a:rPr>
              <a:t> shortest path in </a:t>
            </a:r>
            <a:r>
              <a:rPr lang="en-US" sz="3200" b="1" dirty="0" smtClean="0">
                <a:solidFill>
                  <a:srgbClr val="0099FF"/>
                </a:solidFill>
                <a:latin typeface="Comic Sans MS" pitchFamily="66" charset="0"/>
              </a:rPr>
              <a:t>G\{e}  </a:t>
            </a:r>
          </a:p>
        </p:txBody>
      </p:sp>
      <p:sp>
        <p:nvSpPr>
          <p:cNvPr id="5" name="Freeform 4"/>
          <p:cNvSpPr/>
          <p:nvPr/>
        </p:nvSpPr>
        <p:spPr>
          <a:xfrm>
            <a:off x="7636476" y="2496065"/>
            <a:ext cx="681216" cy="3348136"/>
          </a:xfrm>
          <a:custGeom>
            <a:avLst/>
            <a:gdLst>
              <a:gd name="connsiteX0" fmla="*/ 605481 w 681216"/>
              <a:gd name="connsiteY0" fmla="*/ 0 h 3348136"/>
              <a:gd name="connsiteX1" fmla="*/ 654908 w 681216"/>
              <a:gd name="connsiteY1" fmla="*/ 61784 h 3348136"/>
              <a:gd name="connsiteX2" fmla="*/ 630194 w 681216"/>
              <a:gd name="connsiteY2" fmla="*/ 210065 h 3348136"/>
              <a:gd name="connsiteX3" fmla="*/ 617838 w 681216"/>
              <a:gd name="connsiteY3" fmla="*/ 679621 h 3348136"/>
              <a:gd name="connsiteX4" fmla="*/ 605481 w 681216"/>
              <a:gd name="connsiteY4" fmla="*/ 852616 h 3348136"/>
              <a:gd name="connsiteX5" fmla="*/ 593124 w 681216"/>
              <a:gd name="connsiteY5" fmla="*/ 1346886 h 3348136"/>
              <a:gd name="connsiteX6" fmla="*/ 556054 w 681216"/>
              <a:gd name="connsiteY6" fmla="*/ 1359243 h 3348136"/>
              <a:gd name="connsiteX7" fmla="*/ 506627 w 681216"/>
              <a:gd name="connsiteY7" fmla="*/ 1371600 h 3348136"/>
              <a:gd name="connsiteX8" fmla="*/ 469556 w 681216"/>
              <a:gd name="connsiteY8" fmla="*/ 1383957 h 3348136"/>
              <a:gd name="connsiteX9" fmla="*/ 420129 w 681216"/>
              <a:gd name="connsiteY9" fmla="*/ 1396313 h 3348136"/>
              <a:gd name="connsiteX10" fmla="*/ 333632 w 681216"/>
              <a:gd name="connsiteY10" fmla="*/ 1421027 h 3348136"/>
              <a:gd name="connsiteX11" fmla="*/ 247135 w 681216"/>
              <a:gd name="connsiteY11" fmla="*/ 1532238 h 3348136"/>
              <a:gd name="connsiteX12" fmla="*/ 210065 w 681216"/>
              <a:gd name="connsiteY12" fmla="*/ 1606378 h 3348136"/>
              <a:gd name="connsiteX13" fmla="*/ 160638 w 681216"/>
              <a:gd name="connsiteY13" fmla="*/ 1680519 h 3348136"/>
              <a:gd name="connsiteX14" fmla="*/ 148281 w 681216"/>
              <a:gd name="connsiteY14" fmla="*/ 1717589 h 3348136"/>
              <a:gd name="connsiteX15" fmla="*/ 98854 w 681216"/>
              <a:gd name="connsiteY15" fmla="*/ 1816443 h 3348136"/>
              <a:gd name="connsiteX16" fmla="*/ 86497 w 681216"/>
              <a:gd name="connsiteY16" fmla="*/ 1853513 h 3348136"/>
              <a:gd name="connsiteX17" fmla="*/ 74140 w 681216"/>
              <a:gd name="connsiteY17" fmla="*/ 1927654 h 3348136"/>
              <a:gd name="connsiteX18" fmla="*/ 49427 w 681216"/>
              <a:gd name="connsiteY18" fmla="*/ 1964724 h 3348136"/>
              <a:gd name="connsiteX19" fmla="*/ 37070 w 681216"/>
              <a:gd name="connsiteY19" fmla="*/ 2026508 h 3348136"/>
              <a:gd name="connsiteX20" fmla="*/ 0 w 681216"/>
              <a:gd name="connsiteY20" fmla="*/ 2199503 h 3348136"/>
              <a:gd name="connsiteX21" fmla="*/ 12356 w 681216"/>
              <a:gd name="connsiteY21" fmla="*/ 2298357 h 3348136"/>
              <a:gd name="connsiteX22" fmla="*/ 49427 w 681216"/>
              <a:gd name="connsiteY22" fmla="*/ 2508421 h 3348136"/>
              <a:gd name="connsiteX23" fmla="*/ 74140 w 681216"/>
              <a:gd name="connsiteY23" fmla="*/ 2557849 h 3348136"/>
              <a:gd name="connsiteX24" fmla="*/ 172994 w 681216"/>
              <a:gd name="connsiteY24" fmla="*/ 2644346 h 3348136"/>
              <a:gd name="connsiteX25" fmla="*/ 247135 w 681216"/>
              <a:gd name="connsiteY25" fmla="*/ 2669059 h 3348136"/>
              <a:gd name="connsiteX26" fmla="*/ 321275 w 681216"/>
              <a:gd name="connsiteY26" fmla="*/ 2718486 h 3348136"/>
              <a:gd name="connsiteX27" fmla="*/ 358346 w 681216"/>
              <a:gd name="connsiteY27" fmla="*/ 2743200 h 3348136"/>
              <a:gd name="connsiteX28" fmla="*/ 469556 w 681216"/>
              <a:gd name="connsiteY28" fmla="*/ 2780270 h 3348136"/>
              <a:gd name="connsiteX29" fmla="*/ 506627 w 681216"/>
              <a:gd name="connsiteY29" fmla="*/ 2792627 h 3348136"/>
              <a:gd name="connsiteX30" fmla="*/ 543697 w 681216"/>
              <a:gd name="connsiteY30" fmla="*/ 2804984 h 3348136"/>
              <a:gd name="connsiteX31" fmla="*/ 593124 w 681216"/>
              <a:gd name="connsiteY31" fmla="*/ 2817340 h 3348136"/>
              <a:gd name="connsiteX32" fmla="*/ 630194 w 681216"/>
              <a:gd name="connsiteY32" fmla="*/ 2842054 h 3348136"/>
              <a:gd name="connsiteX33" fmla="*/ 642551 w 681216"/>
              <a:gd name="connsiteY33" fmla="*/ 2879124 h 3348136"/>
              <a:gd name="connsiteX34" fmla="*/ 667265 w 681216"/>
              <a:gd name="connsiteY34" fmla="*/ 2965621 h 3348136"/>
              <a:gd name="connsiteX35" fmla="*/ 667265 w 681216"/>
              <a:gd name="connsiteY35" fmla="*/ 3286897 h 3348136"/>
              <a:gd name="connsiteX36" fmla="*/ 654908 w 681216"/>
              <a:gd name="connsiteY36" fmla="*/ 3336324 h 3348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1216" h="3348136">
                <a:moveTo>
                  <a:pt x="605481" y="0"/>
                </a:moveTo>
                <a:cubicBezTo>
                  <a:pt x="621957" y="20595"/>
                  <a:pt x="651826" y="35591"/>
                  <a:pt x="654908" y="61784"/>
                </a:cubicBezTo>
                <a:cubicBezTo>
                  <a:pt x="660763" y="111550"/>
                  <a:pt x="630194" y="210065"/>
                  <a:pt x="630194" y="210065"/>
                </a:cubicBezTo>
                <a:cubicBezTo>
                  <a:pt x="626075" y="366584"/>
                  <a:pt x="623855" y="523164"/>
                  <a:pt x="617838" y="679621"/>
                </a:cubicBezTo>
                <a:cubicBezTo>
                  <a:pt x="615616" y="737390"/>
                  <a:pt x="607621" y="794844"/>
                  <a:pt x="605481" y="852616"/>
                </a:cubicBezTo>
                <a:cubicBezTo>
                  <a:pt x="599381" y="1017311"/>
                  <a:pt x="609127" y="1182857"/>
                  <a:pt x="593124" y="1346886"/>
                </a:cubicBezTo>
                <a:cubicBezTo>
                  <a:pt x="591859" y="1359850"/>
                  <a:pt x="568578" y="1355665"/>
                  <a:pt x="556054" y="1359243"/>
                </a:cubicBezTo>
                <a:cubicBezTo>
                  <a:pt x="539725" y="1363909"/>
                  <a:pt x="522956" y="1366934"/>
                  <a:pt x="506627" y="1371600"/>
                </a:cubicBezTo>
                <a:cubicBezTo>
                  <a:pt x="494103" y="1375178"/>
                  <a:pt x="482080" y="1380379"/>
                  <a:pt x="469556" y="1383957"/>
                </a:cubicBezTo>
                <a:cubicBezTo>
                  <a:pt x="453227" y="1388622"/>
                  <a:pt x="436458" y="1391648"/>
                  <a:pt x="420129" y="1396313"/>
                </a:cubicBezTo>
                <a:cubicBezTo>
                  <a:pt x="295999" y="1431778"/>
                  <a:pt x="488202" y="1382384"/>
                  <a:pt x="333632" y="1421027"/>
                </a:cubicBezTo>
                <a:cubicBezTo>
                  <a:pt x="274511" y="1509707"/>
                  <a:pt x="305207" y="1474164"/>
                  <a:pt x="247135" y="1532238"/>
                </a:cubicBezTo>
                <a:cubicBezTo>
                  <a:pt x="216074" y="1625418"/>
                  <a:pt x="257974" y="1510559"/>
                  <a:pt x="210065" y="1606378"/>
                </a:cubicBezTo>
                <a:cubicBezTo>
                  <a:pt x="174300" y="1677909"/>
                  <a:pt x="230909" y="1610248"/>
                  <a:pt x="160638" y="1680519"/>
                </a:cubicBezTo>
                <a:cubicBezTo>
                  <a:pt x="156519" y="1692876"/>
                  <a:pt x="153671" y="1705731"/>
                  <a:pt x="148281" y="1717589"/>
                </a:cubicBezTo>
                <a:cubicBezTo>
                  <a:pt x="133036" y="1751128"/>
                  <a:pt x="110504" y="1781493"/>
                  <a:pt x="98854" y="1816443"/>
                </a:cubicBezTo>
                <a:lnTo>
                  <a:pt x="86497" y="1853513"/>
                </a:lnTo>
                <a:cubicBezTo>
                  <a:pt x="82378" y="1878227"/>
                  <a:pt x="82063" y="1903885"/>
                  <a:pt x="74140" y="1927654"/>
                </a:cubicBezTo>
                <a:cubicBezTo>
                  <a:pt x="69444" y="1941743"/>
                  <a:pt x="54641" y="1950819"/>
                  <a:pt x="49427" y="1964724"/>
                </a:cubicBezTo>
                <a:cubicBezTo>
                  <a:pt x="42053" y="1984389"/>
                  <a:pt x="41793" y="2006043"/>
                  <a:pt x="37070" y="2026508"/>
                </a:cubicBezTo>
                <a:cubicBezTo>
                  <a:pt x="123" y="2186609"/>
                  <a:pt x="22481" y="2064609"/>
                  <a:pt x="0" y="2199503"/>
                </a:cubicBezTo>
                <a:cubicBezTo>
                  <a:pt x="4119" y="2232454"/>
                  <a:pt x="8476" y="2265377"/>
                  <a:pt x="12356" y="2298357"/>
                </a:cubicBezTo>
                <a:cubicBezTo>
                  <a:pt x="18296" y="2348849"/>
                  <a:pt x="24926" y="2459417"/>
                  <a:pt x="49427" y="2508421"/>
                </a:cubicBezTo>
                <a:cubicBezTo>
                  <a:pt x="57665" y="2524897"/>
                  <a:pt x="65001" y="2541855"/>
                  <a:pt x="74140" y="2557849"/>
                </a:cubicBezTo>
                <a:cubicBezTo>
                  <a:pt x="97883" y="2599400"/>
                  <a:pt x="121390" y="2627145"/>
                  <a:pt x="172994" y="2644346"/>
                </a:cubicBezTo>
                <a:lnTo>
                  <a:pt x="247135" y="2669059"/>
                </a:lnTo>
                <a:lnTo>
                  <a:pt x="321275" y="2718486"/>
                </a:lnTo>
                <a:cubicBezTo>
                  <a:pt x="333632" y="2726724"/>
                  <a:pt x="344257" y="2738504"/>
                  <a:pt x="358346" y="2743200"/>
                </a:cubicBezTo>
                <a:lnTo>
                  <a:pt x="469556" y="2780270"/>
                </a:lnTo>
                <a:lnTo>
                  <a:pt x="506627" y="2792627"/>
                </a:lnTo>
                <a:cubicBezTo>
                  <a:pt x="518984" y="2796746"/>
                  <a:pt x="531061" y="2801825"/>
                  <a:pt x="543697" y="2804984"/>
                </a:cubicBezTo>
                <a:lnTo>
                  <a:pt x="593124" y="2817340"/>
                </a:lnTo>
                <a:cubicBezTo>
                  <a:pt x="605481" y="2825578"/>
                  <a:pt x="620917" y="2830457"/>
                  <a:pt x="630194" y="2842054"/>
                </a:cubicBezTo>
                <a:cubicBezTo>
                  <a:pt x="638331" y="2852225"/>
                  <a:pt x="638973" y="2866600"/>
                  <a:pt x="642551" y="2879124"/>
                </a:cubicBezTo>
                <a:cubicBezTo>
                  <a:pt x="673583" y="2987734"/>
                  <a:pt x="637637" y="2876740"/>
                  <a:pt x="667265" y="2965621"/>
                </a:cubicBezTo>
                <a:cubicBezTo>
                  <a:pt x="684517" y="3120895"/>
                  <a:pt x="687171" y="3087837"/>
                  <a:pt x="667265" y="3286897"/>
                </a:cubicBezTo>
                <a:cubicBezTo>
                  <a:pt x="653605" y="3423496"/>
                  <a:pt x="654908" y="3280703"/>
                  <a:pt x="654908" y="3336324"/>
                </a:cubicBezTo>
              </a:path>
            </a:pathLst>
          </a:custGeom>
          <a:noFill/>
          <a:ln w="76200">
            <a:solidFill>
              <a:srgbClr val="FF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79512" y="2175619"/>
                <a:ext cx="665102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Comic Sans MS" pitchFamily="66" charset="0"/>
                  </a:rPr>
                  <a:t>The Replacement Path Problem:</a:t>
                </a:r>
                <a:endParaRPr lang="en-US" sz="2800" b="1" dirty="0">
                  <a:solidFill>
                    <a:srgbClr val="C00000"/>
                  </a:solidFill>
                  <a:latin typeface="Comic Sans MS" pitchFamily="66" charset="0"/>
                </a:endParaRPr>
              </a:p>
              <a:p>
                <a:r>
                  <a:rPr lang="en-US" sz="2400" dirty="0">
                    <a:latin typeface="Comic Sans MS" pitchFamily="66" charset="0"/>
                  </a:rPr>
                  <a:t>Given a source </a:t>
                </a:r>
                <a:r>
                  <a:rPr lang="en-US" sz="2400" b="1" i="1" dirty="0">
                    <a:solidFill>
                      <a:srgbClr val="0099FF"/>
                    </a:solidFill>
                    <a:latin typeface="Comic Sans MS" pitchFamily="66" charset="0"/>
                  </a:rPr>
                  <a:t>s</a:t>
                </a:r>
                <a:r>
                  <a:rPr lang="en-US" sz="2400" dirty="0">
                    <a:solidFill>
                      <a:srgbClr val="0099FF"/>
                    </a:solidFill>
                    <a:latin typeface="Comic Sans MS" pitchFamily="66" charset="0"/>
                  </a:rPr>
                  <a:t>,</a:t>
                </a:r>
                <a:r>
                  <a:rPr lang="en-US" sz="2400" dirty="0">
                    <a:latin typeface="Comic Sans MS" pitchFamily="66" charset="0"/>
                  </a:rPr>
                  <a:t> destination </a:t>
                </a:r>
                <a:r>
                  <a:rPr lang="en-US" sz="2400" b="1" i="1" dirty="0">
                    <a:solidFill>
                      <a:srgbClr val="0099FF"/>
                    </a:solidFill>
                    <a:latin typeface="Comic Sans MS" pitchFamily="66" charset="0"/>
                  </a:rPr>
                  <a:t>t</a:t>
                </a:r>
                <a:r>
                  <a:rPr lang="en-US" sz="2400" dirty="0">
                    <a:latin typeface="Comic Sans MS" pitchFamily="66" charset="0"/>
                  </a:rPr>
                  <a:t>, </a:t>
                </a:r>
                <a:endParaRPr lang="en-US" sz="2400" dirty="0" smtClean="0">
                  <a:latin typeface="Comic Sans MS" pitchFamily="66" charset="0"/>
                </a:endParaRPr>
              </a:p>
              <a:p>
                <a:r>
                  <a:rPr lang="en-US" sz="2400" dirty="0" smtClean="0">
                    <a:latin typeface="Comic Sans MS" pitchFamily="66" charset="0"/>
                  </a:rPr>
                  <a:t>compute</a:t>
                </a:r>
                <a:r>
                  <a:rPr lang="en-US" sz="2400" b="1" dirty="0" smtClean="0"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3200" b="1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3200" b="1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𝒆</m:t>
                        </m:r>
                      </m:sub>
                      <m:sup/>
                      <m:e>
                        <m:r>
                          <a:rPr lang="en-US" sz="3200" b="1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𝑷</m:t>
                        </m:r>
                        <m:r>
                          <a:rPr lang="en-US" sz="3200" b="1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3200" b="1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3200" b="1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3200" b="1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𝒆</m:t>
                        </m:r>
                        <m:r>
                          <a:rPr lang="en-US" sz="3200" b="1" i="1" dirty="0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i="1" dirty="0">
                  <a:solidFill>
                    <a:srgbClr val="7030A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75619"/>
                <a:ext cx="665102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833" t="-4405" b="-7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07504" y="4293096"/>
            <a:ext cx="54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[Malik, Mittal, Gupta 89’]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[Hershberger, Suri ‘01]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Roditty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 Zwick ‘05]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Gotthilf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Lewenstein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’09]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Weimann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Yuster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’11]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[</a:t>
            </a:r>
            <a:r>
              <a:rPr lang="en-US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Vassilevska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Williams, ’11]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[</a:t>
            </a:r>
            <a:r>
              <a:rPr lang="en-US" sz="2000" dirty="0" err="1">
                <a:solidFill>
                  <a:srgbClr val="C00000"/>
                </a:solidFill>
                <a:latin typeface="Comic Sans MS" panose="030F0702030302020204" pitchFamily="66" charset="0"/>
              </a:rPr>
              <a:t>Grandoni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Vassilevska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Williams</a:t>
            </a:r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 ‘11]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….</a:t>
            </a:r>
            <a:endParaRPr lang="en-US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latin typeface="Comic Sans MS" panose="030F0702030302020204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13540</TotalTime>
  <Words>3784</Words>
  <Application>Microsoft Office PowerPoint</Application>
  <PresentationFormat>On-screen Show (4:3)</PresentationFormat>
  <Paragraphs>751</Paragraphs>
  <Slides>67</Slides>
  <Notes>51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Merav</dc:creator>
  <cp:lastModifiedBy>Merav</cp:lastModifiedBy>
  <cp:revision>106</cp:revision>
  <dcterms:created xsi:type="dcterms:W3CDTF">2015-09-27T03:01:09Z</dcterms:created>
  <dcterms:modified xsi:type="dcterms:W3CDTF">2015-10-12T15:52:59Z</dcterms:modified>
</cp:coreProperties>
</file>