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9" r:id="rId1"/>
  </p:sldMasterIdLst>
  <p:notesMasterIdLst>
    <p:notesMasterId r:id="rId36"/>
  </p:notesMasterIdLst>
  <p:handoutMasterIdLst>
    <p:handoutMasterId r:id="rId37"/>
  </p:handoutMasterIdLst>
  <p:sldIdLst>
    <p:sldId id="703" r:id="rId2"/>
    <p:sldId id="867" r:id="rId3"/>
    <p:sldId id="869" r:id="rId4"/>
    <p:sldId id="870" r:id="rId5"/>
    <p:sldId id="846" r:id="rId6"/>
    <p:sldId id="865" r:id="rId7"/>
    <p:sldId id="847" r:id="rId8"/>
    <p:sldId id="848" r:id="rId9"/>
    <p:sldId id="849" r:id="rId10"/>
    <p:sldId id="850" r:id="rId11"/>
    <p:sldId id="851" r:id="rId12"/>
    <p:sldId id="852" r:id="rId13"/>
    <p:sldId id="853" r:id="rId14"/>
    <p:sldId id="871" r:id="rId15"/>
    <p:sldId id="874" r:id="rId16"/>
    <p:sldId id="857" r:id="rId17"/>
    <p:sldId id="872" r:id="rId18"/>
    <p:sldId id="861" r:id="rId19"/>
    <p:sldId id="875" r:id="rId20"/>
    <p:sldId id="876" r:id="rId21"/>
    <p:sldId id="877" r:id="rId22"/>
    <p:sldId id="878" r:id="rId23"/>
    <p:sldId id="880" r:id="rId24"/>
    <p:sldId id="855" r:id="rId25"/>
    <p:sldId id="856" r:id="rId26"/>
    <p:sldId id="859" r:id="rId27"/>
    <p:sldId id="866" r:id="rId28"/>
    <p:sldId id="839" r:id="rId29"/>
    <p:sldId id="698" r:id="rId30"/>
    <p:sldId id="879" r:id="rId31"/>
    <p:sldId id="862" r:id="rId32"/>
    <p:sldId id="854" r:id="rId33"/>
    <p:sldId id="863" r:id="rId34"/>
    <p:sldId id="864" r:id="rId35"/>
  </p:sldIdLst>
  <p:sldSz cx="9144000" cy="6858000" type="screen4x3"/>
  <p:notesSz cx="6864350" cy="9996488"/>
  <p:custShowLst>
    <p:custShow name="Custom Show 1" id="0">
      <p:sldLst>
        <p:sld r:id="rId2"/>
        <p:sld r:id="rId30"/>
      </p:sldLst>
    </p:custShow>
  </p:custShowLst>
  <p:defaultTextStyle>
    <a:defPPr>
      <a:defRPr lang="ko-K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Arial Unicode MS" pitchFamily="34" charset="-128"/>
        <a:cs typeface="Arial Unicode MS" pitchFamily="34" charset="-128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Arial Unicode MS" pitchFamily="34" charset="-128"/>
        <a:cs typeface="Arial Unicode MS" pitchFamily="34" charset="-128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Arial Unicode MS" pitchFamily="34" charset="-128"/>
        <a:cs typeface="Arial Unicode MS" pitchFamily="34" charset="-128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Arial Unicode MS" pitchFamily="34" charset="-128"/>
        <a:cs typeface="Arial Unicode MS" pitchFamily="34" charset="-128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Arial Unicode MS" pitchFamily="34" charset="-128"/>
        <a:cs typeface="Arial Unicode MS" pitchFamily="34" charset="-128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Arial Unicode MS" pitchFamily="34" charset="-128"/>
        <a:cs typeface="Arial Unicode MS" pitchFamily="34" charset="-128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Arial Unicode MS" pitchFamily="34" charset="-128"/>
        <a:cs typeface="Arial Unicode MS" pitchFamily="34" charset="-128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Arial Unicode MS" pitchFamily="34" charset="-128"/>
        <a:cs typeface="Arial Unicode MS" pitchFamily="34" charset="-128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Arial Unicode MS" pitchFamily="34" charset="-128"/>
        <a:cs typeface="Arial Unicode MS" pitchFamily="34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222B7"/>
    <a:srgbClr val="008000"/>
    <a:srgbClr val="0000FF"/>
    <a:srgbClr val="3399FF"/>
    <a:srgbClr val="03787B"/>
    <a:srgbClr val="21535D"/>
    <a:srgbClr val="6B2013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21042" autoAdjust="0"/>
    <p:restoredTop sz="98451" autoAdjust="0"/>
  </p:normalViewPr>
  <p:slideViewPr>
    <p:cSldViewPr>
      <p:cViewPr>
        <p:scale>
          <a:sx n="70" d="100"/>
          <a:sy n="70" d="100"/>
        </p:scale>
        <p:origin x="-2022" y="-1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4231" cy="5007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657" tIns="46330" rIns="92657" bIns="46330" numCol="1" anchor="t" anchorCtr="0" compatLnSpc="1">
            <a:prstTxWarp prst="textNoShape">
              <a:avLst/>
            </a:prstTxWarp>
          </a:bodyPr>
          <a:lstStyle>
            <a:lvl1pPr defTabSz="926384" latinLnBrk="1">
              <a:defRPr kumimoji="1" sz="1200">
                <a:latin typeface="Times New Roman" pitchFamily="18" charset="0"/>
                <a:ea typeface="굴림" pitchFamily="50" charset="-127"/>
              </a:defRPr>
            </a:lvl1pPr>
          </a:lstStyle>
          <a:p>
            <a:endParaRPr lang="en-US" altLang="ko-KR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0120" y="0"/>
            <a:ext cx="2974230" cy="5007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657" tIns="46330" rIns="92657" bIns="46330" numCol="1" anchor="t" anchorCtr="0" compatLnSpc="1">
            <a:prstTxWarp prst="textNoShape">
              <a:avLst/>
            </a:prstTxWarp>
          </a:bodyPr>
          <a:lstStyle>
            <a:lvl1pPr algn="r" defTabSz="926384" latinLnBrk="1">
              <a:defRPr kumimoji="1" sz="1200">
                <a:latin typeface="Times New Roman" pitchFamily="18" charset="0"/>
                <a:ea typeface="굴림" pitchFamily="50" charset="-127"/>
              </a:defRPr>
            </a:lvl1pPr>
          </a:lstStyle>
          <a:p>
            <a:endParaRPr lang="en-US" altLang="ko-KR"/>
          </a:p>
        </p:txBody>
      </p:sp>
      <p:sp>
        <p:nvSpPr>
          <p:cNvPr id="512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95705"/>
            <a:ext cx="2974231" cy="5007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657" tIns="46330" rIns="92657" bIns="46330" numCol="1" anchor="b" anchorCtr="0" compatLnSpc="1">
            <a:prstTxWarp prst="textNoShape">
              <a:avLst/>
            </a:prstTxWarp>
          </a:bodyPr>
          <a:lstStyle>
            <a:lvl1pPr defTabSz="926384" latinLnBrk="1">
              <a:defRPr kumimoji="1" sz="1200">
                <a:latin typeface="Times New Roman" pitchFamily="18" charset="0"/>
                <a:ea typeface="굴림" pitchFamily="50" charset="-127"/>
              </a:defRPr>
            </a:lvl1pPr>
          </a:lstStyle>
          <a:p>
            <a:endParaRPr lang="en-US" altLang="ko-KR"/>
          </a:p>
        </p:txBody>
      </p:sp>
      <p:sp>
        <p:nvSpPr>
          <p:cNvPr id="512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0120" y="9495705"/>
            <a:ext cx="2974230" cy="5007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657" tIns="46330" rIns="92657" bIns="46330" numCol="1" anchor="b" anchorCtr="0" compatLnSpc="1">
            <a:prstTxWarp prst="textNoShape">
              <a:avLst/>
            </a:prstTxWarp>
          </a:bodyPr>
          <a:lstStyle>
            <a:lvl1pPr algn="r" defTabSz="926384" latinLnBrk="1">
              <a:defRPr kumimoji="1" sz="1200">
                <a:latin typeface="Times New Roman" pitchFamily="18" charset="0"/>
                <a:ea typeface="굴림" pitchFamily="50" charset="-127"/>
                <a:cs typeface="Times New Roman" pitchFamily="18" charset="0"/>
              </a:defRPr>
            </a:lvl1pPr>
          </a:lstStyle>
          <a:p>
            <a:fld id="{77025F60-F384-4B28-ACB2-344C32214684}" type="slidenum">
              <a:rPr lang="he-IL" altLang="ko-KR"/>
              <a:pPr/>
              <a:t>‹#›</a:t>
            </a:fld>
            <a:endParaRPr lang="en-US" altLang="ko-KR"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095832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4231" cy="5007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657" tIns="46330" rIns="92657" bIns="46330" numCol="1" anchor="t" anchorCtr="0" compatLnSpc="1">
            <a:prstTxWarp prst="textNoShape">
              <a:avLst/>
            </a:prstTxWarp>
          </a:bodyPr>
          <a:lstStyle>
            <a:lvl1pPr defTabSz="926384" latinLnBrk="1">
              <a:defRPr kumimoji="1" sz="1200">
                <a:latin typeface="Times New Roman" pitchFamily="18" charset="0"/>
                <a:ea typeface="굴림" pitchFamily="50" charset="-127"/>
              </a:defRPr>
            </a:lvl1pPr>
          </a:lstStyle>
          <a:p>
            <a:endParaRPr lang="en-US" altLang="ko-KR"/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90120" y="0"/>
            <a:ext cx="2974230" cy="5007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657" tIns="46330" rIns="92657" bIns="46330" numCol="1" anchor="t" anchorCtr="0" compatLnSpc="1">
            <a:prstTxWarp prst="textNoShape">
              <a:avLst/>
            </a:prstTxWarp>
          </a:bodyPr>
          <a:lstStyle>
            <a:lvl1pPr algn="r" defTabSz="926384" latinLnBrk="1">
              <a:defRPr kumimoji="1" sz="1200">
                <a:latin typeface="Times New Roman" pitchFamily="18" charset="0"/>
                <a:ea typeface="굴림" pitchFamily="50" charset="-127"/>
              </a:defRPr>
            </a:lvl1pPr>
          </a:lstStyle>
          <a:p>
            <a:endParaRPr lang="en-US" altLang="ko-KR"/>
          </a:p>
        </p:txBody>
      </p:sp>
      <p:sp>
        <p:nvSpPr>
          <p:cNvPr id="706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3450" y="749300"/>
            <a:ext cx="4997450" cy="37480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706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284" y="4748652"/>
            <a:ext cx="5035785" cy="44990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657" tIns="46330" rIns="92657" bIns="463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문자열 유형을 편집하려면 누르십시오</a:t>
            </a:r>
            <a:r>
              <a:rPr lang="en-US" altLang="ko-KR" smtClean="0"/>
              <a:t>.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세째 수준</a:t>
            </a:r>
          </a:p>
          <a:p>
            <a:pPr lvl="3"/>
            <a:r>
              <a:rPr lang="ko-KR" altLang="en-US" smtClean="0"/>
              <a:t>네째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706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95705"/>
            <a:ext cx="2974231" cy="5007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657" tIns="46330" rIns="92657" bIns="46330" numCol="1" anchor="b" anchorCtr="0" compatLnSpc="1">
            <a:prstTxWarp prst="textNoShape">
              <a:avLst/>
            </a:prstTxWarp>
          </a:bodyPr>
          <a:lstStyle>
            <a:lvl1pPr defTabSz="926384" latinLnBrk="1">
              <a:defRPr kumimoji="1" sz="1200">
                <a:latin typeface="Times New Roman" pitchFamily="18" charset="0"/>
                <a:ea typeface="굴림" pitchFamily="50" charset="-127"/>
              </a:defRPr>
            </a:lvl1pPr>
          </a:lstStyle>
          <a:p>
            <a:endParaRPr lang="en-US" altLang="ko-KR"/>
          </a:p>
        </p:txBody>
      </p:sp>
      <p:sp>
        <p:nvSpPr>
          <p:cNvPr id="706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0120" y="9495705"/>
            <a:ext cx="2974230" cy="5007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657" tIns="46330" rIns="92657" bIns="46330" numCol="1" anchor="b" anchorCtr="0" compatLnSpc="1">
            <a:prstTxWarp prst="textNoShape">
              <a:avLst/>
            </a:prstTxWarp>
          </a:bodyPr>
          <a:lstStyle>
            <a:lvl1pPr algn="r" defTabSz="926384" latinLnBrk="1">
              <a:defRPr kumimoji="1" sz="1200">
                <a:latin typeface="Times New Roman" pitchFamily="18" charset="0"/>
                <a:ea typeface="굴림" pitchFamily="50" charset="-127"/>
                <a:cs typeface="Times New Roman" pitchFamily="18" charset="0"/>
              </a:defRPr>
            </a:lvl1pPr>
          </a:lstStyle>
          <a:p>
            <a:fld id="{12FDBDA1-629B-4221-9C71-534B9A5467E2}" type="slidenum">
              <a:rPr lang="he-IL" altLang="ko-KR"/>
              <a:pPr/>
              <a:t>‹#›</a:t>
            </a:fld>
            <a:endParaRPr lang="en-US" altLang="ko-KR"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499093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r" rtl="1" fontAlgn="base" latinLnBrk="1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charset="0"/>
      </a:defRPr>
    </a:lvl1pPr>
    <a:lvl2pPr marL="457200" algn="r" rtl="1" fontAlgn="base" latinLnBrk="1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charset="0"/>
      </a:defRPr>
    </a:lvl2pPr>
    <a:lvl3pPr marL="914400" algn="r" rtl="1" fontAlgn="base" latinLnBrk="1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charset="0"/>
      </a:defRPr>
    </a:lvl3pPr>
    <a:lvl4pPr marL="1371600" algn="r" rtl="1" fontAlgn="base" latinLnBrk="1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charset="0"/>
      </a:defRPr>
    </a:lvl4pPr>
    <a:lvl5pPr marL="1828800" algn="r" rtl="1" fontAlgn="base" latinLnBrk="1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1/97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BE3271-EEAC-419A-A94B-CB9BD326625A}" type="slidenum">
              <a:rPr lang="he-IL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50552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1/97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223CFB-C14D-47F2-937C-B4B6DC992F27}" type="slidenum">
              <a:rPr lang="he-IL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6138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1/97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D7A03E-C568-419E-87AD-1B273C510863}" type="slidenum">
              <a:rPr lang="he-IL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41460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1/97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F12FC4-47B1-42BD-B887-F144A367C7F3}" type="slidenum">
              <a:rPr lang="he-IL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08093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1/97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3A174C-FB69-4887-BD77-3A007DCBFBE8}" type="slidenum">
              <a:rPr lang="he-IL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93288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1/97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1EF0E8-7F57-4E5C-B31D-688105254770}" type="slidenum">
              <a:rPr lang="he-IL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11108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1/97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D56AA3-6513-405E-9463-DFF72932EB95}" type="slidenum">
              <a:rPr lang="he-IL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09034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1/97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11DD39-D51F-429E-BD6E-BDB7AC06DF41}" type="slidenum">
              <a:rPr lang="he-IL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78975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1/97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561844-A653-4D2C-8315-A2D973228DE4}" type="slidenum">
              <a:rPr lang="he-IL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19669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1/97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6F3225-EAAA-4280-830E-EA51A8449DF6}" type="slidenum">
              <a:rPr lang="he-IL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18172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1/97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5384A8-8671-4DAC-97CF-7D20F26D0C47}" type="slidenum">
              <a:rPr lang="he-IL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9503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401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8540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85402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굴림" pitchFamily="50" charset="-127"/>
                <a:cs typeface="+mn-cs"/>
              </a:defRPr>
            </a:lvl1pPr>
          </a:lstStyle>
          <a:p>
            <a:endParaRPr lang="en-GB"/>
          </a:p>
        </p:txBody>
      </p:sp>
      <p:sp>
        <p:nvSpPr>
          <p:cNvPr id="85402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굴림" pitchFamily="50" charset="-127"/>
                <a:cs typeface="+mn-cs"/>
              </a:defRPr>
            </a:lvl1pPr>
          </a:lstStyle>
          <a:p>
            <a:r>
              <a:rPr lang="en-GB"/>
              <a:t>1/97</a:t>
            </a:r>
          </a:p>
        </p:txBody>
      </p:sp>
      <p:sp>
        <p:nvSpPr>
          <p:cNvPr id="85402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a typeface="굴림" pitchFamily="50" charset="-127"/>
                <a:cs typeface="+mn-cs"/>
              </a:defRPr>
            </a:lvl1pPr>
          </a:lstStyle>
          <a:p>
            <a:fld id="{D739C5BF-DBFA-4737-B6DD-FDCFC60ADFD0}" type="slidenum">
              <a:rPr lang="he-IL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w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pythiaofdelphi.weebly.com/pythia-prophecies.html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pythiaofdelphi.weebly.com/pythia-prophecies.html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" Target="slide28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" Target="slide28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" Target="slide28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slide" Target="slide2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6.wmf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76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8600" y="1219200"/>
            <a:ext cx="8686800" cy="1470025"/>
          </a:xfrm>
        </p:spPr>
        <p:txBody>
          <a:bodyPr/>
          <a:lstStyle/>
          <a:p>
            <a:r>
              <a:rPr lang="en-US" sz="4000" b="1" dirty="0">
                <a:solidFill>
                  <a:srgbClr val="C222B7"/>
                </a:solidFill>
                <a:latin typeface="Comic Sans MS" pitchFamily="66" charset="0"/>
              </a:rPr>
              <a:t>On Centralized Sublinear Algorithms and Some Relations to Distributed Computing</a:t>
            </a:r>
          </a:p>
        </p:txBody>
      </p:sp>
      <p:sp>
        <p:nvSpPr>
          <p:cNvPr id="667652" name="Text Box 4"/>
          <p:cNvSpPr txBox="1">
            <a:spLocks noChangeArrowheads="1"/>
          </p:cNvSpPr>
          <p:nvPr/>
        </p:nvSpPr>
        <p:spPr bwMode="auto">
          <a:xfrm>
            <a:off x="533400" y="3352800"/>
            <a:ext cx="7620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rtl="1">
              <a:spcBef>
                <a:spcPct val="50000"/>
              </a:spcBef>
            </a:pPr>
            <a:r>
              <a:rPr lang="en-US" sz="32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</a:rPr>
              <a:t>Dana Ron </a:t>
            </a:r>
            <a:r>
              <a:rPr lang="en-US" sz="3200" b="1" dirty="0">
                <a:latin typeface="Comic Sans MS" pitchFamily="66" charset="0"/>
                <a:ea typeface="굴림" pitchFamily="50" charset="-127"/>
                <a:cs typeface="Arial" charset="0"/>
              </a:rPr>
              <a:t/>
            </a:r>
            <a:br>
              <a:rPr lang="en-US" sz="3200" b="1" dirty="0">
                <a:latin typeface="Comic Sans MS" pitchFamily="66" charset="0"/>
                <a:ea typeface="굴림" pitchFamily="50" charset="-127"/>
                <a:cs typeface="Arial" charset="0"/>
              </a:rPr>
            </a:br>
            <a:r>
              <a:rPr lang="en-US" sz="3200" b="1" dirty="0">
                <a:solidFill>
                  <a:srgbClr val="009900"/>
                </a:solidFill>
                <a:latin typeface="Comic Sans MS" pitchFamily="66" charset="0"/>
                <a:ea typeface="굴림" pitchFamily="50" charset="-127"/>
                <a:cs typeface="Arial" charset="0"/>
              </a:rPr>
              <a:t>Tel-Aviv University</a:t>
            </a: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533400" y="5486400"/>
            <a:ext cx="7620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rtl="1">
              <a:spcBef>
                <a:spcPct val="50000"/>
              </a:spcBef>
            </a:pPr>
            <a:r>
              <a:rPr lang="en-US" sz="2800" b="1" dirty="0" smtClean="0">
                <a:latin typeface="Comic Sans MS" pitchFamily="66" charset="0"/>
                <a:ea typeface="굴림" pitchFamily="50" charset="-127"/>
                <a:cs typeface="Arial" charset="0"/>
              </a:rPr>
              <a:t>ADGA, October 2015</a:t>
            </a:r>
            <a:endParaRPr lang="en-US" sz="2800" b="1" dirty="0">
              <a:latin typeface="Comic Sans MS" pitchFamily="66" charset="0"/>
              <a:ea typeface="굴림" pitchFamily="50" charset="-127"/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58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685800"/>
          </a:xfrm>
        </p:spPr>
        <p:txBody>
          <a:bodyPr/>
          <a:lstStyle/>
          <a:p>
            <a:r>
              <a:rPr lang="en-US" sz="2800" b="1" dirty="0" smtClean="0">
                <a:solidFill>
                  <a:srgbClr val="C222B7"/>
                </a:solidFill>
                <a:latin typeface="Comic Sans MS" pitchFamily="66" charset="0"/>
              </a:rPr>
              <a:t>Average Degree (</a:t>
            </a:r>
            <a:r>
              <a:rPr lang="en-US" sz="2800" b="1" dirty="0" err="1" smtClean="0">
                <a:solidFill>
                  <a:srgbClr val="C222B7"/>
                </a:solidFill>
                <a:latin typeface="Comic Sans MS" pitchFamily="66" charset="0"/>
              </a:rPr>
              <a:t>cont</a:t>
            </a:r>
            <a:r>
              <a:rPr lang="en-US" sz="2800" b="1" dirty="0" smtClean="0">
                <a:solidFill>
                  <a:srgbClr val="C222B7"/>
                </a:solidFill>
                <a:latin typeface="Comic Sans MS" pitchFamily="66" charset="0"/>
              </a:rPr>
              <a:t>)</a:t>
            </a:r>
            <a:endParaRPr lang="en-US" sz="2800" b="1" dirty="0">
              <a:solidFill>
                <a:srgbClr val="C222B7"/>
              </a:solidFill>
              <a:latin typeface="Comic Sans MS" pitchFamily="66" charset="0"/>
            </a:endParaRPr>
          </a:p>
        </p:txBody>
      </p:sp>
      <p:sp>
        <p:nvSpPr>
          <p:cNvPr id="975877" name="Text Box 5"/>
          <p:cNvSpPr txBox="1">
            <a:spLocks noChangeArrowheads="1"/>
          </p:cNvSpPr>
          <p:nvPr/>
        </p:nvSpPr>
        <p:spPr bwMode="auto">
          <a:xfrm>
            <a:off x="228600" y="990600"/>
            <a:ext cx="8642350" cy="1200150"/>
          </a:xfrm>
          <a:prstGeom prst="rect">
            <a:avLst/>
          </a:prstGeom>
          <a:noFill/>
          <a:ln w="12700" cap="sq">
            <a:solidFill>
              <a:srgbClr val="C222B7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>
                <a:solidFill>
                  <a:srgbClr val="C222B7"/>
                </a:solidFill>
                <a:latin typeface="Comic Sans MS" pitchFamily="66" charset="0"/>
                <a:ea typeface="굴림" pitchFamily="50" charset="-127"/>
              </a:rPr>
              <a:t>Ingredient 1:</a:t>
            </a:r>
            <a:r>
              <a:rPr lang="en-US" sz="2000">
                <a:latin typeface="Verdana" pitchFamily="34" charset="0"/>
                <a:ea typeface="굴림" pitchFamily="50" charset="-127"/>
              </a:rPr>
              <a:t> </a:t>
            </a:r>
            <a:r>
              <a:rPr lang="en-US" sz="2400" b="1">
                <a:latin typeface="Comic Sans MS" pitchFamily="66" charset="0"/>
                <a:ea typeface="굴림" pitchFamily="50" charset="-127"/>
              </a:rPr>
              <a:t>Consider partition of all graph vertices into </a:t>
            </a:r>
            <a:r>
              <a:rPr lang="en-US" sz="2400" b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</a:rPr>
              <a:t>r=</a:t>
            </a:r>
            <a:r>
              <a:rPr lang="en-US" sz="2400" b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sym typeface="Symbol" pitchFamily="18" charset="2"/>
              </a:rPr>
              <a:t>O((log n)/</a:t>
            </a:r>
            <a:r>
              <a:rPr lang="en-US" sz="2400" b="1">
                <a:solidFill>
                  <a:srgbClr val="0000FF"/>
                </a:solidFill>
                <a:latin typeface="Verdana" pitchFamily="34" charset="0"/>
                <a:ea typeface="굴림" pitchFamily="50" charset="-127"/>
                <a:sym typeface="Symbol" pitchFamily="18" charset="2"/>
              </a:rPr>
              <a:t></a:t>
            </a:r>
            <a:r>
              <a:rPr lang="en-US" sz="2400" b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sym typeface="Symbol" pitchFamily="18" charset="2"/>
              </a:rPr>
              <a:t>)</a:t>
            </a:r>
            <a:r>
              <a:rPr lang="en-US" sz="2400" b="1">
                <a:latin typeface="Comic Sans MS" pitchFamily="66" charset="0"/>
                <a:ea typeface="굴림" pitchFamily="50" charset="-127"/>
              </a:rPr>
              <a:t> </a:t>
            </a:r>
            <a:r>
              <a:rPr lang="en-US" sz="2400" b="1">
                <a:solidFill>
                  <a:srgbClr val="008000"/>
                </a:solidFill>
                <a:latin typeface="Comic Sans MS" pitchFamily="66" charset="0"/>
                <a:ea typeface="굴림" pitchFamily="50" charset="-127"/>
              </a:rPr>
              <a:t>buckets:</a:t>
            </a:r>
            <a:r>
              <a:rPr lang="en-US" sz="2400" b="1">
                <a:latin typeface="Comic Sans MS" pitchFamily="66" charset="0"/>
                <a:ea typeface="굴림" pitchFamily="50" charset="-127"/>
              </a:rPr>
              <a:t> In bucket</a:t>
            </a:r>
            <a:r>
              <a:rPr lang="en-US" sz="2400" b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</a:rPr>
              <a:t> B</a:t>
            </a:r>
            <a:r>
              <a:rPr lang="en-US" sz="2400" b="1" baseline="-25000">
                <a:solidFill>
                  <a:srgbClr val="0000FF"/>
                </a:solidFill>
                <a:latin typeface="Comic Sans MS" pitchFamily="66" charset="0"/>
                <a:ea typeface="굴림" pitchFamily="50" charset="-127"/>
              </a:rPr>
              <a:t>i</a:t>
            </a:r>
            <a:r>
              <a:rPr lang="en-US" sz="2400" b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</a:rPr>
              <a:t> </a:t>
            </a:r>
            <a:r>
              <a:rPr lang="en-US" sz="2400" b="1">
                <a:latin typeface="Comic Sans MS" pitchFamily="66" charset="0"/>
                <a:ea typeface="굴림" pitchFamily="50" charset="-127"/>
              </a:rPr>
              <a:t>vertices </a:t>
            </a:r>
            <a:r>
              <a:rPr lang="en-US" sz="2400" b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</a:rPr>
              <a:t>v</a:t>
            </a:r>
            <a:r>
              <a:rPr lang="en-US" sz="2400" b="1">
                <a:latin typeface="Comic Sans MS" pitchFamily="66" charset="0"/>
                <a:ea typeface="굴림" pitchFamily="50" charset="-127"/>
              </a:rPr>
              <a:t>  s.t</a:t>
            </a:r>
            <a:r>
              <a:rPr lang="en-US" sz="2400">
                <a:latin typeface="Comic Sans MS" pitchFamily="66" charset="0"/>
                <a:ea typeface="굴림" pitchFamily="50" charset="-127"/>
              </a:rPr>
              <a:t>.</a:t>
            </a:r>
            <a:r>
              <a:rPr lang="en-US" sz="2400">
                <a:latin typeface="Verdana" pitchFamily="34" charset="0"/>
                <a:ea typeface="굴림" pitchFamily="50" charset="-127"/>
              </a:rPr>
              <a:t> </a:t>
            </a:r>
            <a:br>
              <a:rPr lang="en-US" sz="2400">
                <a:latin typeface="Verdana" pitchFamily="34" charset="0"/>
                <a:ea typeface="굴림" pitchFamily="50" charset="-127"/>
              </a:rPr>
            </a:br>
            <a:r>
              <a:rPr lang="en-US" sz="2000">
                <a:latin typeface="Verdana" pitchFamily="34" charset="0"/>
                <a:ea typeface="굴림" pitchFamily="50" charset="-127"/>
              </a:rPr>
              <a:t>     </a:t>
            </a:r>
            <a:r>
              <a:rPr lang="en-US" sz="2400" b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</a:rPr>
              <a:t>(1+</a:t>
            </a:r>
            <a:r>
              <a:rPr lang="en-US" sz="2400" b="1">
                <a:solidFill>
                  <a:srgbClr val="0000FF"/>
                </a:solidFill>
                <a:latin typeface="Verdana" pitchFamily="34" charset="0"/>
                <a:ea typeface="굴림" pitchFamily="50" charset="-127"/>
                <a:sym typeface="Symbol" pitchFamily="18" charset="2"/>
              </a:rPr>
              <a:t></a:t>
            </a:r>
            <a:r>
              <a:rPr lang="en-US" sz="2400" b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sym typeface="Symbol" pitchFamily="18" charset="2"/>
              </a:rPr>
              <a:t>)</a:t>
            </a:r>
            <a:r>
              <a:rPr lang="en-US" sz="2400" b="1" baseline="3000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sym typeface="Symbol" pitchFamily="18" charset="2"/>
              </a:rPr>
              <a:t>i-1 </a:t>
            </a:r>
            <a:r>
              <a:rPr lang="en-US" sz="2400" b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sym typeface="Symbol" pitchFamily="18" charset="2"/>
              </a:rPr>
              <a:t>&lt; deg(v) ≤ </a:t>
            </a:r>
            <a:r>
              <a:rPr lang="en-US" sz="2400" b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</a:rPr>
              <a:t>(1+</a:t>
            </a:r>
            <a:r>
              <a:rPr lang="en-US" sz="2400" b="1">
                <a:solidFill>
                  <a:srgbClr val="0000FF"/>
                </a:solidFill>
                <a:latin typeface="Verdana" pitchFamily="34" charset="0"/>
                <a:ea typeface="굴림" pitchFamily="50" charset="-127"/>
                <a:sym typeface="Symbol" pitchFamily="18" charset="2"/>
              </a:rPr>
              <a:t></a:t>
            </a:r>
            <a:r>
              <a:rPr lang="en-US" sz="2400" b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sym typeface="Symbol" pitchFamily="18" charset="2"/>
              </a:rPr>
              <a:t>)</a:t>
            </a:r>
            <a:r>
              <a:rPr lang="en-US" sz="2400" b="1" baseline="3000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sym typeface="Symbol" pitchFamily="18" charset="2"/>
              </a:rPr>
              <a:t>i</a:t>
            </a:r>
            <a:r>
              <a:rPr lang="en-US" sz="2400" baseline="30000">
                <a:latin typeface="Comic Sans MS" pitchFamily="66" charset="0"/>
                <a:ea typeface="굴림" pitchFamily="50" charset="-127"/>
                <a:sym typeface="Symbol" pitchFamily="18" charset="2"/>
              </a:rPr>
              <a:t>       </a:t>
            </a:r>
            <a:r>
              <a:rPr lang="en-US" sz="2400" b="1">
                <a:latin typeface="Comic Sans MS" pitchFamily="66" charset="0"/>
                <a:ea typeface="굴림" pitchFamily="50" charset="-127"/>
                <a:sym typeface="Symbol" pitchFamily="18" charset="2"/>
              </a:rPr>
              <a:t>(</a:t>
            </a:r>
            <a:r>
              <a:rPr lang="en-US" sz="2400" b="1">
                <a:latin typeface="Verdana" pitchFamily="34" charset="0"/>
                <a:ea typeface="굴림" pitchFamily="50" charset="-127"/>
                <a:sym typeface="Symbol" pitchFamily="18" charset="2"/>
              </a:rPr>
              <a:t> </a:t>
            </a:r>
            <a:r>
              <a:rPr lang="en-US" sz="2400" b="1">
                <a:solidFill>
                  <a:srgbClr val="0000FF"/>
                </a:solidFill>
                <a:latin typeface="Verdana" pitchFamily="34" charset="0"/>
                <a:ea typeface="굴림" pitchFamily="50" charset="-127"/>
                <a:sym typeface="Symbol" pitchFamily="18" charset="2"/>
              </a:rPr>
              <a:t>= /</a:t>
            </a:r>
            <a:r>
              <a:rPr lang="en-US" sz="2400" b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sym typeface="Symbol" pitchFamily="18" charset="2"/>
              </a:rPr>
              <a:t>8</a:t>
            </a:r>
            <a:r>
              <a:rPr lang="en-US" sz="2400" b="1">
                <a:latin typeface="Verdana" pitchFamily="34" charset="0"/>
                <a:ea typeface="굴림" pitchFamily="50" charset="-127"/>
                <a:sym typeface="Symbol" pitchFamily="18" charset="2"/>
              </a:rPr>
              <a:t> )</a:t>
            </a:r>
            <a:r>
              <a:rPr lang="en-US" sz="2000">
                <a:solidFill>
                  <a:srgbClr val="FFFFFF"/>
                </a:solidFill>
                <a:latin typeface="Verdana" pitchFamily="34" charset="0"/>
                <a:ea typeface="굴림" pitchFamily="50" charset="-127"/>
                <a:sym typeface="Symbol" pitchFamily="18" charset="2"/>
              </a:rPr>
              <a:t> )</a:t>
            </a:r>
          </a:p>
        </p:txBody>
      </p:sp>
      <p:sp>
        <p:nvSpPr>
          <p:cNvPr id="975878" name="Text Box 6"/>
          <p:cNvSpPr txBox="1">
            <a:spLocks noChangeArrowheads="1"/>
          </p:cNvSpPr>
          <p:nvPr/>
        </p:nvSpPr>
        <p:spPr bwMode="auto">
          <a:xfrm>
            <a:off x="207963" y="5665788"/>
            <a:ext cx="83820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30000"/>
              </a:spcBef>
              <a:buClr>
                <a:schemeClr val="folHlink"/>
              </a:buClr>
              <a:buSzPct val="110000"/>
              <a:buFont typeface="Wingdings" pitchFamily="2" charset="2"/>
              <a:buNone/>
            </a:pPr>
            <a:r>
              <a:rPr lang="en-US" sz="2400" b="1">
                <a:solidFill>
                  <a:srgbClr val="C222B7"/>
                </a:solidFill>
                <a:latin typeface="Comic Sans MS" pitchFamily="66" charset="0"/>
                <a:ea typeface="굴림" pitchFamily="50" charset="-127"/>
                <a:cs typeface="Arial" charset="0"/>
              </a:rPr>
              <a:t>Claim:</a:t>
            </a:r>
            <a:r>
              <a:rPr lang="en-US" sz="2400" b="1">
                <a:latin typeface="Comic Sans MS" pitchFamily="66" charset="0"/>
                <a:ea typeface="굴림" pitchFamily="50" charset="-127"/>
                <a:cs typeface="Arial" charset="0"/>
              </a:rPr>
              <a:t>    </a:t>
            </a:r>
            <a:r>
              <a:rPr lang="en-US" sz="2400" b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(1/n)</a:t>
            </a:r>
            <a:r>
              <a:rPr lang="en-US" sz="2800" b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</a:t>
            </a:r>
            <a:r>
              <a:rPr lang="en-US" sz="2800" b="1" baseline="-25000">
                <a:solidFill>
                  <a:srgbClr val="FF0000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large</a:t>
            </a:r>
            <a:r>
              <a:rPr lang="en-US" sz="2800" b="1" baseline="-2500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</a:t>
            </a:r>
            <a:r>
              <a:rPr lang="en-US" sz="2400" b="1" baseline="-2500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i  </a:t>
            </a:r>
            <a:r>
              <a:rPr lang="en-US" sz="2400" b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b</a:t>
            </a:r>
            <a:r>
              <a:rPr lang="en-US" sz="2400" b="1" baseline="-2500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i</a:t>
            </a:r>
            <a:r>
              <a:rPr lang="en-US" sz="2400" b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(1+</a:t>
            </a:r>
            <a:r>
              <a:rPr lang="en-US" sz="2400" b="1">
                <a:solidFill>
                  <a:srgbClr val="0000FF"/>
                </a:solidFill>
                <a:latin typeface="Verdana" pitchFamily="34" charset="0"/>
                <a:ea typeface="굴림" pitchFamily="50" charset="-127"/>
                <a:sym typeface="Symbol" pitchFamily="18" charset="2"/>
              </a:rPr>
              <a:t></a:t>
            </a:r>
            <a:r>
              <a:rPr lang="en-US" sz="2400" b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sym typeface="Symbol" pitchFamily="18" charset="2"/>
              </a:rPr>
              <a:t>)</a:t>
            </a:r>
            <a:r>
              <a:rPr lang="en-US" sz="2400" b="1" baseline="3000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sym typeface="Symbol" pitchFamily="18" charset="2"/>
              </a:rPr>
              <a:t>i</a:t>
            </a:r>
            <a:r>
              <a:rPr lang="en-US" sz="2400" baseline="30000">
                <a:latin typeface="Comic Sans MS" pitchFamily="66" charset="0"/>
                <a:ea typeface="굴림" pitchFamily="50" charset="-127"/>
                <a:sym typeface="Symbol" pitchFamily="18" charset="2"/>
              </a:rPr>
              <a:t> </a:t>
            </a:r>
            <a:r>
              <a:rPr lang="en-US" sz="2400" b="1">
                <a:solidFill>
                  <a:srgbClr val="0000FF"/>
                </a:solidFill>
                <a:latin typeface="Times New Roman" pitchFamily="18" charset="0"/>
                <a:ea typeface="굴림" pitchFamily="50" charset="-127"/>
                <a:cs typeface="Times New Roman" pitchFamily="18" charset="0"/>
                <a:sym typeface="Symbol" pitchFamily="18" charset="2"/>
              </a:rPr>
              <a:t></a:t>
            </a:r>
            <a:r>
              <a:rPr lang="en-US" sz="2400">
                <a:latin typeface="Comic Sans MS" pitchFamily="66" charset="0"/>
                <a:ea typeface="굴림" pitchFamily="50" charset="-127"/>
                <a:sym typeface="Symbol" pitchFamily="18" charset="2"/>
              </a:rPr>
              <a:t> </a:t>
            </a:r>
            <a:r>
              <a:rPr lang="en-US" sz="2400" b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d</a:t>
            </a:r>
            <a:r>
              <a:rPr lang="en-US" sz="2400" b="1" baseline="-2500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avg</a:t>
            </a:r>
            <a:r>
              <a:rPr lang="en-US" sz="2400" b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/(2+)</a:t>
            </a:r>
            <a:r>
              <a:rPr lang="en-US" sz="2400" b="1" baseline="-2500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       </a:t>
            </a:r>
            <a:r>
              <a:rPr lang="en-US" sz="2400" b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(**)</a:t>
            </a:r>
            <a:endParaRPr lang="en-US" sz="2400" b="1" baseline="-25000">
              <a:solidFill>
                <a:srgbClr val="0000FF"/>
              </a:solidFill>
              <a:latin typeface="Comic Sans MS" pitchFamily="66" charset="0"/>
              <a:ea typeface="굴림" pitchFamily="50" charset="-127"/>
              <a:cs typeface="Arial" charset="0"/>
              <a:sym typeface="Symbol" pitchFamily="18" charset="2"/>
            </a:endParaRPr>
          </a:p>
        </p:txBody>
      </p:sp>
      <p:sp>
        <p:nvSpPr>
          <p:cNvPr id="975880" name="Text Box 8"/>
          <p:cNvSpPr txBox="1">
            <a:spLocks noChangeArrowheads="1"/>
          </p:cNvSpPr>
          <p:nvPr/>
        </p:nvSpPr>
        <p:spPr bwMode="auto">
          <a:xfrm>
            <a:off x="228600" y="4751388"/>
            <a:ext cx="8642350" cy="835025"/>
          </a:xfrm>
          <a:prstGeom prst="rect">
            <a:avLst/>
          </a:prstGeom>
          <a:noFill/>
          <a:ln w="12700" cap="sq">
            <a:solidFill>
              <a:srgbClr val="C222B7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 dirty="0">
                <a:solidFill>
                  <a:srgbClr val="C222B7"/>
                </a:solidFill>
                <a:latin typeface="Comic Sans MS" pitchFamily="66" charset="0"/>
                <a:ea typeface="굴림" pitchFamily="50" charset="-127"/>
              </a:rPr>
              <a:t>Ingredient 2:</a:t>
            </a:r>
            <a:r>
              <a:rPr lang="en-US" sz="2000" dirty="0">
                <a:latin typeface="Verdana" pitchFamily="34" charset="0"/>
                <a:ea typeface="굴림" pitchFamily="50" charset="-127"/>
              </a:rPr>
              <a:t> </a:t>
            </a:r>
            <a:r>
              <a:rPr lang="en-US" sz="2400" b="1" dirty="0">
                <a:latin typeface="Comic Sans MS" pitchFamily="66" charset="0"/>
                <a:ea typeface="굴림" pitchFamily="50" charset="-127"/>
              </a:rPr>
              <a:t>I</a:t>
            </a:r>
            <a:r>
              <a:rPr lang="en-US" sz="2400" b="1" dirty="0" smtClean="0">
                <a:latin typeface="Comic Sans MS" pitchFamily="66" charset="0"/>
                <a:ea typeface="굴림" pitchFamily="50" charset="-127"/>
              </a:rPr>
              <a:t>gnore </a:t>
            </a:r>
            <a:r>
              <a:rPr lang="en-US" sz="2400" b="1" dirty="0">
                <a:solidFill>
                  <a:srgbClr val="FF0000"/>
                </a:solidFill>
                <a:latin typeface="Comic Sans MS" pitchFamily="66" charset="0"/>
                <a:ea typeface="굴림" pitchFamily="50" charset="-127"/>
              </a:rPr>
              <a:t>small </a:t>
            </a:r>
            <a:r>
              <a:rPr lang="en-US" sz="2400" b="1" dirty="0" err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</a:rPr>
              <a:t>B</a:t>
            </a:r>
            <a:r>
              <a:rPr lang="en-US" sz="2400" b="1" baseline="-25000" dirty="0" err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</a:rPr>
              <a:t>i</a:t>
            </a:r>
            <a:r>
              <a:rPr lang="en-US" sz="2400" b="1" dirty="0" err="1">
                <a:latin typeface="Comic Sans MS" pitchFamily="66" charset="0"/>
                <a:ea typeface="굴림" pitchFamily="50" charset="-127"/>
              </a:rPr>
              <a:t>’s</a:t>
            </a:r>
            <a:r>
              <a:rPr lang="en-US" sz="2400" b="1" dirty="0">
                <a:latin typeface="Comic Sans MS" pitchFamily="66" charset="0"/>
                <a:ea typeface="굴림" pitchFamily="50" charset="-127"/>
              </a:rPr>
              <a:t>. Take sum in 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</a:rPr>
              <a:t>(*) </a:t>
            </a:r>
            <a:r>
              <a:rPr lang="en-US" sz="2400" b="1" dirty="0">
                <a:latin typeface="Comic Sans MS" pitchFamily="66" charset="0"/>
                <a:ea typeface="굴림" pitchFamily="50" charset="-127"/>
              </a:rPr>
              <a:t>only over </a:t>
            </a:r>
            <a:r>
              <a:rPr lang="en-US" sz="2400" b="1" dirty="0">
                <a:solidFill>
                  <a:srgbClr val="FF0000"/>
                </a:solidFill>
                <a:latin typeface="Comic Sans MS" pitchFamily="66" charset="0"/>
                <a:ea typeface="굴림" pitchFamily="50" charset="-127"/>
              </a:rPr>
              <a:t>large</a:t>
            </a:r>
            <a:r>
              <a:rPr lang="en-US" sz="2400" b="1" dirty="0">
                <a:latin typeface="Comic Sans MS" pitchFamily="66" charset="0"/>
                <a:ea typeface="굴림" pitchFamily="50" charset="-127"/>
              </a:rPr>
              <a:t> buckets (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</a:rPr>
              <a:t>|B</a:t>
            </a:r>
            <a:r>
              <a:rPr lang="en-US" sz="2400" b="1" baseline="-25000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</a:rPr>
              <a:t>i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</a:rPr>
              <a:t>| &gt; (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sym typeface="Symbol" pitchFamily="18" charset="2"/>
              </a:rPr>
              <a:t>n)</a:t>
            </a:r>
            <a:r>
              <a:rPr lang="en-US" sz="2400" b="1" baseline="30000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sym typeface="Symbol" pitchFamily="18" charset="2"/>
              </a:rPr>
              <a:t>1/2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sym typeface="Symbol" pitchFamily="18" charset="2"/>
              </a:rPr>
              <a:t>/2r</a:t>
            </a:r>
            <a:r>
              <a:rPr lang="en-US" sz="2400" b="1" dirty="0">
                <a:latin typeface="Comic Sans MS" pitchFamily="66" charset="0"/>
                <a:ea typeface="굴림" pitchFamily="50" charset="-127"/>
                <a:sym typeface="Symbol" pitchFamily="18" charset="2"/>
              </a:rPr>
              <a:t>). </a:t>
            </a:r>
            <a:endParaRPr lang="en-US" sz="2000" dirty="0">
              <a:solidFill>
                <a:srgbClr val="FFFFFF"/>
              </a:solidFill>
              <a:latin typeface="Verdana" pitchFamily="34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975883" name="Text Box 11"/>
          <p:cNvSpPr txBox="1">
            <a:spLocks noChangeArrowheads="1"/>
          </p:cNvSpPr>
          <p:nvPr/>
        </p:nvSpPr>
        <p:spPr bwMode="auto">
          <a:xfrm>
            <a:off x="252413" y="2265363"/>
            <a:ext cx="8739187" cy="2327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30000"/>
              </a:spcBef>
              <a:buClr>
                <a:schemeClr val="folHlink"/>
              </a:buClr>
              <a:buSzPct val="110000"/>
              <a:buFont typeface="Wingdings" pitchFamily="2" charset="2"/>
              <a:buNone/>
            </a:pPr>
            <a:r>
              <a:rPr lang="en-US" sz="2400" b="1">
                <a:latin typeface="Comic Sans MS" pitchFamily="66" charset="0"/>
                <a:ea typeface="굴림" pitchFamily="50" charset="-127"/>
                <a:cs typeface="Arial" charset="0"/>
              </a:rPr>
              <a:t>Suppose can obtain for each </a:t>
            </a:r>
            <a:r>
              <a:rPr lang="en-US" sz="2400" b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</a:rPr>
              <a:t>i</a:t>
            </a:r>
            <a:r>
              <a:rPr lang="en-US" sz="2400" b="1">
                <a:latin typeface="Comic Sans MS" pitchFamily="66" charset="0"/>
                <a:ea typeface="굴림" pitchFamily="50" charset="-127"/>
                <a:cs typeface="Arial" charset="0"/>
              </a:rPr>
              <a:t> estimate </a:t>
            </a:r>
            <a:r>
              <a:rPr lang="en-US" sz="2400" b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</a:rPr>
              <a:t>b</a:t>
            </a:r>
            <a:r>
              <a:rPr lang="en-US" sz="2400" b="1" baseline="-2500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</a:rPr>
              <a:t>i</a:t>
            </a:r>
            <a:r>
              <a:rPr lang="en-US" sz="2400" b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</a:rPr>
              <a:t>=|B</a:t>
            </a:r>
            <a:r>
              <a:rPr lang="en-US" sz="2400" b="1" baseline="-2500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</a:rPr>
              <a:t>i</a:t>
            </a:r>
            <a:r>
              <a:rPr lang="en-US" sz="2400" b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</a:rPr>
              <a:t>|</a:t>
            </a:r>
            <a:r>
              <a:rPr lang="en-US" sz="2400" b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(1)</a:t>
            </a:r>
          </a:p>
          <a:p>
            <a:pPr>
              <a:spcBef>
                <a:spcPct val="30000"/>
              </a:spcBef>
              <a:buClr>
                <a:schemeClr val="folHlink"/>
              </a:buClr>
              <a:buSzPct val="110000"/>
              <a:buFont typeface="Wingdings" pitchFamily="2" charset="2"/>
              <a:buNone/>
            </a:pPr>
            <a:r>
              <a:rPr lang="en-US" sz="2400" b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         (1/n)</a:t>
            </a:r>
            <a:r>
              <a:rPr lang="en-US" sz="2800" b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</a:t>
            </a:r>
            <a:r>
              <a:rPr lang="en-US" sz="2400" b="1" baseline="-2500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i </a:t>
            </a:r>
            <a:r>
              <a:rPr lang="en-US" sz="2400" b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b</a:t>
            </a:r>
            <a:r>
              <a:rPr lang="en-US" sz="2400" b="1" baseline="-2500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i</a:t>
            </a:r>
            <a:r>
              <a:rPr lang="en-US" sz="2400" b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(1+</a:t>
            </a:r>
            <a:r>
              <a:rPr lang="en-US" sz="2400" b="1">
                <a:solidFill>
                  <a:srgbClr val="0000FF"/>
                </a:solidFill>
                <a:latin typeface="Verdana" pitchFamily="34" charset="0"/>
                <a:ea typeface="굴림" pitchFamily="50" charset="-127"/>
                <a:sym typeface="Symbol" pitchFamily="18" charset="2"/>
              </a:rPr>
              <a:t></a:t>
            </a:r>
            <a:r>
              <a:rPr lang="en-US" sz="2400" b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sym typeface="Symbol" pitchFamily="18" charset="2"/>
              </a:rPr>
              <a:t>)</a:t>
            </a:r>
            <a:r>
              <a:rPr lang="en-US" sz="2400" b="1" baseline="3000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sym typeface="Symbol" pitchFamily="18" charset="2"/>
              </a:rPr>
              <a:t>i</a:t>
            </a:r>
            <a:r>
              <a:rPr lang="en-US" sz="2400" baseline="30000">
                <a:latin typeface="Comic Sans MS" pitchFamily="66" charset="0"/>
                <a:ea typeface="굴림" pitchFamily="50" charset="-127"/>
                <a:sym typeface="Symbol" pitchFamily="18" charset="2"/>
              </a:rPr>
              <a:t> </a:t>
            </a:r>
            <a:r>
              <a:rPr lang="en-US" sz="240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sym typeface="Symbol" pitchFamily="18" charset="2"/>
              </a:rPr>
              <a:t>=</a:t>
            </a:r>
            <a:r>
              <a:rPr lang="en-US" sz="2400">
                <a:latin typeface="Comic Sans MS" pitchFamily="66" charset="0"/>
                <a:ea typeface="굴림" pitchFamily="50" charset="-127"/>
                <a:sym typeface="Symbol" pitchFamily="18" charset="2"/>
              </a:rPr>
              <a:t> </a:t>
            </a:r>
            <a:r>
              <a:rPr lang="en-US" sz="2400" b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(1)d</a:t>
            </a:r>
            <a:r>
              <a:rPr lang="en-US" sz="2400" b="1" baseline="-2500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avg                   </a:t>
            </a:r>
            <a:r>
              <a:rPr lang="en-US" sz="2400" b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(*)</a:t>
            </a:r>
          </a:p>
          <a:p>
            <a:pPr>
              <a:spcBef>
                <a:spcPct val="30000"/>
              </a:spcBef>
              <a:buClr>
                <a:schemeClr val="folHlink"/>
              </a:buClr>
              <a:buSzPct val="110000"/>
              <a:buFont typeface="Wingdings" pitchFamily="2" charset="2"/>
              <a:buNone/>
            </a:pPr>
            <a:r>
              <a:rPr lang="en-US" sz="2400" b="1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How to obtain</a:t>
            </a:r>
            <a:r>
              <a:rPr lang="en-US" sz="2400" b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b</a:t>
            </a:r>
            <a:r>
              <a:rPr lang="en-US" sz="2400" b="1" baseline="-2500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i</a:t>
            </a:r>
            <a:r>
              <a:rPr lang="en-US" sz="2400" b="1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? By </a:t>
            </a:r>
            <a:r>
              <a:rPr lang="en-US" sz="2400" b="1">
                <a:solidFill>
                  <a:srgbClr val="008000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sampling </a:t>
            </a:r>
            <a:r>
              <a:rPr lang="en-US" sz="2400" b="1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(and applying </a:t>
            </a:r>
            <a:r>
              <a:rPr lang="en-US" sz="2400" b="1">
                <a:solidFill>
                  <a:schemeClr val="bg2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[Chernoff]</a:t>
            </a:r>
            <a:r>
              <a:rPr lang="en-US" sz="2400" b="1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)</a:t>
            </a:r>
            <a:r>
              <a:rPr lang="en-US" sz="2400" b="1">
                <a:solidFill>
                  <a:schemeClr val="bg2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.</a:t>
            </a:r>
            <a:endParaRPr lang="en-US" sz="2400" b="1">
              <a:solidFill>
                <a:srgbClr val="0000FF"/>
              </a:solidFill>
              <a:latin typeface="Comic Sans MS" pitchFamily="66" charset="0"/>
              <a:ea typeface="굴림" pitchFamily="50" charset="-127"/>
              <a:cs typeface="Arial" charset="0"/>
              <a:sym typeface="Symbol" pitchFamily="18" charset="2"/>
            </a:endParaRPr>
          </a:p>
          <a:p>
            <a:pPr>
              <a:spcBef>
                <a:spcPct val="30000"/>
              </a:spcBef>
              <a:buClr>
                <a:schemeClr val="folHlink"/>
              </a:buClr>
              <a:buSzPct val="110000"/>
              <a:buFont typeface="Wingdings" pitchFamily="2" charset="2"/>
              <a:buNone/>
            </a:pPr>
            <a:r>
              <a:rPr lang="en-US" sz="2400" b="1">
                <a:solidFill>
                  <a:srgbClr val="FF0000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Difficulty: </a:t>
            </a:r>
            <a:r>
              <a:rPr lang="en-US" sz="2400" b="1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if </a:t>
            </a:r>
            <a:r>
              <a:rPr lang="en-US" sz="2400" b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B</a:t>
            </a:r>
            <a:r>
              <a:rPr lang="en-US" sz="2400" b="1" baseline="-2500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i</a:t>
            </a:r>
            <a:r>
              <a:rPr lang="en-US" sz="2400" b="1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is small </a:t>
            </a:r>
            <a:r>
              <a:rPr lang="en-US" sz="2400" b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(&lt;&lt; n</a:t>
            </a:r>
            <a:r>
              <a:rPr lang="en-US" sz="2400" b="1" baseline="3000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1/2</a:t>
            </a:r>
            <a:r>
              <a:rPr lang="en-US" sz="2400" b="1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) then necessary sample is too large </a:t>
            </a:r>
            <a:r>
              <a:rPr lang="en-US" sz="2400" b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((|B</a:t>
            </a:r>
            <a:r>
              <a:rPr lang="en-US" sz="2400" b="1" baseline="-2500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i</a:t>
            </a:r>
            <a:r>
              <a:rPr lang="en-US" sz="2400" b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|/n)</a:t>
            </a:r>
            <a:r>
              <a:rPr lang="en-US" sz="2400" b="1" baseline="3000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-1</a:t>
            </a:r>
            <a:r>
              <a:rPr lang="en-US" sz="2400" b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&gt;&gt; n</a:t>
            </a:r>
            <a:r>
              <a:rPr lang="en-US" sz="2400" b="1" baseline="3000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1/2</a:t>
            </a:r>
            <a:r>
              <a:rPr lang="en-US" sz="2400" b="1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). </a:t>
            </a:r>
            <a:endParaRPr lang="en-US" sz="2000" b="1">
              <a:solidFill>
                <a:srgbClr val="C222B7"/>
              </a:solidFill>
              <a:latin typeface="Comic Sans MS" pitchFamily="66" charset="0"/>
              <a:ea typeface="굴림" pitchFamily="50" charset="-127"/>
              <a:cs typeface="Arial" charset="0"/>
              <a:sym typeface="Symbol" pitchFamily="18" charset="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5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5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58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58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58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5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58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5877" grpId="0" animBg="1"/>
      <p:bldP spid="97588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68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685800"/>
          </a:xfrm>
        </p:spPr>
        <p:txBody>
          <a:bodyPr/>
          <a:lstStyle/>
          <a:p>
            <a:r>
              <a:rPr lang="en-US" sz="2800" b="1" dirty="0" smtClean="0">
                <a:solidFill>
                  <a:srgbClr val="C222B7"/>
                </a:solidFill>
                <a:latin typeface="Comic Sans MS" pitchFamily="66" charset="0"/>
              </a:rPr>
              <a:t>Average Degree (</a:t>
            </a:r>
            <a:r>
              <a:rPr lang="en-US" sz="2800" b="1" dirty="0" err="1" smtClean="0">
                <a:solidFill>
                  <a:srgbClr val="C222B7"/>
                </a:solidFill>
                <a:latin typeface="Comic Sans MS" pitchFamily="66" charset="0"/>
              </a:rPr>
              <a:t>cont</a:t>
            </a:r>
            <a:r>
              <a:rPr lang="en-US" sz="2800" b="1" dirty="0" smtClean="0">
                <a:solidFill>
                  <a:srgbClr val="C222B7"/>
                </a:solidFill>
                <a:latin typeface="Comic Sans MS" pitchFamily="66" charset="0"/>
              </a:rPr>
              <a:t>)</a:t>
            </a:r>
            <a:endParaRPr lang="en-US" sz="2800" b="1" dirty="0">
              <a:solidFill>
                <a:srgbClr val="C222B7"/>
              </a:solidFill>
              <a:latin typeface="Comic Sans MS" pitchFamily="66" charset="0"/>
            </a:endParaRPr>
          </a:p>
        </p:txBody>
      </p:sp>
      <p:sp>
        <p:nvSpPr>
          <p:cNvPr id="976900" name="Text Box 4"/>
          <p:cNvSpPr txBox="1">
            <a:spLocks noChangeArrowheads="1"/>
          </p:cNvSpPr>
          <p:nvPr/>
        </p:nvSpPr>
        <p:spPr bwMode="auto">
          <a:xfrm>
            <a:off x="228600" y="1143000"/>
            <a:ext cx="8001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30000"/>
              </a:spcBef>
              <a:buClr>
                <a:schemeClr val="folHlink"/>
              </a:buClr>
              <a:buSzPct val="110000"/>
              <a:buFont typeface="Wingdings" pitchFamily="2" charset="2"/>
              <a:buNone/>
            </a:pPr>
            <a:r>
              <a:rPr lang="en-US" sz="2400" b="1">
                <a:solidFill>
                  <a:srgbClr val="C222B7"/>
                </a:solidFill>
                <a:latin typeface="Comic Sans MS" pitchFamily="66" charset="0"/>
                <a:ea typeface="굴림" pitchFamily="50" charset="-127"/>
                <a:cs typeface="Arial" charset="0"/>
              </a:rPr>
              <a:t>Claim: </a:t>
            </a:r>
            <a:r>
              <a:rPr lang="en-US" sz="2400" b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(1/n)</a:t>
            </a:r>
            <a:r>
              <a:rPr lang="en-US" sz="2800" b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</a:t>
            </a:r>
            <a:r>
              <a:rPr lang="en-US" sz="2800" b="1" baseline="-25000">
                <a:solidFill>
                  <a:srgbClr val="FF0000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large</a:t>
            </a:r>
            <a:r>
              <a:rPr lang="en-US" sz="2800" b="1" baseline="-2500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</a:t>
            </a:r>
            <a:r>
              <a:rPr lang="en-US" sz="2400" b="1" baseline="-2500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i  </a:t>
            </a:r>
            <a:r>
              <a:rPr lang="en-US" sz="2400" b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b</a:t>
            </a:r>
            <a:r>
              <a:rPr lang="en-US" sz="2400" b="1" baseline="-2500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i</a:t>
            </a:r>
            <a:r>
              <a:rPr lang="en-US" sz="2400" b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(1+</a:t>
            </a:r>
            <a:r>
              <a:rPr lang="en-US" sz="2400" b="1">
                <a:solidFill>
                  <a:srgbClr val="0000FF"/>
                </a:solidFill>
                <a:latin typeface="Verdana" pitchFamily="34" charset="0"/>
                <a:ea typeface="굴림" pitchFamily="50" charset="-127"/>
                <a:sym typeface="Symbol" pitchFamily="18" charset="2"/>
              </a:rPr>
              <a:t></a:t>
            </a:r>
            <a:r>
              <a:rPr lang="en-US" sz="2400" b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sym typeface="Symbol" pitchFamily="18" charset="2"/>
              </a:rPr>
              <a:t>)</a:t>
            </a:r>
            <a:r>
              <a:rPr lang="en-US" sz="2400" b="1" baseline="3000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sym typeface="Symbol" pitchFamily="18" charset="2"/>
              </a:rPr>
              <a:t>i</a:t>
            </a:r>
            <a:r>
              <a:rPr lang="en-US" sz="2400" baseline="30000">
                <a:latin typeface="Comic Sans MS" pitchFamily="66" charset="0"/>
                <a:ea typeface="굴림" pitchFamily="50" charset="-127"/>
                <a:sym typeface="Symbol" pitchFamily="18" charset="2"/>
              </a:rPr>
              <a:t> </a:t>
            </a:r>
            <a:r>
              <a:rPr lang="en-US" sz="2400" b="1">
                <a:solidFill>
                  <a:srgbClr val="0000FF"/>
                </a:solidFill>
                <a:latin typeface="Times New Roman" pitchFamily="18" charset="0"/>
                <a:ea typeface="굴림" pitchFamily="50" charset="-127"/>
                <a:cs typeface="Times New Roman" pitchFamily="18" charset="0"/>
                <a:sym typeface="Symbol" pitchFamily="18" charset="2"/>
              </a:rPr>
              <a:t></a:t>
            </a:r>
            <a:r>
              <a:rPr lang="en-US" sz="2400">
                <a:latin typeface="Comic Sans MS" pitchFamily="66" charset="0"/>
                <a:ea typeface="굴림" pitchFamily="50" charset="-127"/>
                <a:sym typeface="Symbol" pitchFamily="18" charset="2"/>
              </a:rPr>
              <a:t> </a:t>
            </a:r>
            <a:r>
              <a:rPr lang="en-US" sz="2400" b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d</a:t>
            </a:r>
            <a:r>
              <a:rPr lang="en-US" sz="2400" b="1" baseline="-2500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avg</a:t>
            </a:r>
            <a:r>
              <a:rPr lang="en-US" sz="2400" b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/(2+)       (**)</a:t>
            </a:r>
          </a:p>
        </p:txBody>
      </p:sp>
      <p:sp>
        <p:nvSpPr>
          <p:cNvPr id="976907" name="Text Box 11"/>
          <p:cNvSpPr txBox="1">
            <a:spLocks noChangeArrowheads="1"/>
          </p:cNvSpPr>
          <p:nvPr/>
        </p:nvSpPr>
        <p:spPr bwMode="auto">
          <a:xfrm>
            <a:off x="228600" y="1752600"/>
            <a:ext cx="8610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30000"/>
              </a:spcBef>
              <a:buClr>
                <a:schemeClr val="folHlink"/>
              </a:buClr>
              <a:buSzPct val="110000"/>
              <a:buFont typeface="Wingdings" pitchFamily="2" charset="2"/>
              <a:buNone/>
            </a:pPr>
            <a:r>
              <a:rPr lang="en-US" sz="2400" b="1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Sum of degrees = </a:t>
            </a:r>
            <a:r>
              <a:rPr lang="en-US" sz="2400" b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2</a:t>
            </a:r>
            <a:r>
              <a:rPr lang="en-US" sz="2400" b="1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 num of edges</a:t>
            </a:r>
            <a:endParaRPr lang="en-US" sz="2000" b="1">
              <a:latin typeface="Comic Sans MS" pitchFamily="66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976903" name="Oval 7"/>
          <p:cNvSpPr>
            <a:spLocks noChangeArrowheads="1"/>
          </p:cNvSpPr>
          <p:nvPr/>
        </p:nvSpPr>
        <p:spPr bwMode="auto">
          <a:xfrm>
            <a:off x="457200" y="2819400"/>
            <a:ext cx="1676400" cy="381000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76904" name="Oval 8"/>
          <p:cNvSpPr>
            <a:spLocks noChangeArrowheads="1"/>
          </p:cNvSpPr>
          <p:nvPr/>
        </p:nvSpPr>
        <p:spPr bwMode="auto">
          <a:xfrm>
            <a:off x="2514600" y="2743200"/>
            <a:ext cx="4800600" cy="609600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76905" name="Text Box 9"/>
          <p:cNvSpPr txBox="1">
            <a:spLocks noChangeArrowheads="1"/>
          </p:cNvSpPr>
          <p:nvPr/>
        </p:nvSpPr>
        <p:spPr bwMode="auto">
          <a:xfrm>
            <a:off x="381000" y="2362200"/>
            <a:ext cx="1828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FF0000"/>
                </a:solidFill>
                <a:latin typeface="Comic Sans MS" pitchFamily="66" charset="0"/>
              </a:rPr>
              <a:t>small </a:t>
            </a:r>
            <a:r>
              <a:rPr lang="en-US" sz="2000" b="1">
                <a:latin typeface="Comic Sans MS" pitchFamily="66" charset="0"/>
              </a:rPr>
              <a:t>buckets</a:t>
            </a:r>
            <a:endParaRPr lang="en-US" sz="2000" b="1">
              <a:solidFill>
                <a:srgbClr val="0000FF"/>
              </a:solidFill>
              <a:latin typeface="Comic Sans MS" pitchFamily="66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976906" name="Text Box 10"/>
          <p:cNvSpPr txBox="1">
            <a:spLocks noChangeArrowheads="1"/>
          </p:cNvSpPr>
          <p:nvPr/>
        </p:nvSpPr>
        <p:spPr bwMode="auto">
          <a:xfrm>
            <a:off x="3429000" y="2362200"/>
            <a:ext cx="1981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FF0000"/>
                </a:solidFill>
                <a:latin typeface="Comic Sans MS" pitchFamily="66" charset="0"/>
              </a:rPr>
              <a:t>large </a:t>
            </a:r>
            <a:r>
              <a:rPr lang="en-US" sz="2000" b="1">
                <a:latin typeface="Comic Sans MS" pitchFamily="66" charset="0"/>
              </a:rPr>
              <a:t>buckets</a:t>
            </a:r>
          </a:p>
        </p:txBody>
      </p:sp>
      <p:grpSp>
        <p:nvGrpSpPr>
          <p:cNvPr id="976928" name="Group 32"/>
          <p:cNvGrpSpPr>
            <a:grpSpLocks/>
          </p:cNvGrpSpPr>
          <p:nvPr/>
        </p:nvGrpSpPr>
        <p:grpSpPr bwMode="auto">
          <a:xfrm>
            <a:off x="5334000" y="2971800"/>
            <a:ext cx="685800" cy="76200"/>
            <a:chOff x="3360" y="1872"/>
            <a:chExt cx="432" cy="48"/>
          </a:xfrm>
        </p:grpSpPr>
        <p:sp>
          <p:nvSpPr>
            <p:cNvPr id="976908" name="Oval 12"/>
            <p:cNvSpPr>
              <a:spLocks noChangeArrowheads="1"/>
            </p:cNvSpPr>
            <p:nvPr/>
          </p:nvSpPr>
          <p:spPr bwMode="auto">
            <a:xfrm>
              <a:off x="3360" y="1872"/>
              <a:ext cx="48" cy="48"/>
            </a:xfrm>
            <a:prstGeom prst="ellipse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6913" name="Oval 17"/>
            <p:cNvSpPr>
              <a:spLocks noChangeArrowheads="1"/>
            </p:cNvSpPr>
            <p:nvPr/>
          </p:nvSpPr>
          <p:spPr bwMode="auto">
            <a:xfrm>
              <a:off x="3744" y="1872"/>
              <a:ext cx="48" cy="48"/>
            </a:xfrm>
            <a:prstGeom prst="ellipse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6915" name="Line 19"/>
            <p:cNvSpPr>
              <a:spLocks noChangeShapeType="1"/>
            </p:cNvSpPr>
            <p:nvPr/>
          </p:nvSpPr>
          <p:spPr bwMode="auto">
            <a:xfrm>
              <a:off x="3408" y="1899"/>
              <a:ext cx="336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976930" name="Group 34"/>
          <p:cNvGrpSpPr>
            <a:grpSpLocks/>
          </p:cNvGrpSpPr>
          <p:nvPr/>
        </p:nvGrpSpPr>
        <p:grpSpPr bwMode="auto">
          <a:xfrm>
            <a:off x="1828800" y="2971800"/>
            <a:ext cx="1219200" cy="76200"/>
            <a:chOff x="1152" y="1872"/>
            <a:chExt cx="768" cy="48"/>
          </a:xfrm>
        </p:grpSpPr>
        <p:sp>
          <p:nvSpPr>
            <p:cNvPr id="976909" name="Oval 13"/>
            <p:cNvSpPr>
              <a:spLocks noChangeArrowheads="1"/>
            </p:cNvSpPr>
            <p:nvPr/>
          </p:nvSpPr>
          <p:spPr bwMode="auto">
            <a:xfrm>
              <a:off x="1872" y="1872"/>
              <a:ext cx="48" cy="48"/>
            </a:xfrm>
            <a:prstGeom prst="ellipse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6910" name="Oval 14"/>
            <p:cNvSpPr>
              <a:spLocks noChangeArrowheads="1"/>
            </p:cNvSpPr>
            <p:nvPr/>
          </p:nvSpPr>
          <p:spPr bwMode="auto">
            <a:xfrm>
              <a:off x="1152" y="1872"/>
              <a:ext cx="48" cy="48"/>
            </a:xfrm>
            <a:prstGeom prst="ellipse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6917" name="Line 21"/>
            <p:cNvSpPr>
              <a:spLocks noChangeShapeType="1"/>
            </p:cNvSpPr>
            <p:nvPr/>
          </p:nvSpPr>
          <p:spPr bwMode="auto">
            <a:xfrm>
              <a:off x="1200" y="1890"/>
              <a:ext cx="67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976929" name="Group 33"/>
          <p:cNvGrpSpPr>
            <a:grpSpLocks/>
          </p:cNvGrpSpPr>
          <p:nvPr/>
        </p:nvGrpSpPr>
        <p:grpSpPr bwMode="auto">
          <a:xfrm>
            <a:off x="838200" y="2971800"/>
            <a:ext cx="457200" cy="76200"/>
            <a:chOff x="528" y="1872"/>
            <a:chExt cx="288" cy="48"/>
          </a:xfrm>
        </p:grpSpPr>
        <p:sp>
          <p:nvSpPr>
            <p:cNvPr id="976911" name="Oval 15"/>
            <p:cNvSpPr>
              <a:spLocks noChangeArrowheads="1"/>
            </p:cNvSpPr>
            <p:nvPr/>
          </p:nvSpPr>
          <p:spPr bwMode="auto">
            <a:xfrm>
              <a:off x="768" y="1872"/>
              <a:ext cx="48" cy="48"/>
            </a:xfrm>
            <a:prstGeom prst="ellipse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6916" name="Oval 20"/>
            <p:cNvSpPr>
              <a:spLocks noChangeArrowheads="1"/>
            </p:cNvSpPr>
            <p:nvPr/>
          </p:nvSpPr>
          <p:spPr bwMode="auto">
            <a:xfrm>
              <a:off x="528" y="1872"/>
              <a:ext cx="48" cy="48"/>
            </a:xfrm>
            <a:prstGeom prst="ellipse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6918" name="Line 22"/>
            <p:cNvSpPr>
              <a:spLocks noChangeShapeType="1"/>
            </p:cNvSpPr>
            <p:nvPr/>
          </p:nvSpPr>
          <p:spPr bwMode="auto">
            <a:xfrm>
              <a:off x="576" y="1900"/>
              <a:ext cx="19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976931" name="Group 35"/>
          <p:cNvGrpSpPr>
            <a:grpSpLocks/>
          </p:cNvGrpSpPr>
          <p:nvPr/>
        </p:nvGrpSpPr>
        <p:grpSpPr bwMode="auto">
          <a:xfrm>
            <a:off x="5867400" y="3124200"/>
            <a:ext cx="1905000" cy="595313"/>
            <a:chOff x="3696" y="1968"/>
            <a:chExt cx="1200" cy="375"/>
          </a:xfrm>
        </p:grpSpPr>
        <p:sp>
          <p:nvSpPr>
            <p:cNvPr id="976919" name="Text Box 23"/>
            <p:cNvSpPr txBox="1">
              <a:spLocks noChangeArrowheads="1"/>
            </p:cNvSpPr>
            <p:nvPr/>
          </p:nvSpPr>
          <p:spPr bwMode="auto">
            <a:xfrm>
              <a:off x="3840" y="2112"/>
              <a:ext cx="105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latin typeface="Comic Sans MS" pitchFamily="66" charset="0"/>
                </a:rPr>
                <a:t>counted </a:t>
              </a:r>
              <a:r>
                <a:rPr lang="en-US">
                  <a:solidFill>
                    <a:srgbClr val="0000FF"/>
                  </a:solidFill>
                  <a:latin typeface="Comic Sans MS" pitchFamily="66" charset="0"/>
                </a:rPr>
                <a:t>twice</a:t>
              </a:r>
            </a:p>
          </p:txBody>
        </p:sp>
        <p:sp>
          <p:nvSpPr>
            <p:cNvPr id="976920" name="Line 24"/>
            <p:cNvSpPr>
              <a:spLocks noChangeShapeType="1"/>
            </p:cNvSpPr>
            <p:nvPr/>
          </p:nvSpPr>
          <p:spPr bwMode="auto">
            <a:xfrm flipH="1" flipV="1">
              <a:off x="3696" y="1968"/>
              <a:ext cx="672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976932" name="Group 36"/>
          <p:cNvGrpSpPr>
            <a:grpSpLocks/>
          </p:cNvGrpSpPr>
          <p:nvPr/>
        </p:nvGrpSpPr>
        <p:grpSpPr bwMode="auto">
          <a:xfrm>
            <a:off x="2438400" y="3124200"/>
            <a:ext cx="1600200" cy="671513"/>
            <a:chOff x="1536" y="1968"/>
            <a:chExt cx="1008" cy="423"/>
          </a:xfrm>
        </p:grpSpPr>
        <p:sp>
          <p:nvSpPr>
            <p:cNvPr id="976921" name="Text Box 25"/>
            <p:cNvSpPr txBox="1">
              <a:spLocks noChangeArrowheads="1"/>
            </p:cNvSpPr>
            <p:nvPr/>
          </p:nvSpPr>
          <p:spPr bwMode="auto">
            <a:xfrm>
              <a:off x="1536" y="2160"/>
              <a:ext cx="100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latin typeface="Comic Sans MS" pitchFamily="66" charset="0"/>
                </a:rPr>
                <a:t>counted </a:t>
              </a:r>
              <a:r>
                <a:rPr lang="en-US">
                  <a:solidFill>
                    <a:srgbClr val="0000FF"/>
                  </a:solidFill>
                  <a:latin typeface="Comic Sans MS" pitchFamily="66" charset="0"/>
                </a:rPr>
                <a:t>once</a:t>
              </a:r>
            </a:p>
          </p:txBody>
        </p:sp>
        <p:sp>
          <p:nvSpPr>
            <p:cNvPr id="976924" name="Line 28"/>
            <p:cNvSpPr>
              <a:spLocks noChangeShapeType="1"/>
            </p:cNvSpPr>
            <p:nvPr/>
          </p:nvSpPr>
          <p:spPr bwMode="auto">
            <a:xfrm flipH="1" flipV="1">
              <a:off x="1536" y="1968"/>
              <a:ext cx="192" cy="19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976933" name="Group 37"/>
          <p:cNvGrpSpPr>
            <a:grpSpLocks/>
          </p:cNvGrpSpPr>
          <p:nvPr/>
        </p:nvGrpSpPr>
        <p:grpSpPr bwMode="auto">
          <a:xfrm>
            <a:off x="228600" y="3048000"/>
            <a:ext cx="1524000" cy="747713"/>
            <a:chOff x="144" y="1920"/>
            <a:chExt cx="960" cy="471"/>
          </a:xfrm>
        </p:grpSpPr>
        <p:sp>
          <p:nvSpPr>
            <p:cNvPr id="976925" name="Text Box 29"/>
            <p:cNvSpPr txBox="1">
              <a:spLocks noChangeArrowheads="1"/>
            </p:cNvSpPr>
            <p:nvPr/>
          </p:nvSpPr>
          <p:spPr bwMode="auto">
            <a:xfrm>
              <a:off x="144" y="2160"/>
              <a:ext cx="96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solidFill>
                    <a:srgbClr val="0000FF"/>
                  </a:solidFill>
                  <a:latin typeface="Comic Sans MS" pitchFamily="66" charset="0"/>
                </a:rPr>
                <a:t>not </a:t>
              </a:r>
              <a:r>
                <a:rPr lang="en-US">
                  <a:latin typeface="Comic Sans MS" pitchFamily="66" charset="0"/>
                </a:rPr>
                <a:t>counted</a:t>
              </a:r>
              <a:endParaRPr lang="en-US">
                <a:solidFill>
                  <a:srgbClr val="0000FF"/>
                </a:solidFill>
                <a:latin typeface="Comic Sans MS" pitchFamily="66" charset="0"/>
              </a:endParaRPr>
            </a:p>
          </p:txBody>
        </p:sp>
        <p:sp>
          <p:nvSpPr>
            <p:cNvPr id="976926" name="Line 30"/>
            <p:cNvSpPr>
              <a:spLocks noChangeShapeType="1"/>
            </p:cNvSpPr>
            <p:nvPr/>
          </p:nvSpPr>
          <p:spPr bwMode="auto">
            <a:xfrm flipV="1">
              <a:off x="624" y="1920"/>
              <a:ext cx="0" cy="24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76927" name="Text Box 31"/>
          <p:cNvSpPr txBox="1">
            <a:spLocks noChangeArrowheads="1"/>
          </p:cNvSpPr>
          <p:nvPr/>
        </p:nvSpPr>
        <p:spPr bwMode="auto">
          <a:xfrm>
            <a:off x="304800" y="3962400"/>
            <a:ext cx="83058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30000"/>
              </a:spcBef>
              <a:buClr>
                <a:schemeClr val="folHlink"/>
              </a:buClr>
              <a:buSzPct val="110000"/>
              <a:buFont typeface="Wingdings" pitchFamily="2" charset="2"/>
              <a:buNone/>
            </a:pPr>
            <a:r>
              <a:rPr lang="en-US" sz="2400" b="1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Using </a:t>
            </a:r>
            <a:r>
              <a:rPr lang="en-US" sz="2400" b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(**)</a:t>
            </a:r>
            <a:r>
              <a:rPr lang="en-US" sz="2400" b="1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get </a:t>
            </a:r>
            <a:r>
              <a:rPr lang="en-US" sz="2400" b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(2+)</a:t>
            </a:r>
            <a:r>
              <a:rPr lang="en-US" sz="2400" b="1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-approximation with </a:t>
            </a:r>
            <a:r>
              <a:rPr lang="en-US" sz="2400" b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Õ(n</a:t>
            </a:r>
            <a:r>
              <a:rPr lang="en-US" sz="2400" b="1" baseline="3000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1/2</a:t>
            </a:r>
            <a:r>
              <a:rPr lang="en-US" sz="2400" b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/</a:t>
            </a:r>
            <a:r>
              <a:rPr lang="en-US" sz="2400" b="1">
                <a:solidFill>
                  <a:srgbClr val="0000FF"/>
                </a:solidFill>
                <a:latin typeface="Times New Roman" pitchFamily="18" charset="0"/>
                <a:ea typeface="굴림" pitchFamily="50" charset="-127"/>
                <a:cs typeface="Times New Roman" pitchFamily="18" charset="0"/>
                <a:sym typeface="Symbol" pitchFamily="18" charset="2"/>
              </a:rPr>
              <a:t></a:t>
            </a:r>
            <a:r>
              <a:rPr lang="en-US" sz="2400" b="1" baseline="30000">
                <a:solidFill>
                  <a:srgbClr val="0000FF"/>
                </a:solidFill>
                <a:latin typeface="Times New Roman" pitchFamily="18" charset="0"/>
                <a:ea typeface="굴림" pitchFamily="50" charset="-127"/>
                <a:cs typeface="Times New Roman" pitchFamily="18" charset="0"/>
                <a:sym typeface="Symbol" pitchFamily="18" charset="2"/>
              </a:rPr>
              <a:t>2</a:t>
            </a:r>
            <a:r>
              <a:rPr lang="en-US" sz="2400" b="1">
                <a:solidFill>
                  <a:srgbClr val="0000FF"/>
                </a:solidFill>
                <a:latin typeface="Times New Roman" pitchFamily="18" charset="0"/>
                <a:ea typeface="굴림" pitchFamily="50" charset="-127"/>
                <a:cs typeface="Times New Roman" pitchFamily="18" charset="0"/>
                <a:sym typeface="Symbol" pitchFamily="18" charset="2"/>
              </a:rPr>
              <a:t>) </a:t>
            </a:r>
            <a:r>
              <a:rPr lang="en-US" sz="2400" b="1">
                <a:solidFill>
                  <a:srgbClr val="008000"/>
                </a:solidFill>
                <a:latin typeface="Comic Sans MS" pitchFamily="66" charset="0"/>
                <a:ea typeface="굴림" pitchFamily="50" charset="-127"/>
                <a:cs typeface="Times New Roman" pitchFamily="18" charset="0"/>
                <a:sym typeface="Symbol" pitchFamily="18" charset="2"/>
              </a:rPr>
              <a:t>degree</a:t>
            </a:r>
            <a:r>
              <a:rPr lang="en-US" sz="2400" b="1">
                <a:latin typeface="Comic Sans MS" pitchFamily="66" charset="0"/>
                <a:ea typeface="굴림" pitchFamily="50" charset="-127"/>
                <a:cs typeface="Times New Roman" pitchFamily="18" charset="0"/>
                <a:sym typeface="Symbol" pitchFamily="18" charset="2"/>
              </a:rPr>
              <a:t> queries</a:t>
            </a:r>
          </a:p>
        </p:txBody>
      </p:sp>
      <p:sp>
        <p:nvSpPr>
          <p:cNvPr id="976934" name="Text Box 38"/>
          <p:cNvSpPr txBox="1">
            <a:spLocks noChangeArrowheads="1"/>
          </p:cNvSpPr>
          <p:nvPr/>
        </p:nvSpPr>
        <p:spPr bwMode="auto">
          <a:xfrm>
            <a:off x="5791200" y="2057400"/>
            <a:ext cx="33528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99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C222B7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>
                <a:latin typeface="Comic Sans MS" pitchFamily="66" charset="0"/>
                <a:ea typeface="굴림" pitchFamily="50" charset="-127"/>
              </a:rPr>
              <a:t>(</a:t>
            </a:r>
            <a:r>
              <a:rPr lang="en-US" sz="2000" b="1">
                <a:solidFill>
                  <a:srgbClr val="FF0000"/>
                </a:solidFill>
                <a:latin typeface="Comic Sans MS" pitchFamily="66" charset="0"/>
                <a:ea typeface="굴림" pitchFamily="50" charset="-127"/>
              </a:rPr>
              <a:t>small: </a:t>
            </a:r>
            <a:r>
              <a:rPr lang="en-US" sz="2000" b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</a:rPr>
              <a:t>|B</a:t>
            </a:r>
            <a:r>
              <a:rPr lang="en-US" sz="2000" b="1" baseline="-25000">
                <a:solidFill>
                  <a:srgbClr val="0000FF"/>
                </a:solidFill>
                <a:latin typeface="Comic Sans MS" pitchFamily="66" charset="0"/>
                <a:ea typeface="굴림" pitchFamily="50" charset="-127"/>
              </a:rPr>
              <a:t>i</a:t>
            </a:r>
            <a:r>
              <a:rPr lang="en-US" sz="2000" b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</a:rPr>
              <a:t>| </a:t>
            </a:r>
            <a:r>
              <a:rPr lang="en-US" sz="2000" b="1">
                <a:solidFill>
                  <a:srgbClr val="0000FF"/>
                </a:solidFill>
                <a:latin typeface="Times New Roman" pitchFamily="18" charset="0"/>
                <a:ea typeface="굴림" pitchFamily="50" charset="-127"/>
                <a:cs typeface="Times New Roman" pitchFamily="18" charset="0"/>
              </a:rPr>
              <a:t>≤</a:t>
            </a:r>
            <a:r>
              <a:rPr lang="en-US" sz="2000" b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</a:rPr>
              <a:t> (</a:t>
            </a:r>
            <a:r>
              <a:rPr lang="en-US" sz="2000" b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sym typeface="Symbol" pitchFamily="18" charset="2"/>
              </a:rPr>
              <a:t>n)</a:t>
            </a:r>
            <a:r>
              <a:rPr lang="en-US" sz="2000" b="1" baseline="3000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sym typeface="Symbol" pitchFamily="18" charset="2"/>
              </a:rPr>
              <a:t>1/2</a:t>
            </a:r>
            <a:r>
              <a:rPr lang="en-US" sz="2000" b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sym typeface="Symbol" pitchFamily="18" charset="2"/>
              </a:rPr>
              <a:t>/2r</a:t>
            </a:r>
            <a:r>
              <a:rPr lang="en-US" sz="2000" b="1">
                <a:latin typeface="Comic Sans MS" pitchFamily="66" charset="0"/>
                <a:ea typeface="굴림" pitchFamily="50" charset="-127"/>
                <a:sym typeface="Symbol" pitchFamily="18" charset="2"/>
              </a:rPr>
              <a:t>,</a:t>
            </a:r>
            <a:br>
              <a:rPr lang="en-US" sz="2000" b="1">
                <a:latin typeface="Comic Sans MS" pitchFamily="66" charset="0"/>
                <a:ea typeface="굴림" pitchFamily="50" charset="-127"/>
                <a:sym typeface="Symbol" pitchFamily="18" charset="2"/>
              </a:rPr>
            </a:br>
            <a:r>
              <a:rPr lang="en-US" sz="2000" b="1">
                <a:latin typeface="Comic Sans MS" pitchFamily="66" charset="0"/>
                <a:ea typeface="굴림" pitchFamily="50" charset="-127"/>
                <a:sym typeface="Symbol" pitchFamily="18" charset="2"/>
              </a:rPr>
              <a:t>     </a:t>
            </a:r>
            <a:r>
              <a:rPr lang="en-US" sz="2000" b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sym typeface="Symbol" pitchFamily="18" charset="2"/>
              </a:rPr>
              <a:t>r </a:t>
            </a:r>
            <a:r>
              <a:rPr lang="en-US" sz="2000" b="1">
                <a:latin typeface="Comic Sans MS" pitchFamily="66" charset="0"/>
                <a:ea typeface="굴림" pitchFamily="50" charset="-127"/>
                <a:sym typeface="Symbol" pitchFamily="18" charset="2"/>
              </a:rPr>
              <a:t>: num of buckets)</a:t>
            </a:r>
            <a:endParaRPr lang="en-US" sz="2000">
              <a:latin typeface="Verdana" pitchFamily="34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976935" name="Text Box 39"/>
          <p:cNvSpPr txBox="1">
            <a:spLocks noChangeArrowheads="1"/>
          </p:cNvSpPr>
          <p:nvPr/>
        </p:nvSpPr>
        <p:spPr bwMode="auto">
          <a:xfrm>
            <a:off x="304800" y="4953000"/>
            <a:ext cx="8642350" cy="835025"/>
          </a:xfrm>
          <a:prstGeom prst="rect">
            <a:avLst/>
          </a:prstGeom>
          <a:noFill/>
          <a:ln w="12700" cap="sq">
            <a:solidFill>
              <a:srgbClr val="C222B7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>
                <a:solidFill>
                  <a:srgbClr val="C222B7"/>
                </a:solidFill>
                <a:latin typeface="Comic Sans MS" pitchFamily="66" charset="0"/>
                <a:ea typeface="굴림" pitchFamily="50" charset="-127"/>
              </a:rPr>
              <a:t>Ingredient 3:</a:t>
            </a:r>
            <a:r>
              <a:rPr lang="en-US" sz="2000">
                <a:latin typeface="Verdana" pitchFamily="34" charset="0"/>
                <a:ea typeface="굴림" pitchFamily="50" charset="-127"/>
              </a:rPr>
              <a:t> </a:t>
            </a:r>
            <a:r>
              <a:rPr lang="en-US" sz="2400" b="1">
                <a:latin typeface="Comic Sans MS" pitchFamily="66" charset="0"/>
                <a:ea typeface="굴림" pitchFamily="50" charset="-127"/>
              </a:rPr>
              <a:t>Estimate num of edges counted </a:t>
            </a:r>
            <a:r>
              <a:rPr lang="en-US" sz="2400" b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</a:rPr>
              <a:t>once</a:t>
            </a:r>
            <a:r>
              <a:rPr lang="en-US" sz="2400" b="1">
                <a:latin typeface="Comic Sans MS" pitchFamily="66" charset="0"/>
                <a:ea typeface="굴림" pitchFamily="50" charset="-127"/>
              </a:rPr>
              <a:t> and </a:t>
            </a:r>
            <a:r>
              <a:rPr lang="en-US" sz="2400" b="1">
                <a:solidFill>
                  <a:srgbClr val="FF0000"/>
                </a:solidFill>
                <a:latin typeface="Comic Sans MS" pitchFamily="66" charset="0"/>
                <a:ea typeface="굴림" pitchFamily="50" charset="-127"/>
              </a:rPr>
              <a:t>compensate</a:t>
            </a:r>
            <a:r>
              <a:rPr lang="en-US" sz="2400" b="1">
                <a:latin typeface="Comic Sans MS" pitchFamily="66" charset="0"/>
                <a:ea typeface="굴림" pitchFamily="50" charset="-127"/>
              </a:rPr>
              <a:t> for them.</a:t>
            </a:r>
            <a:r>
              <a:rPr lang="en-US" sz="2400" b="1">
                <a:latin typeface="Comic Sans MS" pitchFamily="66" charset="0"/>
                <a:ea typeface="굴림" pitchFamily="50" charset="-127"/>
                <a:sym typeface="Symbol" pitchFamily="18" charset="2"/>
              </a:rPr>
              <a:t> </a:t>
            </a:r>
            <a:endParaRPr lang="en-US" sz="2000">
              <a:solidFill>
                <a:srgbClr val="FFFFFF"/>
              </a:solidFill>
              <a:latin typeface="Verdana" pitchFamily="34" charset="0"/>
              <a:ea typeface="굴림" pitchFamily="50" charset="-127"/>
              <a:sym typeface="Symbol" pitchFamily="18" charset="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6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6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6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6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6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6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6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6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69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69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6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6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69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69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6903" grpId="0" animBg="1"/>
      <p:bldP spid="976904" grpId="0" animBg="1"/>
      <p:bldP spid="976905" grpId="0"/>
      <p:bldP spid="976906" grpId="0"/>
      <p:bldP spid="976934" grpId="0"/>
      <p:bldP spid="97693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79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685800"/>
          </a:xfrm>
        </p:spPr>
        <p:txBody>
          <a:bodyPr/>
          <a:lstStyle/>
          <a:p>
            <a:r>
              <a:rPr lang="en-US" sz="2800" b="1" dirty="0" smtClean="0">
                <a:solidFill>
                  <a:srgbClr val="C222B7"/>
                </a:solidFill>
                <a:latin typeface="Comic Sans MS" pitchFamily="66" charset="0"/>
              </a:rPr>
              <a:t>Average Degree (</a:t>
            </a:r>
            <a:r>
              <a:rPr lang="en-US" sz="2800" b="1" dirty="0" err="1" smtClean="0">
                <a:solidFill>
                  <a:srgbClr val="C222B7"/>
                </a:solidFill>
                <a:latin typeface="Comic Sans MS" pitchFamily="66" charset="0"/>
              </a:rPr>
              <a:t>cont</a:t>
            </a:r>
            <a:r>
              <a:rPr lang="en-US" sz="2800" b="1" dirty="0" smtClean="0">
                <a:solidFill>
                  <a:srgbClr val="C222B7"/>
                </a:solidFill>
                <a:latin typeface="Comic Sans MS" pitchFamily="66" charset="0"/>
              </a:rPr>
              <a:t>)</a:t>
            </a:r>
            <a:endParaRPr lang="en-US" sz="2800" b="1" dirty="0">
              <a:solidFill>
                <a:srgbClr val="C222B7"/>
              </a:solidFill>
              <a:latin typeface="Comic Sans MS" pitchFamily="66" charset="0"/>
            </a:endParaRPr>
          </a:p>
        </p:txBody>
      </p:sp>
      <p:sp>
        <p:nvSpPr>
          <p:cNvPr id="977925" name="Oval 5"/>
          <p:cNvSpPr>
            <a:spLocks noChangeArrowheads="1"/>
          </p:cNvSpPr>
          <p:nvPr/>
        </p:nvSpPr>
        <p:spPr bwMode="auto">
          <a:xfrm>
            <a:off x="762000" y="2743200"/>
            <a:ext cx="1371600" cy="609600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77926" name="Oval 6"/>
          <p:cNvSpPr>
            <a:spLocks noChangeArrowheads="1"/>
          </p:cNvSpPr>
          <p:nvPr/>
        </p:nvSpPr>
        <p:spPr bwMode="auto">
          <a:xfrm>
            <a:off x="2514600" y="2590800"/>
            <a:ext cx="4800600" cy="990600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77927" name="Text Box 7"/>
          <p:cNvSpPr txBox="1">
            <a:spLocks noChangeArrowheads="1"/>
          </p:cNvSpPr>
          <p:nvPr/>
        </p:nvSpPr>
        <p:spPr bwMode="auto">
          <a:xfrm>
            <a:off x="381000" y="2209800"/>
            <a:ext cx="2057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FF0000"/>
                </a:solidFill>
                <a:latin typeface="Comic Sans MS" pitchFamily="66" charset="0"/>
              </a:rPr>
              <a:t>small </a:t>
            </a:r>
            <a:r>
              <a:rPr lang="en-US" sz="2000" b="1">
                <a:latin typeface="Comic Sans MS" pitchFamily="66" charset="0"/>
              </a:rPr>
              <a:t>buckets</a:t>
            </a:r>
            <a:endParaRPr lang="en-US" sz="2000" b="1">
              <a:solidFill>
                <a:srgbClr val="0000FF"/>
              </a:solidFill>
              <a:latin typeface="Comic Sans MS" pitchFamily="66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977928" name="Text Box 8"/>
          <p:cNvSpPr txBox="1">
            <a:spLocks noChangeArrowheads="1"/>
          </p:cNvSpPr>
          <p:nvPr/>
        </p:nvSpPr>
        <p:spPr bwMode="auto">
          <a:xfrm>
            <a:off x="3810000" y="2133600"/>
            <a:ext cx="1981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FF0000"/>
                </a:solidFill>
                <a:latin typeface="Comic Sans MS" pitchFamily="66" charset="0"/>
              </a:rPr>
              <a:t>large </a:t>
            </a:r>
            <a:r>
              <a:rPr lang="en-US" sz="2000" b="1">
                <a:latin typeface="Comic Sans MS" pitchFamily="66" charset="0"/>
              </a:rPr>
              <a:t>buckets</a:t>
            </a:r>
          </a:p>
        </p:txBody>
      </p:sp>
      <p:sp>
        <p:nvSpPr>
          <p:cNvPr id="977952" name="Text Box 32"/>
          <p:cNvSpPr txBox="1">
            <a:spLocks noChangeArrowheads="1"/>
          </p:cNvSpPr>
          <p:nvPr/>
        </p:nvSpPr>
        <p:spPr bwMode="auto">
          <a:xfrm>
            <a:off x="304800" y="1143000"/>
            <a:ext cx="8642350" cy="835025"/>
          </a:xfrm>
          <a:prstGeom prst="rect">
            <a:avLst/>
          </a:prstGeom>
          <a:noFill/>
          <a:ln w="12700" cap="sq">
            <a:solidFill>
              <a:srgbClr val="C222B7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>
                <a:solidFill>
                  <a:srgbClr val="C222B7"/>
                </a:solidFill>
                <a:latin typeface="Comic Sans MS" pitchFamily="66" charset="0"/>
                <a:ea typeface="굴림" pitchFamily="50" charset="-127"/>
              </a:rPr>
              <a:t>Ingredient 3:</a:t>
            </a:r>
            <a:r>
              <a:rPr lang="en-US" sz="2000">
                <a:latin typeface="Verdana" pitchFamily="34" charset="0"/>
                <a:ea typeface="굴림" pitchFamily="50" charset="-127"/>
              </a:rPr>
              <a:t> </a:t>
            </a:r>
            <a:r>
              <a:rPr lang="en-US" sz="2400" b="1">
                <a:latin typeface="Comic Sans MS" pitchFamily="66" charset="0"/>
                <a:ea typeface="굴림" pitchFamily="50" charset="-127"/>
              </a:rPr>
              <a:t>Estimate num of edges counted </a:t>
            </a:r>
            <a:r>
              <a:rPr lang="en-US" sz="2400" b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</a:rPr>
              <a:t>once</a:t>
            </a:r>
            <a:r>
              <a:rPr lang="en-US" sz="2400" b="1">
                <a:latin typeface="Comic Sans MS" pitchFamily="66" charset="0"/>
                <a:ea typeface="굴림" pitchFamily="50" charset="-127"/>
              </a:rPr>
              <a:t> and </a:t>
            </a:r>
            <a:r>
              <a:rPr lang="en-US" sz="2400" b="1">
                <a:solidFill>
                  <a:srgbClr val="FF0000"/>
                </a:solidFill>
                <a:latin typeface="Comic Sans MS" pitchFamily="66" charset="0"/>
                <a:ea typeface="굴림" pitchFamily="50" charset="-127"/>
              </a:rPr>
              <a:t>compensate</a:t>
            </a:r>
            <a:r>
              <a:rPr lang="en-US" sz="2400" b="1">
                <a:latin typeface="Comic Sans MS" pitchFamily="66" charset="0"/>
                <a:ea typeface="굴림" pitchFamily="50" charset="-127"/>
              </a:rPr>
              <a:t> for them.</a:t>
            </a:r>
            <a:r>
              <a:rPr lang="en-US" sz="2400" b="1">
                <a:latin typeface="Comic Sans MS" pitchFamily="66" charset="0"/>
                <a:ea typeface="굴림" pitchFamily="50" charset="-127"/>
                <a:sym typeface="Symbol" pitchFamily="18" charset="2"/>
              </a:rPr>
              <a:t> </a:t>
            </a:r>
            <a:endParaRPr lang="en-US" sz="2000">
              <a:solidFill>
                <a:srgbClr val="FFFFFF"/>
              </a:solidFill>
              <a:latin typeface="Verdana" pitchFamily="34" charset="0"/>
              <a:ea typeface="굴림" pitchFamily="50" charset="-127"/>
              <a:sym typeface="Symbol" pitchFamily="18" charset="2"/>
            </a:endParaRPr>
          </a:p>
        </p:txBody>
      </p:sp>
      <p:grpSp>
        <p:nvGrpSpPr>
          <p:cNvPr id="977968" name="Group 48"/>
          <p:cNvGrpSpPr>
            <a:grpSpLocks/>
          </p:cNvGrpSpPr>
          <p:nvPr/>
        </p:nvGrpSpPr>
        <p:grpSpPr bwMode="auto">
          <a:xfrm>
            <a:off x="1828800" y="2743200"/>
            <a:ext cx="2667000" cy="609600"/>
            <a:chOff x="1152" y="1728"/>
            <a:chExt cx="1680" cy="384"/>
          </a:xfrm>
        </p:grpSpPr>
        <p:sp>
          <p:nvSpPr>
            <p:cNvPr id="977930" name="Oval 10"/>
            <p:cNvSpPr>
              <a:spLocks noChangeArrowheads="1"/>
            </p:cNvSpPr>
            <p:nvPr/>
          </p:nvSpPr>
          <p:spPr bwMode="auto">
            <a:xfrm>
              <a:off x="2400" y="1872"/>
              <a:ext cx="48" cy="48"/>
            </a:xfrm>
            <a:prstGeom prst="ellipse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7931" name="Oval 11"/>
            <p:cNvSpPr>
              <a:spLocks noChangeArrowheads="1"/>
            </p:cNvSpPr>
            <p:nvPr/>
          </p:nvSpPr>
          <p:spPr bwMode="auto">
            <a:xfrm>
              <a:off x="2784" y="1872"/>
              <a:ext cx="48" cy="48"/>
            </a:xfrm>
            <a:prstGeom prst="ellipse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7932" name="Line 12"/>
            <p:cNvSpPr>
              <a:spLocks noChangeShapeType="1"/>
            </p:cNvSpPr>
            <p:nvPr/>
          </p:nvSpPr>
          <p:spPr bwMode="auto">
            <a:xfrm>
              <a:off x="2448" y="1899"/>
              <a:ext cx="336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977933" name="Group 13"/>
            <p:cNvGrpSpPr>
              <a:grpSpLocks/>
            </p:cNvGrpSpPr>
            <p:nvPr/>
          </p:nvGrpSpPr>
          <p:grpSpPr bwMode="auto">
            <a:xfrm>
              <a:off x="1152" y="1872"/>
              <a:ext cx="768" cy="48"/>
              <a:chOff x="1152" y="1872"/>
              <a:chExt cx="768" cy="48"/>
            </a:xfrm>
          </p:grpSpPr>
          <p:sp>
            <p:nvSpPr>
              <p:cNvPr id="977934" name="Oval 14"/>
              <p:cNvSpPr>
                <a:spLocks noChangeArrowheads="1"/>
              </p:cNvSpPr>
              <p:nvPr/>
            </p:nvSpPr>
            <p:spPr bwMode="auto">
              <a:xfrm>
                <a:off x="1872" y="1872"/>
                <a:ext cx="48" cy="48"/>
              </a:xfrm>
              <a:prstGeom prst="ellipse">
                <a:avLst/>
              </a:prstGeom>
              <a:solidFill>
                <a:schemeClr val="accent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77935" name="Oval 15"/>
              <p:cNvSpPr>
                <a:spLocks noChangeArrowheads="1"/>
              </p:cNvSpPr>
              <p:nvPr/>
            </p:nvSpPr>
            <p:spPr bwMode="auto">
              <a:xfrm>
                <a:off x="1152" y="1872"/>
                <a:ext cx="48" cy="48"/>
              </a:xfrm>
              <a:prstGeom prst="ellipse">
                <a:avLst/>
              </a:prstGeom>
              <a:solidFill>
                <a:schemeClr val="accent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77936" name="Line 16"/>
              <p:cNvSpPr>
                <a:spLocks noChangeShapeType="1"/>
              </p:cNvSpPr>
              <p:nvPr/>
            </p:nvSpPr>
            <p:spPr bwMode="auto">
              <a:xfrm>
                <a:off x="1200" y="1890"/>
                <a:ext cx="672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977953" name="Oval 33"/>
            <p:cNvSpPr>
              <a:spLocks noChangeArrowheads="1"/>
            </p:cNvSpPr>
            <p:nvPr/>
          </p:nvSpPr>
          <p:spPr bwMode="auto">
            <a:xfrm>
              <a:off x="1776" y="1776"/>
              <a:ext cx="864" cy="288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7954" name="Text Box 34"/>
            <p:cNvSpPr txBox="1">
              <a:spLocks noChangeArrowheads="1"/>
            </p:cNvSpPr>
            <p:nvPr/>
          </p:nvSpPr>
          <p:spPr bwMode="auto">
            <a:xfrm>
              <a:off x="2064" y="1776"/>
              <a:ext cx="33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b="1">
                  <a:solidFill>
                    <a:srgbClr val="0000FF"/>
                  </a:solidFill>
                  <a:latin typeface="Comic Sans MS" pitchFamily="66" charset="0"/>
                </a:rPr>
                <a:t>B</a:t>
              </a:r>
              <a:r>
                <a:rPr lang="en-US" sz="2000" b="1" baseline="-25000">
                  <a:solidFill>
                    <a:srgbClr val="0000FF"/>
                  </a:solidFill>
                  <a:latin typeface="Comic Sans MS" pitchFamily="66" charset="0"/>
                </a:rPr>
                <a:t>i</a:t>
              </a:r>
              <a:endParaRPr lang="en-US" sz="2000" b="1">
                <a:solidFill>
                  <a:srgbClr val="0000FF"/>
                </a:solidFill>
                <a:latin typeface="Comic Sans MS" pitchFamily="66" charset="0"/>
              </a:endParaRPr>
            </a:p>
          </p:txBody>
        </p:sp>
        <p:sp>
          <p:nvSpPr>
            <p:cNvPr id="977955" name="Oval 35"/>
            <p:cNvSpPr>
              <a:spLocks noChangeArrowheads="1"/>
            </p:cNvSpPr>
            <p:nvPr/>
          </p:nvSpPr>
          <p:spPr bwMode="auto">
            <a:xfrm>
              <a:off x="2400" y="1968"/>
              <a:ext cx="48" cy="48"/>
            </a:xfrm>
            <a:prstGeom prst="ellipse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7956" name="Oval 36"/>
            <p:cNvSpPr>
              <a:spLocks noChangeArrowheads="1"/>
            </p:cNvSpPr>
            <p:nvPr/>
          </p:nvSpPr>
          <p:spPr bwMode="auto">
            <a:xfrm>
              <a:off x="1152" y="1968"/>
              <a:ext cx="48" cy="48"/>
            </a:xfrm>
            <a:prstGeom prst="ellipse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7957" name="Oval 37"/>
            <p:cNvSpPr>
              <a:spLocks noChangeArrowheads="1"/>
            </p:cNvSpPr>
            <p:nvPr/>
          </p:nvSpPr>
          <p:spPr bwMode="auto">
            <a:xfrm>
              <a:off x="1968" y="1968"/>
              <a:ext cx="48" cy="48"/>
            </a:xfrm>
            <a:prstGeom prst="ellipse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7958" name="Oval 38"/>
            <p:cNvSpPr>
              <a:spLocks noChangeArrowheads="1"/>
            </p:cNvSpPr>
            <p:nvPr/>
          </p:nvSpPr>
          <p:spPr bwMode="auto">
            <a:xfrm>
              <a:off x="2784" y="1968"/>
              <a:ext cx="48" cy="48"/>
            </a:xfrm>
            <a:prstGeom prst="ellipse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7959" name="Oval 39"/>
            <p:cNvSpPr>
              <a:spLocks noChangeArrowheads="1"/>
            </p:cNvSpPr>
            <p:nvPr/>
          </p:nvSpPr>
          <p:spPr bwMode="auto">
            <a:xfrm>
              <a:off x="2688" y="2064"/>
              <a:ext cx="48" cy="48"/>
            </a:xfrm>
            <a:prstGeom prst="ellipse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7960" name="Oval 40"/>
            <p:cNvSpPr>
              <a:spLocks noChangeArrowheads="1"/>
            </p:cNvSpPr>
            <p:nvPr/>
          </p:nvSpPr>
          <p:spPr bwMode="auto">
            <a:xfrm>
              <a:off x="2688" y="1728"/>
              <a:ext cx="48" cy="48"/>
            </a:xfrm>
            <a:prstGeom prst="ellipse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7961" name="Line 41"/>
            <p:cNvSpPr>
              <a:spLocks noChangeShapeType="1"/>
            </p:cNvSpPr>
            <p:nvPr/>
          </p:nvSpPr>
          <p:spPr bwMode="auto">
            <a:xfrm flipV="1">
              <a:off x="2409" y="1728"/>
              <a:ext cx="327" cy="155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77962" name="Line 42"/>
            <p:cNvSpPr>
              <a:spLocks noChangeShapeType="1"/>
            </p:cNvSpPr>
            <p:nvPr/>
          </p:nvSpPr>
          <p:spPr bwMode="auto">
            <a:xfrm flipV="1">
              <a:off x="2400" y="1902"/>
              <a:ext cx="407" cy="11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77963" name="Line 43"/>
            <p:cNvSpPr>
              <a:spLocks noChangeShapeType="1"/>
            </p:cNvSpPr>
            <p:nvPr/>
          </p:nvSpPr>
          <p:spPr bwMode="auto">
            <a:xfrm flipV="1">
              <a:off x="2400" y="1993"/>
              <a:ext cx="416" cy="23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77964" name="Line 44"/>
            <p:cNvSpPr>
              <a:spLocks noChangeShapeType="1"/>
            </p:cNvSpPr>
            <p:nvPr/>
          </p:nvSpPr>
          <p:spPr bwMode="auto">
            <a:xfrm>
              <a:off x="2423" y="1893"/>
              <a:ext cx="274" cy="173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77965" name="Line 45"/>
            <p:cNvSpPr>
              <a:spLocks noChangeShapeType="1"/>
            </p:cNvSpPr>
            <p:nvPr/>
          </p:nvSpPr>
          <p:spPr bwMode="auto">
            <a:xfrm flipH="1">
              <a:off x="1152" y="1920"/>
              <a:ext cx="720" cy="4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77966" name="Line 46"/>
            <p:cNvSpPr>
              <a:spLocks noChangeShapeType="1"/>
            </p:cNvSpPr>
            <p:nvPr/>
          </p:nvSpPr>
          <p:spPr bwMode="auto">
            <a:xfrm>
              <a:off x="1200" y="1872"/>
              <a:ext cx="766" cy="12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77967" name="Text Box 47"/>
          <p:cNvSpPr txBox="1">
            <a:spLocks noChangeArrowheads="1"/>
          </p:cNvSpPr>
          <p:nvPr/>
        </p:nvSpPr>
        <p:spPr bwMode="auto">
          <a:xfrm>
            <a:off x="304800" y="3733800"/>
            <a:ext cx="8642350" cy="173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99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C222B7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>
                <a:latin typeface="Comic Sans MS" pitchFamily="66" charset="0"/>
                <a:ea typeface="굴림" pitchFamily="50" charset="-127"/>
              </a:rPr>
              <a:t>For each </a:t>
            </a:r>
            <a:r>
              <a:rPr lang="en-US" sz="2400" b="1">
                <a:solidFill>
                  <a:srgbClr val="FF0000"/>
                </a:solidFill>
                <a:latin typeface="Comic Sans MS" pitchFamily="66" charset="0"/>
                <a:ea typeface="굴림" pitchFamily="50" charset="-127"/>
              </a:rPr>
              <a:t>large</a:t>
            </a:r>
            <a:r>
              <a:rPr lang="en-US" sz="2400" b="1">
                <a:latin typeface="Comic Sans MS" pitchFamily="66" charset="0"/>
                <a:ea typeface="굴림" pitchFamily="50" charset="-127"/>
              </a:rPr>
              <a:t> </a:t>
            </a:r>
            <a:r>
              <a:rPr lang="en-US" sz="2400" b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</a:rPr>
              <a:t>B</a:t>
            </a:r>
            <a:r>
              <a:rPr lang="en-US" sz="2400" b="1" baseline="-25000">
                <a:solidFill>
                  <a:srgbClr val="0000FF"/>
                </a:solidFill>
                <a:latin typeface="Comic Sans MS" pitchFamily="66" charset="0"/>
                <a:ea typeface="굴림" pitchFamily="50" charset="-127"/>
              </a:rPr>
              <a:t>i</a:t>
            </a:r>
            <a:r>
              <a:rPr lang="en-US" sz="2400" b="1">
                <a:latin typeface="Comic Sans MS" pitchFamily="66" charset="0"/>
                <a:ea typeface="굴림" pitchFamily="50" charset="-127"/>
              </a:rPr>
              <a:t> estimate num of edges between</a:t>
            </a:r>
            <a:r>
              <a:rPr lang="en-US" sz="2400" b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</a:rPr>
              <a:t> B</a:t>
            </a:r>
            <a:r>
              <a:rPr lang="en-US" sz="2400" b="1" baseline="-25000">
                <a:solidFill>
                  <a:srgbClr val="0000FF"/>
                </a:solidFill>
                <a:latin typeface="Comic Sans MS" pitchFamily="66" charset="0"/>
                <a:ea typeface="굴림" pitchFamily="50" charset="-127"/>
              </a:rPr>
              <a:t>i</a:t>
            </a:r>
            <a:r>
              <a:rPr lang="en-US" sz="2400" b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</a:rPr>
              <a:t> </a:t>
            </a:r>
            <a:r>
              <a:rPr lang="en-US" sz="2400" b="1">
                <a:latin typeface="Comic Sans MS" pitchFamily="66" charset="0"/>
                <a:ea typeface="굴림" pitchFamily="50" charset="-127"/>
              </a:rPr>
              <a:t>and </a:t>
            </a:r>
            <a:r>
              <a:rPr lang="en-US" sz="2400" b="1">
                <a:solidFill>
                  <a:srgbClr val="FF0000"/>
                </a:solidFill>
                <a:latin typeface="Comic Sans MS" pitchFamily="66" charset="0"/>
                <a:ea typeface="굴림" pitchFamily="50" charset="-127"/>
              </a:rPr>
              <a:t>small </a:t>
            </a:r>
            <a:r>
              <a:rPr lang="en-US" sz="2400" b="1">
                <a:latin typeface="Comic Sans MS" pitchFamily="66" charset="0"/>
                <a:ea typeface="굴림" pitchFamily="50" charset="-127"/>
              </a:rPr>
              <a:t>buckets by </a:t>
            </a:r>
            <a:r>
              <a:rPr lang="en-US" sz="2400" b="1">
                <a:solidFill>
                  <a:srgbClr val="008000"/>
                </a:solidFill>
                <a:latin typeface="Comic Sans MS" pitchFamily="66" charset="0"/>
                <a:ea typeface="굴림" pitchFamily="50" charset="-127"/>
              </a:rPr>
              <a:t>sampling neighbors</a:t>
            </a:r>
            <a:r>
              <a:rPr lang="en-US" sz="2400" b="1">
                <a:latin typeface="Comic Sans MS" pitchFamily="66" charset="0"/>
                <a:ea typeface="굴림" pitchFamily="50" charset="-127"/>
              </a:rPr>
              <a:t> of (random) vertices in </a:t>
            </a:r>
            <a:r>
              <a:rPr lang="en-US" sz="2400" b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</a:rPr>
              <a:t>B</a:t>
            </a:r>
            <a:r>
              <a:rPr lang="en-US" sz="2400" b="1" baseline="-25000">
                <a:solidFill>
                  <a:srgbClr val="0000FF"/>
                </a:solidFill>
                <a:latin typeface="Comic Sans MS" pitchFamily="66" charset="0"/>
                <a:ea typeface="굴림" pitchFamily="50" charset="-127"/>
              </a:rPr>
              <a:t>i</a:t>
            </a:r>
            <a:r>
              <a:rPr lang="en-US" sz="2400" b="1">
                <a:latin typeface="Comic Sans MS" pitchFamily="66" charset="0"/>
                <a:ea typeface="굴림" pitchFamily="50" charset="-127"/>
              </a:rPr>
              <a:t>.</a:t>
            </a:r>
            <a:r>
              <a:rPr lang="en-US" sz="2400" b="1">
                <a:latin typeface="Comic Sans MS" pitchFamily="66" charset="0"/>
                <a:ea typeface="굴림" pitchFamily="50" charset="-127"/>
                <a:sym typeface="Symbol" pitchFamily="18" charset="2"/>
              </a:rPr>
              <a:t> </a:t>
            </a:r>
          </a:p>
          <a:p>
            <a:pPr eaLnBrk="0" hangingPunct="0">
              <a:spcBef>
                <a:spcPct val="50000"/>
              </a:spcBef>
            </a:pPr>
            <a:r>
              <a:rPr lang="en-US" sz="2400" b="1">
                <a:latin typeface="Comic Sans MS" pitchFamily="66" charset="0"/>
                <a:ea typeface="굴림" pitchFamily="50" charset="-127"/>
                <a:sym typeface="Symbol" pitchFamily="18" charset="2"/>
              </a:rPr>
              <a:t>By adding this estimate </a:t>
            </a:r>
            <a:r>
              <a:rPr lang="en-US" sz="2400" b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sym typeface="Symbol" pitchFamily="18" charset="2"/>
              </a:rPr>
              <a:t>e</a:t>
            </a:r>
            <a:r>
              <a:rPr lang="en-US" sz="2400" b="1" baseline="-2500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sym typeface="Symbol" pitchFamily="18" charset="2"/>
              </a:rPr>
              <a:t>i</a:t>
            </a:r>
            <a:r>
              <a:rPr lang="en-US" sz="2400" b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sym typeface="Symbol" pitchFamily="18" charset="2"/>
              </a:rPr>
              <a:t> </a:t>
            </a:r>
            <a:r>
              <a:rPr lang="en-US" sz="2400" b="1">
                <a:latin typeface="Comic Sans MS" pitchFamily="66" charset="0"/>
                <a:ea typeface="굴림" pitchFamily="50" charset="-127"/>
                <a:sym typeface="Symbol" pitchFamily="18" charset="2"/>
              </a:rPr>
              <a:t>to </a:t>
            </a:r>
            <a:r>
              <a:rPr lang="en-US" sz="2400" b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sym typeface="Symbol" pitchFamily="18" charset="2"/>
              </a:rPr>
              <a:t>(**)</a:t>
            </a:r>
            <a:r>
              <a:rPr lang="en-US" sz="2400" b="1">
                <a:latin typeface="Comic Sans MS" pitchFamily="66" charset="0"/>
                <a:ea typeface="굴림" pitchFamily="50" charset="-127"/>
                <a:sym typeface="Symbol" pitchFamily="18" charset="2"/>
              </a:rPr>
              <a:t> get </a:t>
            </a:r>
            <a:r>
              <a:rPr lang="en-US" sz="2400" b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sym typeface="Symbol" pitchFamily="18" charset="2"/>
              </a:rPr>
              <a:t>(1+)-</a:t>
            </a:r>
            <a:r>
              <a:rPr lang="en-US" sz="2400" b="1">
                <a:latin typeface="Comic Sans MS" pitchFamily="66" charset="0"/>
                <a:ea typeface="굴림" pitchFamily="50" charset="-127"/>
                <a:sym typeface="Symbol" pitchFamily="18" charset="2"/>
              </a:rPr>
              <a:t>approx.</a:t>
            </a:r>
            <a:endParaRPr lang="en-US" sz="2000">
              <a:solidFill>
                <a:srgbClr val="FFFFFF"/>
              </a:solidFill>
              <a:latin typeface="Verdana" pitchFamily="34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977969" name="Line 49"/>
          <p:cNvSpPr>
            <a:spLocks noChangeShapeType="1"/>
          </p:cNvSpPr>
          <p:nvPr/>
        </p:nvSpPr>
        <p:spPr bwMode="auto">
          <a:xfrm flipH="1" flipV="1">
            <a:off x="2438400" y="3200400"/>
            <a:ext cx="990600" cy="990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77970" name="Text Box 50"/>
          <p:cNvSpPr txBox="1">
            <a:spLocks noChangeArrowheads="1"/>
          </p:cNvSpPr>
          <p:nvPr/>
        </p:nvSpPr>
        <p:spPr bwMode="auto">
          <a:xfrm>
            <a:off x="381000" y="5486400"/>
            <a:ext cx="441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30000"/>
              </a:spcBef>
              <a:buClr>
                <a:schemeClr val="folHlink"/>
              </a:buClr>
              <a:buSzPct val="110000"/>
              <a:buFont typeface="Wingdings" pitchFamily="2" charset="2"/>
              <a:buNone/>
            </a:pPr>
            <a:r>
              <a:rPr lang="en-US" sz="2400" b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(1/n)</a:t>
            </a:r>
            <a:r>
              <a:rPr lang="en-US" sz="2800" b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</a:t>
            </a:r>
            <a:r>
              <a:rPr lang="en-US" sz="2800" b="1" baseline="-25000">
                <a:solidFill>
                  <a:srgbClr val="FF0000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large</a:t>
            </a:r>
            <a:r>
              <a:rPr lang="en-US" sz="2800" b="1" baseline="-2500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</a:t>
            </a:r>
            <a:r>
              <a:rPr lang="en-US" sz="2400" b="1" baseline="-2500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i  </a:t>
            </a:r>
            <a:r>
              <a:rPr lang="en-US" sz="2400" b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b</a:t>
            </a:r>
            <a:r>
              <a:rPr lang="en-US" sz="2400" b="1" baseline="-2500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i</a:t>
            </a:r>
            <a:r>
              <a:rPr lang="en-US" sz="2400" b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(1+</a:t>
            </a:r>
            <a:r>
              <a:rPr lang="en-US" sz="2400" b="1">
                <a:solidFill>
                  <a:srgbClr val="0000FF"/>
                </a:solidFill>
                <a:latin typeface="Verdana" pitchFamily="34" charset="0"/>
                <a:ea typeface="굴림" pitchFamily="50" charset="-127"/>
                <a:sym typeface="Symbol" pitchFamily="18" charset="2"/>
              </a:rPr>
              <a:t></a:t>
            </a:r>
            <a:r>
              <a:rPr lang="en-US" sz="2400" b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sym typeface="Symbol" pitchFamily="18" charset="2"/>
              </a:rPr>
              <a:t>)</a:t>
            </a:r>
            <a:r>
              <a:rPr lang="en-US" sz="2400" b="1" baseline="3000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sym typeface="Symbol" pitchFamily="18" charset="2"/>
              </a:rPr>
              <a:t>i</a:t>
            </a:r>
            <a:r>
              <a:rPr lang="en-US" sz="2400" baseline="30000">
                <a:latin typeface="Comic Sans MS" pitchFamily="66" charset="0"/>
                <a:ea typeface="굴림" pitchFamily="50" charset="-127"/>
                <a:sym typeface="Symbol" pitchFamily="18" charset="2"/>
              </a:rPr>
              <a:t>         </a:t>
            </a:r>
            <a:r>
              <a:rPr lang="en-US" sz="2400" b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(**)</a:t>
            </a:r>
          </a:p>
        </p:txBody>
      </p:sp>
      <p:sp>
        <p:nvSpPr>
          <p:cNvPr id="977971" name="Text Box 51"/>
          <p:cNvSpPr txBox="1">
            <a:spLocks noChangeArrowheads="1"/>
          </p:cNvSpPr>
          <p:nvPr/>
        </p:nvSpPr>
        <p:spPr bwMode="auto">
          <a:xfrm>
            <a:off x="1981200" y="6096000"/>
            <a:ext cx="4343400" cy="544513"/>
          </a:xfrm>
          <a:prstGeom prst="rect">
            <a:avLst/>
          </a:prstGeom>
          <a:noFill/>
          <a:ln w="25400">
            <a:solidFill>
              <a:srgbClr val="C222B7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30000"/>
              </a:spcBef>
              <a:buClr>
                <a:schemeClr val="folHlink"/>
              </a:buClr>
              <a:buSzPct val="110000"/>
              <a:buFont typeface="Wingdings" pitchFamily="2" charset="2"/>
              <a:buNone/>
            </a:pPr>
            <a:r>
              <a:rPr lang="en-US" sz="2400" b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(1/n)</a:t>
            </a:r>
            <a:r>
              <a:rPr lang="en-US" sz="2800" b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</a:t>
            </a:r>
            <a:r>
              <a:rPr lang="en-US" sz="2800" b="1" baseline="-25000">
                <a:solidFill>
                  <a:srgbClr val="FF0000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large</a:t>
            </a:r>
            <a:r>
              <a:rPr lang="en-US" sz="2800" b="1" baseline="-2500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</a:t>
            </a:r>
            <a:r>
              <a:rPr lang="en-US" sz="2400" b="1" baseline="-2500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i </a:t>
            </a:r>
            <a:r>
              <a:rPr lang="en-US" sz="2400" b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(b</a:t>
            </a:r>
            <a:r>
              <a:rPr lang="en-US" sz="2400" b="1" baseline="-2500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i</a:t>
            </a:r>
            <a:r>
              <a:rPr lang="en-US" sz="2400" b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(1+</a:t>
            </a:r>
            <a:r>
              <a:rPr lang="en-US" sz="2400" b="1">
                <a:solidFill>
                  <a:srgbClr val="0000FF"/>
                </a:solidFill>
                <a:latin typeface="Verdana" pitchFamily="34" charset="0"/>
                <a:ea typeface="굴림" pitchFamily="50" charset="-127"/>
                <a:sym typeface="Symbol" pitchFamily="18" charset="2"/>
              </a:rPr>
              <a:t></a:t>
            </a:r>
            <a:r>
              <a:rPr lang="en-US" sz="2400" b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sym typeface="Symbol" pitchFamily="18" charset="2"/>
              </a:rPr>
              <a:t>)</a:t>
            </a:r>
            <a:r>
              <a:rPr lang="en-US" sz="2400" b="1" baseline="3000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sym typeface="Symbol" pitchFamily="18" charset="2"/>
              </a:rPr>
              <a:t>i </a:t>
            </a:r>
            <a:r>
              <a:rPr lang="en-US" b="1">
                <a:solidFill>
                  <a:srgbClr val="0000FF"/>
                </a:solidFill>
                <a:sym typeface="Symbol" pitchFamily="18" charset="2"/>
              </a:rPr>
              <a:t>+ </a:t>
            </a:r>
            <a:r>
              <a:rPr lang="en-US" sz="2400" b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e</a:t>
            </a:r>
            <a:r>
              <a:rPr lang="en-US" sz="2400" b="1" baseline="-2500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i</a:t>
            </a:r>
            <a:r>
              <a:rPr lang="en-US" sz="2400" b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)</a:t>
            </a:r>
            <a:endParaRPr lang="en-US" sz="2400" b="1" baseline="-25000">
              <a:solidFill>
                <a:srgbClr val="0000FF"/>
              </a:solidFill>
              <a:latin typeface="Comic Sans MS" pitchFamily="66" charset="0"/>
              <a:ea typeface="굴림" pitchFamily="50" charset="-127"/>
              <a:cs typeface="Arial" charset="0"/>
              <a:sym typeface="Symbol" pitchFamily="18" charset="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7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7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7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7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7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79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7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79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7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7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7925" grpId="0" animBg="1"/>
      <p:bldP spid="977926" grpId="0" animBg="1"/>
      <p:bldP spid="977927" grpId="0"/>
      <p:bldP spid="977928" grpId="0"/>
      <p:bldP spid="977969" grpId="0" animBg="1"/>
      <p:bldP spid="977970" grpId="0"/>
      <p:bldP spid="97797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89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685800"/>
          </a:xfrm>
        </p:spPr>
        <p:txBody>
          <a:bodyPr/>
          <a:lstStyle/>
          <a:p>
            <a:r>
              <a:rPr lang="en-US" sz="2800" b="1" dirty="0">
                <a:solidFill>
                  <a:srgbClr val="C222B7"/>
                </a:solidFill>
                <a:latin typeface="Comic Sans MS" pitchFamily="66" charset="0"/>
              </a:rPr>
              <a:t>Part I(b): Number of </a:t>
            </a:r>
            <a:r>
              <a:rPr lang="en-US" sz="2800" b="1" dirty="0" smtClean="0">
                <a:solidFill>
                  <a:srgbClr val="C222B7"/>
                </a:solidFill>
                <a:latin typeface="Comic Sans MS" pitchFamily="66" charset="0"/>
              </a:rPr>
              <a:t>subgraphs - Stars</a:t>
            </a:r>
            <a:endParaRPr lang="en-US" sz="2800" b="1" dirty="0">
              <a:solidFill>
                <a:srgbClr val="C222B7"/>
              </a:solidFill>
              <a:latin typeface="Comic Sans MS" pitchFamily="66" charset="0"/>
            </a:endParaRPr>
          </a:p>
        </p:txBody>
      </p:sp>
      <p:sp>
        <p:nvSpPr>
          <p:cNvPr id="978951" name="Text Box 7"/>
          <p:cNvSpPr txBox="1">
            <a:spLocks noChangeArrowheads="1"/>
          </p:cNvSpPr>
          <p:nvPr/>
        </p:nvSpPr>
        <p:spPr bwMode="auto">
          <a:xfrm>
            <a:off x="304800" y="1066800"/>
            <a:ext cx="864235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99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C222B7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>
                <a:latin typeface="Comic Sans MS" pitchFamily="66" charset="0"/>
                <a:ea typeface="굴림" pitchFamily="50" charset="-127"/>
              </a:rPr>
              <a:t>Approximating avg. degree same as approximating num of </a:t>
            </a:r>
            <a:r>
              <a:rPr lang="en-US" sz="2400" b="1">
                <a:solidFill>
                  <a:srgbClr val="008000"/>
                </a:solidFill>
                <a:latin typeface="Comic Sans MS" pitchFamily="66" charset="0"/>
                <a:ea typeface="굴림" pitchFamily="50" charset="-127"/>
              </a:rPr>
              <a:t>edges</a:t>
            </a:r>
            <a:r>
              <a:rPr lang="en-US" sz="2400" b="1">
                <a:latin typeface="Comic Sans MS" pitchFamily="66" charset="0"/>
                <a:ea typeface="굴림" pitchFamily="50" charset="-127"/>
              </a:rPr>
              <a:t>. What about other </a:t>
            </a:r>
            <a:r>
              <a:rPr lang="en-US" sz="2400" b="1">
                <a:solidFill>
                  <a:srgbClr val="008000"/>
                </a:solidFill>
                <a:latin typeface="Comic Sans MS" pitchFamily="66" charset="0"/>
                <a:ea typeface="굴림" pitchFamily="50" charset="-127"/>
              </a:rPr>
              <a:t>subgraphs? </a:t>
            </a:r>
            <a:r>
              <a:rPr lang="en-US" sz="2400" b="1">
                <a:latin typeface="Comic Sans MS" pitchFamily="66" charset="0"/>
                <a:ea typeface="굴림" pitchFamily="50" charset="-127"/>
              </a:rPr>
              <a:t>(Also known as counting </a:t>
            </a:r>
            <a:r>
              <a:rPr lang="en-US" sz="2400" b="1">
                <a:solidFill>
                  <a:srgbClr val="008000"/>
                </a:solidFill>
                <a:latin typeface="Comic Sans MS" pitchFamily="66" charset="0"/>
                <a:ea typeface="굴림" pitchFamily="50" charset="-127"/>
              </a:rPr>
              <a:t>network motifs.</a:t>
            </a:r>
            <a:r>
              <a:rPr lang="en-US" sz="2400" b="1">
                <a:latin typeface="Comic Sans MS" pitchFamily="66" charset="0"/>
                <a:ea typeface="굴림" pitchFamily="50" charset="-127"/>
              </a:rPr>
              <a:t>)</a:t>
            </a:r>
            <a:endParaRPr lang="en-US" sz="2000">
              <a:latin typeface="Verdana" pitchFamily="34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978976" name="Text Box 32"/>
          <p:cNvSpPr txBox="1">
            <a:spLocks noChangeArrowheads="1"/>
          </p:cNvSpPr>
          <p:nvPr/>
        </p:nvSpPr>
        <p:spPr bwMode="auto">
          <a:xfrm>
            <a:off x="228600" y="2362200"/>
            <a:ext cx="8642350" cy="1292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99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C222B7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 dirty="0">
                <a:solidFill>
                  <a:schemeClr val="bg2"/>
                </a:solidFill>
                <a:latin typeface="Comic Sans MS" pitchFamily="66" charset="0"/>
                <a:ea typeface="굴림" pitchFamily="50" charset="-127"/>
              </a:rPr>
              <a:t>[</a:t>
            </a:r>
            <a:r>
              <a:rPr lang="en-US" sz="2400" b="1" dirty="0" err="1">
                <a:solidFill>
                  <a:schemeClr val="bg2"/>
                </a:solidFill>
                <a:latin typeface="Comic Sans MS" pitchFamily="66" charset="0"/>
                <a:ea typeface="굴림" pitchFamily="50" charset="-127"/>
              </a:rPr>
              <a:t>Gonen,R,Shavitt</a:t>
            </a:r>
            <a:r>
              <a:rPr lang="en-US" sz="2400" b="1" dirty="0">
                <a:solidFill>
                  <a:schemeClr val="bg2"/>
                </a:solidFill>
                <a:latin typeface="Comic Sans MS" pitchFamily="66" charset="0"/>
                <a:ea typeface="굴림" pitchFamily="50" charset="-127"/>
              </a:rPr>
              <a:t>]</a:t>
            </a:r>
            <a:r>
              <a:rPr lang="en-US" sz="2400" b="1" dirty="0">
                <a:latin typeface="Comic Sans MS" pitchFamily="66" charset="0"/>
                <a:ea typeface="굴림" pitchFamily="50" charset="-127"/>
              </a:rPr>
              <a:t> considered </a:t>
            </a:r>
            <a:r>
              <a:rPr lang="en-US" sz="2400" b="1" dirty="0">
                <a:solidFill>
                  <a:srgbClr val="008000"/>
                </a:solidFill>
                <a:latin typeface="Comic Sans MS" pitchFamily="66" charset="0"/>
                <a:ea typeface="굴림" pitchFamily="50" charset="-127"/>
              </a:rPr>
              <a:t>length-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</a:rPr>
              <a:t>2</a:t>
            </a:r>
            <a:r>
              <a:rPr lang="en-US" sz="2400" b="1" dirty="0">
                <a:solidFill>
                  <a:srgbClr val="008000"/>
                </a:solidFill>
                <a:latin typeface="Comic Sans MS" pitchFamily="66" charset="0"/>
                <a:ea typeface="굴림" pitchFamily="50" charset="-127"/>
              </a:rPr>
              <a:t> paths</a:t>
            </a:r>
            <a:r>
              <a:rPr lang="en-US" sz="2400" b="1" dirty="0">
                <a:latin typeface="Comic Sans MS" pitchFamily="66" charset="0"/>
                <a:ea typeface="굴림" pitchFamily="50" charset="-127"/>
              </a:rPr>
              <a:t>, and more generally, </a:t>
            </a:r>
            <a:r>
              <a:rPr lang="en-US" sz="2400" b="1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</a:rPr>
              <a:t>k</a:t>
            </a:r>
            <a:r>
              <a:rPr lang="en-US" sz="2400" b="1" dirty="0" smtClean="0">
                <a:solidFill>
                  <a:srgbClr val="008000"/>
                </a:solidFill>
                <a:latin typeface="Comic Sans MS" pitchFamily="66" charset="0"/>
                <a:ea typeface="굴림" pitchFamily="50" charset="-127"/>
              </a:rPr>
              <a:t>-stars</a:t>
            </a:r>
            <a:r>
              <a:rPr lang="en-US" sz="2400" b="1" dirty="0">
                <a:latin typeface="Comic Sans MS" pitchFamily="66" charset="0"/>
                <a:ea typeface="굴림" pitchFamily="50" charset="-127"/>
              </a:rPr>
              <a:t>.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b="1" dirty="0">
                <a:latin typeface="Comic Sans MS" pitchFamily="66" charset="0"/>
                <a:ea typeface="굴림" pitchFamily="50" charset="-127"/>
              </a:rPr>
              <a:t>(</a:t>
            </a:r>
            <a:r>
              <a:rPr lang="en-US" sz="2000" b="1" dirty="0" err="1">
                <a:latin typeface="Comic Sans MS" pitchFamily="66" charset="0"/>
                <a:ea typeface="굴림" pitchFamily="50" charset="-127"/>
              </a:rPr>
              <a:t>avg</a:t>
            </a:r>
            <a:r>
              <a:rPr lang="en-US" sz="2000" b="1" dirty="0">
                <a:latin typeface="Comic Sans MS" pitchFamily="66" charset="0"/>
                <a:ea typeface="굴림" pitchFamily="50" charset="-127"/>
              </a:rPr>
              <a:t> </a:t>
            </a:r>
            <a:r>
              <a:rPr lang="en-US" sz="2000" b="1" dirty="0" err="1">
                <a:latin typeface="Comic Sans MS" pitchFamily="66" charset="0"/>
                <a:ea typeface="굴림" pitchFamily="50" charset="-127"/>
              </a:rPr>
              <a:t>deg</a:t>
            </a:r>
            <a:r>
              <a:rPr lang="en-US" sz="2000" b="1" dirty="0">
                <a:latin typeface="Comic Sans MS" pitchFamily="66" charset="0"/>
                <a:ea typeface="굴림" pitchFamily="50" charset="-127"/>
              </a:rPr>
              <a:t> + </a:t>
            </a:r>
            <a:r>
              <a:rPr lang="en-US" sz="20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</a:rPr>
              <a:t>2</a:t>
            </a:r>
            <a:r>
              <a:rPr lang="en-US" sz="2000" b="1" dirty="0">
                <a:latin typeface="Comic Sans MS" pitchFamily="66" charset="0"/>
                <a:ea typeface="굴림" pitchFamily="50" charset="-127"/>
              </a:rPr>
              <a:t>-stars gives </a:t>
            </a:r>
            <a:r>
              <a:rPr lang="en-US" sz="2000" b="1" dirty="0">
                <a:solidFill>
                  <a:srgbClr val="008000"/>
                </a:solidFill>
                <a:latin typeface="Comic Sans MS" pitchFamily="66" charset="0"/>
                <a:ea typeface="굴림" pitchFamily="50" charset="-127"/>
              </a:rPr>
              <a:t>variance</a:t>
            </a:r>
            <a:r>
              <a:rPr lang="en-US" sz="2000" b="1" dirty="0">
                <a:latin typeface="Comic Sans MS" pitchFamily="66" charset="0"/>
                <a:ea typeface="굴림" pitchFamily="50" charset="-127"/>
              </a:rPr>
              <a:t>, larger </a:t>
            </a:r>
            <a:r>
              <a:rPr lang="en-US" sz="2000" b="1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</a:rPr>
              <a:t>k</a:t>
            </a:r>
            <a:r>
              <a:rPr lang="en-US" sz="2000" b="1" dirty="0" smtClean="0">
                <a:latin typeface="Comic Sans MS" pitchFamily="66" charset="0"/>
                <a:ea typeface="굴림" pitchFamily="50" charset="-127"/>
              </a:rPr>
              <a:t>– </a:t>
            </a:r>
            <a:r>
              <a:rPr lang="en-US" sz="2000" b="1" dirty="0">
                <a:latin typeface="Comic Sans MS" pitchFamily="66" charset="0"/>
                <a:ea typeface="굴림" pitchFamily="50" charset="-127"/>
              </a:rPr>
              <a:t>higher </a:t>
            </a:r>
            <a:r>
              <a:rPr lang="en-US" sz="2000" b="1" dirty="0">
                <a:solidFill>
                  <a:srgbClr val="008000"/>
                </a:solidFill>
                <a:latin typeface="Comic Sans MS" pitchFamily="66" charset="0"/>
                <a:ea typeface="굴림" pitchFamily="50" charset="-127"/>
              </a:rPr>
              <a:t>moments</a:t>
            </a:r>
            <a:r>
              <a:rPr lang="en-US" sz="2000" b="1" dirty="0">
                <a:latin typeface="Comic Sans MS" pitchFamily="66" charset="0"/>
                <a:ea typeface="굴림" pitchFamily="50" charset="-127"/>
              </a:rPr>
              <a:t>)</a:t>
            </a:r>
            <a:endParaRPr lang="en-US" sz="2000" dirty="0">
              <a:solidFill>
                <a:srgbClr val="008000"/>
              </a:solidFill>
              <a:latin typeface="Verdana" pitchFamily="34" charset="0"/>
              <a:ea typeface="굴림" pitchFamily="50" charset="-127"/>
              <a:sym typeface="Symbol" pitchFamily="18" charset="2"/>
            </a:endParaRPr>
          </a:p>
        </p:txBody>
      </p:sp>
      <p:grpSp>
        <p:nvGrpSpPr>
          <p:cNvPr id="978995" name="Group 51"/>
          <p:cNvGrpSpPr>
            <a:grpSpLocks/>
          </p:cNvGrpSpPr>
          <p:nvPr/>
        </p:nvGrpSpPr>
        <p:grpSpPr bwMode="auto">
          <a:xfrm>
            <a:off x="3810000" y="3048000"/>
            <a:ext cx="976313" cy="80963"/>
            <a:chOff x="2400" y="1824"/>
            <a:chExt cx="615" cy="51"/>
          </a:xfrm>
        </p:grpSpPr>
        <p:sp>
          <p:nvSpPr>
            <p:cNvPr id="978977" name="Oval 33"/>
            <p:cNvSpPr>
              <a:spLocks noChangeArrowheads="1"/>
            </p:cNvSpPr>
            <p:nvPr/>
          </p:nvSpPr>
          <p:spPr bwMode="auto">
            <a:xfrm>
              <a:off x="2400" y="1824"/>
              <a:ext cx="48" cy="48"/>
            </a:xfrm>
            <a:prstGeom prst="ellipse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8978" name="Oval 34"/>
            <p:cNvSpPr>
              <a:spLocks noChangeArrowheads="1"/>
            </p:cNvSpPr>
            <p:nvPr/>
          </p:nvSpPr>
          <p:spPr bwMode="auto">
            <a:xfrm>
              <a:off x="2688" y="1824"/>
              <a:ext cx="48" cy="48"/>
            </a:xfrm>
            <a:prstGeom prst="ellipse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8979" name="Oval 35"/>
            <p:cNvSpPr>
              <a:spLocks noChangeArrowheads="1"/>
            </p:cNvSpPr>
            <p:nvPr/>
          </p:nvSpPr>
          <p:spPr bwMode="auto">
            <a:xfrm>
              <a:off x="2967" y="1827"/>
              <a:ext cx="48" cy="48"/>
            </a:xfrm>
            <a:prstGeom prst="ellipse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8986" name="Line 42"/>
            <p:cNvSpPr>
              <a:spLocks noChangeShapeType="1"/>
            </p:cNvSpPr>
            <p:nvPr/>
          </p:nvSpPr>
          <p:spPr bwMode="auto">
            <a:xfrm>
              <a:off x="2439" y="1842"/>
              <a:ext cx="24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78987" name="Line 43"/>
            <p:cNvSpPr>
              <a:spLocks noChangeShapeType="1"/>
            </p:cNvSpPr>
            <p:nvPr/>
          </p:nvSpPr>
          <p:spPr bwMode="auto">
            <a:xfrm>
              <a:off x="2734" y="1838"/>
              <a:ext cx="247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979001" name="Group 57"/>
          <p:cNvGrpSpPr>
            <a:grpSpLocks/>
          </p:cNvGrpSpPr>
          <p:nvPr/>
        </p:nvGrpSpPr>
        <p:grpSpPr bwMode="auto">
          <a:xfrm>
            <a:off x="5867400" y="2743200"/>
            <a:ext cx="685800" cy="533400"/>
            <a:chOff x="3888" y="1632"/>
            <a:chExt cx="455" cy="382"/>
          </a:xfrm>
        </p:grpSpPr>
        <p:sp>
          <p:nvSpPr>
            <p:cNvPr id="978980" name="Oval 36"/>
            <p:cNvSpPr>
              <a:spLocks noChangeArrowheads="1"/>
            </p:cNvSpPr>
            <p:nvPr/>
          </p:nvSpPr>
          <p:spPr bwMode="auto">
            <a:xfrm>
              <a:off x="4055" y="1781"/>
              <a:ext cx="48" cy="48"/>
            </a:xfrm>
            <a:prstGeom prst="ellipse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8981" name="Oval 37"/>
            <p:cNvSpPr>
              <a:spLocks noChangeArrowheads="1"/>
            </p:cNvSpPr>
            <p:nvPr/>
          </p:nvSpPr>
          <p:spPr bwMode="auto">
            <a:xfrm>
              <a:off x="3888" y="1637"/>
              <a:ext cx="48" cy="48"/>
            </a:xfrm>
            <a:prstGeom prst="ellipse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8982" name="Oval 38"/>
            <p:cNvSpPr>
              <a:spLocks noChangeArrowheads="1"/>
            </p:cNvSpPr>
            <p:nvPr/>
          </p:nvSpPr>
          <p:spPr bwMode="auto">
            <a:xfrm>
              <a:off x="4231" y="1632"/>
              <a:ext cx="48" cy="48"/>
            </a:xfrm>
            <a:prstGeom prst="ellipse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8983" name="Oval 39"/>
            <p:cNvSpPr>
              <a:spLocks noChangeArrowheads="1"/>
            </p:cNvSpPr>
            <p:nvPr/>
          </p:nvSpPr>
          <p:spPr bwMode="auto">
            <a:xfrm>
              <a:off x="3893" y="1878"/>
              <a:ext cx="48" cy="48"/>
            </a:xfrm>
            <a:prstGeom prst="ellipse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8984" name="Oval 40"/>
            <p:cNvSpPr>
              <a:spLocks noChangeArrowheads="1"/>
            </p:cNvSpPr>
            <p:nvPr/>
          </p:nvSpPr>
          <p:spPr bwMode="auto">
            <a:xfrm>
              <a:off x="4295" y="1829"/>
              <a:ext cx="48" cy="48"/>
            </a:xfrm>
            <a:prstGeom prst="ellipse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8985" name="Oval 41"/>
            <p:cNvSpPr>
              <a:spLocks noChangeArrowheads="1"/>
            </p:cNvSpPr>
            <p:nvPr/>
          </p:nvSpPr>
          <p:spPr bwMode="auto">
            <a:xfrm>
              <a:off x="4089" y="1966"/>
              <a:ext cx="48" cy="48"/>
            </a:xfrm>
            <a:prstGeom prst="ellipse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8989" name="Line 45"/>
            <p:cNvSpPr>
              <a:spLocks noChangeShapeType="1"/>
            </p:cNvSpPr>
            <p:nvPr/>
          </p:nvSpPr>
          <p:spPr bwMode="auto">
            <a:xfrm>
              <a:off x="3911" y="1679"/>
              <a:ext cx="144" cy="10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78990" name="Line 46"/>
            <p:cNvSpPr>
              <a:spLocks noChangeShapeType="1"/>
            </p:cNvSpPr>
            <p:nvPr/>
          </p:nvSpPr>
          <p:spPr bwMode="auto">
            <a:xfrm flipH="1">
              <a:off x="4103" y="1664"/>
              <a:ext cx="142" cy="133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78992" name="Line 48"/>
            <p:cNvSpPr>
              <a:spLocks noChangeShapeType="1"/>
            </p:cNvSpPr>
            <p:nvPr/>
          </p:nvSpPr>
          <p:spPr bwMode="auto">
            <a:xfrm>
              <a:off x="4094" y="1811"/>
              <a:ext cx="210" cy="3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78993" name="Line 49"/>
            <p:cNvSpPr>
              <a:spLocks noChangeShapeType="1"/>
            </p:cNvSpPr>
            <p:nvPr/>
          </p:nvSpPr>
          <p:spPr bwMode="auto">
            <a:xfrm>
              <a:off x="4083" y="1829"/>
              <a:ext cx="2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78994" name="Line 50"/>
            <p:cNvSpPr>
              <a:spLocks noChangeShapeType="1"/>
            </p:cNvSpPr>
            <p:nvPr/>
          </p:nvSpPr>
          <p:spPr bwMode="auto">
            <a:xfrm flipH="1">
              <a:off x="3929" y="1817"/>
              <a:ext cx="141" cy="8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78997" name="Text Box 53"/>
          <p:cNvSpPr txBox="1">
            <a:spLocks noChangeArrowheads="1"/>
          </p:cNvSpPr>
          <p:nvPr/>
        </p:nvSpPr>
        <p:spPr bwMode="auto">
          <a:xfrm>
            <a:off x="228600" y="3886200"/>
            <a:ext cx="871855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99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C222B7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 dirty="0">
                <a:latin typeface="Comic Sans MS" pitchFamily="66" charset="0"/>
                <a:ea typeface="굴림" pitchFamily="50" charset="-127"/>
                <a:sym typeface="Symbol" pitchFamily="18" charset="2"/>
              </a:rPr>
              <a:t>Let  </a:t>
            </a:r>
            <a:r>
              <a:rPr lang="en-US" sz="2400" b="1" dirty="0" err="1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sym typeface="Symbol" pitchFamily="18" charset="2"/>
              </a:rPr>
              <a:t>s</a:t>
            </a:r>
            <a:r>
              <a:rPr lang="en-US" sz="2400" b="1" baseline="-25000" dirty="0" err="1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sym typeface="Symbol" pitchFamily="18" charset="2"/>
              </a:rPr>
              <a:t>k</a:t>
            </a:r>
            <a:r>
              <a:rPr lang="en-US" sz="2400" b="1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sym typeface="Symbol" pitchFamily="18" charset="2"/>
              </a:rPr>
              <a:t> = </a:t>
            </a:r>
            <a:r>
              <a:rPr lang="en-US" sz="2400" b="1" dirty="0" err="1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sym typeface="Symbol" pitchFamily="18" charset="2"/>
              </a:rPr>
              <a:t>s</a:t>
            </a:r>
            <a:r>
              <a:rPr lang="en-US" sz="2400" b="1" baseline="-25000" dirty="0" err="1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sym typeface="Symbol" pitchFamily="18" charset="2"/>
              </a:rPr>
              <a:t>k</a:t>
            </a:r>
            <a:r>
              <a:rPr lang="en-US" sz="2400" b="1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sym typeface="Symbol" pitchFamily="18" charset="2"/>
              </a:rPr>
              <a:t>(G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sym typeface="Symbol" pitchFamily="18" charset="2"/>
              </a:rPr>
              <a:t>)</a:t>
            </a:r>
            <a:r>
              <a:rPr lang="en-US" sz="2400" b="1" dirty="0">
                <a:latin typeface="Comic Sans MS" pitchFamily="66" charset="0"/>
                <a:ea typeface="굴림" pitchFamily="50" charset="-127"/>
                <a:sym typeface="Symbol" pitchFamily="18" charset="2"/>
              </a:rPr>
              <a:t> denote </a:t>
            </a:r>
            <a:r>
              <a:rPr lang="en-US" sz="2400" b="1" dirty="0" err="1">
                <a:latin typeface="Comic Sans MS" pitchFamily="66" charset="0"/>
                <a:ea typeface="굴림" pitchFamily="50" charset="-127"/>
                <a:sym typeface="Symbol" pitchFamily="18" charset="2"/>
              </a:rPr>
              <a:t>num</a:t>
            </a:r>
            <a:r>
              <a:rPr lang="en-US" sz="2400" b="1" dirty="0">
                <a:latin typeface="Comic Sans MS" pitchFamily="66" charset="0"/>
                <a:ea typeface="굴림" pitchFamily="50" charset="-127"/>
                <a:sym typeface="Symbol" pitchFamily="18" charset="2"/>
              </a:rPr>
              <a:t> of </a:t>
            </a:r>
            <a:r>
              <a:rPr lang="en-US" sz="2400" b="1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sym typeface="Symbol" pitchFamily="18" charset="2"/>
              </a:rPr>
              <a:t>k</a:t>
            </a:r>
            <a:r>
              <a:rPr lang="en-US" sz="2400" b="1" dirty="0" smtClean="0">
                <a:latin typeface="Comic Sans MS" pitchFamily="66" charset="0"/>
                <a:ea typeface="굴림" pitchFamily="50" charset="-127"/>
                <a:sym typeface="Symbol" pitchFamily="18" charset="2"/>
              </a:rPr>
              <a:t>-stars</a:t>
            </a:r>
            <a:r>
              <a:rPr lang="en-US" sz="2400" b="1" dirty="0">
                <a:latin typeface="Comic Sans MS" pitchFamily="66" charset="0"/>
                <a:ea typeface="굴림" pitchFamily="50" charset="-127"/>
                <a:sym typeface="Symbol" pitchFamily="18" charset="2"/>
              </a:rPr>
              <a:t>. Give 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sym typeface="Symbol" pitchFamily="18" charset="2"/>
              </a:rPr>
              <a:t>(1+)-</a:t>
            </a:r>
            <a:r>
              <a:rPr lang="en-US" sz="2400" b="1" dirty="0" err="1">
                <a:latin typeface="Comic Sans MS" pitchFamily="66" charset="0"/>
                <a:ea typeface="굴림" pitchFamily="50" charset="-127"/>
                <a:sym typeface="Symbol" pitchFamily="18" charset="2"/>
              </a:rPr>
              <a:t>approx</a:t>
            </a:r>
            <a:r>
              <a:rPr lang="en-US" sz="2400" b="1" dirty="0">
                <a:latin typeface="Comic Sans MS" pitchFamily="66" charset="0"/>
                <a:ea typeface="굴림" pitchFamily="50" charset="-127"/>
                <a:sym typeface="Symbol" pitchFamily="18" charset="2"/>
              </a:rPr>
              <a:t> algorithm with </a:t>
            </a:r>
            <a:r>
              <a:rPr lang="en-US" sz="2400" b="1" dirty="0">
                <a:solidFill>
                  <a:srgbClr val="008000"/>
                </a:solidFill>
                <a:latin typeface="Comic Sans MS" pitchFamily="66" charset="0"/>
                <a:ea typeface="굴림" pitchFamily="50" charset="-127"/>
                <a:sym typeface="Symbol" pitchFamily="18" charset="2"/>
              </a:rPr>
              <a:t>query </a:t>
            </a:r>
            <a:r>
              <a:rPr lang="en-US" sz="2400" b="1" dirty="0">
                <a:latin typeface="Comic Sans MS" pitchFamily="66" charset="0"/>
                <a:ea typeface="굴림" pitchFamily="50" charset="-127"/>
                <a:sym typeface="Symbol" pitchFamily="18" charset="2"/>
              </a:rPr>
              <a:t>complexity (</a:t>
            </a:r>
            <a:r>
              <a:rPr lang="en-US" sz="2400" b="1" dirty="0" err="1">
                <a:latin typeface="Comic Sans MS" pitchFamily="66" charset="0"/>
                <a:ea typeface="굴림" pitchFamily="50" charset="-127"/>
                <a:sym typeface="Symbol" pitchFamily="18" charset="2"/>
              </a:rPr>
              <a:t>degree+neighbors</a:t>
            </a:r>
            <a:r>
              <a:rPr lang="en-US" sz="2400" b="1" dirty="0">
                <a:latin typeface="Comic Sans MS" pitchFamily="66" charset="0"/>
                <a:ea typeface="굴림" pitchFamily="50" charset="-127"/>
                <a:sym typeface="Symbol" pitchFamily="18" charset="2"/>
              </a:rPr>
              <a:t>):</a:t>
            </a:r>
          </a:p>
        </p:txBody>
      </p:sp>
      <p:graphicFrame>
        <p:nvGraphicFramePr>
          <p:cNvPr id="978998" name="Object 54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48543245"/>
              </p:ext>
            </p:extLst>
          </p:nvPr>
        </p:nvGraphicFramePr>
        <p:xfrm>
          <a:off x="1855788" y="4876800"/>
          <a:ext cx="6116637" cy="1077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79041" name="משוואה" r:id="rId3" imgW="2882880" imgH="507960" progId="Equation.3">
                  <p:embed/>
                </p:oleObj>
              </mc:Choice>
              <mc:Fallback>
                <p:oleObj name="משוואה" r:id="rId3" imgW="2882880" imgH="507960" progId="Equation.3">
                  <p:embed/>
                  <p:pic>
                    <p:nvPicPr>
                      <p:cNvPr id="0" name="Object 5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55788" y="4876800"/>
                        <a:ext cx="6116637" cy="1077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79000" name="Text Box 56"/>
          <p:cNvSpPr txBox="1">
            <a:spLocks noChangeArrowheads="1"/>
          </p:cNvSpPr>
          <p:nvPr/>
        </p:nvSpPr>
        <p:spPr bwMode="auto">
          <a:xfrm>
            <a:off x="228600" y="6096000"/>
            <a:ext cx="8642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99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C222B7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 dirty="0">
                <a:latin typeface="Comic Sans MS" pitchFamily="66" charset="0"/>
                <a:ea typeface="굴림" pitchFamily="50" charset="-127"/>
                <a:sym typeface="Symbol" pitchFamily="18" charset="2"/>
              </a:rPr>
              <a:t>Show that this upper bound is </a:t>
            </a:r>
            <a:r>
              <a:rPr lang="en-US" sz="2400" b="1" dirty="0">
                <a:solidFill>
                  <a:srgbClr val="FF0000"/>
                </a:solidFill>
                <a:latin typeface="Comic Sans MS" pitchFamily="66" charset="0"/>
                <a:ea typeface="굴림" pitchFamily="50" charset="-127"/>
                <a:sym typeface="Symbol" pitchFamily="18" charset="2"/>
              </a:rPr>
              <a:t>tight</a:t>
            </a:r>
            <a:r>
              <a:rPr lang="en-US" sz="2400" b="1" dirty="0">
                <a:latin typeface="Comic Sans MS" pitchFamily="66" charset="0"/>
                <a:ea typeface="굴림" pitchFamily="50" charset="-127"/>
                <a:sym typeface="Symbol" pitchFamily="18" charset="2"/>
              </a:rPr>
              <a:t>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89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8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9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89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8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8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9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8976" grpId="0" uiExpand="1" build="allAtOnce"/>
      <p:bldP spid="978997" grpId="0"/>
      <p:bldP spid="97900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894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04800"/>
            <a:ext cx="8915400" cy="685800"/>
          </a:xfrm>
        </p:spPr>
        <p:txBody>
          <a:bodyPr/>
          <a:lstStyle/>
          <a:p>
            <a:r>
              <a:rPr lang="en-US" sz="2800" b="1" dirty="0">
                <a:solidFill>
                  <a:srgbClr val="C222B7"/>
                </a:solidFill>
                <a:latin typeface="Comic Sans MS" pitchFamily="66" charset="0"/>
              </a:rPr>
              <a:t>Part </a:t>
            </a:r>
            <a:r>
              <a:rPr lang="en-US" sz="2800" b="1" dirty="0" smtClean="0">
                <a:solidFill>
                  <a:srgbClr val="C222B7"/>
                </a:solidFill>
                <a:latin typeface="Comic Sans MS" pitchFamily="66" charset="0"/>
              </a:rPr>
              <a:t>I(c): </a:t>
            </a:r>
            <a:r>
              <a:rPr lang="en-US" sz="2800" b="1" dirty="0">
                <a:solidFill>
                  <a:srgbClr val="C222B7"/>
                </a:solidFill>
                <a:latin typeface="Comic Sans MS" pitchFamily="66" charset="0"/>
              </a:rPr>
              <a:t>Number of </a:t>
            </a:r>
            <a:r>
              <a:rPr lang="en-US" sz="2800" b="1" dirty="0" smtClean="0">
                <a:solidFill>
                  <a:srgbClr val="C222B7"/>
                </a:solidFill>
                <a:latin typeface="Comic Sans MS" pitchFamily="66" charset="0"/>
              </a:rPr>
              <a:t>subgraphs - Triangles</a:t>
            </a:r>
            <a:endParaRPr lang="en-US" sz="2800" b="1" dirty="0">
              <a:solidFill>
                <a:srgbClr val="C222B7"/>
              </a:solidFill>
              <a:latin typeface="Comic Sans MS" pitchFamily="66" charset="0"/>
            </a:endParaRPr>
          </a:p>
        </p:txBody>
      </p:sp>
      <p:sp>
        <p:nvSpPr>
          <p:cNvPr id="26" name="Text Box 53"/>
          <p:cNvSpPr txBox="1">
            <a:spLocks noChangeArrowheads="1"/>
          </p:cNvSpPr>
          <p:nvPr/>
        </p:nvSpPr>
        <p:spPr bwMode="auto">
          <a:xfrm>
            <a:off x="260444" y="1106644"/>
            <a:ext cx="8807355" cy="5078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99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C222B7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 dirty="0" smtClean="0">
                <a:latin typeface="Comic Sans MS" pitchFamily="66" charset="0"/>
                <a:ea typeface="굴림" pitchFamily="50" charset="-127"/>
                <a:sym typeface="Symbol" pitchFamily="18" charset="2"/>
              </a:rPr>
              <a:t>Counting number of </a:t>
            </a:r>
            <a:r>
              <a:rPr lang="en-US" sz="2400" b="1" dirty="0" smtClean="0">
                <a:solidFill>
                  <a:srgbClr val="008000"/>
                </a:solidFill>
                <a:latin typeface="Comic Sans MS" pitchFamily="66" charset="0"/>
                <a:ea typeface="굴림" pitchFamily="50" charset="-127"/>
                <a:sym typeface="Symbol" pitchFamily="18" charset="2"/>
              </a:rPr>
              <a:t>triangles</a:t>
            </a:r>
            <a:r>
              <a:rPr lang="en-US" sz="2400" b="1" dirty="0" smtClean="0">
                <a:latin typeface="Comic Sans MS" pitchFamily="66" charset="0"/>
                <a:ea typeface="굴림" pitchFamily="50" charset="-127"/>
                <a:sym typeface="Symbol" pitchFamily="18" charset="2"/>
              </a:rPr>
              <a:t> 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sym typeface="Symbol" pitchFamily="18" charset="2"/>
              </a:rPr>
              <a:t>t=t(G) </a:t>
            </a:r>
            <a:r>
              <a:rPr lang="en-US" sz="2400" b="1" dirty="0" smtClean="0">
                <a:latin typeface="Comic Sans MS" pitchFamily="66" charset="0"/>
                <a:ea typeface="굴림" pitchFamily="50" charset="-127"/>
                <a:sym typeface="Symbol" pitchFamily="18" charset="2"/>
              </a:rPr>
              <a:t>exactly/approximately studied quite extensively in the past. All previous algorithms </a:t>
            </a:r>
            <a:r>
              <a:rPr lang="en-US" sz="2400" b="1" dirty="0" smtClean="0">
                <a:solidFill>
                  <a:srgbClr val="FF0000"/>
                </a:solidFill>
                <a:latin typeface="Comic Sans MS" pitchFamily="66" charset="0"/>
                <a:ea typeface="굴림" pitchFamily="50" charset="-127"/>
                <a:sym typeface="Symbol" pitchFamily="18" charset="2"/>
              </a:rPr>
              <a:t>read entire graph</a:t>
            </a:r>
            <a:r>
              <a:rPr lang="en-US" sz="2400" b="1" dirty="0" smtClean="0">
                <a:latin typeface="Comic Sans MS" pitchFamily="66" charset="0"/>
                <a:ea typeface="굴림" pitchFamily="50" charset="-127"/>
                <a:sym typeface="Symbol" pitchFamily="18" charset="2"/>
              </a:rPr>
              <a:t>.</a:t>
            </a:r>
          </a:p>
          <a:p>
            <a:pPr eaLnBrk="0" hangingPunct="0">
              <a:spcBef>
                <a:spcPct val="50000"/>
              </a:spcBef>
            </a:pPr>
            <a:r>
              <a:rPr lang="en-US" sz="2400" b="1" dirty="0">
                <a:solidFill>
                  <a:schemeClr val="bg2"/>
                </a:solidFill>
                <a:latin typeface="Comic Sans MS" pitchFamily="66" charset="0"/>
                <a:ea typeface="굴림" pitchFamily="50" charset="-127"/>
              </a:rPr>
              <a:t>[</a:t>
            </a:r>
            <a:r>
              <a:rPr lang="en-US" sz="2400" b="1" dirty="0" err="1">
                <a:solidFill>
                  <a:schemeClr val="bg2"/>
                </a:solidFill>
                <a:latin typeface="Comic Sans MS" pitchFamily="66" charset="0"/>
                <a:ea typeface="굴림" pitchFamily="50" charset="-127"/>
              </a:rPr>
              <a:t>Gonen,R,Shavitt</a:t>
            </a:r>
            <a:r>
              <a:rPr lang="en-US" sz="2400" b="1" dirty="0">
                <a:solidFill>
                  <a:schemeClr val="bg2"/>
                </a:solidFill>
                <a:latin typeface="Comic Sans MS" pitchFamily="66" charset="0"/>
                <a:ea typeface="굴림" pitchFamily="50" charset="-127"/>
              </a:rPr>
              <a:t>]</a:t>
            </a:r>
            <a:r>
              <a:rPr lang="en-US" sz="2400" b="1" dirty="0">
                <a:latin typeface="Comic Sans MS" pitchFamily="66" charset="0"/>
                <a:ea typeface="굴림" pitchFamily="50" charset="-127"/>
              </a:rPr>
              <a:t> </a:t>
            </a:r>
            <a:r>
              <a:rPr lang="en-US" sz="2400" b="1" dirty="0" smtClean="0">
                <a:latin typeface="Comic Sans MS" pitchFamily="66" charset="0"/>
                <a:ea typeface="굴림" pitchFamily="50" charset="-127"/>
              </a:rPr>
              <a:t>showed that using only </a:t>
            </a:r>
            <a:r>
              <a:rPr lang="en-US" sz="2400" b="1" dirty="0" smtClean="0">
                <a:solidFill>
                  <a:srgbClr val="008000"/>
                </a:solidFill>
                <a:latin typeface="Comic Sans MS" pitchFamily="66" charset="0"/>
                <a:ea typeface="굴림" pitchFamily="50" charset="-127"/>
              </a:rPr>
              <a:t>degree and neighbor queries</a:t>
            </a:r>
            <a:r>
              <a:rPr lang="en-US" sz="2400" b="1" dirty="0" smtClean="0">
                <a:latin typeface="Comic Sans MS" pitchFamily="66" charset="0"/>
                <a:ea typeface="굴림" pitchFamily="50" charset="-127"/>
              </a:rPr>
              <a:t> there is </a:t>
            </a:r>
            <a:r>
              <a:rPr lang="en-US" sz="2400" b="1" dirty="0" smtClean="0">
                <a:solidFill>
                  <a:srgbClr val="FF0000"/>
                </a:solidFill>
                <a:latin typeface="Comic Sans MS" pitchFamily="66" charset="0"/>
                <a:ea typeface="굴림" pitchFamily="50" charset="-127"/>
              </a:rPr>
              <a:t>no sublinear algorithm </a:t>
            </a:r>
            <a:r>
              <a:rPr lang="en-US" sz="2400" b="1" dirty="0" smtClean="0">
                <a:latin typeface="Comic Sans MS" pitchFamily="66" charset="0"/>
                <a:ea typeface="굴림" pitchFamily="50" charset="-127"/>
              </a:rPr>
              <a:t>for approximately counting </a:t>
            </a:r>
            <a:r>
              <a:rPr lang="en-US" sz="2400" b="1" dirty="0" err="1" smtClean="0">
                <a:latin typeface="Comic Sans MS" pitchFamily="66" charset="0"/>
                <a:ea typeface="굴림" pitchFamily="50" charset="-127"/>
              </a:rPr>
              <a:t>num</a:t>
            </a:r>
            <a:r>
              <a:rPr lang="en-US" sz="2400" b="1" dirty="0" smtClean="0">
                <a:latin typeface="Comic Sans MS" pitchFamily="66" charset="0"/>
                <a:ea typeface="굴림" pitchFamily="50" charset="-127"/>
              </a:rPr>
              <a:t> of triangles.</a:t>
            </a:r>
          </a:p>
          <a:p>
            <a:pPr eaLnBrk="0" hangingPunct="0">
              <a:spcBef>
                <a:spcPct val="50000"/>
              </a:spcBef>
            </a:pPr>
            <a:r>
              <a:rPr lang="en-US" sz="2400" b="1" dirty="0" smtClean="0">
                <a:latin typeface="Comic Sans MS" pitchFamily="66" charset="0"/>
                <a:ea typeface="굴림" pitchFamily="50" charset="-127"/>
              </a:rPr>
              <a:t>Natural question: What if also allow </a:t>
            </a:r>
            <a:r>
              <a:rPr lang="en-US" sz="2400" b="1" dirty="0" smtClean="0">
                <a:solidFill>
                  <a:srgbClr val="008000"/>
                </a:solidFill>
                <a:latin typeface="Comic Sans MS" pitchFamily="66" charset="0"/>
                <a:ea typeface="굴림" pitchFamily="50" charset="-127"/>
              </a:rPr>
              <a:t>vertex-pair queries</a:t>
            </a:r>
            <a:r>
              <a:rPr lang="en-US" sz="2400" b="1" dirty="0" smtClean="0">
                <a:latin typeface="Comic Sans MS" pitchFamily="66" charset="0"/>
                <a:ea typeface="굴림" pitchFamily="50" charset="-127"/>
              </a:rPr>
              <a:t>?</a:t>
            </a:r>
          </a:p>
          <a:p>
            <a:pPr eaLnBrk="0" hangingPunct="0">
              <a:spcBef>
                <a:spcPct val="50000"/>
              </a:spcBef>
            </a:pPr>
            <a:r>
              <a:rPr lang="en-US" sz="2400" b="1" dirty="0" smtClean="0">
                <a:solidFill>
                  <a:schemeClr val="bg2"/>
                </a:solidFill>
                <a:latin typeface="Comic Sans MS" pitchFamily="66" charset="0"/>
                <a:ea typeface="굴림" pitchFamily="50" charset="-127"/>
              </a:rPr>
              <a:t>[</a:t>
            </a:r>
            <a:r>
              <a:rPr lang="en-US" sz="2400" b="1" dirty="0" err="1">
                <a:solidFill>
                  <a:schemeClr val="bg2"/>
                </a:solidFill>
                <a:latin typeface="Comic Sans MS" pitchFamily="66" charset="0"/>
                <a:ea typeface="굴림" pitchFamily="50" charset="-127"/>
              </a:rPr>
              <a:t>Eden,Levi,R,Seshadhri</a:t>
            </a:r>
            <a:r>
              <a:rPr lang="en-US" sz="2400" b="1" dirty="0">
                <a:solidFill>
                  <a:schemeClr val="bg2"/>
                </a:solidFill>
                <a:latin typeface="Comic Sans MS" pitchFamily="66" charset="0"/>
                <a:ea typeface="굴림" pitchFamily="50" charset="-127"/>
              </a:rPr>
              <a:t>]</a:t>
            </a:r>
            <a:r>
              <a:rPr lang="en-US" sz="2400" b="1" dirty="0">
                <a:latin typeface="Comic Sans MS" pitchFamily="66" charset="0"/>
                <a:ea typeface="굴림" pitchFamily="50" charset="-127"/>
              </a:rPr>
              <a:t> </a:t>
            </a:r>
            <a:r>
              <a:rPr lang="en-US" sz="2400" b="1" dirty="0" smtClean="0">
                <a:latin typeface="Comic Sans MS" pitchFamily="66" charset="0"/>
                <a:ea typeface="굴림" pitchFamily="50" charset="-127"/>
                <a:sym typeface="Symbol" pitchFamily="18" charset="2"/>
              </a:rPr>
              <a:t>Give 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sym typeface="Symbol" pitchFamily="18" charset="2"/>
              </a:rPr>
              <a:t>(1+)-</a:t>
            </a:r>
            <a:r>
              <a:rPr lang="en-US" sz="2400" b="1" dirty="0" err="1">
                <a:latin typeface="Comic Sans MS" pitchFamily="66" charset="0"/>
                <a:ea typeface="굴림" pitchFamily="50" charset="-127"/>
                <a:sym typeface="Symbol" pitchFamily="18" charset="2"/>
              </a:rPr>
              <a:t>approx</a:t>
            </a:r>
            <a:r>
              <a:rPr lang="en-US" sz="2400" b="1" dirty="0">
                <a:latin typeface="Comic Sans MS" pitchFamily="66" charset="0"/>
                <a:ea typeface="굴림" pitchFamily="50" charset="-127"/>
                <a:sym typeface="Symbol" pitchFamily="18" charset="2"/>
              </a:rPr>
              <a:t> algorithm with </a:t>
            </a:r>
            <a:r>
              <a:rPr lang="en-US" sz="2400" b="1" dirty="0">
                <a:solidFill>
                  <a:srgbClr val="008000"/>
                </a:solidFill>
                <a:latin typeface="Comic Sans MS" pitchFamily="66" charset="0"/>
                <a:ea typeface="굴림" pitchFamily="50" charset="-127"/>
                <a:sym typeface="Symbol" pitchFamily="18" charset="2"/>
              </a:rPr>
              <a:t>query </a:t>
            </a:r>
            <a:r>
              <a:rPr lang="en-US" sz="2400" b="1" dirty="0">
                <a:latin typeface="Comic Sans MS" pitchFamily="66" charset="0"/>
                <a:ea typeface="굴림" pitchFamily="50" charset="-127"/>
                <a:sym typeface="Symbol" pitchFamily="18" charset="2"/>
              </a:rPr>
              <a:t>complexity (</a:t>
            </a:r>
            <a:r>
              <a:rPr lang="en-US" sz="2400" b="1" dirty="0" err="1" smtClean="0">
                <a:solidFill>
                  <a:srgbClr val="008000"/>
                </a:solidFill>
                <a:latin typeface="Comic Sans MS" pitchFamily="66" charset="0"/>
                <a:ea typeface="굴림" pitchFamily="50" charset="-127"/>
                <a:sym typeface="Symbol" pitchFamily="18" charset="2"/>
              </a:rPr>
              <a:t>degree</a:t>
            </a:r>
            <a:r>
              <a:rPr lang="en-US" sz="2400" b="1" dirty="0" err="1" smtClean="0">
                <a:latin typeface="Comic Sans MS" pitchFamily="66" charset="0"/>
                <a:ea typeface="굴림" pitchFamily="50" charset="-127"/>
                <a:sym typeface="Symbol" pitchFamily="18" charset="2"/>
              </a:rPr>
              <a:t>+</a:t>
            </a:r>
            <a:r>
              <a:rPr lang="en-US" sz="2400" b="1" dirty="0" err="1" smtClean="0">
                <a:solidFill>
                  <a:srgbClr val="008000"/>
                </a:solidFill>
                <a:latin typeface="Comic Sans MS" pitchFamily="66" charset="0"/>
                <a:ea typeface="굴림" pitchFamily="50" charset="-127"/>
                <a:sym typeface="Symbol" pitchFamily="18" charset="2"/>
              </a:rPr>
              <a:t>neighbors</a:t>
            </a:r>
            <a:r>
              <a:rPr lang="en-US" sz="2400" b="1" dirty="0" err="1" smtClean="0">
                <a:latin typeface="Comic Sans MS" pitchFamily="66" charset="0"/>
                <a:ea typeface="굴림" pitchFamily="50" charset="-127"/>
                <a:sym typeface="Symbol" pitchFamily="18" charset="2"/>
              </a:rPr>
              <a:t>+</a:t>
            </a:r>
            <a:r>
              <a:rPr lang="en-US" sz="2400" b="1" dirty="0" err="1" smtClean="0">
                <a:solidFill>
                  <a:srgbClr val="008000"/>
                </a:solidFill>
                <a:latin typeface="Comic Sans MS" pitchFamily="66" charset="0"/>
                <a:ea typeface="굴림" pitchFamily="50" charset="-127"/>
                <a:sym typeface="Symbol" pitchFamily="18" charset="2"/>
              </a:rPr>
              <a:t>vertex-pairs</a:t>
            </a:r>
            <a:r>
              <a:rPr lang="en-US" sz="2400" b="1" dirty="0" smtClean="0">
                <a:latin typeface="Comic Sans MS" pitchFamily="66" charset="0"/>
                <a:ea typeface="굴림" pitchFamily="50" charset="-127"/>
                <a:sym typeface="Symbol" pitchFamily="18" charset="2"/>
              </a:rPr>
              <a:t>):</a:t>
            </a:r>
          </a:p>
          <a:p>
            <a:pPr eaLnBrk="0" hangingPunct="0">
              <a:spcBef>
                <a:spcPct val="50000"/>
              </a:spcBef>
            </a:pPr>
            <a:r>
              <a:rPr lang="en-US" sz="2400" b="1" dirty="0" smtClean="0">
                <a:latin typeface="Comic Sans MS" pitchFamily="66" charset="0"/>
                <a:ea typeface="굴림" pitchFamily="50" charset="-127"/>
                <a:sym typeface="Symbol" pitchFamily="18" charset="2"/>
              </a:rPr>
              <a:t>             </a:t>
            </a:r>
            <a:r>
              <a:rPr lang="en-US" sz="2400" b="1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sym typeface="Symbol" pitchFamily="18" charset="2"/>
              </a:rPr>
              <a:t>O(n/t</a:t>
            </a:r>
            <a:r>
              <a:rPr lang="en-US" sz="2400" b="1" baseline="30000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sym typeface="Symbol" pitchFamily="18" charset="2"/>
              </a:rPr>
              <a:t>1/3</a:t>
            </a:r>
            <a:r>
              <a:rPr lang="en-US" sz="2400" b="1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sym typeface="Symbol" pitchFamily="18" charset="2"/>
              </a:rPr>
              <a:t> + m</a:t>
            </a:r>
            <a:r>
              <a:rPr lang="en-US" sz="2400" b="1" baseline="30000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sym typeface="Symbol" pitchFamily="18" charset="2"/>
              </a:rPr>
              <a:t>3/2</a:t>
            </a:r>
            <a:r>
              <a:rPr lang="en-US" sz="2400" b="1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sym typeface="Symbol" pitchFamily="18" charset="2"/>
              </a:rPr>
              <a:t>/t) poly(log n,1/)</a:t>
            </a:r>
          </a:p>
          <a:p>
            <a:pPr eaLnBrk="0" hangingPunct="0">
              <a:spcBef>
                <a:spcPct val="50000"/>
              </a:spcBef>
            </a:pPr>
            <a:r>
              <a:rPr lang="en-US" sz="2400" b="1" dirty="0" smtClean="0">
                <a:latin typeface="Comic Sans MS" pitchFamily="66" charset="0"/>
                <a:ea typeface="굴림" pitchFamily="50" charset="-127"/>
                <a:sym typeface="Symbol" pitchFamily="18" charset="2"/>
              </a:rPr>
              <a:t>and give </a:t>
            </a:r>
            <a:r>
              <a:rPr lang="en-US" sz="2400" b="1" dirty="0" smtClean="0">
                <a:solidFill>
                  <a:srgbClr val="008000"/>
                </a:solidFill>
                <a:latin typeface="Comic Sans MS" pitchFamily="66" charset="0"/>
                <a:ea typeface="굴림" pitchFamily="50" charset="-127"/>
                <a:sym typeface="Symbol" pitchFamily="18" charset="2"/>
              </a:rPr>
              <a:t>matching lower bound</a:t>
            </a:r>
            <a:r>
              <a:rPr lang="en-US" sz="2400" b="1" dirty="0" smtClean="0">
                <a:latin typeface="Comic Sans MS" pitchFamily="66" charset="0"/>
                <a:ea typeface="굴림" pitchFamily="50" charset="-127"/>
                <a:sym typeface="Symbol" pitchFamily="18" charset="2"/>
              </a:rPr>
              <a:t>.</a:t>
            </a:r>
            <a:endParaRPr lang="en-US" sz="2400" b="1" dirty="0">
              <a:latin typeface="Comic Sans MS" pitchFamily="66" charset="0"/>
              <a:ea typeface="굴림" pitchFamily="50" charset="-127"/>
              <a:sym typeface="Symbol" pitchFamily="18" charset="2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6210300" y="1021113"/>
            <a:ext cx="640984" cy="457199"/>
            <a:chOff x="7286198" y="1447800"/>
            <a:chExt cx="640984" cy="457199"/>
          </a:xfrm>
        </p:grpSpPr>
        <p:sp>
          <p:nvSpPr>
            <p:cNvPr id="29" name="Oval 34"/>
            <p:cNvSpPr>
              <a:spLocks noChangeArrowheads="1"/>
            </p:cNvSpPr>
            <p:nvPr/>
          </p:nvSpPr>
          <p:spPr bwMode="auto">
            <a:xfrm>
              <a:off x="7620000" y="1447800"/>
              <a:ext cx="76200" cy="76200"/>
            </a:xfrm>
            <a:prstGeom prst="ellipse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" name="Oval 35"/>
            <p:cNvSpPr>
              <a:spLocks noChangeArrowheads="1"/>
            </p:cNvSpPr>
            <p:nvPr/>
          </p:nvSpPr>
          <p:spPr bwMode="auto">
            <a:xfrm>
              <a:off x="7850982" y="1828799"/>
              <a:ext cx="76200" cy="76200"/>
            </a:xfrm>
            <a:prstGeom prst="ellipse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" name="Line 42"/>
            <p:cNvSpPr>
              <a:spLocks noChangeShapeType="1"/>
            </p:cNvSpPr>
            <p:nvPr/>
          </p:nvSpPr>
          <p:spPr bwMode="auto">
            <a:xfrm flipV="1">
              <a:off x="7324298" y="1485900"/>
              <a:ext cx="295702" cy="38099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" name="Line 43"/>
            <p:cNvSpPr>
              <a:spLocks noChangeShapeType="1"/>
            </p:cNvSpPr>
            <p:nvPr/>
          </p:nvSpPr>
          <p:spPr bwMode="auto">
            <a:xfrm>
              <a:off x="7693026" y="1470024"/>
              <a:ext cx="196056" cy="358775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" name="Oval 33"/>
            <p:cNvSpPr>
              <a:spLocks noChangeArrowheads="1"/>
            </p:cNvSpPr>
            <p:nvPr/>
          </p:nvSpPr>
          <p:spPr bwMode="auto">
            <a:xfrm>
              <a:off x="7286198" y="1828799"/>
              <a:ext cx="76200" cy="76200"/>
            </a:xfrm>
            <a:prstGeom prst="ellipse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" name="Line 42"/>
            <p:cNvSpPr>
              <a:spLocks noChangeShapeType="1"/>
            </p:cNvSpPr>
            <p:nvPr/>
          </p:nvSpPr>
          <p:spPr bwMode="auto">
            <a:xfrm flipV="1">
              <a:off x="7362399" y="1866897"/>
              <a:ext cx="488584" cy="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90154697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533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81000"/>
            <a:ext cx="8229600" cy="685800"/>
          </a:xfrm>
        </p:spPr>
        <p:txBody>
          <a:bodyPr/>
          <a:lstStyle/>
          <a:p>
            <a:r>
              <a:rPr lang="en-US" sz="2800" b="1" dirty="0">
                <a:solidFill>
                  <a:srgbClr val="C222B7"/>
                </a:solidFill>
                <a:latin typeface="Comic Sans MS" pitchFamily="66" charset="0"/>
              </a:rPr>
              <a:t>Part II: </a:t>
            </a:r>
            <a:r>
              <a:rPr lang="en-US" altLang="en-US" sz="2800" b="1" dirty="0" smtClean="0">
                <a:solidFill>
                  <a:srgbClr val="C222B7"/>
                </a:solidFill>
                <a:latin typeface="Comic Sans MS" pitchFamily="66" charset="0"/>
              </a:rPr>
              <a:t>The </a:t>
            </a:r>
            <a:r>
              <a:rPr lang="en-US" altLang="en-US" sz="2800" b="1" dirty="0">
                <a:solidFill>
                  <a:srgbClr val="C222B7"/>
                </a:solidFill>
                <a:latin typeface="Comic Sans MS" pitchFamily="66" charset="0"/>
              </a:rPr>
              <a:t>Minimum Vertex </a:t>
            </a:r>
            <a:r>
              <a:rPr lang="en-US" altLang="en-US" sz="2800" b="1" dirty="0" smtClean="0">
                <a:solidFill>
                  <a:srgbClr val="C222B7"/>
                </a:solidFill>
                <a:latin typeface="Comic Sans MS" pitchFamily="66" charset="0"/>
              </a:rPr>
              <a:t>Cover (VC)</a:t>
            </a:r>
            <a:endParaRPr lang="en-US" altLang="en-US" sz="2800" b="1" dirty="0">
              <a:solidFill>
                <a:srgbClr val="C222B7"/>
              </a:solidFill>
              <a:latin typeface="Comic Sans MS" pitchFamily="66" charset="0"/>
            </a:endParaRPr>
          </a:p>
        </p:txBody>
      </p:sp>
      <p:sp>
        <p:nvSpPr>
          <p:cNvPr id="995331" name="Text Box 3"/>
          <p:cNvSpPr txBox="1">
            <a:spLocks noChangeArrowheads="1"/>
          </p:cNvSpPr>
          <p:nvPr/>
        </p:nvSpPr>
        <p:spPr bwMode="auto">
          <a:xfrm>
            <a:off x="304800" y="1295400"/>
            <a:ext cx="85344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Clr>
                <a:schemeClr val="folHlink"/>
              </a:buClr>
              <a:buSzPct val="110000"/>
              <a:buFont typeface="Wingdings" pitchFamily="2" charset="2"/>
              <a:buNone/>
            </a:pPr>
            <a:r>
              <a:rPr lang="en-US" altLang="en-US" sz="2400" b="1">
                <a:solidFill>
                  <a:srgbClr val="C222B7"/>
                </a:solidFill>
                <a:latin typeface="Comic Sans MS" pitchFamily="66" charset="0"/>
                <a:ea typeface="굴림" pitchFamily="50" charset="-127"/>
                <a:cs typeface="Arial" charset="0"/>
              </a:rPr>
              <a:t>Recall:</a:t>
            </a:r>
            <a:r>
              <a:rPr lang="en-US" altLang="en-US" sz="2400" b="1">
                <a:latin typeface="Comic Sans MS" pitchFamily="66" charset="0"/>
                <a:ea typeface="굴림" pitchFamily="50" charset="-127"/>
                <a:cs typeface="Arial" charset="0"/>
              </a:rPr>
              <a:t> For a graph </a:t>
            </a:r>
            <a:r>
              <a:rPr lang="en-US" altLang="en-US" sz="2400" b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</a:rPr>
              <a:t>G = (V,E)</a:t>
            </a:r>
            <a:r>
              <a:rPr lang="en-US" altLang="en-US" sz="2400" b="1">
                <a:latin typeface="Comic Sans MS" pitchFamily="66" charset="0"/>
                <a:ea typeface="굴림" pitchFamily="50" charset="-127"/>
                <a:cs typeface="Arial" charset="0"/>
              </a:rPr>
              <a:t>, a </a:t>
            </a:r>
            <a:r>
              <a:rPr lang="en-US" altLang="en-US" sz="2400" b="1">
                <a:solidFill>
                  <a:srgbClr val="FF0000"/>
                </a:solidFill>
                <a:latin typeface="Comic Sans MS" pitchFamily="66" charset="0"/>
                <a:ea typeface="굴림" pitchFamily="50" charset="-127"/>
                <a:cs typeface="Arial" charset="0"/>
              </a:rPr>
              <a:t>vertex cover</a:t>
            </a:r>
            <a:r>
              <a:rPr lang="en-US" altLang="en-US" sz="2400" b="1">
                <a:latin typeface="Comic Sans MS" pitchFamily="66" charset="0"/>
                <a:ea typeface="굴림" pitchFamily="50" charset="-127"/>
                <a:cs typeface="Arial" charset="0"/>
              </a:rPr>
              <a:t> of </a:t>
            </a:r>
            <a:r>
              <a:rPr lang="en-US" altLang="en-US" sz="2400" b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</a:rPr>
              <a:t>G </a:t>
            </a:r>
            <a:r>
              <a:rPr lang="en-US" altLang="en-US" sz="2400" b="1">
                <a:latin typeface="Comic Sans MS" pitchFamily="66" charset="0"/>
                <a:ea typeface="굴림" pitchFamily="50" charset="-127"/>
                <a:cs typeface="Arial" charset="0"/>
              </a:rPr>
              <a:t>is a subset </a:t>
            </a:r>
            <a:r>
              <a:rPr lang="en-US" altLang="en-US" sz="2400" b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</a:rPr>
              <a:t>C </a:t>
            </a:r>
            <a:r>
              <a:rPr lang="en-US" altLang="en-US" sz="2400" b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 V</a:t>
            </a:r>
            <a:r>
              <a:rPr lang="en-US" altLang="en-US" sz="2400" b="1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s.t. for every </a:t>
            </a:r>
            <a:r>
              <a:rPr lang="en-US" altLang="en-US" sz="2400" b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{u,v}  E</a:t>
            </a:r>
            <a:r>
              <a:rPr lang="en-US" altLang="en-US" sz="2400" b="1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, </a:t>
            </a:r>
            <a:r>
              <a:rPr lang="en-US" altLang="en-US" sz="2400" b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{u,v}  C  </a:t>
            </a:r>
            <a:endParaRPr lang="en-US" altLang="en-US" sz="2000" b="1">
              <a:solidFill>
                <a:srgbClr val="0000FF"/>
              </a:solidFill>
              <a:latin typeface="Comic Sans MS" pitchFamily="66" charset="0"/>
              <a:ea typeface="굴림" pitchFamily="50" charset="-127"/>
              <a:cs typeface="Arial" charset="0"/>
              <a:sym typeface="Symbol" pitchFamily="18" charset="2"/>
            </a:endParaRPr>
          </a:p>
        </p:txBody>
      </p:sp>
      <p:sp>
        <p:nvSpPr>
          <p:cNvPr id="995348" name="Oval 20"/>
          <p:cNvSpPr>
            <a:spLocks noChangeArrowheads="1"/>
          </p:cNvSpPr>
          <p:nvPr/>
        </p:nvSpPr>
        <p:spPr bwMode="auto">
          <a:xfrm>
            <a:off x="7950200" y="2324100"/>
            <a:ext cx="165100" cy="165100"/>
          </a:xfrm>
          <a:prstGeom prst="ellips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95349" name="Oval 21"/>
          <p:cNvSpPr>
            <a:spLocks noChangeArrowheads="1"/>
          </p:cNvSpPr>
          <p:nvPr/>
        </p:nvSpPr>
        <p:spPr bwMode="auto">
          <a:xfrm>
            <a:off x="8191500" y="2819400"/>
            <a:ext cx="127000" cy="177800"/>
          </a:xfrm>
          <a:prstGeom prst="ellips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95350" name="Oval 22"/>
          <p:cNvSpPr>
            <a:spLocks noChangeArrowheads="1"/>
          </p:cNvSpPr>
          <p:nvPr/>
        </p:nvSpPr>
        <p:spPr bwMode="auto">
          <a:xfrm>
            <a:off x="7658100" y="2832100"/>
            <a:ext cx="165100" cy="165100"/>
          </a:xfrm>
          <a:prstGeom prst="ellips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995353" name="Group 25"/>
          <p:cNvGrpSpPr>
            <a:grpSpLocks/>
          </p:cNvGrpSpPr>
          <p:nvPr/>
        </p:nvGrpSpPr>
        <p:grpSpPr bwMode="auto">
          <a:xfrm>
            <a:off x="7391400" y="2362200"/>
            <a:ext cx="1295400" cy="609600"/>
            <a:chOff x="4224" y="1440"/>
            <a:chExt cx="816" cy="384"/>
          </a:xfrm>
        </p:grpSpPr>
        <p:sp>
          <p:nvSpPr>
            <p:cNvPr id="995333" name="Oval 5"/>
            <p:cNvSpPr>
              <a:spLocks noChangeArrowheads="1"/>
            </p:cNvSpPr>
            <p:nvPr/>
          </p:nvSpPr>
          <p:spPr bwMode="auto">
            <a:xfrm>
              <a:off x="4320" y="1440"/>
              <a:ext cx="48" cy="48"/>
            </a:xfrm>
            <a:prstGeom prst="ellipse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5334" name="Oval 6"/>
            <p:cNvSpPr>
              <a:spLocks noChangeArrowheads="1"/>
            </p:cNvSpPr>
            <p:nvPr/>
          </p:nvSpPr>
          <p:spPr bwMode="auto">
            <a:xfrm>
              <a:off x="4752" y="1776"/>
              <a:ext cx="48" cy="48"/>
            </a:xfrm>
            <a:prstGeom prst="ellipse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5335" name="Oval 7"/>
            <p:cNvSpPr>
              <a:spLocks noChangeArrowheads="1"/>
            </p:cNvSpPr>
            <p:nvPr/>
          </p:nvSpPr>
          <p:spPr bwMode="auto">
            <a:xfrm>
              <a:off x="4992" y="1536"/>
              <a:ext cx="48" cy="48"/>
            </a:xfrm>
            <a:prstGeom prst="ellipse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5336" name="Oval 8"/>
            <p:cNvSpPr>
              <a:spLocks noChangeArrowheads="1"/>
            </p:cNvSpPr>
            <p:nvPr/>
          </p:nvSpPr>
          <p:spPr bwMode="auto">
            <a:xfrm>
              <a:off x="4224" y="1632"/>
              <a:ext cx="48" cy="48"/>
            </a:xfrm>
            <a:prstGeom prst="ellipse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5337" name="Oval 9"/>
            <p:cNvSpPr>
              <a:spLocks noChangeArrowheads="1"/>
            </p:cNvSpPr>
            <p:nvPr/>
          </p:nvSpPr>
          <p:spPr bwMode="auto">
            <a:xfrm>
              <a:off x="4416" y="1776"/>
              <a:ext cx="48" cy="48"/>
            </a:xfrm>
            <a:prstGeom prst="ellipse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5338" name="Oval 10"/>
            <p:cNvSpPr>
              <a:spLocks noChangeArrowheads="1"/>
            </p:cNvSpPr>
            <p:nvPr/>
          </p:nvSpPr>
          <p:spPr bwMode="auto">
            <a:xfrm>
              <a:off x="4608" y="1440"/>
              <a:ext cx="48" cy="48"/>
            </a:xfrm>
            <a:prstGeom prst="ellipse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5339" name="Line 11"/>
            <p:cNvSpPr>
              <a:spLocks noChangeShapeType="1"/>
            </p:cNvSpPr>
            <p:nvPr/>
          </p:nvSpPr>
          <p:spPr bwMode="auto">
            <a:xfrm>
              <a:off x="4656" y="1488"/>
              <a:ext cx="336" cy="4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95340" name="Line 12"/>
            <p:cNvSpPr>
              <a:spLocks noChangeShapeType="1"/>
            </p:cNvSpPr>
            <p:nvPr/>
          </p:nvSpPr>
          <p:spPr bwMode="auto">
            <a:xfrm>
              <a:off x="4368" y="1488"/>
              <a:ext cx="72" cy="31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95341" name="Line 13"/>
            <p:cNvSpPr>
              <a:spLocks noChangeShapeType="1"/>
            </p:cNvSpPr>
            <p:nvPr/>
          </p:nvSpPr>
          <p:spPr bwMode="auto">
            <a:xfrm>
              <a:off x="4256" y="1656"/>
              <a:ext cx="512" cy="12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95342" name="Line 14"/>
            <p:cNvSpPr>
              <a:spLocks noChangeShapeType="1"/>
            </p:cNvSpPr>
            <p:nvPr/>
          </p:nvSpPr>
          <p:spPr bwMode="auto">
            <a:xfrm flipH="1">
              <a:off x="4448" y="1464"/>
              <a:ext cx="176" cy="33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95343" name="Line 15"/>
            <p:cNvSpPr>
              <a:spLocks noChangeShapeType="1"/>
            </p:cNvSpPr>
            <p:nvPr/>
          </p:nvSpPr>
          <p:spPr bwMode="auto">
            <a:xfrm flipH="1">
              <a:off x="4440" y="1584"/>
              <a:ext cx="552" cy="22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95344" name="Line 16"/>
            <p:cNvSpPr>
              <a:spLocks noChangeShapeType="1"/>
            </p:cNvSpPr>
            <p:nvPr/>
          </p:nvSpPr>
          <p:spPr bwMode="auto">
            <a:xfrm flipH="1">
              <a:off x="4256" y="1472"/>
              <a:ext cx="80" cy="16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95345" name="Line 17"/>
            <p:cNvSpPr>
              <a:spLocks noChangeShapeType="1"/>
            </p:cNvSpPr>
            <p:nvPr/>
          </p:nvSpPr>
          <p:spPr bwMode="auto">
            <a:xfrm>
              <a:off x="4368" y="1448"/>
              <a:ext cx="256" cy="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95352" name="Line 24"/>
            <p:cNvSpPr>
              <a:spLocks noChangeShapeType="1"/>
            </p:cNvSpPr>
            <p:nvPr/>
          </p:nvSpPr>
          <p:spPr bwMode="auto">
            <a:xfrm flipH="1">
              <a:off x="4800" y="1568"/>
              <a:ext cx="224" cy="20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95354" name="Oval 26"/>
          <p:cNvSpPr>
            <a:spLocks noChangeArrowheads="1"/>
          </p:cNvSpPr>
          <p:nvPr/>
        </p:nvSpPr>
        <p:spPr bwMode="auto">
          <a:xfrm>
            <a:off x="7340600" y="2616200"/>
            <a:ext cx="165100" cy="165100"/>
          </a:xfrm>
          <a:prstGeom prst="ellips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95355" name="Text Box 27"/>
          <p:cNvSpPr txBox="1">
            <a:spLocks noChangeArrowheads="1"/>
          </p:cNvSpPr>
          <p:nvPr/>
        </p:nvSpPr>
        <p:spPr bwMode="auto">
          <a:xfrm>
            <a:off x="381000" y="2438400"/>
            <a:ext cx="70866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Clr>
                <a:schemeClr val="folHlink"/>
              </a:buClr>
              <a:buSzPct val="110000"/>
              <a:buFont typeface="Wingdings" pitchFamily="2" charset="2"/>
              <a:buNone/>
            </a:pPr>
            <a:r>
              <a:rPr lang="en-US" altLang="en-US" sz="2400" b="1">
                <a:latin typeface="Comic Sans MS" pitchFamily="66" charset="0"/>
                <a:ea typeface="굴림" pitchFamily="50" charset="-127"/>
                <a:cs typeface="Arial" charset="0"/>
              </a:rPr>
              <a:t>Computing the size of a minimum vertex cover is </a:t>
            </a:r>
            <a:r>
              <a:rPr lang="en-US" altLang="en-US" sz="2400" b="1">
                <a:solidFill>
                  <a:srgbClr val="008000"/>
                </a:solidFill>
                <a:latin typeface="Comic Sans MS" pitchFamily="66" charset="0"/>
                <a:ea typeface="굴림" pitchFamily="50" charset="-127"/>
                <a:cs typeface="Arial" charset="0"/>
              </a:rPr>
              <a:t>NP-hard</a:t>
            </a:r>
            <a:r>
              <a:rPr lang="en-US" altLang="en-US" sz="2400" b="1">
                <a:latin typeface="Comic Sans MS" pitchFamily="66" charset="0"/>
                <a:ea typeface="굴림" pitchFamily="50" charset="-127"/>
                <a:cs typeface="Arial" charset="0"/>
              </a:rPr>
              <a:t>, but a </a:t>
            </a:r>
            <a:r>
              <a:rPr lang="en-US" altLang="en-US" sz="2400" b="1">
                <a:solidFill>
                  <a:srgbClr val="FF0000"/>
                </a:solidFill>
                <a:latin typeface="Comic Sans MS" pitchFamily="66" charset="0"/>
                <a:ea typeface="굴림" pitchFamily="50" charset="-127"/>
                <a:cs typeface="Arial" charset="0"/>
              </a:rPr>
              <a:t>factor-2 approx</a:t>
            </a:r>
            <a:r>
              <a:rPr lang="en-US" altLang="en-US" sz="2400" b="1">
                <a:latin typeface="Comic Sans MS" pitchFamily="66" charset="0"/>
                <a:ea typeface="굴림" pitchFamily="50" charset="-127"/>
                <a:cs typeface="Arial" charset="0"/>
              </a:rPr>
              <a:t> can be found in </a:t>
            </a:r>
            <a:r>
              <a:rPr lang="en-US" altLang="en-US" sz="2400" b="1">
                <a:solidFill>
                  <a:srgbClr val="008000"/>
                </a:solidFill>
                <a:latin typeface="Comic Sans MS" pitchFamily="66" charset="0"/>
                <a:ea typeface="굴림" pitchFamily="50" charset="-127"/>
                <a:cs typeface="Arial" charset="0"/>
              </a:rPr>
              <a:t>linear time </a:t>
            </a:r>
            <a:r>
              <a:rPr lang="en-US" altLang="en-US" sz="2400" b="1">
                <a:solidFill>
                  <a:schemeClr val="bg2"/>
                </a:solidFill>
                <a:latin typeface="Comic Sans MS" pitchFamily="66" charset="0"/>
                <a:ea typeface="굴림" pitchFamily="50" charset="-127"/>
                <a:cs typeface="Arial" charset="0"/>
              </a:rPr>
              <a:t>[Gavril], [Yanakakis]</a:t>
            </a:r>
            <a:endParaRPr lang="en-US" altLang="en-US" sz="2000" b="1">
              <a:solidFill>
                <a:schemeClr val="bg2"/>
              </a:solidFill>
              <a:latin typeface="Comic Sans MS" pitchFamily="66" charset="0"/>
              <a:ea typeface="굴림" pitchFamily="50" charset="-127"/>
              <a:cs typeface="Arial" charset="0"/>
              <a:sym typeface="Symbol" pitchFamily="18" charset="2"/>
            </a:endParaRPr>
          </a:p>
        </p:txBody>
      </p:sp>
      <p:sp>
        <p:nvSpPr>
          <p:cNvPr id="995356" name="Text Box 28"/>
          <p:cNvSpPr txBox="1">
            <a:spLocks noChangeArrowheads="1"/>
          </p:cNvSpPr>
          <p:nvPr/>
        </p:nvSpPr>
        <p:spPr bwMode="auto">
          <a:xfrm>
            <a:off x="304800" y="3886200"/>
            <a:ext cx="88392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Clr>
                <a:schemeClr val="folHlink"/>
              </a:buClr>
              <a:buSzPct val="110000"/>
              <a:buFont typeface="Wingdings" pitchFamily="2" charset="2"/>
              <a:buNone/>
            </a:pPr>
            <a:r>
              <a:rPr lang="en-US" altLang="en-US" sz="2400" b="1" dirty="0" smtClean="0">
                <a:latin typeface="Comic Sans MS" pitchFamily="66" charset="0"/>
                <a:ea typeface="굴림" pitchFamily="50" charset="-127"/>
                <a:cs typeface="Arial" charset="0"/>
              </a:rPr>
              <a:t>Can </a:t>
            </a:r>
            <a:r>
              <a:rPr lang="en-US" altLang="en-US" sz="2400" b="1" dirty="0">
                <a:latin typeface="Comic Sans MS" pitchFamily="66" charset="0"/>
                <a:ea typeface="굴림" pitchFamily="50" charset="-127"/>
                <a:cs typeface="Arial" charset="0"/>
              </a:rPr>
              <a:t>we get </a:t>
            </a:r>
            <a:r>
              <a:rPr lang="en-US" altLang="en-US" sz="2400" b="1" dirty="0" err="1">
                <a:latin typeface="Comic Sans MS" pitchFamily="66" charset="0"/>
                <a:ea typeface="굴림" pitchFamily="50" charset="-127"/>
                <a:cs typeface="Arial" charset="0"/>
              </a:rPr>
              <a:t>approx</a:t>
            </a:r>
            <a:r>
              <a:rPr lang="en-US" altLang="en-US" sz="2400" b="1" dirty="0">
                <a:latin typeface="Comic Sans MS" pitchFamily="66" charset="0"/>
                <a:ea typeface="굴림" pitchFamily="50" charset="-127"/>
                <a:cs typeface="Arial" charset="0"/>
              </a:rPr>
              <a:t> even </a:t>
            </a:r>
            <a:r>
              <a:rPr lang="en-US" altLang="en-US" sz="2400" b="1" dirty="0">
                <a:solidFill>
                  <a:srgbClr val="FF0000"/>
                </a:solidFill>
                <a:latin typeface="Comic Sans MS" pitchFamily="66" charset="0"/>
                <a:ea typeface="굴림" pitchFamily="50" charset="-127"/>
                <a:cs typeface="Arial" charset="0"/>
              </a:rPr>
              <a:t>more</a:t>
            </a:r>
            <a:r>
              <a:rPr lang="en-US" altLang="en-US" sz="2400" b="1" dirty="0">
                <a:latin typeface="Comic Sans MS" pitchFamily="66" charset="0"/>
                <a:ea typeface="굴림" pitchFamily="50" charset="-127"/>
                <a:cs typeface="Arial" charset="0"/>
              </a:rPr>
              <a:t> efficiently, i.e., in </a:t>
            </a:r>
            <a:r>
              <a:rPr lang="en-US" altLang="en-US" sz="2400" b="1" dirty="0">
                <a:solidFill>
                  <a:srgbClr val="FF0000"/>
                </a:solidFill>
                <a:latin typeface="Comic Sans MS" pitchFamily="66" charset="0"/>
                <a:ea typeface="굴림" pitchFamily="50" charset="-127"/>
                <a:cs typeface="Arial" charset="0"/>
              </a:rPr>
              <a:t>sublinear-time</a:t>
            </a:r>
            <a:r>
              <a:rPr lang="en-US" altLang="en-US" sz="2400" b="1" dirty="0" smtClean="0">
                <a:solidFill>
                  <a:srgbClr val="FF0000"/>
                </a:solidFill>
                <a:latin typeface="Comic Sans MS" pitchFamily="66" charset="0"/>
                <a:ea typeface="굴림" pitchFamily="50" charset="-127"/>
                <a:cs typeface="Arial" charset="0"/>
              </a:rPr>
              <a:t>?</a:t>
            </a:r>
            <a:endParaRPr lang="en-US" altLang="en-US" sz="2400" b="1" dirty="0">
              <a:solidFill>
                <a:srgbClr val="FF0000"/>
              </a:solidFill>
              <a:latin typeface="Comic Sans MS" pitchFamily="66" charset="0"/>
              <a:ea typeface="굴림" pitchFamily="50" charset="-127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914078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5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5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5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5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5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5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53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5348" grpId="0" animBg="1"/>
      <p:bldP spid="995349" grpId="0" animBg="1"/>
      <p:bldP spid="995350" grpId="0" animBg="1"/>
      <p:bldP spid="99535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4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52400"/>
            <a:ext cx="8458200" cy="685800"/>
          </a:xfrm>
        </p:spPr>
        <p:txBody>
          <a:bodyPr/>
          <a:lstStyle/>
          <a:p>
            <a:r>
              <a:rPr lang="en-US" sz="2800" b="1" dirty="0" smtClean="0">
                <a:solidFill>
                  <a:srgbClr val="C222B7"/>
                </a:solidFill>
                <a:latin typeface="Comic Sans MS" pitchFamily="66" charset="0"/>
              </a:rPr>
              <a:t>Min VC – (Imaginary) Oracle</a:t>
            </a:r>
            <a:endParaRPr lang="en-US" sz="2800" b="1" dirty="0">
              <a:solidFill>
                <a:srgbClr val="C222B7"/>
              </a:solidFill>
              <a:latin typeface="Comic Sans MS" pitchFamily="66" charset="0"/>
            </a:endParaRPr>
          </a:p>
        </p:txBody>
      </p:sp>
      <p:sp>
        <p:nvSpPr>
          <p:cNvPr id="983044" name="Text Box 4"/>
          <p:cNvSpPr txBox="1">
            <a:spLocks noChangeArrowheads="1"/>
          </p:cNvSpPr>
          <p:nvPr/>
        </p:nvSpPr>
        <p:spPr bwMode="auto">
          <a:xfrm>
            <a:off x="152401" y="838200"/>
            <a:ext cx="7010399" cy="20497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30000"/>
              </a:spcBef>
              <a:buClr>
                <a:schemeClr val="folHlink"/>
              </a:buClr>
              <a:buSzPct val="110000"/>
              <a:buFont typeface="Wingdings" pitchFamily="2" charset="2"/>
              <a:buNone/>
            </a:pP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Initially considered in </a:t>
            </a:r>
            <a:r>
              <a:rPr lang="en-US" sz="2400" b="1" dirty="0">
                <a:solidFill>
                  <a:schemeClr val="bg2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[</a:t>
            </a:r>
            <a:r>
              <a:rPr lang="en-US" sz="2400" b="1" dirty="0" err="1">
                <a:solidFill>
                  <a:schemeClr val="bg2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Parnas,R</a:t>
            </a:r>
            <a:r>
              <a:rPr lang="en-US" sz="2400" b="1" dirty="0">
                <a:solidFill>
                  <a:schemeClr val="bg2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].</a:t>
            </a: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</a:t>
            </a:r>
          </a:p>
          <a:p>
            <a:pPr>
              <a:spcBef>
                <a:spcPct val="30000"/>
              </a:spcBef>
              <a:buClr>
                <a:schemeClr val="folHlink"/>
              </a:buClr>
              <a:buSzPct val="110000"/>
              <a:buFont typeface="Wingdings" pitchFamily="2" charset="2"/>
              <a:buNone/>
            </a:pPr>
            <a:r>
              <a:rPr lang="en-US" sz="2400" b="1" dirty="0">
                <a:solidFill>
                  <a:srgbClr val="C222B7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First basic idea</a:t>
            </a: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: Suppose had </a:t>
            </a:r>
            <a:r>
              <a:rPr lang="en-US" sz="2400" b="1" dirty="0" smtClean="0">
                <a:solidFill>
                  <a:srgbClr val="FF0000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oracle </a:t>
            </a: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that for given vertex 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v </a:t>
            </a:r>
            <a:r>
              <a:rPr lang="en-US" sz="2400" b="1" dirty="0" smtClean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answers </a:t>
            </a: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if </a:t>
            </a:r>
            <a:r>
              <a:rPr lang="en-US" sz="2400" b="1" dirty="0" err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v</a:t>
            </a:r>
            <a:r>
              <a:rPr lang="en-US" sz="2400" b="1" dirty="0" err="1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C</a:t>
            </a:r>
            <a:r>
              <a:rPr lang="en-US" sz="2400" b="1" dirty="0" smtClean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</a:t>
            </a: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for some </a:t>
            </a:r>
            <a:r>
              <a:rPr lang="en-US" sz="2400" b="1" dirty="0" smtClean="0">
                <a:solidFill>
                  <a:srgbClr val="008000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fixed vertex cover </a:t>
            </a:r>
            <a:r>
              <a:rPr lang="en-US" sz="2400" b="1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C</a:t>
            </a:r>
            <a:r>
              <a:rPr lang="en-US" sz="2400" b="1" dirty="0" smtClean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</a:t>
            </a: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that is at most factor 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</a:t>
            </a: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larger than </a:t>
            </a:r>
            <a:r>
              <a:rPr lang="en-US" sz="2400" b="1" dirty="0" smtClean="0">
                <a:solidFill>
                  <a:srgbClr val="FF0000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min size </a:t>
            </a:r>
            <a:r>
              <a:rPr lang="en-US" sz="2400" b="1" dirty="0" smtClean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of vertex cover, </a:t>
            </a:r>
            <a:r>
              <a:rPr lang="en-US" sz="2400" b="1" dirty="0" err="1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vc</a:t>
            </a:r>
            <a:r>
              <a:rPr lang="en-US" sz="2400" b="1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(G)</a:t>
            </a:r>
            <a:r>
              <a:rPr lang="en-US" sz="2400" b="1" dirty="0" smtClean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. </a:t>
            </a:r>
          </a:p>
        </p:txBody>
      </p:sp>
      <p:sp>
        <p:nvSpPr>
          <p:cNvPr id="18" name="Text Box 4"/>
          <p:cNvSpPr txBox="1">
            <a:spLocks noChangeArrowheads="1"/>
          </p:cNvSpPr>
          <p:nvPr/>
        </p:nvSpPr>
        <p:spPr bwMode="auto">
          <a:xfrm>
            <a:off x="152401" y="3047999"/>
            <a:ext cx="6616238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30000"/>
              </a:spcBef>
              <a:buClr>
                <a:schemeClr val="folHlink"/>
              </a:buClr>
              <a:buSzPct val="110000"/>
              <a:buFont typeface="Wingdings" pitchFamily="2" charset="2"/>
              <a:buNone/>
            </a:pPr>
            <a:r>
              <a:rPr lang="en-US" sz="2400" b="1" dirty="0" smtClean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Consider uniformly and independently sampling </a:t>
            </a:r>
            <a:r>
              <a:rPr lang="en-US" sz="2400" b="1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s=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(1/</a:t>
            </a:r>
            <a:r>
              <a:rPr lang="en-US" sz="2400" b="1" baseline="30000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2</a:t>
            </a:r>
            <a:r>
              <a:rPr lang="en-US" sz="2400" b="1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)  </a:t>
            </a:r>
            <a:r>
              <a:rPr lang="en-US" sz="2400" b="1" dirty="0" smtClean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vertices, and </a:t>
            </a:r>
            <a:r>
              <a:rPr lang="en-US" sz="2400" b="1" dirty="0" smtClean="0">
                <a:solidFill>
                  <a:srgbClr val="008000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querying oracle </a:t>
            </a:r>
            <a:r>
              <a:rPr lang="en-US" sz="2400" b="1" dirty="0" smtClean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on each sampled vertex. </a:t>
            </a:r>
          </a:p>
        </p:txBody>
      </p:sp>
      <p:pic>
        <p:nvPicPr>
          <p:cNvPr id="982018" name="Picture 2" descr="https://encrypted-tbn1.gstatic.com/images?q=tbn:ANd9GcRg3OlsBXkJV7KxcM7lkx_KA6s98HW2aRfDi7bC2f4iQHQIjwNt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1435290"/>
            <a:ext cx="1821514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Text Box 4"/>
          <p:cNvSpPr txBox="1">
            <a:spLocks noChangeArrowheads="1"/>
          </p:cNvSpPr>
          <p:nvPr/>
        </p:nvSpPr>
        <p:spPr bwMode="auto">
          <a:xfrm>
            <a:off x="152400" y="4419600"/>
            <a:ext cx="8991600" cy="22713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30000"/>
              </a:spcBef>
              <a:buClr>
                <a:schemeClr val="folHlink"/>
              </a:buClr>
              <a:buSzPct val="110000"/>
              <a:buFont typeface="Wingdings" pitchFamily="2" charset="2"/>
              <a:buNone/>
            </a:pPr>
            <a:r>
              <a:rPr lang="en-US" sz="2400" b="1" dirty="0" smtClean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Let </a:t>
            </a:r>
            <a:r>
              <a:rPr lang="en-US" sz="2400" b="1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s</a:t>
            </a:r>
            <a:r>
              <a:rPr lang="en-US" sz="2400" b="1" baseline="-25000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vc</a:t>
            </a:r>
            <a:r>
              <a:rPr lang="en-US" sz="2400" b="1" dirty="0" smtClean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be number of sampled vertices that answers: </a:t>
            </a:r>
            <a:r>
              <a:rPr lang="en-US" sz="2400" b="1" dirty="0" smtClean="0">
                <a:solidFill>
                  <a:srgbClr val="008000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in</a:t>
            </a:r>
            <a:r>
              <a:rPr lang="en-US" sz="2400" b="1" dirty="0" smtClean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</a:t>
            </a:r>
            <a:r>
              <a:rPr lang="en-US" sz="2400" b="1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C</a:t>
            </a:r>
            <a:r>
              <a:rPr lang="en-US" sz="2400" b="1" dirty="0" smtClean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.</a:t>
            </a:r>
            <a:endParaRPr lang="en-US" sz="2400" b="1" dirty="0">
              <a:latin typeface="Comic Sans MS" pitchFamily="66" charset="0"/>
              <a:ea typeface="굴림" pitchFamily="50" charset="-127"/>
              <a:cs typeface="Arial" charset="0"/>
              <a:sym typeface="Symbol" pitchFamily="18" charset="2"/>
            </a:endParaRPr>
          </a:p>
          <a:p>
            <a:pPr>
              <a:spcBef>
                <a:spcPct val="30000"/>
              </a:spcBef>
              <a:buClr>
                <a:schemeClr val="folHlink"/>
              </a:buClr>
              <a:buSzPct val="110000"/>
              <a:buFont typeface="Wingdings" pitchFamily="2" charset="2"/>
              <a:buNone/>
            </a:pPr>
            <a:r>
              <a:rPr lang="en-US" sz="2400" b="1" dirty="0" smtClean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By </a:t>
            </a:r>
            <a:r>
              <a:rPr lang="en-US" sz="2400" b="1" dirty="0" smtClean="0">
                <a:solidFill>
                  <a:srgbClr val="008000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Chernoff</a:t>
            </a:r>
            <a:r>
              <a:rPr lang="en-US" sz="2400" b="1" dirty="0" smtClean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, </a:t>
            </a:r>
            <a:r>
              <a:rPr lang="en-US" sz="2400" b="1" dirty="0" err="1" smtClean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w.h.c.p</a:t>
            </a:r>
            <a:r>
              <a:rPr lang="en-US" sz="2400" b="1" dirty="0" smtClean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  </a:t>
            </a:r>
            <a:r>
              <a:rPr lang="en-US" sz="2400" b="1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|C|/n-/2 </a:t>
            </a:r>
            <a:r>
              <a:rPr lang="en-US" sz="2400" b="1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 s</a:t>
            </a:r>
            <a:r>
              <a:rPr lang="en-US" sz="2400" b="1" baseline="-25000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vc</a:t>
            </a:r>
            <a:r>
              <a:rPr lang="en-US" sz="2400" b="1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/s  </a:t>
            </a:r>
            <a:r>
              <a:rPr lang="en-US" sz="2400" b="1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|C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|/</a:t>
            </a:r>
            <a:r>
              <a:rPr lang="en-US" sz="2400" b="1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n+/2 </a:t>
            </a:r>
          </a:p>
          <a:p>
            <a:pPr>
              <a:spcBef>
                <a:spcPct val="30000"/>
              </a:spcBef>
              <a:buClr>
                <a:schemeClr val="folHlink"/>
              </a:buClr>
              <a:buSzPct val="110000"/>
            </a:pPr>
            <a:r>
              <a:rPr lang="en-US" sz="2400" b="1" dirty="0" smtClean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Since </a:t>
            </a:r>
            <a:r>
              <a:rPr lang="en-US" sz="2400" b="1" dirty="0" err="1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vc</a:t>
            </a:r>
            <a:r>
              <a:rPr lang="en-US" sz="2400" b="1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(G) </a:t>
            </a:r>
            <a:r>
              <a:rPr lang="en-US" sz="2400" b="1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 |C|  </a:t>
            </a:r>
            <a:r>
              <a:rPr lang="en-US" sz="2400" b="1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 </a:t>
            </a:r>
            <a:r>
              <a:rPr lang="en-US" sz="2400" b="1" dirty="0" err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vc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(G</a:t>
            </a:r>
            <a:r>
              <a:rPr lang="en-US" sz="2400" b="1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), </a:t>
            </a:r>
            <a:r>
              <a:rPr lang="en-US" sz="2400" b="1" dirty="0" smtClean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if define </a:t>
            </a:r>
            <a:r>
              <a:rPr lang="en-US" sz="2400" b="1" dirty="0" err="1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vc</a:t>
            </a:r>
            <a:r>
              <a:rPr lang="en-US" sz="2400" b="1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’=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 </a:t>
            </a:r>
            <a:r>
              <a:rPr lang="en-US" sz="2400" b="1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(s</a:t>
            </a:r>
            <a:r>
              <a:rPr lang="en-US" sz="2400" b="1" baseline="-25000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vc</a:t>
            </a:r>
            <a:r>
              <a:rPr lang="en-US" sz="2400" b="1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/s + 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/</a:t>
            </a:r>
            <a:r>
              <a:rPr lang="en-US" sz="2400" b="1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2)n</a:t>
            </a: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/>
            </a:r>
            <a:b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</a:br>
            <a:r>
              <a:rPr lang="en-US" sz="2400" b="1" dirty="0" smtClean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then (</a:t>
            </a:r>
            <a:r>
              <a:rPr lang="en-US" sz="2400" b="1" dirty="0" err="1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w.h.c.p</a:t>
            </a:r>
            <a:r>
              <a:rPr lang="en-US" sz="2400" b="1" dirty="0" smtClean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) </a:t>
            </a:r>
            <a:r>
              <a:rPr lang="en-US" sz="2400" b="1" dirty="0" err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vc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(G)  </a:t>
            </a:r>
            <a:r>
              <a:rPr lang="en-US" sz="2400" b="1" dirty="0" err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vc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’ </a:t>
            </a:r>
            <a:r>
              <a:rPr lang="en-US" sz="2400" b="1" dirty="0">
                <a:solidFill>
                  <a:srgbClr val="008000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sym typeface="Symbol" pitchFamily="18" charset="2"/>
              </a:rPr>
              <a:t> </a:t>
            </a:r>
            <a:r>
              <a:rPr lang="en-US" sz="2400" b="1" dirty="0" err="1">
                <a:solidFill>
                  <a:srgbClr val="0000FF"/>
                </a:solidFill>
                <a:latin typeface="Comic Sans MS" pitchFamily="66" charset="0"/>
                <a:sym typeface="Symbol" pitchFamily="18" charset="2"/>
              </a:rPr>
              <a:t>vc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sym typeface="Symbol" pitchFamily="18" charset="2"/>
              </a:rPr>
              <a:t>(G) + n</a:t>
            </a:r>
          </a:p>
          <a:p>
            <a:pPr>
              <a:spcBef>
                <a:spcPct val="30000"/>
              </a:spcBef>
              <a:buClr>
                <a:schemeClr val="folHlink"/>
              </a:buClr>
              <a:buSzPct val="110000"/>
              <a:buFont typeface="Wingdings" pitchFamily="2" charset="2"/>
              <a:buNone/>
            </a:pPr>
            <a:r>
              <a:rPr lang="en-US" sz="2400" b="1" dirty="0" smtClean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That is, get </a:t>
            </a:r>
            <a:r>
              <a:rPr lang="en-US" sz="2400" b="1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(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,)-</a:t>
            </a:r>
            <a:r>
              <a:rPr lang="en-US" sz="2400" b="1" dirty="0" smtClean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approximation</a:t>
            </a:r>
            <a:endParaRPr lang="en-US" sz="2400" b="1" dirty="0">
              <a:latin typeface="Comic Sans MS" pitchFamily="66" charset="0"/>
              <a:ea typeface="굴림" pitchFamily="50" charset="-127"/>
              <a:cs typeface="Arial" charset="0"/>
              <a:sym typeface="Symbol" pitchFamily="18" charset="2"/>
            </a:endParaRPr>
          </a:p>
        </p:txBody>
      </p:sp>
      <p:sp>
        <p:nvSpPr>
          <p:cNvPr id="21" name="Text Box 56"/>
          <p:cNvSpPr txBox="1">
            <a:spLocks noChangeArrowheads="1"/>
          </p:cNvSpPr>
          <p:nvPr/>
        </p:nvSpPr>
        <p:spPr bwMode="auto">
          <a:xfrm>
            <a:off x="7652635" y="846161"/>
            <a:ext cx="53704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99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C222B7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sym typeface="Symbol" pitchFamily="18" charset="2"/>
              </a:rPr>
              <a:t>v</a:t>
            </a:r>
            <a:r>
              <a:rPr lang="en-US" sz="2400" b="1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?</a:t>
            </a:r>
            <a:endParaRPr lang="en-US" sz="2400" b="1" dirty="0">
              <a:latin typeface="Comic Sans MS" pitchFamily="66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2" name="Text Box 56"/>
          <p:cNvSpPr txBox="1">
            <a:spLocks noChangeArrowheads="1"/>
          </p:cNvSpPr>
          <p:nvPr/>
        </p:nvSpPr>
        <p:spPr bwMode="auto">
          <a:xfrm>
            <a:off x="7425857" y="3419564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99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C222B7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 dirty="0" err="1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sym typeface="Symbol" pitchFamily="18" charset="2"/>
              </a:rPr>
              <a:t>v</a:t>
            </a:r>
            <a:r>
              <a:rPr lang="en-US" sz="2400" b="1" dirty="0" err="1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C</a:t>
            </a:r>
            <a:r>
              <a:rPr lang="en-US" sz="2400" b="1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!</a:t>
            </a:r>
            <a:endParaRPr lang="en-US" sz="2400" b="1" dirty="0">
              <a:solidFill>
                <a:srgbClr val="0000FF"/>
              </a:solidFill>
              <a:latin typeface="Comic Sans MS" pitchFamily="66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9" name="Text Box 56"/>
          <p:cNvSpPr txBox="1">
            <a:spLocks noChangeArrowheads="1"/>
          </p:cNvSpPr>
          <p:nvPr/>
        </p:nvSpPr>
        <p:spPr bwMode="auto">
          <a:xfrm>
            <a:off x="7407660" y="3424913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99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C222B7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 dirty="0" err="1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sym typeface="Symbol" pitchFamily="18" charset="2"/>
              </a:rPr>
              <a:t>v</a:t>
            </a:r>
            <a:r>
              <a:rPr lang="en-US" sz="2400" b="1" dirty="0" err="1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</a:t>
            </a:r>
            <a:r>
              <a:rPr lang="en-US" sz="2400" b="1" dirty="0" err="1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C</a:t>
            </a:r>
            <a:r>
              <a:rPr lang="en-US" sz="2400" b="1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!</a:t>
            </a:r>
            <a:endParaRPr lang="en-US" sz="2400" b="1" dirty="0">
              <a:solidFill>
                <a:srgbClr val="0000FF"/>
              </a:solidFill>
              <a:latin typeface="Comic Sans MS" pitchFamily="66" charset="0"/>
              <a:ea typeface="굴림" pitchFamily="50" charset="-127"/>
              <a:sym typeface="Symbol" pitchFamily="18" charset="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2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820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820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9820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9820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20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9820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9820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820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820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/>
      <p:bldP spid="22" grpId="1"/>
      <p:bldP spid="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4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52400"/>
            <a:ext cx="8458200" cy="685800"/>
          </a:xfrm>
        </p:spPr>
        <p:txBody>
          <a:bodyPr/>
          <a:lstStyle/>
          <a:p>
            <a:r>
              <a:rPr lang="en-US" sz="2800" b="1" dirty="0" smtClean="0">
                <a:solidFill>
                  <a:srgbClr val="C222B7"/>
                </a:solidFill>
                <a:latin typeface="Comic Sans MS" pitchFamily="66" charset="0"/>
              </a:rPr>
              <a:t>Min VC: Distributed connection</a:t>
            </a:r>
            <a:endParaRPr lang="en-US" sz="2800" b="1" dirty="0">
              <a:solidFill>
                <a:srgbClr val="C222B7"/>
              </a:solidFill>
              <a:latin typeface="Comic Sans MS" pitchFamily="66" charset="0"/>
            </a:endParaRPr>
          </a:p>
        </p:txBody>
      </p:sp>
      <p:sp>
        <p:nvSpPr>
          <p:cNvPr id="983044" name="Text Box 4"/>
          <p:cNvSpPr txBox="1">
            <a:spLocks noChangeArrowheads="1"/>
          </p:cNvSpPr>
          <p:nvPr/>
        </p:nvSpPr>
        <p:spPr bwMode="auto">
          <a:xfrm>
            <a:off x="0" y="838200"/>
            <a:ext cx="9067800" cy="25299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30000"/>
              </a:spcBef>
              <a:buClr>
                <a:schemeClr val="folHlink"/>
              </a:buClr>
              <a:buSzPct val="110000"/>
              <a:buFont typeface="Wingdings" pitchFamily="2" charset="2"/>
              <a:buNone/>
            </a:pPr>
            <a:r>
              <a:rPr lang="en-US" sz="2400" b="1" dirty="0" smtClean="0">
                <a:solidFill>
                  <a:srgbClr val="C222B7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Second </a:t>
            </a:r>
            <a:r>
              <a:rPr lang="en-US" sz="2400" b="1" dirty="0">
                <a:solidFill>
                  <a:srgbClr val="C222B7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idea:</a:t>
            </a: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Can use </a:t>
            </a:r>
            <a:r>
              <a:rPr lang="en-US" sz="2400" b="1" dirty="0">
                <a:solidFill>
                  <a:srgbClr val="FF0000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distributed </a:t>
            </a:r>
            <a:r>
              <a:rPr lang="en-US" sz="2400" b="1" dirty="0" smtClean="0">
                <a:solidFill>
                  <a:srgbClr val="FF0000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algorithm</a:t>
            </a:r>
            <a:r>
              <a:rPr lang="en-US" sz="2400" b="1" dirty="0" smtClean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to </a:t>
            </a: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implement oracle. </a:t>
            </a:r>
            <a:endParaRPr lang="en-US" sz="2400" b="1" dirty="0" smtClean="0">
              <a:latin typeface="Comic Sans MS" pitchFamily="66" charset="0"/>
              <a:ea typeface="굴림" pitchFamily="50" charset="-127"/>
              <a:cs typeface="Arial" charset="0"/>
              <a:sym typeface="Symbol" pitchFamily="18" charset="2"/>
            </a:endParaRPr>
          </a:p>
          <a:p>
            <a:pPr>
              <a:spcBef>
                <a:spcPct val="30000"/>
              </a:spcBef>
              <a:buClr>
                <a:schemeClr val="folHlink"/>
              </a:buClr>
              <a:buSzPct val="110000"/>
              <a:buFont typeface="Wingdings" pitchFamily="2" charset="2"/>
              <a:buNone/>
            </a:pPr>
            <a:r>
              <a:rPr lang="en-US" sz="2400" b="1" dirty="0" smtClean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Suppose have dist. alg. (in message passing model) that works </a:t>
            </a: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in 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k </a:t>
            </a:r>
            <a:r>
              <a:rPr lang="en-US" sz="2400" b="1" dirty="0">
                <a:solidFill>
                  <a:srgbClr val="008000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rounds of </a:t>
            </a:r>
            <a:r>
              <a:rPr lang="en-US" sz="2400" b="1" dirty="0" smtClean="0">
                <a:solidFill>
                  <a:srgbClr val="008000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communication</a:t>
            </a:r>
            <a:r>
              <a:rPr lang="en-US" sz="2400" b="1" dirty="0" smtClean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.</a:t>
            </a:r>
          </a:p>
          <a:p>
            <a:pPr>
              <a:spcBef>
                <a:spcPct val="30000"/>
              </a:spcBef>
              <a:buClr>
                <a:schemeClr val="folHlink"/>
              </a:buClr>
              <a:buSzPct val="110000"/>
              <a:buFont typeface="Wingdings" pitchFamily="2" charset="2"/>
              <a:buNone/>
            </a:pPr>
            <a:r>
              <a:rPr lang="en-US" sz="2400" b="1" dirty="0" smtClean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Then </a:t>
            </a: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oracle, when called on </a:t>
            </a:r>
            <a:r>
              <a:rPr lang="en-US" sz="2400" b="1" dirty="0" smtClean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vertex </a:t>
            </a:r>
            <a:r>
              <a:rPr lang="en-US" sz="2400" b="1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v</a:t>
            </a: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, will </a:t>
            </a:r>
            <a:r>
              <a:rPr lang="en-US" sz="2400" b="1" dirty="0">
                <a:solidFill>
                  <a:srgbClr val="008000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emulate </a:t>
            </a: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dist. alg. on </a:t>
            </a:r>
            <a:r>
              <a:rPr lang="en-US" sz="2400" b="1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k</a:t>
            </a:r>
            <a:r>
              <a:rPr lang="en-US" sz="2400" b="1" dirty="0" smtClean="0">
                <a:solidFill>
                  <a:srgbClr val="008000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-distance-neighborhood</a:t>
            </a:r>
            <a:r>
              <a:rPr lang="en-US" sz="2400" b="1" dirty="0" smtClean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</a:t>
            </a: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of 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v</a:t>
            </a:r>
          </a:p>
        </p:txBody>
      </p:sp>
      <p:grpSp>
        <p:nvGrpSpPr>
          <p:cNvPr id="983081" name="Group 41"/>
          <p:cNvGrpSpPr>
            <a:grpSpLocks/>
          </p:cNvGrpSpPr>
          <p:nvPr/>
        </p:nvGrpSpPr>
        <p:grpSpPr bwMode="auto">
          <a:xfrm>
            <a:off x="3037374" y="3573602"/>
            <a:ext cx="1447800" cy="1143000"/>
            <a:chOff x="2016" y="3408"/>
            <a:chExt cx="912" cy="720"/>
          </a:xfrm>
        </p:grpSpPr>
        <p:sp>
          <p:nvSpPr>
            <p:cNvPr id="983069" name="Oval 29"/>
            <p:cNvSpPr>
              <a:spLocks noChangeArrowheads="1"/>
            </p:cNvSpPr>
            <p:nvPr/>
          </p:nvSpPr>
          <p:spPr bwMode="auto">
            <a:xfrm>
              <a:off x="2448" y="3744"/>
              <a:ext cx="48" cy="48"/>
            </a:xfrm>
            <a:prstGeom prst="ellipse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3070" name="Oval 30"/>
            <p:cNvSpPr>
              <a:spLocks noChangeArrowheads="1"/>
            </p:cNvSpPr>
            <p:nvPr/>
          </p:nvSpPr>
          <p:spPr bwMode="auto">
            <a:xfrm>
              <a:off x="2016" y="3408"/>
              <a:ext cx="912" cy="720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3072" name="Oval 32"/>
            <p:cNvSpPr>
              <a:spLocks noChangeArrowheads="1"/>
            </p:cNvSpPr>
            <p:nvPr/>
          </p:nvSpPr>
          <p:spPr bwMode="auto">
            <a:xfrm>
              <a:off x="2544" y="4080"/>
              <a:ext cx="48" cy="48"/>
            </a:xfrm>
            <a:prstGeom prst="ellipse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3073" name="Oval 33"/>
            <p:cNvSpPr>
              <a:spLocks noChangeArrowheads="1"/>
            </p:cNvSpPr>
            <p:nvPr/>
          </p:nvSpPr>
          <p:spPr bwMode="auto">
            <a:xfrm>
              <a:off x="2016" y="3840"/>
              <a:ext cx="48" cy="48"/>
            </a:xfrm>
            <a:prstGeom prst="ellipse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3074" name="Oval 34"/>
            <p:cNvSpPr>
              <a:spLocks noChangeArrowheads="1"/>
            </p:cNvSpPr>
            <p:nvPr/>
          </p:nvSpPr>
          <p:spPr bwMode="auto">
            <a:xfrm>
              <a:off x="2880" y="3648"/>
              <a:ext cx="48" cy="48"/>
            </a:xfrm>
            <a:prstGeom prst="ellipse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3075" name="Oval 35"/>
            <p:cNvSpPr>
              <a:spLocks noChangeArrowheads="1"/>
            </p:cNvSpPr>
            <p:nvPr/>
          </p:nvSpPr>
          <p:spPr bwMode="auto">
            <a:xfrm>
              <a:off x="2448" y="3428"/>
              <a:ext cx="48" cy="48"/>
            </a:xfrm>
            <a:prstGeom prst="ellipse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3076" name="Freeform 36"/>
            <p:cNvSpPr>
              <a:spLocks/>
            </p:cNvSpPr>
            <p:nvPr/>
          </p:nvSpPr>
          <p:spPr bwMode="auto">
            <a:xfrm>
              <a:off x="2440" y="3456"/>
              <a:ext cx="104" cy="288"/>
            </a:xfrm>
            <a:custGeom>
              <a:avLst/>
              <a:gdLst>
                <a:gd name="T0" fmla="*/ 8 w 104"/>
                <a:gd name="T1" fmla="*/ 288 h 288"/>
                <a:gd name="T2" fmla="*/ 104 w 104"/>
                <a:gd name="T3" fmla="*/ 192 h 288"/>
                <a:gd name="T4" fmla="*/ 8 w 104"/>
                <a:gd name="T5" fmla="*/ 96 h 288"/>
                <a:gd name="T6" fmla="*/ 56 w 104"/>
                <a:gd name="T7" fmla="*/ 0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4" h="288">
                  <a:moveTo>
                    <a:pt x="8" y="288"/>
                  </a:moveTo>
                  <a:cubicBezTo>
                    <a:pt x="56" y="256"/>
                    <a:pt x="104" y="224"/>
                    <a:pt x="104" y="192"/>
                  </a:cubicBezTo>
                  <a:cubicBezTo>
                    <a:pt x="104" y="160"/>
                    <a:pt x="16" y="128"/>
                    <a:pt x="8" y="96"/>
                  </a:cubicBezTo>
                  <a:cubicBezTo>
                    <a:pt x="0" y="64"/>
                    <a:pt x="28" y="32"/>
                    <a:pt x="56" y="0"/>
                  </a:cubicBezTo>
                </a:path>
              </a:pathLst>
            </a:custGeom>
            <a:noFill/>
            <a:ln w="254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83077" name="Freeform 37"/>
            <p:cNvSpPr>
              <a:spLocks/>
            </p:cNvSpPr>
            <p:nvPr/>
          </p:nvSpPr>
          <p:spPr bwMode="auto">
            <a:xfrm>
              <a:off x="2496" y="3648"/>
              <a:ext cx="384" cy="200"/>
            </a:xfrm>
            <a:custGeom>
              <a:avLst/>
              <a:gdLst>
                <a:gd name="T0" fmla="*/ 0 w 384"/>
                <a:gd name="T1" fmla="*/ 144 h 200"/>
                <a:gd name="T2" fmla="*/ 96 w 384"/>
                <a:gd name="T3" fmla="*/ 192 h 200"/>
                <a:gd name="T4" fmla="*/ 144 w 384"/>
                <a:gd name="T5" fmla="*/ 96 h 200"/>
                <a:gd name="T6" fmla="*/ 288 w 384"/>
                <a:gd name="T7" fmla="*/ 144 h 200"/>
                <a:gd name="T8" fmla="*/ 384 w 384"/>
                <a:gd name="T9" fmla="*/ 0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4" h="200">
                  <a:moveTo>
                    <a:pt x="0" y="144"/>
                  </a:moveTo>
                  <a:cubicBezTo>
                    <a:pt x="36" y="172"/>
                    <a:pt x="72" y="200"/>
                    <a:pt x="96" y="192"/>
                  </a:cubicBezTo>
                  <a:cubicBezTo>
                    <a:pt x="120" y="184"/>
                    <a:pt x="112" y="104"/>
                    <a:pt x="144" y="96"/>
                  </a:cubicBezTo>
                  <a:cubicBezTo>
                    <a:pt x="176" y="88"/>
                    <a:pt x="248" y="160"/>
                    <a:pt x="288" y="144"/>
                  </a:cubicBezTo>
                  <a:cubicBezTo>
                    <a:pt x="328" y="128"/>
                    <a:pt x="356" y="64"/>
                    <a:pt x="384" y="0"/>
                  </a:cubicBezTo>
                </a:path>
              </a:pathLst>
            </a:custGeom>
            <a:noFill/>
            <a:ln w="254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83079" name="Freeform 39"/>
            <p:cNvSpPr>
              <a:spLocks/>
            </p:cNvSpPr>
            <p:nvPr/>
          </p:nvSpPr>
          <p:spPr bwMode="auto">
            <a:xfrm>
              <a:off x="2016" y="3688"/>
              <a:ext cx="432" cy="152"/>
            </a:xfrm>
            <a:custGeom>
              <a:avLst/>
              <a:gdLst>
                <a:gd name="T0" fmla="*/ 432 w 432"/>
                <a:gd name="T1" fmla="*/ 56 h 152"/>
                <a:gd name="T2" fmla="*/ 288 w 432"/>
                <a:gd name="T3" fmla="*/ 8 h 152"/>
                <a:gd name="T4" fmla="*/ 192 w 432"/>
                <a:gd name="T5" fmla="*/ 104 h 152"/>
                <a:gd name="T6" fmla="*/ 96 w 432"/>
                <a:gd name="T7" fmla="*/ 8 h 152"/>
                <a:gd name="T8" fmla="*/ 0 w 432"/>
                <a:gd name="T9" fmla="*/ 152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32" h="152">
                  <a:moveTo>
                    <a:pt x="432" y="56"/>
                  </a:moveTo>
                  <a:cubicBezTo>
                    <a:pt x="380" y="28"/>
                    <a:pt x="328" y="0"/>
                    <a:pt x="288" y="8"/>
                  </a:cubicBezTo>
                  <a:cubicBezTo>
                    <a:pt x="248" y="16"/>
                    <a:pt x="224" y="104"/>
                    <a:pt x="192" y="104"/>
                  </a:cubicBezTo>
                  <a:cubicBezTo>
                    <a:pt x="160" y="104"/>
                    <a:pt x="128" y="0"/>
                    <a:pt x="96" y="8"/>
                  </a:cubicBezTo>
                  <a:cubicBezTo>
                    <a:pt x="64" y="16"/>
                    <a:pt x="32" y="84"/>
                    <a:pt x="0" y="152"/>
                  </a:cubicBezTo>
                </a:path>
              </a:pathLst>
            </a:custGeom>
            <a:noFill/>
            <a:ln w="254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83080" name="Freeform 40"/>
            <p:cNvSpPr>
              <a:spLocks/>
            </p:cNvSpPr>
            <p:nvPr/>
          </p:nvSpPr>
          <p:spPr bwMode="auto">
            <a:xfrm>
              <a:off x="2344" y="3792"/>
              <a:ext cx="200" cy="288"/>
            </a:xfrm>
            <a:custGeom>
              <a:avLst/>
              <a:gdLst>
                <a:gd name="T0" fmla="*/ 104 w 200"/>
                <a:gd name="T1" fmla="*/ 0 h 288"/>
                <a:gd name="T2" fmla="*/ 8 w 200"/>
                <a:gd name="T3" fmla="*/ 48 h 288"/>
                <a:gd name="T4" fmla="*/ 152 w 200"/>
                <a:gd name="T5" fmla="*/ 144 h 288"/>
                <a:gd name="T6" fmla="*/ 56 w 200"/>
                <a:gd name="T7" fmla="*/ 192 h 288"/>
                <a:gd name="T8" fmla="*/ 200 w 200"/>
                <a:gd name="T9" fmla="*/ 288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0" h="288">
                  <a:moveTo>
                    <a:pt x="104" y="0"/>
                  </a:moveTo>
                  <a:cubicBezTo>
                    <a:pt x="52" y="12"/>
                    <a:pt x="0" y="24"/>
                    <a:pt x="8" y="48"/>
                  </a:cubicBezTo>
                  <a:cubicBezTo>
                    <a:pt x="16" y="72"/>
                    <a:pt x="144" y="120"/>
                    <a:pt x="152" y="144"/>
                  </a:cubicBezTo>
                  <a:cubicBezTo>
                    <a:pt x="160" y="168"/>
                    <a:pt x="48" y="168"/>
                    <a:pt x="56" y="192"/>
                  </a:cubicBezTo>
                  <a:cubicBezTo>
                    <a:pt x="64" y="216"/>
                    <a:pt x="132" y="252"/>
                    <a:pt x="200" y="288"/>
                  </a:cubicBezTo>
                </a:path>
              </a:pathLst>
            </a:custGeom>
            <a:noFill/>
            <a:ln w="254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83082" name="Text Box 42"/>
          <p:cNvSpPr txBox="1">
            <a:spLocks noChangeArrowheads="1"/>
          </p:cNvSpPr>
          <p:nvPr/>
        </p:nvSpPr>
        <p:spPr bwMode="auto">
          <a:xfrm>
            <a:off x="216152" y="5257800"/>
            <a:ext cx="847064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30000"/>
              </a:spcBef>
              <a:buClr>
                <a:schemeClr val="folHlink"/>
              </a:buClr>
              <a:buSzPct val="110000"/>
              <a:buFont typeface="Wingdings" pitchFamily="2" charset="2"/>
              <a:buNone/>
            </a:pPr>
            <a:r>
              <a:rPr lang="en-US" sz="2400" b="1" dirty="0">
                <a:solidFill>
                  <a:srgbClr val="008000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Query complexity</a:t>
            </a: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of each oracle call:</a:t>
            </a:r>
            <a:r>
              <a:rPr lang="en-US" sz="2400" b="1" dirty="0">
                <a:solidFill>
                  <a:srgbClr val="C222B7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O(</a:t>
            </a:r>
            <a:r>
              <a:rPr lang="en-US" sz="2400" b="1" dirty="0" err="1">
                <a:solidFill>
                  <a:srgbClr val="C222B7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d</a:t>
            </a:r>
            <a:r>
              <a:rPr lang="en-US" sz="2400" b="1" baseline="30000" dirty="0" err="1">
                <a:solidFill>
                  <a:srgbClr val="C222B7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k</a:t>
            </a:r>
            <a:r>
              <a:rPr lang="en-US" sz="2400" b="1" dirty="0" smtClean="0">
                <a:solidFill>
                  <a:srgbClr val="C222B7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)</a:t>
            </a:r>
            <a:r>
              <a:rPr lang="en-US" sz="2400" b="1" dirty="0">
                <a:solidFill>
                  <a:srgbClr val="C222B7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</a:t>
            </a:r>
            <a:r>
              <a:rPr lang="en-US" sz="2400" b="1" dirty="0" smtClean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where </a:t>
            </a:r>
            <a:r>
              <a:rPr lang="en-US" sz="2400" b="1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d</a:t>
            </a:r>
            <a:r>
              <a:rPr lang="en-US" sz="2400" b="1" dirty="0" smtClean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is max degree in the graph.</a:t>
            </a:r>
            <a:r>
              <a:rPr lang="en-US" sz="2400" b="1" dirty="0" smtClean="0">
                <a:solidFill>
                  <a:srgbClr val="C222B7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</a:t>
            </a:r>
            <a:endParaRPr lang="en-US" dirty="0"/>
          </a:p>
        </p:txBody>
      </p:sp>
      <p:pic>
        <p:nvPicPr>
          <p:cNvPr id="16" name="Picture 2" descr="https://encrypted-tbn1.gstatic.com/images?q=tbn:ANd9GcRg3OlsBXkJV7KxcM7lkx_KA6s98HW2aRfDi7bC2f4iQHQIjwNt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3545751"/>
            <a:ext cx="1446914" cy="14527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Text Box 56"/>
          <p:cNvSpPr txBox="1">
            <a:spLocks noChangeArrowheads="1"/>
          </p:cNvSpPr>
          <p:nvPr/>
        </p:nvSpPr>
        <p:spPr bwMode="auto">
          <a:xfrm>
            <a:off x="396014" y="3888651"/>
            <a:ext cx="53704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99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C222B7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sym typeface="Symbol" pitchFamily="18" charset="2"/>
              </a:rPr>
              <a:t>v</a:t>
            </a:r>
            <a:r>
              <a:rPr lang="en-US" sz="2400" b="1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?</a:t>
            </a:r>
            <a:endParaRPr lang="en-US" sz="2400" b="1" dirty="0">
              <a:latin typeface="Comic Sans MS" pitchFamily="66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18" name="Text Box 56"/>
          <p:cNvSpPr txBox="1">
            <a:spLocks noChangeArrowheads="1"/>
          </p:cNvSpPr>
          <p:nvPr/>
        </p:nvSpPr>
        <p:spPr bwMode="auto">
          <a:xfrm>
            <a:off x="3568953" y="3836125"/>
            <a:ext cx="268521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99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C222B7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 b="1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sym typeface="Symbol" pitchFamily="18" charset="2"/>
              </a:rPr>
              <a:t>v</a:t>
            </a:r>
            <a:endParaRPr lang="en-US" sz="2400" b="1" dirty="0">
              <a:latin typeface="Comic Sans MS" pitchFamily="66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19" name="Text Box 56"/>
          <p:cNvSpPr txBox="1">
            <a:spLocks noChangeArrowheads="1"/>
          </p:cNvSpPr>
          <p:nvPr/>
        </p:nvSpPr>
        <p:spPr bwMode="auto">
          <a:xfrm>
            <a:off x="4800600" y="3877727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99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C222B7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 dirty="0" err="1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sym typeface="Symbol" pitchFamily="18" charset="2"/>
              </a:rPr>
              <a:t>v</a:t>
            </a:r>
            <a:r>
              <a:rPr lang="en-US" sz="2400" b="1" dirty="0" err="1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</a:t>
            </a:r>
            <a:r>
              <a:rPr lang="en-US" sz="2400" b="1" dirty="0" err="1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C</a:t>
            </a:r>
            <a:r>
              <a:rPr lang="en-US" sz="2400" b="1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!</a:t>
            </a:r>
            <a:endParaRPr lang="en-US" sz="2400" b="1" dirty="0">
              <a:solidFill>
                <a:srgbClr val="0000FF"/>
              </a:solidFill>
              <a:latin typeface="Comic Sans MS" pitchFamily="66" charset="0"/>
              <a:ea typeface="굴림" pitchFamily="50" charset="-127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09021551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3082" grpId="0"/>
      <p:bldP spid="17" grpId="0"/>
      <p:bldP spid="18" grpId="0"/>
      <p:bldP spid="1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8162" name="Rectangle 2"/>
          <p:cNvSpPr>
            <a:spLocks noGrp="1" noChangeArrowheads="1"/>
          </p:cNvSpPr>
          <p:nvPr>
            <p:ph type="title"/>
          </p:nvPr>
        </p:nvSpPr>
        <p:spPr>
          <a:xfrm>
            <a:off x="375313" y="-109182"/>
            <a:ext cx="8458200" cy="685800"/>
          </a:xfrm>
        </p:spPr>
        <p:txBody>
          <a:bodyPr/>
          <a:lstStyle/>
          <a:p>
            <a:r>
              <a:rPr lang="en-US" sz="2800" b="1" dirty="0" smtClean="0">
                <a:solidFill>
                  <a:srgbClr val="C222B7"/>
                </a:solidFill>
                <a:latin typeface="Comic Sans MS" pitchFamily="66" charset="0"/>
              </a:rPr>
              <a:t>Min VC - Results</a:t>
            </a:r>
            <a:endParaRPr lang="en-US" sz="2800" b="1" dirty="0">
              <a:solidFill>
                <a:srgbClr val="C222B7"/>
              </a:solidFill>
              <a:latin typeface="Comic Sans MS" pitchFamily="66" charset="0"/>
            </a:endParaRPr>
          </a:p>
        </p:txBody>
      </p:sp>
      <p:sp>
        <p:nvSpPr>
          <p:cNvPr id="988163" name="Text Box 3"/>
          <p:cNvSpPr txBox="1">
            <a:spLocks noChangeArrowheads="1"/>
          </p:cNvSpPr>
          <p:nvPr/>
        </p:nvSpPr>
        <p:spPr bwMode="auto">
          <a:xfrm>
            <a:off x="0" y="457200"/>
            <a:ext cx="8839200" cy="2976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30000"/>
              </a:spcBef>
              <a:buClr>
                <a:schemeClr val="folHlink"/>
              </a:buClr>
              <a:buSzPct val="110000"/>
              <a:buFont typeface="Wingdings" pitchFamily="2" charset="2"/>
              <a:buNone/>
            </a:pP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By applying dist. alg. of </a:t>
            </a:r>
            <a:r>
              <a:rPr lang="en-US" sz="2400" b="1" dirty="0">
                <a:solidFill>
                  <a:schemeClr val="bg2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[</a:t>
            </a:r>
            <a:r>
              <a:rPr lang="en-US" sz="2400" b="1" dirty="0" err="1">
                <a:solidFill>
                  <a:schemeClr val="bg2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Kuhn,Moscibroda,Wattenhofer</a:t>
            </a:r>
            <a:r>
              <a:rPr lang="en-US" sz="2400" b="1" dirty="0">
                <a:solidFill>
                  <a:schemeClr val="bg2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] </a:t>
            </a: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get 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(c,)-</a:t>
            </a: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approx. (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c&gt;2</a:t>
            </a: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) with complexity </a:t>
            </a:r>
            <a:r>
              <a:rPr lang="en-US" sz="2400" b="1" dirty="0" err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d</a:t>
            </a:r>
            <a:r>
              <a:rPr lang="en-US" sz="2400" b="1" baseline="30000" dirty="0" err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O</a:t>
            </a:r>
            <a:r>
              <a:rPr lang="en-US" sz="2400" b="1" baseline="30000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(log d)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/</a:t>
            </a:r>
            <a:r>
              <a:rPr lang="en-US" sz="2400" b="1" baseline="30000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2</a:t>
            </a: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, and 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(2,)</a:t>
            </a: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-approx. with complexity </a:t>
            </a:r>
            <a:r>
              <a:rPr lang="en-US" sz="2400" b="1" dirty="0" err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d</a:t>
            </a:r>
            <a:r>
              <a:rPr lang="en-US" sz="2400" b="1" baseline="30000" dirty="0" err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O</a:t>
            </a:r>
            <a:r>
              <a:rPr lang="en-US" sz="2400" b="1" baseline="30000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(d)poly(1/)</a:t>
            </a: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.</a:t>
            </a:r>
          </a:p>
          <a:p>
            <a:pPr>
              <a:spcBef>
                <a:spcPct val="30000"/>
              </a:spcBef>
              <a:buClr>
                <a:schemeClr val="folHlink"/>
              </a:buClr>
              <a:buSzPct val="110000"/>
              <a:buFont typeface="Wingdings" pitchFamily="2" charset="2"/>
              <a:buNone/>
            </a:pPr>
            <a:r>
              <a:rPr lang="en-US" sz="2400" b="1" dirty="0">
                <a:solidFill>
                  <a:srgbClr val="C222B7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Comment 1: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</a:t>
            </a: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Can replace max </a:t>
            </a:r>
            <a:r>
              <a:rPr lang="en-US" sz="2400" b="1" dirty="0" err="1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deg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d </a:t>
            </a: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with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d</a:t>
            </a:r>
            <a:r>
              <a:rPr lang="en-US" sz="2400" b="1" baseline="-25000" dirty="0" err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avg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/</a:t>
            </a: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</a:t>
            </a:r>
            <a:r>
              <a:rPr lang="en-US" sz="2000" b="1" dirty="0">
                <a:solidFill>
                  <a:schemeClr val="bg2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[PR]</a:t>
            </a:r>
          </a:p>
          <a:p>
            <a:pPr>
              <a:spcBef>
                <a:spcPct val="30000"/>
              </a:spcBef>
              <a:buClr>
                <a:schemeClr val="folHlink"/>
              </a:buClr>
              <a:buSzPct val="110000"/>
              <a:buFont typeface="Wingdings" pitchFamily="2" charset="2"/>
              <a:buNone/>
            </a:pPr>
            <a:r>
              <a:rPr lang="en-US" sz="2400" b="1" dirty="0">
                <a:solidFill>
                  <a:srgbClr val="C222B7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Comment 2:</a:t>
            </a: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Going below 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2</a:t>
            </a: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: 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(n</a:t>
            </a:r>
            <a:r>
              <a:rPr lang="en-US" sz="2400" b="1" baseline="30000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1/2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)</a:t>
            </a: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queries </a:t>
            </a:r>
            <a:r>
              <a:rPr lang="en-US" sz="2400" b="1" dirty="0">
                <a:solidFill>
                  <a:schemeClr val="bg2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(</a:t>
            </a:r>
            <a:r>
              <a:rPr lang="en-US" sz="2400" b="1" dirty="0" err="1">
                <a:solidFill>
                  <a:schemeClr val="bg2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Trevisan</a:t>
            </a:r>
            <a:r>
              <a:rPr lang="en-US" sz="2400" b="1" dirty="0">
                <a:solidFill>
                  <a:schemeClr val="bg2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)</a:t>
            </a: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7/6</a:t>
            </a: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: 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(n)</a:t>
            </a: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</a:t>
            </a:r>
            <a:r>
              <a:rPr lang="en-US" sz="2400" b="1" dirty="0">
                <a:solidFill>
                  <a:schemeClr val="bg2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[</a:t>
            </a:r>
            <a:r>
              <a:rPr lang="en-US" sz="2400" b="1" dirty="0" err="1">
                <a:solidFill>
                  <a:schemeClr val="bg2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Bogdanov,Obata,Trevisan</a:t>
            </a:r>
            <a:r>
              <a:rPr lang="en-US" sz="2400" b="1" dirty="0">
                <a:solidFill>
                  <a:schemeClr val="bg2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]</a:t>
            </a:r>
            <a:endParaRPr lang="en-US" sz="2400" b="1" dirty="0">
              <a:latin typeface="Comic Sans MS" pitchFamily="66" charset="0"/>
              <a:ea typeface="굴림" pitchFamily="50" charset="-127"/>
              <a:cs typeface="Arial" charset="0"/>
              <a:sym typeface="Symbol" pitchFamily="18" charset="2"/>
            </a:endParaRPr>
          </a:p>
          <a:p>
            <a:pPr>
              <a:spcBef>
                <a:spcPct val="30000"/>
              </a:spcBef>
              <a:buClr>
                <a:schemeClr val="folHlink"/>
              </a:buClr>
              <a:buSzPct val="110000"/>
              <a:buFont typeface="Wingdings" pitchFamily="2" charset="2"/>
              <a:buNone/>
            </a:pPr>
            <a:r>
              <a:rPr lang="en-US" sz="2400" b="1" dirty="0">
                <a:solidFill>
                  <a:srgbClr val="C222B7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Comment 3:</a:t>
            </a: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Any 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(c,)</a:t>
            </a: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-approximation:  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(</a:t>
            </a:r>
            <a:r>
              <a:rPr lang="en-US" sz="2400" b="1" dirty="0" err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d</a:t>
            </a:r>
            <a:r>
              <a:rPr lang="en-US" sz="2400" b="1" baseline="-25000" dirty="0" err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avg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)</a:t>
            </a: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queries </a:t>
            </a:r>
            <a:r>
              <a:rPr lang="en-US" sz="2000" b="1" dirty="0">
                <a:solidFill>
                  <a:schemeClr val="bg2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[PR]</a:t>
            </a:r>
          </a:p>
        </p:txBody>
      </p:sp>
      <p:sp>
        <p:nvSpPr>
          <p:cNvPr id="988175" name="Text Box 15"/>
          <p:cNvSpPr txBox="1">
            <a:spLocks noChangeArrowheads="1"/>
          </p:cNvSpPr>
          <p:nvPr/>
        </p:nvSpPr>
        <p:spPr bwMode="auto">
          <a:xfrm>
            <a:off x="-38100" y="3367814"/>
            <a:ext cx="8915400" cy="34901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30000"/>
              </a:spcBef>
              <a:buClr>
                <a:schemeClr val="folHlink"/>
              </a:buClr>
              <a:buSzPct val="110000"/>
              <a:buFont typeface="Wingdings" pitchFamily="2" charset="2"/>
              <a:buNone/>
            </a:pP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Sequence of improvements for 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(2,)</a:t>
            </a: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-</a:t>
            </a:r>
            <a:r>
              <a:rPr lang="en-US" sz="2400" b="1" dirty="0" err="1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approx</a:t>
            </a:r>
            <a:endParaRPr lang="en-US" sz="2400" b="1" dirty="0">
              <a:latin typeface="Comic Sans MS" pitchFamily="66" charset="0"/>
              <a:ea typeface="굴림" pitchFamily="50" charset="-127"/>
              <a:cs typeface="Arial" charset="0"/>
              <a:sym typeface="Symbol" pitchFamily="18" charset="2"/>
            </a:endParaRPr>
          </a:p>
          <a:p>
            <a:pPr>
              <a:spcBef>
                <a:spcPct val="30000"/>
              </a:spcBef>
              <a:buClr>
                <a:schemeClr val="folHlink"/>
              </a:buClr>
              <a:buSzPct val="110000"/>
              <a:buFont typeface="Wingdings" pitchFamily="2" charset="2"/>
              <a:buNone/>
            </a:pPr>
            <a:r>
              <a:rPr lang="en-US" sz="2400" b="1" dirty="0">
                <a:solidFill>
                  <a:schemeClr val="bg2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[</a:t>
            </a:r>
            <a:r>
              <a:rPr lang="en-US" sz="2400" b="1" dirty="0" err="1">
                <a:solidFill>
                  <a:schemeClr val="bg2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Marko,R</a:t>
            </a:r>
            <a:r>
              <a:rPr lang="en-US" sz="2400" b="1" dirty="0">
                <a:solidFill>
                  <a:schemeClr val="bg2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]</a:t>
            </a: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:  </a:t>
            </a:r>
            <a:r>
              <a:rPr lang="en-US" sz="2400" b="1" dirty="0" err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d</a:t>
            </a:r>
            <a:r>
              <a:rPr lang="en-US" sz="2400" b="1" baseline="30000" dirty="0" err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O</a:t>
            </a:r>
            <a:r>
              <a:rPr lang="en-US" sz="2400" b="1" baseline="30000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(log(d/)) </a:t>
            </a: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- using dist. alg. similar to </a:t>
            </a:r>
            <a:b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</a:br>
            <a:r>
              <a:rPr lang="en-US" sz="2400" b="1" dirty="0">
                <a:solidFill>
                  <a:srgbClr val="008000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max </a:t>
            </a:r>
            <a:r>
              <a:rPr lang="en-US" sz="2400" b="1" dirty="0" err="1">
                <a:solidFill>
                  <a:srgbClr val="008000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ind.</a:t>
            </a:r>
            <a:r>
              <a:rPr lang="en-US" sz="2400" b="1" dirty="0">
                <a:solidFill>
                  <a:srgbClr val="008000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set</a:t>
            </a: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</a:t>
            </a:r>
            <a:r>
              <a:rPr lang="en-US" sz="2400" b="1" dirty="0" err="1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alg</a:t>
            </a: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of </a:t>
            </a:r>
            <a:r>
              <a:rPr lang="en-US" sz="2400" b="1" dirty="0">
                <a:solidFill>
                  <a:schemeClr val="bg2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[</a:t>
            </a:r>
            <a:r>
              <a:rPr lang="en-US" sz="2400" b="1" dirty="0" err="1">
                <a:solidFill>
                  <a:schemeClr val="bg2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Luby</a:t>
            </a:r>
            <a:r>
              <a:rPr lang="en-US" sz="2400" b="1" dirty="0">
                <a:solidFill>
                  <a:schemeClr val="bg2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] </a:t>
            </a:r>
            <a:endParaRPr lang="en-US" sz="2400" b="1" dirty="0">
              <a:latin typeface="Comic Sans MS" pitchFamily="66" charset="0"/>
              <a:ea typeface="굴림" pitchFamily="50" charset="-127"/>
              <a:cs typeface="Arial" charset="0"/>
              <a:sym typeface="Symbol" pitchFamily="18" charset="2"/>
            </a:endParaRPr>
          </a:p>
          <a:p>
            <a:pPr>
              <a:spcBef>
                <a:spcPct val="30000"/>
              </a:spcBef>
              <a:buClr>
                <a:schemeClr val="folHlink"/>
              </a:buClr>
              <a:buSzPct val="110000"/>
              <a:buFont typeface="Wingdings" pitchFamily="2" charset="2"/>
              <a:buNone/>
            </a:pPr>
            <a:r>
              <a:rPr lang="en-US" sz="2400" b="1" dirty="0">
                <a:solidFill>
                  <a:schemeClr val="bg2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[</a:t>
            </a:r>
            <a:r>
              <a:rPr lang="en-US" sz="2400" b="1" dirty="0" err="1">
                <a:solidFill>
                  <a:schemeClr val="bg2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Nguyen,Onak</a:t>
            </a:r>
            <a:r>
              <a:rPr lang="en-US" sz="2400" b="1" dirty="0">
                <a:solidFill>
                  <a:schemeClr val="bg2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]</a:t>
            </a: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: 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2</a:t>
            </a:r>
            <a:r>
              <a:rPr lang="en-US" sz="2400" b="1" baseline="30000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O(d)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/</a:t>
            </a:r>
            <a:r>
              <a:rPr lang="en-US" sz="2400" b="1" baseline="30000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2</a:t>
            </a: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– emulate classic </a:t>
            </a:r>
            <a:r>
              <a:rPr lang="en-US" sz="2400" b="1" dirty="0">
                <a:solidFill>
                  <a:srgbClr val="008000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greedy algorithm</a:t>
            </a: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(maximal matching) </a:t>
            </a:r>
            <a:r>
              <a:rPr lang="en-US" sz="2400" b="1" dirty="0">
                <a:solidFill>
                  <a:schemeClr val="bg2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[Gavril],[</a:t>
            </a:r>
            <a:r>
              <a:rPr lang="en-US" sz="2400" b="1" dirty="0" err="1">
                <a:solidFill>
                  <a:schemeClr val="bg2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Yanakakis</a:t>
            </a:r>
            <a:r>
              <a:rPr lang="en-US" sz="2400" b="1" dirty="0">
                <a:solidFill>
                  <a:schemeClr val="bg2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]</a:t>
            </a:r>
          </a:p>
          <a:p>
            <a:pPr>
              <a:spcBef>
                <a:spcPct val="30000"/>
              </a:spcBef>
              <a:buClr>
                <a:schemeClr val="folHlink"/>
              </a:buClr>
              <a:buSzPct val="110000"/>
              <a:buFont typeface="Wingdings" pitchFamily="2" charset="2"/>
              <a:buNone/>
            </a:pPr>
            <a:r>
              <a:rPr lang="en-US" sz="2400" b="1" dirty="0">
                <a:solidFill>
                  <a:schemeClr val="bg2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[</a:t>
            </a:r>
            <a:r>
              <a:rPr lang="en-US" sz="2400" b="1" dirty="0" err="1">
                <a:solidFill>
                  <a:schemeClr val="bg2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Yoshida,Yamamoto,Ito</a:t>
            </a:r>
            <a:r>
              <a:rPr lang="en-US" sz="2400" b="1" dirty="0">
                <a:solidFill>
                  <a:schemeClr val="bg2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]</a:t>
            </a: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: 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O(d</a:t>
            </a:r>
            <a:r>
              <a:rPr lang="en-US" sz="2400" b="1" baseline="30000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4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/</a:t>
            </a:r>
            <a:r>
              <a:rPr lang="en-US" sz="2400" b="1" baseline="30000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2</a:t>
            </a:r>
            <a:r>
              <a:rPr lang="en-US" sz="2400" b="1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) </a:t>
            </a:r>
            <a:r>
              <a:rPr lang="en-US" sz="2400" b="1" dirty="0" smtClean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– sophisticated analysis of better </a:t>
            </a: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emulation </a:t>
            </a:r>
          </a:p>
          <a:p>
            <a:pPr>
              <a:spcBef>
                <a:spcPct val="30000"/>
              </a:spcBef>
              <a:buClr>
                <a:schemeClr val="folHlink"/>
              </a:buClr>
              <a:buSzPct val="110000"/>
              <a:buFont typeface="Wingdings" pitchFamily="2" charset="2"/>
              <a:buNone/>
            </a:pPr>
            <a:r>
              <a:rPr lang="en-US" sz="2400" b="1" dirty="0">
                <a:solidFill>
                  <a:schemeClr val="bg2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[</a:t>
            </a:r>
            <a:r>
              <a:rPr lang="en-US" sz="2400" b="1" dirty="0" err="1">
                <a:solidFill>
                  <a:schemeClr val="bg2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Onak,R,Rosen,Rubinfeld</a:t>
            </a:r>
            <a:r>
              <a:rPr lang="en-US" sz="2400" b="1" dirty="0">
                <a:solidFill>
                  <a:schemeClr val="bg2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]</a:t>
            </a: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: 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Õ(</a:t>
            </a:r>
            <a:r>
              <a:rPr lang="en-US" sz="2400" b="1" dirty="0" err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d</a:t>
            </a:r>
            <a:r>
              <a:rPr lang="en-US" sz="2400" b="1" baseline="-25000" dirty="0" err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avg</a:t>
            </a:r>
            <a:r>
              <a:rPr lang="en-US" sz="2400" b="1" baseline="-25000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poly(1/))</a:t>
            </a: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</a:t>
            </a:r>
          </a:p>
        </p:txBody>
      </p:sp>
      <p:grpSp>
        <p:nvGrpSpPr>
          <p:cNvPr id="988187" name="Group 27"/>
          <p:cNvGrpSpPr>
            <a:grpSpLocks/>
          </p:cNvGrpSpPr>
          <p:nvPr/>
        </p:nvGrpSpPr>
        <p:grpSpPr bwMode="auto">
          <a:xfrm>
            <a:off x="7421728" y="3393972"/>
            <a:ext cx="1219200" cy="1371600"/>
            <a:chOff x="4688" y="2272"/>
            <a:chExt cx="768" cy="864"/>
          </a:xfrm>
        </p:grpSpPr>
        <p:sp>
          <p:nvSpPr>
            <p:cNvPr id="988176" name="Freeform 16"/>
            <p:cNvSpPr>
              <a:spLocks/>
            </p:cNvSpPr>
            <p:nvPr/>
          </p:nvSpPr>
          <p:spPr bwMode="auto">
            <a:xfrm>
              <a:off x="4688" y="2272"/>
              <a:ext cx="768" cy="864"/>
            </a:xfrm>
            <a:custGeom>
              <a:avLst/>
              <a:gdLst>
                <a:gd name="T0" fmla="*/ 256 w 768"/>
                <a:gd name="T1" fmla="*/ 224 h 864"/>
                <a:gd name="T2" fmla="*/ 400 w 768"/>
                <a:gd name="T3" fmla="*/ 80 h 864"/>
                <a:gd name="T4" fmla="*/ 640 w 768"/>
                <a:gd name="T5" fmla="*/ 80 h 864"/>
                <a:gd name="T6" fmla="*/ 736 w 768"/>
                <a:gd name="T7" fmla="*/ 560 h 864"/>
                <a:gd name="T8" fmla="*/ 736 w 768"/>
                <a:gd name="T9" fmla="*/ 752 h 864"/>
                <a:gd name="T10" fmla="*/ 544 w 768"/>
                <a:gd name="T11" fmla="*/ 752 h 864"/>
                <a:gd name="T12" fmla="*/ 592 w 768"/>
                <a:gd name="T13" fmla="*/ 848 h 864"/>
                <a:gd name="T14" fmla="*/ 400 w 768"/>
                <a:gd name="T15" fmla="*/ 848 h 864"/>
                <a:gd name="T16" fmla="*/ 496 w 768"/>
                <a:gd name="T17" fmla="*/ 800 h 864"/>
                <a:gd name="T18" fmla="*/ 496 w 768"/>
                <a:gd name="T19" fmla="*/ 704 h 864"/>
                <a:gd name="T20" fmla="*/ 400 w 768"/>
                <a:gd name="T21" fmla="*/ 752 h 864"/>
                <a:gd name="T22" fmla="*/ 400 w 768"/>
                <a:gd name="T23" fmla="*/ 848 h 864"/>
                <a:gd name="T24" fmla="*/ 208 w 768"/>
                <a:gd name="T25" fmla="*/ 800 h 864"/>
                <a:gd name="T26" fmla="*/ 352 w 768"/>
                <a:gd name="T27" fmla="*/ 800 h 864"/>
                <a:gd name="T28" fmla="*/ 352 w 768"/>
                <a:gd name="T29" fmla="*/ 656 h 864"/>
                <a:gd name="T30" fmla="*/ 64 w 768"/>
                <a:gd name="T31" fmla="*/ 656 h 864"/>
                <a:gd name="T32" fmla="*/ 16 w 768"/>
                <a:gd name="T33" fmla="*/ 416 h 864"/>
                <a:gd name="T34" fmla="*/ 160 w 768"/>
                <a:gd name="T35" fmla="*/ 320 h 864"/>
                <a:gd name="T36" fmla="*/ 304 w 768"/>
                <a:gd name="T37" fmla="*/ 176 h 8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768" h="864">
                  <a:moveTo>
                    <a:pt x="256" y="224"/>
                  </a:moveTo>
                  <a:cubicBezTo>
                    <a:pt x="296" y="164"/>
                    <a:pt x="336" y="104"/>
                    <a:pt x="400" y="80"/>
                  </a:cubicBezTo>
                  <a:cubicBezTo>
                    <a:pt x="464" y="56"/>
                    <a:pt x="584" y="0"/>
                    <a:pt x="640" y="80"/>
                  </a:cubicBezTo>
                  <a:cubicBezTo>
                    <a:pt x="696" y="160"/>
                    <a:pt x="720" y="448"/>
                    <a:pt x="736" y="560"/>
                  </a:cubicBezTo>
                  <a:cubicBezTo>
                    <a:pt x="752" y="672"/>
                    <a:pt x="768" y="720"/>
                    <a:pt x="736" y="752"/>
                  </a:cubicBezTo>
                  <a:cubicBezTo>
                    <a:pt x="704" y="784"/>
                    <a:pt x="568" y="736"/>
                    <a:pt x="544" y="752"/>
                  </a:cubicBezTo>
                  <a:cubicBezTo>
                    <a:pt x="520" y="768"/>
                    <a:pt x="616" y="832"/>
                    <a:pt x="592" y="848"/>
                  </a:cubicBezTo>
                  <a:cubicBezTo>
                    <a:pt x="568" y="864"/>
                    <a:pt x="416" y="856"/>
                    <a:pt x="400" y="848"/>
                  </a:cubicBezTo>
                  <a:cubicBezTo>
                    <a:pt x="384" y="840"/>
                    <a:pt x="480" y="824"/>
                    <a:pt x="496" y="800"/>
                  </a:cubicBezTo>
                  <a:cubicBezTo>
                    <a:pt x="512" y="776"/>
                    <a:pt x="512" y="712"/>
                    <a:pt x="496" y="704"/>
                  </a:cubicBezTo>
                  <a:cubicBezTo>
                    <a:pt x="480" y="696"/>
                    <a:pt x="416" y="728"/>
                    <a:pt x="400" y="752"/>
                  </a:cubicBezTo>
                  <a:cubicBezTo>
                    <a:pt x="384" y="776"/>
                    <a:pt x="432" y="840"/>
                    <a:pt x="400" y="848"/>
                  </a:cubicBezTo>
                  <a:cubicBezTo>
                    <a:pt x="368" y="856"/>
                    <a:pt x="216" y="808"/>
                    <a:pt x="208" y="800"/>
                  </a:cubicBezTo>
                  <a:cubicBezTo>
                    <a:pt x="200" y="792"/>
                    <a:pt x="328" y="824"/>
                    <a:pt x="352" y="800"/>
                  </a:cubicBezTo>
                  <a:cubicBezTo>
                    <a:pt x="376" y="776"/>
                    <a:pt x="400" y="680"/>
                    <a:pt x="352" y="656"/>
                  </a:cubicBezTo>
                  <a:cubicBezTo>
                    <a:pt x="304" y="632"/>
                    <a:pt x="120" y="696"/>
                    <a:pt x="64" y="656"/>
                  </a:cubicBezTo>
                  <a:cubicBezTo>
                    <a:pt x="8" y="616"/>
                    <a:pt x="0" y="472"/>
                    <a:pt x="16" y="416"/>
                  </a:cubicBezTo>
                  <a:cubicBezTo>
                    <a:pt x="32" y="360"/>
                    <a:pt x="112" y="360"/>
                    <a:pt x="160" y="320"/>
                  </a:cubicBezTo>
                  <a:cubicBezTo>
                    <a:pt x="208" y="280"/>
                    <a:pt x="256" y="228"/>
                    <a:pt x="304" y="176"/>
                  </a:cubicBezTo>
                </a:path>
              </a:pathLst>
            </a:custGeom>
            <a:noFill/>
            <a:ln w="25400" cap="flat" cmpd="sng">
              <a:solidFill>
                <a:srgbClr val="C222B7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88177" name="Freeform 17"/>
            <p:cNvSpPr>
              <a:spLocks/>
            </p:cNvSpPr>
            <p:nvPr/>
          </p:nvSpPr>
          <p:spPr bwMode="auto">
            <a:xfrm>
              <a:off x="4992" y="2544"/>
              <a:ext cx="288" cy="144"/>
            </a:xfrm>
            <a:custGeom>
              <a:avLst/>
              <a:gdLst>
                <a:gd name="T0" fmla="*/ 0 w 288"/>
                <a:gd name="T1" fmla="*/ 0 h 168"/>
                <a:gd name="T2" fmla="*/ 144 w 288"/>
                <a:gd name="T3" fmla="*/ 144 h 168"/>
                <a:gd name="T4" fmla="*/ 240 w 288"/>
                <a:gd name="T5" fmla="*/ 144 h 168"/>
                <a:gd name="T6" fmla="*/ 288 w 288"/>
                <a:gd name="T7" fmla="*/ 0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8" h="168">
                  <a:moveTo>
                    <a:pt x="0" y="0"/>
                  </a:moveTo>
                  <a:cubicBezTo>
                    <a:pt x="52" y="60"/>
                    <a:pt x="104" y="120"/>
                    <a:pt x="144" y="144"/>
                  </a:cubicBezTo>
                  <a:cubicBezTo>
                    <a:pt x="184" y="168"/>
                    <a:pt x="216" y="168"/>
                    <a:pt x="240" y="144"/>
                  </a:cubicBezTo>
                  <a:cubicBezTo>
                    <a:pt x="264" y="120"/>
                    <a:pt x="280" y="24"/>
                    <a:pt x="288" y="0"/>
                  </a:cubicBezTo>
                </a:path>
              </a:pathLst>
            </a:custGeom>
            <a:noFill/>
            <a:ln w="254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88178" name="Oval 18"/>
            <p:cNvSpPr>
              <a:spLocks noChangeArrowheads="1"/>
            </p:cNvSpPr>
            <p:nvPr/>
          </p:nvSpPr>
          <p:spPr bwMode="auto">
            <a:xfrm>
              <a:off x="5088" y="2400"/>
              <a:ext cx="48" cy="96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8179" name="Oval 19"/>
            <p:cNvSpPr>
              <a:spLocks noChangeArrowheads="1"/>
            </p:cNvSpPr>
            <p:nvPr/>
          </p:nvSpPr>
          <p:spPr bwMode="auto">
            <a:xfrm>
              <a:off x="5221" y="2396"/>
              <a:ext cx="48" cy="96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8181" name="Oval 21"/>
            <p:cNvSpPr>
              <a:spLocks noChangeArrowheads="1"/>
            </p:cNvSpPr>
            <p:nvPr/>
          </p:nvSpPr>
          <p:spPr bwMode="auto">
            <a:xfrm>
              <a:off x="4800" y="2592"/>
              <a:ext cx="48" cy="96"/>
            </a:xfrm>
            <a:prstGeom prst="ellipse">
              <a:avLst/>
            </a:prstGeom>
            <a:noFill/>
            <a:ln w="25400">
              <a:solidFill>
                <a:srgbClr val="C222B7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8182" name="Oval 22"/>
            <p:cNvSpPr>
              <a:spLocks noChangeArrowheads="1"/>
            </p:cNvSpPr>
            <p:nvPr/>
          </p:nvSpPr>
          <p:spPr bwMode="auto">
            <a:xfrm>
              <a:off x="4722" y="2652"/>
              <a:ext cx="48" cy="96"/>
            </a:xfrm>
            <a:prstGeom prst="ellipse">
              <a:avLst/>
            </a:prstGeom>
            <a:noFill/>
            <a:ln w="25400">
              <a:solidFill>
                <a:srgbClr val="C222B7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8183" name="Oval 23"/>
            <p:cNvSpPr>
              <a:spLocks noChangeArrowheads="1"/>
            </p:cNvSpPr>
            <p:nvPr/>
          </p:nvSpPr>
          <p:spPr bwMode="auto">
            <a:xfrm>
              <a:off x="4762" y="2620"/>
              <a:ext cx="48" cy="96"/>
            </a:xfrm>
            <a:prstGeom prst="ellipse">
              <a:avLst/>
            </a:prstGeom>
            <a:noFill/>
            <a:ln w="25400">
              <a:solidFill>
                <a:srgbClr val="C222B7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8186" name="Freeform 26"/>
            <p:cNvSpPr>
              <a:spLocks/>
            </p:cNvSpPr>
            <p:nvPr/>
          </p:nvSpPr>
          <p:spPr bwMode="auto">
            <a:xfrm>
              <a:off x="5088" y="2736"/>
              <a:ext cx="296" cy="192"/>
            </a:xfrm>
            <a:custGeom>
              <a:avLst/>
              <a:gdLst>
                <a:gd name="T0" fmla="*/ 248 w 352"/>
                <a:gd name="T1" fmla="*/ 0 h 296"/>
                <a:gd name="T2" fmla="*/ 248 w 352"/>
                <a:gd name="T3" fmla="*/ 144 h 296"/>
                <a:gd name="T4" fmla="*/ 344 w 352"/>
                <a:gd name="T5" fmla="*/ 192 h 296"/>
                <a:gd name="T6" fmla="*/ 296 w 352"/>
                <a:gd name="T7" fmla="*/ 240 h 296"/>
                <a:gd name="T8" fmla="*/ 248 w 352"/>
                <a:gd name="T9" fmla="*/ 288 h 296"/>
                <a:gd name="T10" fmla="*/ 248 w 352"/>
                <a:gd name="T11" fmla="*/ 192 h 296"/>
                <a:gd name="T12" fmla="*/ 200 w 352"/>
                <a:gd name="T13" fmla="*/ 288 h 296"/>
                <a:gd name="T14" fmla="*/ 152 w 352"/>
                <a:gd name="T15" fmla="*/ 240 h 296"/>
                <a:gd name="T16" fmla="*/ 200 w 352"/>
                <a:gd name="T17" fmla="*/ 144 h 296"/>
                <a:gd name="T18" fmla="*/ 152 w 352"/>
                <a:gd name="T19" fmla="*/ 240 h 296"/>
                <a:gd name="T20" fmla="*/ 56 w 352"/>
                <a:gd name="T21" fmla="*/ 240 h 296"/>
                <a:gd name="T22" fmla="*/ 104 w 352"/>
                <a:gd name="T23" fmla="*/ 144 h 296"/>
                <a:gd name="T24" fmla="*/ 8 w 352"/>
                <a:gd name="T25" fmla="*/ 48 h 296"/>
                <a:gd name="T26" fmla="*/ 152 w 352"/>
                <a:gd name="T27" fmla="*/ 48 h 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52" h="296">
                  <a:moveTo>
                    <a:pt x="248" y="0"/>
                  </a:moveTo>
                  <a:cubicBezTo>
                    <a:pt x="240" y="56"/>
                    <a:pt x="232" y="112"/>
                    <a:pt x="248" y="144"/>
                  </a:cubicBezTo>
                  <a:cubicBezTo>
                    <a:pt x="264" y="176"/>
                    <a:pt x="336" y="176"/>
                    <a:pt x="344" y="192"/>
                  </a:cubicBezTo>
                  <a:cubicBezTo>
                    <a:pt x="352" y="208"/>
                    <a:pt x="312" y="224"/>
                    <a:pt x="296" y="240"/>
                  </a:cubicBezTo>
                  <a:cubicBezTo>
                    <a:pt x="280" y="256"/>
                    <a:pt x="256" y="296"/>
                    <a:pt x="248" y="288"/>
                  </a:cubicBezTo>
                  <a:cubicBezTo>
                    <a:pt x="240" y="280"/>
                    <a:pt x="256" y="192"/>
                    <a:pt x="248" y="192"/>
                  </a:cubicBezTo>
                  <a:cubicBezTo>
                    <a:pt x="240" y="192"/>
                    <a:pt x="216" y="280"/>
                    <a:pt x="200" y="288"/>
                  </a:cubicBezTo>
                  <a:cubicBezTo>
                    <a:pt x="184" y="296"/>
                    <a:pt x="152" y="264"/>
                    <a:pt x="152" y="240"/>
                  </a:cubicBezTo>
                  <a:cubicBezTo>
                    <a:pt x="152" y="216"/>
                    <a:pt x="200" y="144"/>
                    <a:pt x="200" y="144"/>
                  </a:cubicBezTo>
                  <a:cubicBezTo>
                    <a:pt x="200" y="144"/>
                    <a:pt x="176" y="224"/>
                    <a:pt x="152" y="240"/>
                  </a:cubicBezTo>
                  <a:cubicBezTo>
                    <a:pt x="128" y="256"/>
                    <a:pt x="64" y="256"/>
                    <a:pt x="56" y="240"/>
                  </a:cubicBezTo>
                  <a:cubicBezTo>
                    <a:pt x="48" y="224"/>
                    <a:pt x="112" y="176"/>
                    <a:pt x="104" y="144"/>
                  </a:cubicBezTo>
                  <a:cubicBezTo>
                    <a:pt x="96" y="112"/>
                    <a:pt x="0" y="64"/>
                    <a:pt x="8" y="48"/>
                  </a:cubicBezTo>
                  <a:cubicBezTo>
                    <a:pt x="16" y="32"/>
                    <a:pt x="128" y="56"/>
                    <a:pt x="152" y="48"/>
                  </a:cubicBezTo>
                </a:path>
              </a:pathLst>
            </a:custGeom>
            <a:noFill/>
            <a:ln w="25400" cap="flat" cmpd="sng">
              <a:solidFill>
                <a:srgbClr val="C222B7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8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81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81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81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81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81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81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8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81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81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045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52400"/>
            <a:ext cx="8534400" cy="685800"/>
          </a:xfrm>
        </p:spPr>
        <p:txBody>
          <a:bodyPr/>
          <a:lstStyle/>
          <a:p>
            <a:r>
              <a:rPr lang="en-US" sz="2800" b="1" dirty="0">
                <a:solidFill>
                  <a:srgbClr val="C222B7"/>
                </a:solidFill>
                <a:latin typeface="Comic Sans MS" pitchFamily="66" charset="0"/>
              </a:rPr>
              <a:t>Min </a:t>
            </a:r>
            <a:r>
              <a:rPr lang="en-US" sz="2800" b="1" dirty="0" smtClean="0">
                <a:solidFill>
                  <a:srgbClr val="C222B7"/>
                </a:solidFill>
                <a:latin typeface="Comic Sans MS" pitchFamily="66" charset="0"/>
              </a:rPr>
              <a:t>VC:  </a:t>
            </a:r>
            <a:r>
              <a:rPr lang="en-US" altLang="en-US" sz="2800" b="1" dirty="0" smtClean="0">
                <a:solidFill>
                  <a:schemeClr val="bg2"/>
                </a:solidFill>
                <a:latin typeface="Comic Sans MS" pitchFamily="66" charset="0"/>
              </a:rPr>
              <a:t>[NO</a:t>
            </a:r>
            <a:r>
              <a:rPr lang="en-US" altLang="en-US" sz="2800" b="1" dirty="0">
                <a:solidFill>
                  <a:schemeClr val="bg2"/>
                </a:solidFill>
                <a:latin typeface="Comic Sans MS" pitchFamily="66" charset="0"/>
              </a:rPr>
              <a:t>]</a:t>
            </a:r>
            <a:r>
              <a:rPr lang="en-US" altLang="en-US" sz="2800" b="1" dirty="0">
                <a:solidFill>
                  <a:srgbClr val="C222B7"/>
                </a:solidFill>
                <a:latin typeface="Comic Sans MS" pitchFamily="66" charset="0"/>
              </a:rPr>
              <a:t> Algorithm</a:t>
            </a:r>
          </a:p>
        </p:txBody>
      </p:sp>
      <p:sp>
        <p:nvSpPr>
          <p:cNvPr id="1000451" name="Text Box 3"/>
          <p:cNvSpPr txBox="1">
            <a:spLocks noChangeArrowheads="1"/>
          </p:cNvSpPr>
          <p:nvPr/>
        </p:nvSpPr>
        <p:spPr bwMode="auto">
          <a:xfrm>
            <a:off x="100013" y="787400"/>
            <a:ext cx="8847137" cy="2976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3787B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30000"/>
              </a:spcBef>
              <a:buClr>
                <a:schemeClr val="folHlink"/>
              </a:buClr>
              <a:buSzPct val="110000"/>
              <a:buFont typeface="Wingdings" pitchFamily="2" charset="2"/>
              <a:buNone/>
            </a:pPr>
            <a:r>
              <a:rPr lang="en-US" altLang="en-US" sz="2400" b="1">
                <a:solidFill>
                  <a:srgbClr val="008000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Factor-2</a:t>
            </a:r>
            <a:r>
              <a:rPr lang="en-US" altLang="en-US" sz="2400" b="1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approx </a:t>
            </a:r>
            <a:r>
              <a:rPr lang="en-US" altLang="en-US" sz="2400" b="1">
                <a:solidFill>
                  <a:srgbClr val="008000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alg</a:t>
            </a:r>
            <a:r>
              <a:rPr lang="en-US" altLang="en-US" sz="2400" b="1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of</a:t>
            </a:r>
            <a:r>
              <a:rPr lang="en-US" altLang="en-US" sz="2400" b="1">
                <a:solidFill>
                  <a:srgbClr val="C222B7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</a:t>
            </a:r>
            <a:r>
              <a:rPr lang="en-US" altLang="en-US" sz="2400" b="1">
                <a:solidFill>
                  <a:schemeClr val="bg2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[Gavril],[Yanakakis]</a:t>
            </a:r>
            <a:r>
              <a:rPr lang="en-US" altLang="en-US" sz="2400" b="1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(</a:t>
            </a:r>
            <a:r>
              <a:rPr lang="en-US" altLang="en-US" sz="2400" b="1">
                <a:solidFill>
                  <a:srgbClr val="FF0000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not</a:t>
            </a:r>
            <a:r>
              <a:rPr lang="en-US" altLang="en-US" sz="2400" b="1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sublin)</a:t>
            </a:r>
            <a:r>
              <a:rPr lang="en-US" altLang="en-US" sz="2400" b="1">
                <a:solidFill>
                  <a:schemeClr val="bg2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</a:t>
            </a:r>
          </a:p>
          <a:p>
            <a:pPr>
              <a:spcBef>
                <a:spcPct val="30000"/>
              </a:spcBef>
              <a:buClr>
                <a:srgbClr val="3399FF"/>
              </a:buClr>
              <a:buSzPct val="110000"/>
              <a:buFontTx/>
              <a:buChar char="•"/>
            </a:pPr>
            <a:r>
              <a:rPr lang="en-US" altLang="en-US" sz="2400" b="1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</a:t>
            </a:r>
            <a:r>
              <a:rPr lang="en-US" altLang="en-US" sz="2400" b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C  ,</a:t>
            </a:r>
            <a:r>
              <a:rPr lang="en-US" altLang="en-US" sz="2400" b="1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</a:t>
            </a:r>
            <a:r>
              <a:rPr lang="en-US" altLang="en-US" sz="2400" b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U  E</a:t>
            </a:r>
            <a:r>
              <a:rPr lang="en-US" altLang="en-US" sz="2400" b="1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 </a:t>
            </a:r>
            <a:r>
              <a:rPr lang="en-US" altLang="en-US" sz="2000" b="1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(</a:t>
            </a:r>
            <a:r>
              <a:rPr lang="en-US" altLang="en-US" sz="2000" b="1" i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C</a:t>
            </a:r>
            <a:r>
              <a:rPr lang="en-US" altLang="en-US" sz="2000" b="1" i="1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: vertex cover, </a:t>
            </a:r>
            <a:r>
              <a:rPr lang="en-US" altLang="en-US" sz="2000" b="1" i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U</a:t>
            </a:r>
            <a:r>
              <a:rPr lang="en-US" altLang="en-US" sz="2000" b="1" i="1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: uncovered edges, </a:t>
            </a:r>
            <a:r>
              <a:rPr lang="en-US" altLang="en-US" sz="2000" b="1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)</a:t>
            </a:r>
          </a:p>
          <a:p>
            <a:pPr>
              <a:spcBef>
                <a:spcPct val="30000"/>
              </a:spcBef>
              <a:buClr>
                <a:srgbClr val="3399FF"/>
              </a:buClr>
              <a:buSzPct val="110000"/>
              <a:buFontTx/>
              <a:buChar char="•"/>
            </a:pPr>
            <a:r>
              <a:rPr lang="en-US" altLang="en-US" sz="2000" b="1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</a:t>
            </a:r>
            <a:r>
              <a:rPr lang="en-US" altLang="en-US" sz="2400" b="1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while </a:t>
            </a:r>
            <a:r>
              <a:rPr lang="en-US" altLang="en-US" sz="2400" b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U </a:t>
            </a:r>
            <a:r>
              <a:rPr lang="en-US" altLang="en-US" sz="2400" b="1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</a:t>
            </a:r>
            <a:r>
              <a:rPr lang="en-US" altLang="en-US" sz="2400" b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</a:t>
            </a:r>
          </a:p>
          <a:p>
            <a:pPr>
              <a:spcBef>
                <a:spcPct val="30000"/>
              </a:spcBef>
              <a:buClr>
                <a:srgbClr val="3399FF"/>
              </a:buClr>
              <a:buSzPct val="110000"/>
            </a:pPr>
            <a:r>
              <a:rPr lang="en-US" altLang="en-US" sz="2400" b="1">
                <a:solidFill>
                  <a:srgbClr val="3399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 -</a:t>
            </a:r>
            <a:r>
              <a:rPr lang="en-US" altLang="en-US" sz="2400" b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</a:t>
            </a:r>
            <a:r>
              <a:rPr lang="en-US" altLang="en-US" sz="2400" b="1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select (arbitrarily)</a:t>
            </a:r>
            <a:r>
              <a:rPr lang="en-US" altLang="en-US" sz="2400" b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e = {u,v} </a:t>
            </a:r>
            <a:r>
              <a:rPr lang="en-US" altLang="en-US" sz="2400" b="1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in</a:t>
            </a:r>
            <a:r>
              <a:rPr lang="en-US" altLang="en-US" sz="2400" b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U</a:t>
            </a:r>
            <a:br>
              <a:rPr lang="en-US" altLang="en-US" sz="2400" b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</a:br>
            <a:r>
              <a:rPr lang="en-US" altLang="en-US" sz="2400" b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 </a:t>
            </a:r>
            <a:r>
              <a:rPr lang="en-US" altLang="en-US" sz="2400" b="1">
                <a:solidFill>
                  <a:srgbClr val="3399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-</a:t>
            </a:r>
            <a:r>
              <a:rPr lang="en-US" altLang="en-US" sz="2400" b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C </a:t>
            </a:r>
            <a:r>
              <a:rPr lang="en-US" altLang="en-US" sz="2400" b="1">
                <a:solidFill>
                  <a:srgbClr val="0000FF"/>
                </a:solidFill>
                <a:latin typeface="Comic Sans MS" pitchFamily="66" charset="0"/>
                <a:sym typeface="Symbol" pitchFamily="18" charset="2"/>
              </a:rPr>
              <a:t> </a:t>
            </a:r>
            <a:r>
              <a:rPr lang="en-US" altLang="en-US" sz="2400" b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C  {u,v}   </a:t>
            </a:r>
            <a:r>
              <a:rPr lang="en-US" altLang="en-US" sz="2000" b="1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(</a:t>
            </a:r>
            <a:r>
              <a:rPr lang="en-US" altLang="en-US" sz="2000" b="1" i="1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add both endpoints of </a:t>
            </a:r>
            <a:r>
              <a:rPr lang="en-US" altLang="en-US" sz="2000" b="1" i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e </a:t>
            </a:r>
            <a:r>
              <a:rPr lang="en-US" altLang="en-US" sz="2000" b="1" i="1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to cover</a:t>
            </a:r>
            <a:r>
              <a:rPr lang="en-US" altLang="en-US" sz="2000" b="1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)</a:t>
            </a:r>
            <a:br>
              <a:rPr lang="en-US" altLang="en-US" sz="2000" b="1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</a:br>
            <a:r>
              <a:rPr lang="en-US" altLang="en-US" sz="2400" b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 </a:t>
            </a:r>
            <a:r>
              <a:rPr lang="en-US" altLang="en-US" sz="2400" b="1">
                <a:solidFill>
                  <a:srgbClr val="3399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-</a:t>
            </a:r>
            <a:r>
              <a:rPr lang="en-US" altLang="en-US" sz="2400" b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U </a:t>
            </a:r>
            <a:r>
              <a:rPr lang="en-US" altLang="en-US" sz="2400" b="1">
                <a:solidFill>
                  <a:srgbClr val="0000FF"/>
                </a:solidFill>
                <a:latin typeface="Comic Sans MS" pitchFamily="66" charset="0"/>
                <a:sym typeface="Symbol" pitchFamily="18" charset="2"/>
              </a:rPr>
              <a:t> </a:t>
            </a:r>
            <a:r>
              <a:rPr lang="en-US" altLang="en-US" sz="2400" b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U \ ({ {u,w} E }  { {v,w} E } ) </a:t>
            </a:r>
            <a:br>
              <a:rPr lang="en-US" altLang="en-US" sz="2400" b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</a:br>
            <a:r>
              <a:rPr lang="en-US" altLang="en-US" sz="2400" b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                 </a:t>
            </a:r>
            <a:r>
              <a:rPr lang="en-US" altLang="en-US" sz="2000" b="1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(</a:t>
            </a:r>
            <a:r>
              <a:rPr lang="en-US" altLang="en-US" sz="2000" b="1" i="1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remove from </a:t>
            </a:r>
            <a:r>
              <a:rPr lang="en-US" altLang="en-US" sz="2000" b="1" i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U </a:t>
            </a:r>
            <a:r>
              <a:rPr lang="en-US" altLang="en-US" sz="2000" b="1" i="1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all edges covered by </a:t>
            </a:r>
            <a:r>
              <a:rPr lang="en-US" altLang="en-US" sz="2000" b="1" i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u</a:t>
            </a:r>
            <a:r>
              <a:rPr lang="en-US" altLang="en-US" sz="2000" b="1" i="1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or </a:t>
            </a:r>
            <a:r>
              <a:rPr lang="en-US" altLang="en-US" sz="2000" b="1" i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v</a:t>
            </a:r>
            <a:r>
              <a:rPr lang="en-US" altLang="en-US" sz="2000" b="1" i="1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)</a:t>
            </a:r>
          </a:p>
        </p:txBody>
      </p:sp>
      <p:sp>
        <p:nvSpPr>
          <p:cNvPr id="1000465" name="Text Box 17"/>
          <p:cNvSpPr txBox="1">
            <a:spLocks noChangeArrowheads="1"/>
          </p:cNvSpPr>
          <p:nvPr/>
        </p:nvSpPr>
        <p:spPr bwMode="auto">
          <a:xfrm>
            <a:off x="88900" y="3935413"/>
            <a:ext cx="8870950" cy="2720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3787B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30000"/>
              </a:spcBef>
              <a:buClr>
                <a:schemeClr val="folHlink"/>
              </a:buClr>
              <a:buSzPct val="110000"/>
              <a:buFont typeface="Wingdings" pitchFamily="2" charset="2"/>
              <a:buNone/>
            </a:pPr>
            <a:r>
              <a:rPr lang="en-US" altLang="en-US" sz="2400" b="1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Slightly different description of alg:</a:t>
            </a:r>
            <a:endParaRPr lang="en-US" altLang="en-US" sz="2400" b="1">
              <a:solidFill>
                <a:schemeClr val="bg2"/>
              </a:solidFill>
              <a:latin typeface="Comic Sans MS" pitchFamily="66" charset="0"/>
              <a:ea typeface="굴림" pitchFamily="50" charset="-127"/>
              <a:cs typeface="Arial" charset="0"/>
              <a:sym typeface="Symbol" pitchFamily="18" charset="2"/>
            </a:endParaRPr>
          </a:p>
          <a:p>
            <a:pPr>
              <a:spcBef>
                <a:spcPct val="30000"/>
              </a:spcBef>
              <a:buClr>
                <a:srgbClr val="3399FF"/>
              </a:buClr>
              <a:buSzPct val="110000"/>
              <a:buFontTx/>
              <a:buChar char="•"/>
            </a:pPr>
            <a:r>
              <a:rPr lang="en-US" altLang="en-US" sz="2400" b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C  </a:t>
            </a:r>
            <a:r>
              <a:rPr lang="en-US" altLang="en-US" sz="2400" b="1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, </a:t>
            </a:r>
            <a:r>
              <a:rPr lang="en-US" altLang="en-US" sz="2400" b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U  E</a:t>
            </a:r>
            <a:r>
              <a:rPr lang="en-US" altLang="en-US" sz="2400" b="1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, </a:t>
            </a:r>
            <a:r>
              <a:rPr lang="en-US" altLang="en-US" sz="2400" b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</a:t>
            </a:r>
            <a:r>
              <a:rPr lang="en-US" altLang="en-US" sz="2400" b="1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</a:t>
            </a:r>
            <a:r>
              <a:rPr lang="en-US" altLang="en-US" sz="2400" b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 </a:t>
            </a:r>
            <a:r>
              <a:rPr lang="en-US" altLang="en-US" sz="2400" b="1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arbitrary</a:t>
            </a:r>
            <a:r>
              <a:rPr lang="en-US" altLang="en-US" sz="2400" b="1">
                <a:solidFill>
                  <a:srgbClr val="008000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permutation</a:t>
            </a:r>
            <a:r>
              <a:rPr lang="en-US" altLang="en-US" sz="2400" b="1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of</a:t>
            </a:r>
            <a:r>
              <a:rPr lang="en-US" altLang="en-US" sz="2400" b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E</a:t>
            </a:r>
            <a:endParaRPr lang="en-US" altLang="en-US" sz="2400" b="1">
              <a:latin typeface="Comic Sans MS" pitchFamily="66" charset="0"/>
              <a:ea typeface="굴림" pitchFamily="50" charset="-127"/>
              <a:cs typeface="Arial" charset="0"/>
              <a:sym typeface="Symbol" pitchFamily="18" charset="2"/>
            </a:endParaRPr>
          </a:p>
          <a:p>
            <a:pPr>
              <a:spcBef>
                <a:spcPct val="30000"/>
              </a:spcBef>
              <a:buClr>
                <a:srgbClr val="3399FF"/>
              </a:buClr>
              <a:buSzPct val="110000"/>
              <a:buFontTx/>
              <a:buChar char="•"/>
            </a:pPr>
            <a:r>
              <a:rPr lang="en-US" altLang="en-US" sz="2400" b="1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For </a:t>
            </a:r>
            <a:r>
              <a:rPr lang="en-US" altLang="en-US" sz="2400" b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j = 1 to |E|</a:t>
            </a:r>
          </a:p>
          <a:p>
            <a:pPr>
              <a:spcBef>
                <a:spcPct val="30000"/>
              </a:spcBef>
              <a:buClr>
                <a:srgbClr val="3399FF"/>
              </a:buClr>
              <a:buSzPct val="110000"/>
            </a:pPr>
            <a:r>
              <a:rPr lang="en-US" altLang="en-US" sz="2400" b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 </a:t>
            </a:r>
            <a:r>
              <a:rPr lang="en-US" altLang="en-US" sz="2400" b="1">
                <a:solidFill>
                  <a:srgbClr val="3399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-</a:t>
            </a:r>
            <a:r>
              <a:rPr lang="en-US" altLang="en-US" sz="2400" b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</a:t>
            </a:r>
            <a:r>
              <a:rPr lang="en-US" altLang="en-US" sz="2400" b="1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If </a:t>
            </a:r>
            <a:r>
              <a:rPr lang="en-US" altLang="en-US" sz="2400" b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</a:t>
            </a:r>
            <a:r>
              <a:rPr lang="en-US" altLang="en-US" sz="2400" b="1" baseline="-2500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j</a:t>
            </a:r>
            <a:r>
              <a:rPr lang="en-US" altLang="en-US" sz="2400" b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= {u,v} </a:t>
            </a:r>
            <a:r>
              <a:rPr lang="en-US" altLang="en-US" sz="2400" b="1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in</a:t>
            </a:r>
            <a:r>
              <a:rPr lang="en-US" altLang="en-US" sz="2400" b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U: </a:t>
            </a:r>
          </a:p>
          <a:p>
            <a:pPr>
              <a:spcBef>
                <a:spcPct val="30000"/>
              </a:spcBef>
              <a:buClr>
                <a:srgbClr val="3399FF"/>
              </a:buClr>
              <a:buSzPct val="110000"/>
            </a:pPr>
            <a:r>
              <a:rPr lang="en-US" altLang="en-US" sz="2400" b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 </a:t>
            </a:r>
            <a:r>
              <a:rPr lang="en-US" altLang="en-US" sz="2400" b="1">
                <a:solidFill>
                  <a:srgbClr val="3399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   </a:t>
            </a:r>
            <a:r>
              <a:rPr lang="en-US" altLang="en-US" sz="2400" b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C </a:t>
            </a:r>
            <a:r>
              <a:rPr lang="en-US" altLang="en-US" sz="2400" b="1">
                <a:solidFill>
                  <a:srgbClr val="0000FF"/>
                </a:solidFill>
                <a:latin typeface="Comic Sans MS" pitchFamily="66" charset="0"/>
                <a:sym typeface="Symbol" pitchFamily="18" charset="2"/>
              </a:rPr>
              <a:t> </a:t>
            </a:r>
            <a:r>
              <a:rPr lang="en-US" altLang="en-US" sz="2400" b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C  {u,v} </a:t>
            </a:r>
            <a:br>
              <a:rPr lang="en-US" altLang="en-US" sz="2400" b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</a:br>
            <a:r>
              <a:rPr lang="en-US" altLang="en-US" sz="2400" b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     U </a:t>
            </a:r>
            <a:r>
              <a:rPr lang="en-US" altLang="en-US" sz="2400" b="1">
                <a:solidFill>
                  <a:srgbClr val="0000FF"/>
                </a:solidFill>
                <a:latin typeface="Comic Sans MS" pitchFamily="66" charset="0"/>
                <a:sym typeface="Symbol" pitchFamily="18" charset="2"/>
              </a:rPr>
              <a:t> </a:t>
            </a:r>
            <a:r>
              <a:rPr lang="en-US" altLang="en-US" sz="2400" b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U \ ({ {u,w} E }  { {v,w} E } ) </a:t>
            </a:r>
          </a:p>
        </p:txBody>
      </p:sp>
      <p:sp>
        <p:nvSpPr>
          <p:cNvPr id="1000466" name="Text Box 18"/>
          <p:cNvSpPr txBox="1">
            <a:spLocks noChangeArrowheads="1"/>
          </p:cNvSpPr>
          <p:nvPr/>
        </p:nvSpPr>
        <p:spPr bwMode="auto">
          <a:xfrm>
            <a:off x="7869238" y="4419600"/>
            <a:ext cx="1219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 b="1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,</a:t>
            </a:r>
            <a:r>
              <a:rPr lang="en-US" altLang="en-US" sz="2400" b="1">
                <a:solidFill>
                  <a:srgbClr val="C222B7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M</a:t>
            </a:r>
            <a:endParaRPr lang="en-GB" altLang="en-US" sz="2400" b="1">
              <a:solidFill>
                <a:srgbClr val="C222B7"/>
              </a:solidFill>
              <a:latin typeface="Comic Sans MS" pitchFamily="66" charset="0"/>
              <a:ea typeface="굴림" pitchFamily="50" charset="-127"/>
              <a:cs typeface="Arial" charset="0"/>
              <a:sym typeface="Symbol" pitchFamily="18" charset="2"/>
            </a:endParaRPr>
          </a:p>
        </p:txBody>
      </p:sp>
      <p:sp>
        <p:nvSpPr>
          <p:cNvPr id="1000467" name="Text Box 19"/>
          <p:cNvSpPr txBox="1">
            <a:spLocks noChangeArrowheads="1"/>
          </p:cNvSpPr>
          <p:nvPr/>
        </p:nvSpPr>
        <p:spPr bwMode="auto">
          <a:xfrm>
            <a:off x="3338513" y="5859463"/>
            <a:ext cx="33670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 b="1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, </a:t>
            </a:r>
            <a:r>
              <a:rPr lang="en-US" altLang="en-US" sz="2400" b="1">
                <a:solidFill>
                  <a:srgbClr val="C222B7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M  M  { {u,v} }</a:t>
            </a:r>
            <a:endParaRPr lang="en-GB" altLang="en-US" sz="2400" b="1">
              <a:solidFill>
                <a:srgbClr val="C222B7"/>
              </a:solidFill>
              <a:latin typeface="Comic Sans MS" pitchFamily="66" charset="0"/>
              <a:ea typeface="굴림" pitchFamily="50" charset="-127"/>
              <a:cs typeface="Arial" charset="0"/>
              <a:sym typeface="Symbol" pitchFamily="18" charset="2"/>
            </a:endParaRPr>
          </a:p>
        </p:txBody>
      </p:sp>
      <p:sp>
        <p:nvSpPr>
          <p:cNvPr id="1000468" name="Rectangle 20"/>
          <p:cNvSpPr>
            <a:spLocks noChangeArrowheads="1"/>
          </p:cNvSpPr>
          <p:nvPr/>
        </p:nvSpPr>
        <p:spPr bwMode="auto">
          <a:xfrm>
            <a:off x="109538" y="700088"/>
            <a:ext cx="8936037" cy="3074987"/>
          </a:xfrm>
          <a:prstGeom prst="rect">
            <a:avLst/>
          </a:prstGeom>
          <a:noFill/>
          <a:ln w="25400">
            <a:solidFill>
              <a:srgbClr val="3399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0469" name="Rectangle 21"/>
          <p:cNvSpPr>
            <a:spLocks noChangeArrowheads="1"/>
          </p:cNvSpPr>
          <p:nvPr/>
        </p:nvSpPr>
        <p:spPr bwMode="auto">
          <a:xfrm>
            <a:off x="123825" y="3862388"/>
            <a:ext cx="8953500" cy="2801937"/>
          </a:xfrm>
          <a:prstGeom prst="rect">
            <a:avLst/>
          </a:prstGeom>
          <a:noFill/>
          <a:ln w="25400">
            <a:solidFill>
              <a:srgbClr val="3399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0500" name="Oval 52"/>
          <p:cNvSpPr>
            <a:spLocks noChangeArrowheads="1"/>
          </p:cNvSpPr>
          <p:nvPr/>
        </p:nvSpPr>
        <p:spPr bwMode="auto">
          <a:xfrm>
            <a:off x="7986713" y="5181600"/>
            <a:ext cx="166687" cy="163513"/>
          </a:xfrm>
          <a:prstGeom prst="ellipse">
            <a:avLst/>
          </a:prstGeom>
          <a:noFill/>
          <a:ln w="25400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0501" name="Oval 53"/>
          <p:cNvSpPr>
            <a:spLocks noChangeArrowheads="1"/>
          </p:cNvSpPr>
          <p:nvPr/>
        </p:nvSpPr>
        <p:spPr bwMode="auto">
          <a:xfrm>
            <a:off x="7620000" y="5562600"/>
            <a:ext cx="152400" cy="152400"/>
          </a:xfrm>
          <a:prstGeom prst="ellipse">
            <a:avLst/>
          </a:prstGeom>
          <a:noFill/>
          <a:ln w="25400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0502" name="Oval 54"/>
          <p:cNvSpPr>
            <a:spLocks noChangeArrowheads="1"/>
          </p:cNvSpPr>
          <p:nvPr/>
        </p:nvSpPr>
        <p:spPr bwMode="auto">
          <a:xfrm>
            <a:off x="7080250" y="5546725"/>
            <a:ext cx="152400" cy="152400"/>
          </a:xfrm>
          <a:prstGeom prst="ellipse">
            <a:avLst/>
          </a:prstGeom>
          <a:noFill/>
          <a:ln w="25400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0503" name="Oval 55"/>
          <p:cNvSpPr>
            <a:spLocks noChangeArrowheads="1"/>
          </p:cNvSpPr>
          <p:nvPr/>
        </p:nvSpPr>
        <p:spPr bwMode="auto">
          <a:xfrm>
            <a:off x="7381875" y="5080000"/>
            <a:ext cx="152400" cy="152400"/>
          </a:xfrm>
          <a:prstGeom prst="ellipse">
            <a:avLst/>
          </a:prstGeom>
          <a:noFill/>
          <a:ln w="25400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0504" name="Oval 56"/>
          <p:cNvSpPr>
            <a:spLocks noChangeArrowheads="1"/>
          </p:cNvSpPr>
          <p:nvPr/>
        </p:nvSpPr>
        <p:spPr bwMode="auto">
          <a:xfrm>
            <a:off x="6919913" y="5040313"/>
            <a:ext cx="152400" cy="152400"/>
          </a:xfrm>
          <a:prstGeom prst="ellipse">
            <a:avLst/>
          </a:prstGeom>
          <a:noFill/>
          <a:ln w="25400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0505" name="Oval 57"/>
          <p:cNvSpPr>
            <a:spLocks noChangeArrowheads="1"/>
          </p:cNvSpPr>
          <p:nvPr/>
        </p:nvSpPr>
        <p:spPr bwMode="auto">
          <a:xfrm>
            <a:off x="6757988" y="5316538"/>
            <a:ext cx="152400" cy="152400"/>
          </a:xfrm>
          <a:prstGeom prst="ellipse">
            <a:avLst/>
          </a:prstGeom>
          <a:noFill/>
          <a:ln w="25400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0508" name="Oval 60"/>
          <p:cNvSpPr>
            <a:spLocks noChangeArrowheads="1"/>
          </p:cNvSpPr>
          <p:nvPr/>
        </p:nvSpPr>
        <p:spPr bwMode="auto">
          <a:xfrm>
            <a:off x="6956425" y="5078413"/>
            <a:ext cx="76200" cy="76200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0509" name="Oval 61"/>
          <p:cNvSpPr>
            <a:spLocks noChangeArrowheads="1"/>
          </p:cNvSpPr>
          <p:nvPr/>
        </p:nvSpPr>
        <p:spPr bwMode="auto">
          <a:xfrm>
            <a:off x="7642225" y="5611813"/>
            <a:ext cx="76200" cy="76200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0510" name="Oval 62"/>
          <p:cNvSpPr>
            <a:spLocks noChangeArrowheads="1"/>
          </p:cNvSpPr>
          <p:nvPr/>
        </p:nvSpPr>
        <p:spPr bwMode="auto">
          <a:xfrm>
            <a:off x="8023225" y="5230813"/>
            <a:ext cx="76200" cy="76200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0511" name="Oval 63"/>
          <p:cNvSpPr>
            <a:spLocks noChangeArrowheads="1"/>
          </p:cNvSpPr>
          <p:nvPr/>
        </p:nvSpPr>
        <p:spPr bwMode="auto">
          <a:xfrm>
            <a:off x="6804025" y="5383213"/>
            <a:ext cx="76200" cy="76200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0512" name="Oval 64"/>
          <p:cNvSpPr>
            <a:spLocks noChangeArrowheads="1"/>
          </p:cNvSpPr>
          <p:nvPr/>
        </p:nvSpPr>
        <p:spPr bwMode="auto">
          <a:xfrm>
            <a:off x="7108825" y="5611813"/>
            <a:ext cx="76200" cy="76200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0513" name="Oval 65"/>
          <p:cNvSpPr>
            <a:spLocks noChangeArrowheads="1"/>
          </p:cNvSpPr>
          <p:nvPr/>
        </p:nvSpPr>
        <p:spPr bwMode="auto">
          <a:xfrm>
            <a:off x="7400925" y="5105400"/>
            <a:ext cx="76200" cy="76200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0514" name="Line 66"/>
          <p:cNvSpPr>
            <a:spLocks noChangeShapeType="1"/>
          </p:cNvSpPr>
          <p:nvPr/>
        </p:nvSpPr>
        <p:spPr bwMode="auto">
          <a:xfrm>
            <a:off x="7489825" y="5127625"/>
            <a:ext cx="533400" cy="10318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00515" name="Line 67"/>
          <p:cNvSpPr>
            <a:spLocks noChangeShapeType="1"/>
          </p:cNvSpPr>
          <p:nvPr/>
        </p:nvSpPr>
        <p:spPr bwMode="auto">
          <a:xfrm>
            <a:off x="7032625" y="5154613"/>
            <a:ext cx="114300" cy="4953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00516" name="Line 68"/>
          <p:cNvSpPr>
            <a:spLocks noChangeShapeType="1"/>
          </p:cNvSpPr>
          <p:nvPr/>
        </p:nvSpPr>
        <p:spPr bwMode="auto">
          <a:xfrm>
            <a:off x="6854825" y="5421313"/>
            <a:ext cx="812800" cy="203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00517" name="Line 69"/>
          <p:cNvSpPr>
            <a:spLocks noChangeShapeType="1"/>
          </p:cNvSpPr>
          <p:nvPr/>
        </p:nvSpPr>
        <p:spPr bwMode="auto">
          <a:xfrm flipH="1">
            <a:off x="7159625" y="5116513"/>
            <a:ext cx="279400" cy="533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00518" name="Line 70"/>
          <p:cNvSpPr>
            <a:spLocks noChangeShapeType="1"/>
          </p:cNvSpPr>
          <p:nvPr/>
        </p:nvSpPr>
        <p:spPr bwMode="auto">
          <a:xfrm flipH="1">
            <a:off x="7143750" y="5268913"/>
            <a:ext cx="896938" cy="39211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00519" name="Line 71"/>
          <p:cNvSpPr>
            <a:spLocks noChangeShapeType="1"/>
          </p:cNvSpPr>
          <p:nvPr/>
        </p:nvSpPr>
        <p:spPr bwMode="auto">
          <a:xfrm flipH="1">
            <a:off x="6854825" y="5129213"/>
            <a:ext cx="127000" cy="254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00520" name="Line 72"/>
          <p:cNvSpPr>
            <a:spLocks noChangeShapeType="1"/>
          </p:cNvSpPr>
          <p:nvPr/>
        </p:nvSpPr>
        <p:spPr bwMode="auto">
          <a:xfrm>
            <a:off x="7032625" y="5091113"/>
            <a:ext cx="406400" cy="127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00521" name="Line 73"/>
          <p:cNvSpPr>
            <a:spLocks noChangeShapeType="1"/>
          </p:cNvSpPr>
          <p:nvPr/>
        </p:nvSpPr>
        <p:spPr bwMode="auto">
          <a:xfrm flipH="1">
            <a:off x="7718425" y="5281613"/>
            <a:ext cx="355600" cy="330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00529" name="Text Box 81"/>
          <p:cNvSpPr txBox="1">
            <a:spLocks noChangeArrowheads="1"/>
          </p:cNvSpPr>
          <p:nvPr/>
        </p:nvSpPr>
        <p:spPr bwMode="auto">
          <a:xfrm>
            <a:off x="7634288" y="4908550"/>
            <a:ext cx="3048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400">
                <a:latin typeface="Comic Sans MS" pitchFamily="66" charset="0"/>
              </a:rPr>
              <a:t>2</a:t>
            </a:r>
            <a:endParaRPr lang="en-GB" altLang="en-US" sz="1400">
              <a:latin typeface="Comic Sans MS" pitchFamily="66" charset="0"/>
            </a:endParaRPr>
          </a:p>
        </p:txBody>
      </p:sp>
      <p:sp>
        <p:nvSpPr>
          <p:cNvPr id="1000530" name="Text Box 82"/>
          <p:cNvSpPr txBox="1">
            <a:spLocks noChangeArrowheads="1"/>
          </p:cNvSpPr>
          <p:nvPr/>
        </p:nvSpPr>
        <p:spPr bwMode="auto">
          <a:xfrm>
            <a:off x="7837488" y="5362575"/>
            <a:ext cx="3048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400">
                <a:latin typeface="Comic Sans MS" pitchFamily="66" charset="0"/>
              </a:rPr>
              <a:t>1</a:t>
            </a:r>
            <a:endParaRPr lang="en-GB" altLang="en-US" sz="1400">
              <a:latin typeface="Comic Sans MS" pitchFamily="66" charset="0"/>
            </a:endParaRPr>
          </a:p>
        </p:txBody>
      </p:sp>
      <p:sp>
        <p:nvSpPr>
          <p:cNvPr id="1000531" name="Text Box 83"/>
          <p:cNvSpPr txBox="1">
            <a:spLocks noChangeArrowheads="1"/>
          </p:cNvSpPr>
          <p:nvPr/>
        </p:nvSpPr>
        <p:spPr bwMode="auto">
          <a:xfrm>
            <a:off x="6653213" y="5068888"/>
            <a:ext cx="3048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400">
                <a:latin typeface="Comic Sans MS" pitchFamily="66" charset="0"/>
              </a:rPr>
              <a:t>7</a:t>
            </a:r>
            <a:endParaRPr lang="en-GB" altLang="en-US" sz="1400">
              <a:latin typeface="Comic Sans MS" pitchFamily="66" charset="0"/>
            </a:endParaRPr>
          </a:p>
        </p:txBody>
      </p:sp>
      <p:sp>
        <p:nvSpPr>
          <p:cNvPr id="1000532" name="Text Box 84"/>
          <p:cNvSpPr txBox="1">
            <a:spLocks noChangeArrowheads="1"/>
          </p:cNvSpPr>
          <p:nvPr/>
        </p:nvSpPr>
        <p:spPr bwMode="auto">
          <a:xfrm>
            <a:off x="7072313" y="4845050"/>
            <a:ext cx="3048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400">
                <a:latin typeface="Comic Sans MS" pitchFamily="66" charset="0"/>
              </a:rPr>
              <a:t>5</a:t>
            </a:r>
            <a:endParaRPr lang="en-GB" altLang="en-US" sz="1400">
              <a:latin typeface="Comic Sans MS" pitchFamily="66" charset="0"/>
            </a:endParaRPr>
          </a:p>
        </p:txBody>
      </p:sp>
      <p:sp>
        <p:nvSpPr>
          <p:cNvPr id="1000533" name="Text Box 85"/>
          <p:cNvSpPr txBox="1">
            <a:spLocks noChangeArrowheads="1"/>
          </p:cNvSpPr>
          <p:nvPr/>
        </p:nvSpPr>
        <p:spPr bwMode="auto">
          <a:xfrm>
            <a:off x="7534275" y="5222875"/>
            <a:ext cx="3048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400">
                <a:latin typeface="Comic Sans MS" pitchFamily="66" charset="0"/>
              </a:rPr>
              <a:t>4</a:t>
            </a:r>
            <a:endParaRPr lang="en-GB" altLang="en-US" sz="1400">
              <a:latin typeface="Comic Sans MS" pitchFamily="66" charset="0"/>
            </a:endParaRPr>
          </a:p>
        </p:txBody>
      </p:sp>
      <p:sp>
        <p:nvSpPr>
          <p:cNvPr id="1000534" name="Text Box 86"/>
          <p:cNvSpPr txBox="1">
            <a:spLocks noChangeArrowheads="1"/>
          </p:cNvSpPr>
          <p:nvPr/>
        </p:nvSpPr>
        <p:spPr bwMode="auto">
          <a:xfrm>
            <a:off x="7270750" y="5170488"/>
            <a:ext cx="3048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400">
                <a:latin typeface="Comic Sans MS" pitchFamily="66" charset="0"/>
              </a:rPr>
              <a:t>3</a:t>
            </a:r>
            <a:endParaRPr lang="en-GB" altLang="en-US" sz="1400">
              <a:latin typeface="Comic Sans MS" pitchFamily="66" charset="0"/>
            </a:endParaRPr>
          </a:p>
        </p:txBody>
      </p:sp>
      <p:sp>
        <p:nvSpPr>
          <p:cNvPr id="1000535" name="Text Box 87"/>
          <p:cNvSpPr txBox="1">
            <a:spLocks noChangeArrowheads="1"/>
          </p:cNvSpPr>
          <p:nvPr/>
        </p:nvSpPr>
        <p:spPr bwMode="auto">
          <a:xfrm>
            <a:off x="7320886" y="5521657"/>
            <a:ext cx="3048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400" dirty="0">
                <a:latin typeface="Comic Sans MS" pitchFamily="66" charset="0"/>
              </a:rPr>
              <a:t>6</a:t>
            </a:r>
            <a:endParaRPr lang="en-GB" altLang="en-US" sz="1400" dirty="0">
              <a:latin typeface="Comic Sans MS" pitchFamily="66" charset="0"/>
            </a:endParaRPr>
          </a:p>
        </p:txBody>
      </p:sp>
      <p:sp>
        <p:nvSpPr>
          <p:cNvPr id="1000536" name="Text Box 88"/>
          <p:cNvSpPr txBox="1">
            <a:spLocks noChangeArrowheads="1"/>
          </p:cNvSpPr>
          <p:nvPr/>
        </p:nvSpPr>
        <p:spPr bwMode="auto">
          <a:xfrm>
            <a:off x="6869729" y="5199134"/>
            <a:ext cx="3048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400" dirty="0">
                <a:latin typeface="Comic Sans MS" pitchFamily="66" charset="0"/>
              </a:rPr>
              <a:t>8</a:t>
            </a:r>
            <a:endParaRPr lang="en-GB" altLang="en-US" sz="14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828122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0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0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0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04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04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04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0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04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04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04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046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0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0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0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0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0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0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0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0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0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0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0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0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0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0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0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0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0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0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0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0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0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0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4" dur="500" fill="hold"/>
                                        <p:tgtEl>
                                          <p:spTgt spid="100052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  <p:set>
                                      <p:cBhvr>
                                        <p:cTn id="95" dur="500" fill="hold"/>
                                        <p:tgtEl>
                                          <p:spTgt spid="1000521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0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0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 nodeType="clickPar">
                      <p:stCondLst>
                        <p:cond delay="indefinite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5" dur="500" fill="hold"/>
                                        <p:tgtEl>
                                          <p:spTgt spid="100051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06" dur="500" fill="hold"/>
                                        <p:tgtEl>
                                          <p:spTgt spid="100051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8" dur="500" fill="hold"/>
                                        <p:tgtEl>
                                          <p:spTgt spid="100051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09" dur="500" fill="hold"/>
                                        <p:tgtEl>
                                          <p:spTgt spid="100051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1" dur="500" fill="hold"/>
                                        <p:tgtEl>
                                          <p:spTgt spid="100051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12" dur="500" fill="hold"/>
                                        <p:tgtEl>
                                          <p:spTgt spid="100051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6" dur="500" fill="hold"/>
                                        <p:tgtEl>
                                          <p:spTgt spid="100051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  <p:set>
                                      <p:cBhvr>
                                        <p:cTn id="117" dur="500" fill="hold"/>
                                        <p:tgtEl>
                                          <p:spTgt spid="100051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0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0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 nodeType="clickPar">
                      <p:stCondLst>
                        <p:cond delay="indefinite"/>
                      </p:stCondLst>
                      <p:childTnLst>
                        <p:par>
                          <p:cTn id="1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6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7" dur="500" fill="hold"/>
                                        <p:tgtEl>
                                          <p:spTgt spid="100051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28" dur="500" fill="hold"/>
                                        <p:tgtEl>
                                          <p:spTgt spid="100051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0" dur="500" fill="hold"/>
                                        <p:tgtEl>
                                          <p:spTgt spid="100052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31" dur="500" fill="hold"/>
                                        <p:tgtEl>
                                          <p:spTgt spid="100052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 nodeType="clickPar">
                      <p:stCondLst>
                        <p:cond delay="indefinite"/>
                      </p:stCondLst>
                      <p:childTnLst>
                        <p:par>
                          <p:cTn id="1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4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5" dur="500" fill="hold"/>
                                        <p:tgtEl>
                                          <p:spTgt spid="100051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  <p:set>
                                      <p:cBhvr>
                                        <p:cTn id="136" dur="500" fill="hold"/>
                                        <p:tgtEl>
                                          <p:spTgt spid="100051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 nodeType="clickPar">
                      <p:stCondLst>
                        <p:cond delay="indefinite"/>
                      </p:stCondLst>
                      <p:childTnLst>
                        <p:par>
                          <p:cTn id="1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0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0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 nodeType="clickPar">
                      <p:stCondLst>
                        <p:cond delay="indefinite"/>
                      </p:stCondLst>
                      <p:childTnLst>
                        <p:par>
                          <p:cTn id="1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0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 nodeType="clickPar">
                      <p:stCondLst>
                        <p:cond delay="indefinite"/>
                      </p:stCondLst>
                      <p:childTnLst>
                        <p:par>
                          <p:cTn id="1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0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0466" grpId="0"/>
      <p:bldP spid="1000467" grpId="0"/>
      <p:bldP spid="1000468" grpId="0" animBg="1"/>
      <p:bldP spid="1000469" grpId="0" animBg="1"/>
      <p:bldP spid="1000500" grpId="0" animBg="1"/>
      <p:bldP spid="1000501" grpId="0" animBg="1"/>
      <p:bldP spid="1000502" grpId="0" animBg="1"/>
      <p:bldP spid="1000503" grpId="0" animBg="1"/>
      <p:bldP spid="1000504" grpId="0" animBg="1"/>
      <p:bldP spid="1000505" grpId="0" animBg="1"/>
      <p:bldP spid="1000508" grpId="0" animBg="1"/>
      <p:bldP spid="1000509" grpId="0" animBg="1"/>
      <p:bldP spid="1000510" grpId="0" animBg="1"/>
      <p:bldP spid="1000511" grpId="0" animBg="1"/>
      <p:bldP spid="1000512" grpId="0" animBg="1"/>
      <p:bldP spid="1000513" grpId="0" animBg="1"/>
      <p:bldP spid="1000514" grpId="0" animBg="1"/>
      <p:bldP spid="1000515" grpId="0" animBg="1"/>
      <p:bldP spid="1000516" grpId="0" animBg="1"/>
      <p:bldP spid="1000517" grpId="0" animBg="1"/>
      <p:bldP spid="1000518" grpId="0" animBg="1"/>
      <p:bldP spid="1000519" grpId="0" animBg="1"/>
      <p:bldP spid="1000520" grpId="0" animBg="1"/>
      <p:bldP spid="1000521" grpId="0" animBg="1"/>
      <p:bldP spid="1000529" grpId="0"/>
      <p:bldP spid="1000530" grpId="0"/>
      <p:bldP spid="1000531" grpId="0"/>
      <p:bldP spid="1000532" grpId="0"/>
      <p:bldP spid="1000533" grpId="0"/>
      <p:bldP spid="1000534" grpId="0"/>
      <p:bldP spid="1000535" grpId="0"/>
      <p:bldP spid="100053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63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782638"/>
          </a:xfrm>
        </p:spPr>
        <p:txBody>
          <a:bodyPr/>
          <a:lstStyle/>
          <a:p>
            <a:r>
              <a:rPr lang="en-US" altLang="en-US" sz="2800" b="1" dirty="0" smtClean="0">
                <a:solidFill>
                  <a:srgbClr val="C222B7"/>
                </a:solidFill>
                <a:latin typeface="Comic Sans MS" pitchFamily="66" charset="0"/>
              </a:rPr>
              <a:t>Efficient (Centralized) </a:t>
            </a:r>
            <a:r>
              <a:rPr lang="en-US" altLang="en-US" sz="2800" b="1" dirty="0">
                <a:solidFill>
                  <a:srgbClr val="C222B7"/>
                </a:solidFill>
                <a:latin typeface="Comic Sans MS" pitchFamily="66" charset="0"/>
              </a:rPr>
              <a:t>Algorithms</a:t>
            </a:r>
          </a:p>
        </p:txBody>
      </p:sp>
      <p:sp>
        <p:nvSpPr>
          <p:cNvPr id="996355" name="Text Box 3"/>
          <p:cNvSpPr txBox="1">
            <a:spLocks noChangeArrowheads="1"/>
          </p:cNvSpPr>
          <p:nvPr/>
        </p:nvSpPr>
        <p:spPr bwMode="auto">
          <a:xfrm>
            <a:off x="457200" y="1066800"/>
            <a:ext cx="8153400" cy="55584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Aft>
                <a:spcPct val="20000"/>
              </a:spcAft>
              <a:buClr>
                <a:schemeClr val="folHlink"/>
              </a:buClr>
              <a:buSzPct val="110000"/>
              <a:buFont typeface="Wingdings" pitchFamily="2" charset="2"/>
              <a:buNone/>
            </a:pPr>
            <a:r>
              <a:rPr lang="en-US" alt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Usually, when we say that an algorithm is </a:t>
            </a:r>
            <a:r>
              <a:rPr lang="en-US" altLang="en-US" sz="2400" b="1" dirty="0">
                <a:solidFill>
                  <a:srgbClr val="FF0000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efficient </a:t>
            </a:r>
            <a:r>
              <a:rPr lang="en-US" alt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we mean that it runs in time </a:t>
            </a:r>
            <a:r>
              <a:rPr lang="en-US" altLang="en-US" sz="2400" b="1" dirty="0">
                <a:solidFill>
                  <a:srgbClr val="008000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polynomial</a:t>
            </a:r>
            <a:r>
              <a:rPr lang="en-US" alt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in the input size </a:t>
            </a:r>
            <a:r>
              <a:rPr lang="en-US" alt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n </a:t>
            </a:r>
            <a:r>
              <a:rPr lang="en-US" alt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(e.g., size of an input string </a:t>
            </a:r>
            <a:r>
              <a:rPr lang="en-US" alt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s</a:t>
            </a:r>
            <a:r>
              <a:rPr lang="en-US" altLang="en-US" sz="2400" b="1" baseline="-25000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1</a:t>
            </a:r>
            <a:r>
              <a:rPr lang="en-US" alt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s</a:t>
            </a:r>
            <a:r>
              <a:rPr lang="en-US" altLang="en-US" sz="2400" b="1" baseline="-25000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2</a:t>
            </a:r>
            <a:r>
              <a:rPr lang="en-US" alt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…</a:t>
            </a:r>
            <a:r>
              <a:rPr lang="en-US" altLang="en-US" sz="2400" b="1" dirty="0" err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s</a:t>
            </a:r>
            <a:r>
              <a:rPr lang="en-US" altLang="en-US" sz="2400" b="1" baseline="-25000" dirty="0" err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n</a:t>
            </a:r>
            <a:r>
              <a:rPr lang="en-US" alt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, </a:t>
            </a:r>
            <a:br>
              <a:rPr lang="en-US" alt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</a:br>
            <a:r>
              <a:rPr lang="en-US" alt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or number of </a:t>
            </a:r>
            <a:r>
              <a:rPr lang="en-US" altLang="en-US" sz="2400" b="1" dirty="0" smtClean="0">
                <a:solidFill>
                  <a:srgbClr val="3333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vertices</a:t>
            </a:r>
            <a:r>
              <a:rPr lang="en-US" altLang="en-US" sz="2400" b="1" dirty="0" smtClean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in </a:t>
            </a:r>
            <a:r>
              <a:rPr lang="en-US" alt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a graph ).</a:t>
            </a:r>
          </a:p>
          <a:p>
            <a:pPr>
              <a:spcAft>
                <a:spcPct val="20000"/>
              </a:spcAft>
              <a:buClr>
                <a:schemeClr val="folHlink"/>
              </a:buClr>
              <a:buSzPct val="110000"/>
              <a:buFont typeface="Wingdings" pitchFamily="2" charset="2"/>
              <a:buNone/>
            </a:pPr>
            <a:r>
              <a:rPr lang="en-US" alt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Naturally, we seek as </a:t>
            </a:r>
            <a:r>
              <a:rPr lang="en-US" altLang="en-US" sz="2400" b="1" dirty="0">
                <a:solidFill>
                  <a:srgbClr val="008000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small an exponent</a:t>
            </a:r>
            <a:r>
              <a:rPr lang="en-US" alt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as </a:t>
            </a:r>
            <a:br>
              <a:rPr lang="en-US" alt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</a:br>
            <a:r>
              <a:rPr lang="en-US" alt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possible, so that </a:t>
            </a:r>
            <a:r>
              <a:rPr lang="en-US" alt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O(n</a:t>
            </a:r>
            <a:r>
              <a:rPr lang="en-US" altLang="en-US" sz="2400" b="1" baseline="30000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2</a:t>
            </a:r>
            <a:r>
              <a:rPr lang="en-US" alt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)</a:t>
            </a:r>
            <a:r>
              <a:rPr lang="en-US" alt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is </a:t>
            </a:r>
            <a:r>
              <a:rPr lang="en-US" altLang="en-US" sz="2400" b="1" dirty="0">
                <a:solidFill>
                  <a:srgbClr val="FF6600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good</a:t>
            </a:r>
            <a:r>
              <a:rPr lang="en-US" alt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, </a:t>
            </a:r>
            <a:r>
              <a:rPr lang="en-US" alt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O(n</a:t>
            </a:r>
            <a:r>
              <a:rPr lang="en-US" altLang="en-US" sz="2400" b="1" baseline="30000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3/2</a:t>
            </a:r>
            <a:r>
              <a:rPr lang="en-US" alt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log</a:t>
            </a:r>
            <a:r>
              <a:rPr lang="en-US" altLang="en-US" sz="2400" b="1" baseline="30000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3</a:t>
            </a:r>
            <a:r>
              <a:rPr lang="en-US" alt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(n))</a:t>
            </a:r>
            <a:r>
              <a:rPr lang="en-US" alt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is </a:t>
            </a:r>
            <a:r>
              <a:rPr lang="en-US" altLang="en-US" sz="2400" b="1" dirty="0">
                <a:solidFill>
                  <a:srgbClr val="FF5050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better</a:t>
            </a:r>
            <a:r>
              <a:rPr lang="en-US" alt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, and linear time </a:t>
            </a:r>
            <a:r>
              <a:rPr lang="en-US" alt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O(n)</a:t>
            </a:r>
            <a:r>
              <a:rPr lang="en-US" alt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is </a:t>
            </a:r>
            <a:r>
              <a:rPr lang="en-US" altLang="en-US" sz="2400" b="1" dirty="0">
                <a:solidFill>
                  <a:srgbClr val="FF0000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really great!</a:t>
            </a:r>
          </a:p>
          <a:p>
            <a:pPr>
              <a:spcAft>
                <a:spcPct val="20000"/>
              </a:spcAft>
              <a:buClr>
                <a:schemeClr val="folHlink"/>
              </a:buClr>
              <a:buSzPct val="110000"/>
              <a:buFont typeface="Wingdings" pitchFamily="2" charset="2"/>
              <a:buNone/>
            </a:pPr>
            <a:r>
              <a:rPr lang="en-US" alt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But what if</a:t>
            </a:r>
            <a:r>
              <a:rPr lang="en-US" altLang="en-US" sz="2400" b="1" dirty="0">
                <a:solidFill>
                  <a:srgbClr val="3333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n </a:t>
            </a:r>
            <a:r>
              <a:rPr lang="en-US" alt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is </a:t>
            </a:r>
            <a:r>
              <a:rPr lang="en-US" altLang="en-US" sz="2400" b="1" dirty="0">
                <a:solidFill>
                  <a:srgbClr val="FF0000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HUGE</a:t>
            </a:r>
            <a:r>
              <a:rPr lang="en-US" alt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so that even linear time is prohibitive? Are there tasks we can perform </a:t>
            </a:r>
            <a:r>
              <a:rPr lang="en-US" altLang="en-US" sz="2400" b="1" dirty="0">
                <a:solidFill>
                  <a:srgbClr val="008000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“super-efficiently”</a:t>
            </a:r>
            <a:r>
              <a:rPr lang="en-US" alt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in </a:t>
            </a:r>
            <a:r>
              <a:rPr lang="en-US" altLang="en-US" sz="2400" b="1" dirty="0">
                <a:solidFill>
                  <a:srgbClr val="FF0000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sub-linear</a:t>
            </a:r>
            <a:r>
              <a:rPr lang="en-US" alt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time?</a:t>
            </a:r>
          </a:p>
          <a:p>
            <a:pPr>
              <a:spcAft>
                <a:spcPct val="20000"/>
              </a:spcAft>
              <a:buClr>
                <a:schemeClr val="folHlink"/>
              </a:buClr>
              <a:buSzPct val="110000"/>
              <a:buFont typeface="Wingdings" pitchFamily="2" charset="2"/>
              <a:buNone/>
            </a:pPr>
            <a:r>
              <a:rPr lang="en-US" alt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Supposedly, we need linear time just to </a:t>
            </a:r>
            <a:br>
              <a:rPr lang="en-US" alt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</a:br>
            <a:r>
              <a:rPr lang="en-US" altLang="en-US" sz="2400" b="1" dirty="0">
                <a:solidFill>
                  <a:srgbClr val="008000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read</a:t>
            </a:r>
            <a:r>
              <a:rPr lang="en-US" alt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the input without processing it at all.</a:t>
            </a:r>
          </a:p>
          <a:p>
            <a:pPr>
              <a:spcAft>
                <a:spcPct val="20000"/>
              </a:spcAft>
              <a:buClr>
                <a:schemeClr val="folHlink"/>
              </a:buClr>
              <a:buSzPct val="110000"/>
              <a:buFont typeface="Wingdings" pitchFamily="2" charset="2"/>
              <a:buNone/>
            </a:pPr>
            <a:r>
              <a:rPr lang="en-US" alt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But what if we don’t read the whole input but rather </a:t>
            </a:r>
            <a:r>
              <a:rPr lang="en-US" altLang="en-US" sz="2400" b="1" dirty="0">
                <a:solidFill>
                  <a:srgbClr val="008000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sample </a:t>
            </a:r>
            <a:r>
              <a:rPr lang="en-US" alt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from it?   </a:t>
            </a:r>
            <a:endParaRPr lang="en-US" altLang="en-US" sz="2400" b="1" dirty="0">
              <a:solidFill>
                <a:srgbClr val="3333FF"/>
              </a:solidFill>
              <a:latin typeface="Comic Sans MS" pitchFamily="66" charset="0"/>
              <a:ea typeface="굴림" pitchFamily="50" charset="-127"/>
              <a:cs typeface="Arial" charset="0"/>
              <a:sym typeface="Symbol" pitchFamily="18" charset="2"/>
            </a:endParaRPr>
          </a:p>
        </p:txBody>
      </p:sp>
      <p:grpSp>
        <p:nvGrpSpPr>
          <p:cNvPr id="996356" name="Group 4"/>
          <p:cNvGrpSpPr>
            <a:grpSpLocks/>
          </p:cNvGrpSpPr>
          <p:nvPr/>
        </p:nvGrpSpPr>
        <p:grpSpPr bwMode="auto">
          <a:xfrm>
            <a:off x="7162800" y="1828800"/>
            <a:ext cx="1676400" cy="1371600"/>
            <a:chOff x="4080" y="1248"/>
            <a:chExt cx="1056" cy="864"/>
          </a:xfrm>
        </p:grpSpPr>
        <p:sp>
          <p:nvSpPr>
            <p:cNvPr id="996357" name="Oval 5"/>
            <p:cNvSpPr>
              <a:spLocks noChangeArrowheads="1"/>
            </p:cNvSpPr>
            <p:nvPr/>
          </p:nvSpPr>
          <p:spPr bwMode="auto">
            <a:xfrm>
              <a:off x="4704" y="1248"/>
              <a:ext cx="96" cy="96"/>
            </a:xfrm>
            <a:prstGeom prst="ellipse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6358" name="Oval 6"/>
            <p:cNvSpPr>
              <a:spLocks noChangeArrowheads="1"/>
            </p:cNvSpPr>
            <p:nvPr/>
          </p:nvSpPr>
          <p:spPr bwMode="auto">
            <a:xfrm>
              <a:off x="4752" y="1536"/>
              <a:ext cx="96" cy="96"/>
            </a:xfrm>
            <a:prstGeom prst="ellipse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6359" name="Oval 7"/>
            <p:cNvSpPr>
              <a:spLocks noChangeArrowheads="1"/>
            </p:cNvSpPr>
            <p:nvPr/>
          </p:nvSpPr>
          <p:spPr bwMode="auto">
            <a:xfrm>
              <a:off x="4080" y="1344"/>
              <a:ext cx="96" cy="96"/>
            </a:xfrm>
            <a:prstGeom prst="ellipse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6360" name="Oval 8"/>
            <p:cNvSpPr>
              <a:spLocks noChangeArrowheads="1"/>
            </p:cNvSpPr>
            <p:nvPr/>
          </p:nvSpPr>
          <p:spPr bwMode="auto">
            <a:xfrm>
              <a:off x="4992" y="1824"/>
              <a:ext cx="96" cy="96"/>
            </a:xfrm>
            <a:prstGeom prst="ellipse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6361" name="Oval 9"/>
            <p:cNvSpPr>
              <a:spLocks noChangeArrowheads="1"/>
            </p:cNvSpPr>
            <p:nvPr/>
          </p:nvSpPr>
          <p:spPr bwMode="auto">
            <a:xfrm>
              <a:off x="4560" y="2016"/>
              <a:ext cx="96" cy="96"/>
            </a:xfrm>
            <a:prstGeom prst="ellipse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6362" name="Oval 10"/>
            <p:cNvSpPr>
              <a:spLocks noChangeArrowheads="1"/>
            </p:cNvSpPr>
            <p:nvPr/>
          </p:nvSpPr>
          <p:spPr bwMode="auto">
            <a:xfrm>
              <a:off x="4080" y="1680"/>
              <a:ext cx="96" cy="96"/>
            </a:xfrm>
            <a:prstGeom prst="ellipse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6363" name="Oval 11"/>
            <p:cNvSpPr>
              <a:spLocks noChangeArrowheads="1"/>
            </p:cNvSpPr>
            <p:nvPr/>
          </p:nvSpPr>
          <p:spPr bwMode="auto">
            <a:xfrm>
              <a:off x="5040" y="1392"/>
              <a:ext cx="96" cy="96"/>
            </a:xfrm>
            <a:prstGeom prst="ellipse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6364" name="Oval 12"/>
            <p:cNvSpPr>
              <a:spLocks noChangeArrowheads="1"/>
            </p:cNvSpPr>
            <p:nvPr/>
          </p:nvSpPr>
          <p:spPr bwMode="auto">
            <a:xfrm>
              <a:off x="4464" y="1680"/>
              <a:ext cx="96" cy="96"/>
            </a:xfrm>
            <a:prstGeom prst="ellipse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6365" name="Line 13"/>
            <p:cNvSpPr>
              <a:spLocks noChangeShapeType="1"/>
            </p:cNvSpPr>
            <p:nvPr/>
          </p:nvSpPr>
          <p:spPr bwMode="auto">
            <a:xfrm flipV="1">
              <a:off x="4176" y="1296"/>
              <a:ext cx="528" cy="9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96366" name="Line 14"/>
            <p:cNvSpPr>
              <a:spLocks noChangeShapeType="1"/>
            </p:cNvSpPr>
            <p:nvPr/>
          </p:nvSpPr>
          <p:spPr bwMode="auto">
            <a:xfrm>
              <a:off x="4800" y="1296"/>
              <a:ext cx="249" cy="105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96367" name="Line 15"/>
            <p:cNvSpPr>
              <a:spLocks noChangeShapeType="1"/>
            </p:cNvSpPr>
            <p:nvPr/>
          </p:nvSpPr>
          <p:spPr bwMode="auto">
            <a:xfrm flipH="1">
              <a:off x="5040" y="1488"/>
              <a:ext cx="48" cy="33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96368" name="Line 16"/>
            <p:cNvSpPr>
              <a:spLocks noChangeShapeType="1"/>
            </p:cNvSpPr>
            <p:nvPr/>
          </p:nvSpPr>
          <p:spPr bwMode="auto">
            <a:xfrm flipH="1">
              <a:off x="4608" y="1632"/>
              <a:ext cx="192" cy="38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96369" name="Line 17"/>
            <p:cNvSpPr>
              <a:spLocks noChangeShapeType="1"/>
            </p:cNvSpPr>
            <p:nvPr/>
          </p:nvSpPr>
          <p:spPr bwMode="auto">
            <a:xfrm>
              <a:off x="4176" y="1392"/>
              <a:ext cx="318" cy="28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96370" name="Line 18"/>
            <p:cNvSpPr>
              <a:spLocks noChangeShapeType="1"/>
            </p:cNvSpPr>
            <p:nvPr/>
          </p:nvSpPr>
          <p:spPr bwMode="auto">
            <a:xfrm>
              <a:off x="4176" y="1737"/>
              <a:ext cx="816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96371" name="Line 19"/>
            <p:cNvSpPr>
              <a:spLocks noChangeShapeType="1"/>
            </p:cNvSpPr>
            <p:nvPr/>
          </p:nvSpPr>
          <p:spPr bwMode="auto">
            <a:xfrm>
              <a:off x="4128" y="1440"/>
              <a:ext cx="0" cy="24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96372" name="Line 20"/>
            <p:cNvSpPr>
              <a:spLocks noChangeShapeType="1"/>
            </p:cNvSpPr>
            <p:nvPr/>
          </p:nvSpPr>
          <p:spPr bwMode="auto">
            <a:xfrm flipH="1">
              <a:off x="4176" y="1728"/>
              <a:ext cx="28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96373" name="Line 21"/>
            <p:cNvSpPr>
              <a:spLocks noChangeShapeType="1"/>
            </p:cNvSpPr>
            <p:nvPr/>
          </p:nvSpPr>
          <p:spPr bwMode="auto">
            <a:xfrm flipH="1">
              <a:off x="4540" y="1344"/>
              <a:ext cx="212" cy="35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96374" name="Line 22"/>
            <p:cNvSpPr>
              <a:spLocks noChangeShapeType="1"/>
            </p:cNvSpPr>
            <p:nvPr/>
          </p:nvSpPr>
          <p:spPr bwMode="auto">
            <a:xfrm>
              <a:off x="4136" y="1773"/>
              <a:ext cx="433" cy="279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pic>
        <p:nvPicPr>
          <p:cNvPr id="996376" name="Picture 24" descr="Reading_Glasse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4953000"/>
            <a:ext cx="1447800" cy="790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96377" name="Line 25"/>
          <p:cNvSpPr>
            <a:spLocks noChangeShapeType="1"/>
          </p:cNvSpPr>
          <p:nvPr/>
        </p:nvSpPr>
        <p:spPr bwMode="auto">
          <a:xfrm flipH="1">
            <a:off x="5029200" y="6172200"/>
            <a:ext cx="6350" cy="24923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6379" name="Text Box 27"/>
          <p:cNvSpPr txBox="1">
            <a:spLocks noChangeArrowheads="1"/>
          </p:cNvSpPr>
          <p:nvPr/>
        </p:nvSpPr>
        <p:spPr bwMode="auto">
          <a:xfrm>
            <a:off x="4156075" y="6278563"/>
            <a:ext cx="20351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Aft>
                <a:spcPct val="20000"/>
              </a:spcAft>
              <a:buClr>
                <a:schemeClr val="folHlink"/>
              </a:buClr>
              <a:buSzPct val="110000"/>
              <a:buFont typeface="Wingdings" pitchFamily="2" charset="2"/>
              <a:buNone/>
            </a:pPr>
            <a:r>
              <a:rPr lang="en-US" altLang="en-US" sz="2400" b="1">
                <a:solidFill>
                  <a:srgbClr val="3333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s</a:t>
            </a:r>
            <a:r>
              <a:rPr lang="en-US" altLang="en-US" sz="2400" b="1" baseline="-25000">
                <a:solidFill>
                  <a:srgbClr val="3333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1</a:t>
            </a:r>
            <a:r>
              <a:rPr lang="en-US" altLang="en-US" sz="2400" b="1">
                <a:solidFill>
                  <a:srgbClr val="3333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s</a:t>
            </a:r>
            <a:r>
              <a:rPr lang="en-US" altLang="en-US" sz="2400" b="1" baseline="-25000">
                <a:solidFill>
                  <a:srgbClr val="3333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2</a:t>
            </a:r>
            <a:r>
              <a:rPr lang="en-US" altLang="en-US" sz="2400" b="1">
                <a:solidFill>
                  <a:srgbClr val="3333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…s</a:t>
            </a:r>
            <a:r>
              <a:rPr lang="en-US" altLang="en-US" sz="2400" b="1" baseline="-25000">
                <a:solidFill>
                  <a:srgbClr val="3333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i</a:t>
            </a:r>
            <a:r>
              <a:rPr lang="en-US" altLang="en-US" sz="2400" b="1">
                <a:solidFill>
                  <a:srgbClr val="3333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…s</a:t>
            </a:r>
            <a:r>
              <a:rPr lang="en-US" altLang="en-US" sz="2400" b="1" baseline="-25000">
                <a:solidFill>
                  <a:srgbClr val="3333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j</a:t>
            </a:r>
            <a:r>
              <a:rPr lang="en-US" altLang="en-US" sz="2400" b="1">
                <a:solidFill>
                  <a:srgbClr val="3333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…s</a:t>
            </a:r>
            <a:r>
              <a:rPr lang="en-US" altLang="en-US" sz="2400" b="1" baseline="-25000">
                <a:solidFill>
                  <a:srgbClr val="3333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n</a:t>
            </a:r>
            <a:endParaRPr lang="en-GB" altLang="en-US"/>
          </a:p>
        </p:txBody>
      </p:sp>
      <p:sp>
        <p:nvSpPr>
          <p:cNvPr id="996380" name="Line 28"/>
          <p:cNvSpPr>
            <a:spLocks noChangeShapeType="1"/>
          </p:cNvSpPr>
          <p:nvPr/>
        </p:nvSpPr>
        <p:spPr bwMode="auto">
          <a:xfrm flipH="1">
            <a:off x="5522913" y="6173788"/>
            <a:ext cx="6350" cy="24923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490672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6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6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6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6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963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963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63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6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6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6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6377" grpId="0" animBg="1"/>
      <p:bldP spid="996379" grpId="0"/>
      <p:bldP spid="996380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147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52400"/>
            <a:ext cx="8534400" cy="685800"/>
          </a:xfrm>
        </p:spPr>
        <p:txBody>
          <a:bodyPr/>
          <a:lstStyle/>
          <a:p>
            <a:r>
              <a:rPr lang="en-US" sz="2800" b="1" dirty="0">
                <a:solidFill>
                  <a:srgbClr val="C222B7"/>
                </a:solidFill>
                <a:latin typeface="Comic Sans MS" pitchFamily="66" charset="0"/>
              </a:rPr>
              <a:t>Min </a:t>
            </a:r>
            <a:r>
              <a:rPr lang="en-US" sz="2800" b="1" dirty="0" smtClean="0">
                <a:solidFill>
                  <a:srgbClr val="C222B7"/>
                </a:solidFill>
                <a:latin typeface="Comic Sans MS" pitchFamily="66" charset="0"/>
              </a:rPr>
              <a:t>VC: </a:t>
            </a:r>
            <a:r>
              <a:rPr lang="en-US" altLang="en-US" sz="2800" b="1" dirty="0" smtClean="0">
                <a:solidFill>
                  <a:schemeClr val="bg2"/>
                </a:solidFill>
                <a:latin typeface="Comic Sans MS" pitchFamily="66" charset="0"/>
              </a:rPr>
              <a:t>[NO</a:t>
            </a:r>
            <a:r>
              <a:rPr lang="en-US" altLang="en-US" sz="2800" b="1" dirty="0">
                <a:solidFill>
                  <a:schemeClr val="bg2"/>
                </a:solidFill>
                <a:latin typeface="Comic Sans MS" pitchFamily="66" charset="0"/>
              </a:rPr>
              <a:t>]</a:t>
            </a:r>
            <a:r>
              <a:rPr lang="en-US" altLang="en-US" sz="2800" b="1" dirty="0">
                <a:solidFill>
                  <a:srgbClr val="C222B7"/>
                </a:solidFill>
                <a:latin typeface="Comic Sans MS" pitchFamily="66" charset="0"/>
              </a:rPr>
              <a:t> Algorithm </a:t>
            </a:r>
            <a:r>
              <a:rPr lang="en-US" sz="2800" b="1" dirty="0">
                <a:solidFill>
                  <a:srgbClr val="C222B7"/>
                </a:solidFill>
                <a:latin typeface="Comic Sans MS" pitchFamily="66" charset="0"/>
              </a:rPr>
              <a:t>(</a:t>
            </a:r>
            <a:r>
              <a:rPr lang="en-US" sz="2800" b="1" dirty="0" err="1">
                <a:solidFill>
                  <a:srgbClr val="C222B7"/>
                </a:solidFill>
                <a:latin typeface="Comic Sans MS" pitchFamily="66" charset="0"/>
              </a:rPr>
              <a:t>cont</a:t>
            </a:r>
            <a:r>
              <a:rPr lang="en-US" sz="2800" b="1" dirty="0" smtClean="0">
                <a:solidFill>
                  <a:srgbClr val="C222B7"/>
                </a:solidFill>
                <a:latin typeface="Comic Sans MS" pitchFamily="66" charset="0"/>
              </a:rPr>
              <a:t>)</a:t>
            </a:r>
            <a:endParaRPr lang="en-US" altLang="en-US" sz="2800" b="1" dirty="0">
              <a:solidFill>
                <a:srgbClr val="C222B7"/>
              </a:solidFill>
              <a:latin typeface="Comic Sans MS" pitchFamily="66" charset="0"/>
            </a:endParaRPr>
          </a:p>
        </p:txBody>
      </p:sp>
      <p:sp>
        <p:nvSpPr>
          <p:cNvPr id="1001477" name="Text Box 5"/>
          <p:cNvSpPr txBox="1">
            <a:spLocks noChangeArrowheads="1"/>
          </p:cNvSpPr>
          <p:nvPr/>
        </p:nvSpPr>
        <p:spPr bwMode="auto">
          <a:xfrm>
            <a:off x="217488" y="900113"/>
            <a:ext cx="8763000" cy="3232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3787B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30000"/>
              </a:spcBef>
              <a:buClr>
                <a:schemeClr val="folHlink"/>
              </a:buClr>
              <a:buSzPct val="110000"/>
              <a:buFont typeface="Wingdings" pitchFamily="2" charset="2"/>
              <a:buNone/>
            </a:pPr>
            <a:r>
              <a:rPr lang="en-US" alt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Let </a:t>
            </a:r>
            <a:r>
              <a:rPr lang="en-US" alt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M</a:t>
            </a:r>
            <a:r>
              <a:rPr lang="en-US" altLang="en-US" sz="2400" b="1" baseline="30000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</a:t>
            </a:r>
            <a:r>
              <a:rPr lang="en-US" alt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(G)</a:t>
            </a:r>
            <a:r>
              <a:rPr lang="en-US" alt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be </a:t>
            </a:r>
            <a:r>
              <a:rPr lang="en-US" altLang="en-US" sz="2400" b="1" dirty="0">
                <a:solidFill>
                  <a:srgbClr val="008000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maximal matching</a:t>
            </a:r>
            <a:r>
              <a:rPr lang="en-US" alt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resulting from </a:t>
            </a:r>
            <a:r>
              <a:rPr lang="en-US" altLang="en-US" sz="2400" b="1" dirty="0" err="1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alg</a:t>
            </a:r>
            <a:r>
              <a:rPr lang="en-US" alt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when using permutation </a:t>
            </a:r>
            <a:r>
              <a:rPr lang="en-US" alt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</a:t>
            </a:r>
            <a:r>
              <a:rPr lang="en-US" alt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(so that </a:t>
            </a:r>
            <a:r>
              <a:rPr lang="en-US" altLang="en-US" sz="2400" b="1" dirty="0" err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vc</a:t>
            </a:r>
            <a:r>
              <a:rPr lang="en-US" alt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(G)/2  |M</a:t>
            </a:r>
            <a:r>
              <a:rPr lang="en-US" altLang="en-US" sz="2400" b="1" baseline="30000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</a:t>
            </a:r>
            <a:r>
              <a:rPr lang="en-US" alt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(G)|  </a:t>
            </a:r>
            <a:r>
              <a:rPr lang="en-US" altLang="en-US" sz="2400" b="1" dirty="0" err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vc</a:t>
            </a:r>
            <a:r>
              <a:rPr lang="en-US" alt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(G)</a:t>
            </a:r>
            <a:r>
              <a:rPr lang="en-US" alt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)</a:t>
            </a:r>
          </a:p>
          <a:p>
            <a:pPr>
              <a:spcBef>
                <a:spcPct val="30000"/>
              </a:spcBef>
              <a:buClr>
                <a:schemeClr val="folHlink"/>
              </a:buClr>
              <a:buSzPct val="110000"/>
              <a:buFont typeface="Wingdings" pitchFamily="2" charset="2"/>
              <a:buNone/>
            </a:pPr>
            <a:r>
              <a:rPr lang="en-US" alt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Can estimate </a:t>
            </a:r>
            <a:r>
              <a:rPr lang="en-US" altLang="en-US" sz="2400" b="1" dirty="0" err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vc</a:t>
            </a:r>
            <a:r>
              <a:rPr lang="en-US" alt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(G)</a:t>
            </a:r>
            <a:r>
              <a:rPr lang="en-US" alt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by estimating </a:t>
            </a:r>
            <a:r>
              <a:rPr lang="en-US" alt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|M</a:t>
            </a:r>
            <a:r>
              <a:rPr lang="en-US" altLang="en-US" sz="2400" b="1" baseline="30000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</a:t>
            </a:r>
            <a:r>
              <a:rPr lang="en-US" alt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(G)|: </a:t>
            </a:r>
            <a:r>
              <a:rPr lang="en-US" alt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sample</a:t>
            </a:r>
            <a:r>
              <a:rPr lang="en-US" alt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(1/</a:t>
            </a:r>
            <a:r>
              <a:rPr lang="en-US" altLang="en-US" sz="2400" b="1" baseline="30000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2</a:t>
            </a:r>
            <a:r>
              <a:rPr lang="en-US" alt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) </a:t>
            </a:r>
            <a:r>
              <a:rPr lang="en-US" altLang="en-US" sz="2400" b="1" dirty="0">
                <a:solidFill>
                  <a:srgbClr val="008000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edges</a:t>
            </a:r>
            <a:r>
              <a:rPr lang="en-US" alt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uniformly; for each check if in </a:t>
            </a:r>
            <a:r>
              <a:rPr lang="en-US" alt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M</a:t>
            </a:r>
            <a:r>
              <a:rPr lang="en-US" altLang="en-US" sz="2400" b="1" baseline="30000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</a:t>
            </a:r>
            <a:r>
              <a:rPr lang="en-US" alt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(G)</a:t>
            </a:r>
            <a:r>
              <a:rPr lang="en-US" alt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by calling </a:t>
            </a:r>
            <a:r>
              <a:rPr lang="en-US" altLang="en-US" sz="2400" b="1" dirty="0">
                <a:solidFill>
                  <a:srgbClr val="008000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maximal matching</a:t>
            </a:r>
            <a:r>
              <a:rPr lang="en-US" alt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oracle.</a:t>
            </a:r>
          </a:p>
          <a:p>
            <a:pPr>
              <a:spcBef>
                <a:spcPct val="30000"/>
              </a:spcBef>
              <a:buClr>
                <a:schemeClr val="folHlink"/>
              </a:buClr>
              <a:buSzPct val="110000"/>
              <a:buFont typeface="Wingdings" pitchFamily="2" charset="2"/>
              <a:buNone/>
            </a:pPr>
            <a:r>
              <a:rPr lang="en-US" altLang="en-US" sz="2400" b="1" dirty="0">
                <a:solidFill>
                  <a:srgbClr val="008000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Basic observation:</a:t>
            </a:r>
            <a:r>
              <a:rPr lang="en-US" alt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For an edge </a:t>
            </a:r>
            <a:r>
              <a:rPr lang="en-US" alt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e = {</a:t>
            </a:r>
            <a:r>
              <a:rPr lang="en-US" altLang="en-US" sz="2400" b="1" dirty="0" err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u,v</a:t>
            </a:r>
            <a:r>
              <a:rPr lang="en-US" alt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}</a:t>
            </a:r>
            <a:r>
              <a:rPr lang="en-US" alt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, if for some </a:t>
            </a:r>
            <a:br>
              <a:rPr lang="en-US" alt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</a:br>
            <a:r>
              <a:rPr lang="en-US" alt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e’ = {</a:t>
            </a:r>
            <a:r>
              <a:rPr lang="en-US" altLang="en-US" sz="2400" b="1" dirty="0" err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u,w</a:t>
            </a:r>
            <a:r>
              <a:rPr lang="en-US" alt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}</a:t>
            </a:r>
            <a:r>
              <a:rPr lang="en-US" alt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(or </a:t>
            </a:r>
            <a:r>
              <a:rPr lang="en-US" alt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{</a:t>
            </a:r>
            <a:r>
              <a:rPr lang="en-US" altLang="en-US" sz="2400" b="1" dirty="0" err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v,w</a:t>
            </a:r>
            <a:r>
              <a:rPr lang="en-US" alt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}</a:t>
            </a:r>
            <a:r>
              <a:rPr lang="en-US" alt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), </a:t>
            </a:r>
            <a:r>
              <a:rPr lang="en-US" alt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(e’) &lt; (e) </a:t>
            </a:r>
            <a:r>
              <a:rPr lang="en-US" alt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and </a:t>
            </a:r>
            <a:r>
              <a:rPr lang="en-US" alt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e’ </a:t>
            </a:r>
            <a:r>
              <a:rPr lang="en-US" altLang="en-US" sz="2400" b="1" dirty="0">
                <a:solidFill>
                  <a:srgbClr val="008000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in</a:t>
            </a:r>
            <a:r>
              <a:rPr lang="en-US" alt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M</a:t>
            </a:r>
            <a:r>
              <a:rPr lang="en-US" altLang="en-US" sz="2400" b="1" baseline="30000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</a:t>
            </a:r>
            <a:r>
              <a:rPr lang="en-US" alt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(G) </a:t>
            </a:r>
            <a:r>
              <a:rPr lang="en-US" alt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then</a:t>
            </a:r>
            <a:r>
              <a:rPr lang="en-US" alt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e </a:t>
            </a:r>
            <a:r>
              <a:rPr lang="en-US" altLang="en-US" sz="2400" b="1" dirty="0">
                <a:solidFill>
                  <a:srgbClr val="FF0000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not in</a:t>
            </a:r>
            <a:r>
              <a:rPr lang="en-US" alt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M</a:t>
            </a:r>
            <a:r>
              <a:rPr lang="en-US" altLang="en-US" sz="2400" b="1" baseline="30000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</a:t>
            </a:r>
            <a:r>
              <a:rPr lang="en-US" alt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(G). </a:t>
            </a:r>
            <a:r>
              <a:rPr lang="en-US" alt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Otherwise,</a:t>
            </a:r>
            <a:r>
              <a:rPr lang="en-US" alt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e </a:t>
            </a:r>
            <a:r>
              <a:rPr lang="en-US" altLang="en-US" sz="2400" b="1" dirty="0">
                <a:solidFill>
                  <a:srgbClr val="008000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in</a:t>
            </a:r>
            <a:r>
              <a:rPr lang="en-US" alt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M</a:t>
            </a:r>
            <a:r>
              <a:rPr lang="en-US" altLang="en-US" sz="2400" b="1" baseline="30000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</a:t>
            </a:r>
            <a:r>
              <a:rPr lang="en-US" alt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(G) .</a:t>
            </a:r>
          </a:p>
        </p:txBody>
      </p:sp>
      <p:sp>
        <p:nvSpPr>
          <p:cNvPr id="1001478" name="Text Box 6"/>
          <p:cNvSpPr txBox="1">
            <a:spLocks noChangeArrowheads="1"/>
          </p:cNvSpPr>
          <p:nvPr/>
        </p:nvSpPr>
        <p:spPr bwMode="auto">
          <a:xfrm>
            <a:off x="304800" y="4251325"/>
            <a:ext cx="8623300" cy="235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3399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30000"/>
              </a:spcBef>
              <a:buClr>
                <a:schemeClr val="folHlink"/>
              </a:buClr>
              <a:buSzPct val="110000"/>
              <a:buFont typeface="Wingdings" pitchFamily="2" charset="2"/>
              <a:buNone/>
            </a:pPr>
            <a:r>
              <a:rPr lang="en-US" altLang="en-US" sz="2400" b="1">
                <a:solidFill>
                  <a:srgbClr val="C222B7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MO</a:t>
            </a:r>
            <a:r>
              <a:rPr lang="en-US" altLang="en-US" sz="2400" b="1" baseline="30000">
                <a:solidFill>
                  <a:srgbClr val="C222B7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</a:t>
            </a:r>
            <a:r>
              <a:rPr lang="en-US" altLang="en-US" sz="2400" b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</a:t>
            </a:r>
            <a:r>
              <a:rPr lang="en-US" altLang="en-US" sz="2400" b="1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(input: edge</a:t>
            </a:r>
            <a:r>
              <a:rPr lang="en-US" altLang="en-US" sz="2400" b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e = {u,v}</a:t>
            </a:r>
            <a:r>
              <a:rPr lang="en-US" altLang="en-US" sz="2400" b="1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, output:</a:t>
            </a:r>
            <a:r>
              <a:rPr lang="en-US" altLang="en-US" sz="2400" b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</a:t>
            </a:r>
            <a:r>
              <a:rPr lang="en-US" altLang="en-US" sz="2400" b="1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is</a:t>
            </a:r>
            <a:r>
              <a:rPr lang="en-US" altLang="en-US" sz="2400" b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e </a:t>
            </a:r>
            <a:r>
              <a:rPr lang="en-US" altLang="en-US" sz="2400" b="1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in</a:t>
            </a:r>
            <a:r>
              <a:rPr lang="en-US" altLang="en-US" sz="2400" b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M</a:t>
            </a:r>
            <a:r>
              <a:rPr lang="en-US" altLang="en-US" sz="2400" b="1" baseline="3000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</a:t>
            </a:r>
            <a:r>
              <a:rPr lang="en-US" altLang="en-US" sz="2400" b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(G)</a:t>
            </a:r>
            <a:r>
              <a:rPr lang="en-US" altLang="en-US" sz="2400" b="1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)</a:t>
            </a:r>
          </a:p>
          <a:p>
            <a:pPr>
              <a:spcBef>
                <a:spcPct val="30000"/>
              </a:spcBef>
              <a:buClr>
                <a:srgbClr val="3399FF"/>
              </a:buClr>
              <a:buSzPct val="110000"/>
              <a:buFontTx/>
              <a:buChar char="•"/>
            </a:pPr>
            <a:r>
              <a:rPr lang="en-US" altLang="en-US" sz="2400" b="1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For each edge </a:t>
            </a:r>
            <a:r>
              <a:rPr lang="en-US" altLang="en-US" sz="2400" b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e’  e</a:t>
            </a:r>
            <a:r>
              <a:rPr lang="en-US" altLang="en-US" sz="2400" b="1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incident to </a:t>
            </a:r>
            <a:r>
              <a:rPr lang="en-US" altLang="en-US" sz="2400" b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u </a:t>
            </a:r>
            <a:r>
              <a:rPr lang="en-US" altLang="en-US" sz="2400" b="1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or </a:t>
            </a:r>
            <a:r>
              <a:rPr lang="en-US" altLang="en-US" sz="2400" b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v</a:t>
            </a:r>
          </a:p>
          <a:p>
            <a:pPr>
              <a:spcBef>
                <a:spcPct val="30000"/>
              </a:spcBef>
              <a:buClr>
                <a:srgbClr val="3399FF"/>
              </a:buClr>
              <a:buSzPct val="110000"/>
            </a:pPr>
            <a:r>
              <a:rPr lang="en-US" altLang="en-US" sz="2400" b="1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 - if </a:t>
            </a:r>
            <a:r>
              <a:rPr lang="en-US" altLang="en-US" sz="2400" b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(e’) &lt; (e)</a:t>
            </a:r>
          </a:p>
          <a:p>
            <a:pPr>
              <a:spcBef>
                <a:spcPct val="30000"/>
              </a:spcBef>
              <a:buClr>
                <a:srgbClr val="3399FF"/>
              </a:buClr>
              <a:buSzPct val="110000"/>
            </a:pPr>
            <a:r>
              <a:rPr lang="en-US" altLang="en-US" sz="2400" b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      </a:t>
            </a:r>
            <a:r>
              <a:rPr lang="en-US" altLang="en-US" sz="2400" b="1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if </a:t>
            </a:r>
            <a:r>
              <a:rPr lang="en-US" altLang="en-US" sz="2400" b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MO</a:t>
            </a:r>
            <a:r>
              <a:rPr lang="en-US" altLang="en-US" sz="2400" b="1" baseline="3000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</a:t>
            </a:r>
            <a:r>
              <a:rPr lang="en-US" altLang="en-US" sz="2400" b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(e’) = </a:t>
            </a:r>
            <a:r>
              <a:rPr lang="en-US" altLang="en-US" sz="2400" b="1">
                <a:solidFill>
                  <a:srgbClr val="008000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TRUE</a:t>
            </a:r>
            <a:r>
              <a:rPr lang="en-US" altLang="en-US" sz="2400" b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</a:t>
            </a:r>
            <a:r>
              <a:rPr lang="en-US" altLang="en-US" sz="2400" b="1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then return</a:t>
            </a:r>
            <a:r>
              <a:rPr lang="en-US" altLang="en-US" sz="2400" b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</a:t>
            </a:r>
            <a:r>
              <a:rPr lang="en-US" altLang="en-US" sz="2400" b="1">
                <a:solidFill>
                  <a:srgbClr val="FF0000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FALSE</a:t>
            </a:r>
            <a:endParaRPr lang="en-US" altLang="en-US" sz="2400" b="1">
              <a:solidFill>
                <a:srgbClr val="0000FF"/>
              </a:solidFill>
              <a:latin typeface="Comic Sans MS" pitchFamily="66" charset="0"/>
              <a:ea typeface="굴림" pitchFamily="50" charset="-127"/>
              <a:cs typeface="Arial" charset="0"/>
              <a:sym typeface="Symbol" pitchFamily="18" charset="2"/>
            </a:endParaRPr>
          </a:p>
          <a:p>
            <a:pPr>
              <a:spcBef>
                <a:spcPct val="30000"/>
              </a:spcBef>
              <a:buClr>
                <a:srgbClr val="3399FF"/>
              </a:buClr>
              <a:buSzPct val="110000"/>
              <a:buFontTx/>
              <a:buChar char="•"/>
            </a:pPr>
            <a:r>
              <a:rPr lang="en-US" altLang="en-US" sz="2400" b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return </a:t>
            </a:r>
            <a:r>
              <a:rPr lang="en-US" altLang="en-US" sz="2400" b="1">
                <a:solidFill>
                  <a:srgbClr val="008000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TRUE</a:t>
            </a:r>
            <a:endParaRPr lang="en-US" altLang="en-US" sz="2400" b="1" baseline="-25000">
              <a:solidFill>
                <a:srgbClr val="008000"/>
              </a:solidFill>
              <a:latin typeface="Comic Sans MS" pitchFamily="66" charset="0"/>
              <a:ea typeface="굴림" pitchFamily="50" charset="-127"/>
              <a:cs typeface="Arial" charset="0"/>
              <a:sym typeface="Symbol" pitchFamily="18" charset="2"/>
            </a:endParaRPr>
          </a:p>
        </p:txBody>
      </p:sp>
      <p:sp>
        <p:nvSpPr>
          <p:cNvPr id="1001501" name="Rectangle 29"/>
          <p:cNvSpPr>
            <a:spLocks noChangeArrowheads="1"/>
          </p:cNvSpPr>
          <p:nvPr/>
        </p:nvSpPr>
        <p:spPr bwMode="auto">
          <a:xfrm>
            <a:off x="95250" y="4191000"/>
            <a:ext cx="8820150" cy="2497138"/>
          </a:xfrm>
          <a:prstGeom prst="rect">
            <a:avLst/>
          </a:prstGeom>
          <a:noFill/>
          <a:ln w="25400">
            <a:solidFill>
              <a:srgbClr val="3399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1502" name="Oval 30"/>
          <p:cNvSpPr>
            <a:spLocks noChangeArrowheads="1"/>
          </p:cNvSpPr>
          <p:nvPr/>
        </p:nvSpPr>
        <p:spPr bwMode="auto">
          <a:xfrm>
            <a:off x="6248400" y="3886200"/>
            <a:ext cx="76200" cy="76200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1503" name="Oval 31"/>
          <p:cNvSpPr>
            <a:spLocks noChangeArrowheads="1"/>
          </p:cNvSpPr>
          <p:nvPr/>
        </p:nvSpPr>
        <p:spPr bwMode="auto">
          <a:xfrm>
            <a:off x="6705600" y="3886200"/>
            <a:ext cx="76200" cy="76200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1504" name="Oval 32"/>
          <p:cNvSpPr>
            <a:spLocks noChangeArrowheads="1"/>
          </p:cNvSpPr>
          <p:nvPr/>
        </p:nvSpPr>
        <p:spPr bwMode="auto">
          <a:xfrm>
            <a:off x="7239000" y="3886200"/>
            <a:ext cx="76200" cy="76200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1505" name="Line 33"/>
          <p:cNvSpPr>
            <a:spLocks noChangeShapeType="1"/>
          </p:cNvSpPr>
          <p:nvPr/>
        </p:nvSpPr>
        <p:spPr bwMode="auto">
          <a:xfrm flipV="1">
            <a:off x="6327775" y="3921125"/>
            <a:ext cx="385763" cy="793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01506" name="Line 34"/>
          <p:cNvSpPr>
            <a:spLocks noChangeShapeType="1"/>
          </p:cNvSpPr>
          <p:nvPr/>
        </p:nvSpPr>
        <p:spPr bwMode="auto">
          <a:xfrm>
            <a:off x="6796088" y="3922713"/>
            <a:ext cx="436562" cy="952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01507" name="Text Box 35"/>
          <p:cNvSpPr txBox="1">
            <a:spLocks noChangeArrowheads="1"/>
          </p:cNvSpPr>
          <p:nvPr/>
        </p:nvSpPr>
        <p:spPr bwMode="auto">
          <a:xfrm>
            <a:off x="6316663" y="3902075"/>
            <a:ext cx="381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600" b="1">
                <a:solidFill>
                  <a:srgbClr val="0000FF"/>
                </a:solidFill>
                <a:latin typeface="Comic Sans MS" pitchFamily="66" charset="0"/>
              </a:rPr>
              <a:t>e</a:t>
            </a:r>
            <a:endParaRPr lang="en-GB" altLang="en-US" sz="1600" b="1">
              <a:solidFill>
                <a:srgbClr val="0000FF"/>
              </a:solidFill>
              <a:latin typeface="Comic Sans MS" pitchFamily="66" charset="0"/>
            </a:endParaRPr>
          </a:p>
        </p:txBody>
      </p:sp>
      <p:sp>
        <p:nvSpPr>
          <p:cNvPr id="1001508" name="Text Box 36"/>
          <p:cNvSpPr txBox="1">
            <a:spLocks noChangeArrowheads="1"/>
          </p:cNvSpPr>
          <p:nvPr/>
        </p:nvSpPr>
        <p:spPr bwMode="auto">
          <a:xfrm>
            <a:off x="6835775" y="3875088"/>
            <a:ext cx="381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600" b="1">
                <a:solidFill>
                  <a:srgbClr val="0000FF"/>
                </a:solidFill>
                <a:latin typeface="Comic Sans MS" pitchFamily="66" charset="0"/>
              </a:rPr>
              <a:t>e’</a:t>
            </a:r>
            <a:endParaRPr lang="en-GB" altLang="en-US" sz="1600" b="1">
              <a:solidFill>
                <a:srgbClr val="0000FF"/>
              </a:solidFill>
              <a:latin typeface="Comic Sans MS" pitchFamily="66" charset="0"/>
            </a:endParaRPr>
          </a:p>
        </p:txBody>
      </p:sp>
      <p:sp>
        <p:nvSpPr>
          <p:cNvPr id="1001509" name="Text Box 37"/>
          <p:cNvSpPr txBox="1">
            <a:spLocks noChangeArrowheads="1"/>
          </p:cNvSpPr>
          <p:nvPr/>
        </p:nvSpPr>
        <p:spPr bwMode="auto">
          <a:xfrm>
            <a:off x="6872288" y="3648075"/>
            <a:ext cx="381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400" b="1">
                <a:solidFill>
                  <a:srgbClr val="0000FF"/>
                </a:solidFill>
                <a:latin typeface="Comic Sans MS" pitchFamily="66" charset="0"/>
              </a:rPr>
              <a:t>5</a:t>
            </a:r>
            <a:endParaRPr lang="en-GB" altLang="en-US" sz="1400" b="1">
              <a:solidFill>
                <a:srgbClr val="0000FF"/>
              </a:solidFill>
              <a:latin typeface="Comic Sans MS" pitchFamily="66" charset="0"/>
            </a:endParaRPr>
          </a:p>
        </p:txBody>
      </p:sp>
      <p:sp>
        <p:nvSpPr>
          <p:cNvPr id="1001510" name="Text Box 38"/>
          <p:cNvSpPr txBox="1">
            <a:spLocks noChangeArrowheads="1"/>
          </p:cNvSpPr>
          <p:nvPr/>
        </p:nvSpPr>
        <p:spPr bwMode="auto">
          <a:xfrm>
            <a:off x="6261100" y="3654425"/>
            <a:ext cx="381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400" b="1">
                <a:solidFill>
                  <a:srgbClr val="0000FF"/>
                </a:solidFill>
                <a:latin typeface="Comic Sans MS" pitchFamily="66" charset="0"/>
              </a:rPr>
              <a:t>8</a:t>
            </a:r>
            <a:endParaRPr lang="en-GB" altLang="en-US" sz="1400" b="1">
              <a:solidFill>
                <a:srgbClr val="0000FF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160859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14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14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14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1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1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1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1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0" dur="500" fill="hold"/>
                                        <p:tgtEl>
                                          <p:spTgt spid="100150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  <p:set>
                                      <p:cBhvr>
                                        <p:cTn id="41" dur="500" fill="hold"/>
                                        <p:tgtEl>
                                          <p:spTgt spid="100150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5" dur="500" fill="hold"/>
                                        <p:tgtEl>
                                          <p:spTgt spid="100150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46" dur="500" fill="hold"/>
                                        <p:tgtEl>
                                          <p:spTgt spid="100150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14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1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14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14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14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14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1501" grpId="0" animBg="1"/>
      <p:bldP spid="1001502" grpId="0" animBg="1"/>
      <p:bldP spid="1001503" grpId="0" animBg="1"/>
      <p:bldP spid="1001504" grpId="0" animBg="1"/>
      <p:bldP spid="1001505" grpId="0" animBg="1"/>
      <p:bldP spid="1001506" grpId="0" animBg="1"/>
      <p:bldP spid="1001507" grpId="0"/>
      <p:bldP spid="1001508" grpId="0"/>
      <p:bldP spid="1001509" grpId="0"/>
      <p:bldP spid="1001510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2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52400"/>
            <a:ext cx="8534400" cy="685800"/>
          </a:xfrm>
        </p:spPr>
        <p:txBody>
          <a:bodyPr/>
          <a:lstStyle/>
          <a:p>
            <a:r>
              <a:rPr lang="en-US" sz="2800" b="1" dirty="0">
                <a:solidFill>
                  <a:srgbClr val="C222B7"/>
                </a:solidFill>
                <a:latin typeface="Comic Sans MS" pitchFamily="66" charset="0"/>
              </a:rPr>
              <a:t>Min </a:t>
            </a:r>
            <a:r>
              <a:rPr lang="en-US" sz="2800" b="1" dirty="0" smtClean="0">
                <a:solidFill>
                  <a:srgbClr val="C222B7"/>
                </a:solidFill>
                <a:latin typeface="Comic Sans MS" pitchFamily="66" charset="0"/>
              </a:rPr>
              <a:t>VC: </a:t>
            </a:r>
            <a:r>
              <a:rPr lang="en-US" altLang="en-US" sz="2800" b="1" dirty="0" smtClean="0">
                <a:solidFill>
                  <a:schemeClr val="bg2"/>
                </a:solidFill>
                <a:latin typeface="Comic Sans MS" pitchFamily="66" charset="0"/>
              </a:rPr>
              <a:t>[NO</a:t>
            </a:r>
            <a:r>
              <a:rPr lang="en-US" altLang="en-US" sz="2800" b="1" dirty="0">
                <a:solidFill>
                  <a:schemeClr val="bg2"/>
                </a:solidFill>
                <a:latin typeface="Comic Sans MS" pitchFamily="66" charset="0"/>
              </a:rPr>
              <a:t>]</a:t>
            </a:r>
            <a:r>
              <a:rPr lang="en-US" altLang="en-US" sz="2800" b="1" dirty="0">
                <a:solidFill>
                  <a:srgbClr val="C222B7"/>
                </a:solidFill>
                <a:latin typeface="Comic Sans MS" pitchFamily="66" charset="0"/>
              </a:rPr>
              <a:t> Algorithm </a:t>
            </a:r>
            <a:r>
              <a:rPr lang="en-US" sz="2800" b="1" dirty="0">
                <a:solidFill>
                  <a:srgbClr val="C222B7"/>
                </a:solidFill>
                <a:latin typeface="Comic Sans MS" pitchFamily="66" charset="0"/>
              </a:rPr>
              <a:t>(</a:t>
            </a:r>
            <a:r>
              <a:rPr lang="en-US" sz="2800" b="1" dirty="0" err="1">
                <a:solidFill>
                  <a:srgbClr val="C222B7"/>
                </a:solidFill>
                <a:latin typeface="Comic Sans MS" pitchFamily="66" charset="0"/>
              </a:rPr>
              <a:t>cont</a:t>
            </a:r>
            <a:r>
              <a:rPr lang="en-US" sz="2800" b="1" dirty="0" smtClean="0">
                <a:solidFill>
                  <a:srgbClr val="C222B7"/>
                </a:solidFill>
                <a:latin typeface="Comic Sans MS" pitchFamily="66" charset="0"/>
              </a:rPr>
              <a:t>)</a:t>
            </a:r>
            <a:endParaRPr lang="en-US" altLang="en-US" sz="2800" b="1" dirty="0">
              <a:solidFill>
                <a:srgbClr val="C222B7"/>
              </a:solidFill>
              <a:latin typeface="Comic Sans MS" pitchFamily="66" charset="0"/>
            </a:endParaRPr>
          </a:p>
        </p:txBody>
      </p:sp>
      <p:sp>
        <p:nvSpPr>
          <p:cNvPr id="1003523" name="Text Box 3"/>
          <p:cNvSpPr txBox="1">
            <a:spLocks noChangeArrowheads="1"/>
          </p:cNvSpPr>
          <p:nvPr/>
        </p:nvSpPr>
        <p:spPr bwMode="auto">
          <a:xfrm>
            <a:off x="228600" y="3352800"/>
            <a:ext cx="8382000" cy="3232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3787B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30000"/>
              </a:spcBef>
              <a:buClr>
                <a:schemeClr val="folHlink"/>
              </a:buClr>
              <a:buSzPct val="110000"/>
              <a:buFont typeface="Wingdings" pitchFamily="2" charset="2"/>
              <a:buNone/>
            </a:pPr>
            <a:r>
              <a:rPr lang="en-US" altLang="en-US" sz="2400" b="1" dirty="0">
                <a:solidFill>
                  <a:srgbClr val="C222B7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Main claim</a:t>
            </a:r>
            <a:r>
              <a:rPr lang="en-US" alt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of </a:t>
            </a:r>
            <a:r>
              <a:rPr lang="en-US" altLang="en-US" sz="2400" b="1" dirty="0">
                <a:solidFill>
                  <a:schemeClr val="bg2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[NO]:</a:t>
            </a:r>
            <a:r>
              <a:rPr lang="en-US" alt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For a </a:t>
            </a:r>
            <a:r>
              <a:rPr lang="en-US" altLang="en-US" sz="2400" b="1" dirty="0">
                <a:solidFill>
                  <a:srgbClr val="008000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randomly </a:t>
            </a:r>
            <a:r>
              <a:rPr lang="en-US" alt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selected </a:t>
            </a:r>
            <a:r>
              <a:rPr lang="en-US" alt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</a:t>
            </a:r>
            <a:r>
              <a:rPr lang="en-US" alt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, the expected </a:t>
            </a:r>
            <a:r>
              <a:rPr lang="en-US" altLang="en-US" sz="2400" b="1" dirty="0">
                <a:solidFill>
                  <a:srgbClr val="008000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query complexity</a:t>
            </a:r>
            <a:r>
              <a:rPr lang="en-US" alt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of oracle is </a:t>
            </a:r>
            <a:r>
              <a:rPr lang="en-US" alt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2</a:t>
            </a:r>
            <a:r>
              <a:rPr lang="en-US" altLang="en-US" sz="2400" b="1" baseline="30000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O(d)</a:t>
            </a:r>
            <a:r>
              <a:rPr lang="en-US" alt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.</a:t>
            </a:r>
          </a:p>
          <a:p>
            <a:pPr>
              <a:spcBef>
                <a:spcPct val="30000"/>
              </a:spcBef>
              <a:buClr>
                <a:schemeClr val="folHlink"/>
              </a:buClr>
              <a:buSzPct val="110000"/>
              <a:buFont typeface="Wingdings" pitchFamily="2" charset="2"/>
              <a:buNone/>
            </a:pPr>
            <a:r>
              <a:rPr lang="en-US" altLang="en-US" sz="2400" b="1" dirty="0">
                <a:solidFill>
                  <a:srgbClr val="C222B7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Analysis </a:t>
            </a:r>
            <a:r>
              <a:rPr lang="en-US" alt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based on bounding (in expectation) the total number of edges </a:t>
            </a:r>
            <a:r>
              <a:rPr lang="en-US" altLang="en-US" sz="2400" b="1" dirty="0">
                <a:solidFill>
                  <a:srgbClr val="008000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reached in recursive calls</a:t>
            </a:r>
            <a:r>
              <a:rPr lang="en-US" alt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(sequence of recursive calls corresponds to sequence of </a:t>
            </a:r>
            <a:r>
              <a:rPr lang="en-US" altLang="en-US" sz="2400" b="1" dirty="0">
                <a:solidFill>
                  <a:srgbClr val="008000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decreasing</a:t>
            </a:r>
            <a:r>
              <a:rPr lang="en-US" alt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</a:t>
            </a:r>
            <a:r>
              <a:rPr lang="en-US" alt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 </a:t>
            </a:r>
            <a:r>
              <a:rPr lang="en-US" alt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values).</a:t>
            </a:r>
          </a:p>
          <a:p>
            <a:pPr>
              <a:spcBef>
                <a:spcPct val="30000"/>
              </a:spcBef>
              <a:buClr>
                <a:schemeClr val="folHlink"/>
              </a:buClr>
              <a:buSzPct val="110000"/>
              <a:buFont typeface="Wingdings" pitchFamily="2" charset="2"/>
              <a:buNone/>
            </a:pPr>
            <a:r>
              <a:rPr lang="en-US" altLang="en-US" sz="2400" b="1" dirty="0">
                <a:solidFill>
                  <a:srgbClr val="C222B7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Note:</a:t>
            </a:r>
            <a:r>
              <a:rPr lang="en-US" alt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can select </a:t>
            </a:r>
            <a:r>
              <a:rPr lang="en-US" alt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 </a:t>
            </a:r>
            <a:r>
              <a:rPr lang="en-US" altLang="en-US" sz="2400" b="1" dirty="0">
                <a:solidFill>
                  <a:srgbClr val="008000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“on the fly”, </a:t>
            </a:r>
            <a:r>
              <a:rPr lang="en-US" alt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by assigning each new edge considered a </a:t>
            </a:r>
            <a:r>
              <a:rPr lang="en-US" altLang="en-US" sz="2400" b="1" dirty="0">
                <a:solidFill>
                  <a:srgbClr val="008000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random </a:t>
            </a:r>
            <a:r>
              <a:rPr lang="en-US" alt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(</a:t>
            </a:r>
            <a:r>
              <a:rPr lang="en-US" altLang="en-US" sz="2400" b="1" dirty="0" err="1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discretizied</a:t>
            </a:r>
            <a:r>
              <a:rPr lang="en-US" alt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)</a:t>
            </a:r>
            <a:r>
              <a:rPr lang="en-US" altLang="en-US" sz="2400" b="1" dirty="0">
                <a:solidFill>
                  <a:srgbClr val="008000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</a:t>
            </a:r>
            <a:r>
              <a:rPr lang="en-US" alt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value in </a:t>
            </a:r>
            <a:r>
              <a:rPr lang="en-US" alt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[0,1].</a:t>
            </a:r>
          </a:p>
        </p:txBody>
      </p:sp>
      <p:sp>
        <p:nvSpPr>
          <p:cNvPr id="1003552" name="Text Box 32"/>
          <p:cNvSpPr txBox="1">
            <a:spLocks noChangeArrowheads="1"/>
          </p:cNvSpPr>
          <p:nvPr/>
        </p:nvSpPr>
        <p:spPr bwMode="auto">
          <a:xfrm>
            <a:off x="228600" y="838200"/>
            <a:ext cx="8382000" cy="235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3399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30000"/>
              </a:spcBef>
              <a:buClr>
                <a:schemeClr val="folHlink"/>
              </a:buClr>
              <a:buSzPct val="110000"/>
              <a:buFont typeface="Wingdings" pitchFamily="2" charset="2"/>
              <a:buNone/>
            </a:pPr>
            <a:r>
              <a:rPr lang="en-US" altLang="en-US" sz="2400" b="1">
                <a:solidFill>
                  <a:srgbClr val="C222B7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MO</a:t>
            </a:r>
            <a:r>
              <a:rPr lang="en-US" altLang="en-US" sz="2400" b="1" baseline="30000">
                <a:solidFill>
                  <a:srgbClr val="C222B7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</a:t>
            </a:r>
            <a:r>
              <a:rPr lang="en-US" altLang="en-US" sz="2400" b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</a:t>
            </a:r>
            <a:r>
              <a:rPr lang="en-US" altLang="en-US" sz="2400" b="1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(input: edge</a:t>
            </a:r>
            <a:r>
              <a:rPr lang="en-US" altLang="en-US" sz="2400" b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e = {u,v}</a:t>
            </a:r>
            <a:r>
              <a:rPr lang="en-US" altLang="en-US" sz="2400" b="1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, output:</a:t>
            </a:r>
            <a:r>
              <a:rPr lang="en-US" altLang="en-US" sz="2400" b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</a:t>
            </a:r>
            <a:r>
              <a:rPr lang="en-US" altLang="en-US" sz="2400" b="1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is</a:t>
            </a:r>
            <a:r>
              <a:rPr lang="en-US" altLang="en-US" sz="2400" b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e </a:t>
            </a:r>
            <a:r>
              <a:rPr lang="en-US" altLang="en-US" sz="2400" b="1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in</a:t>
            </a:r>
            <a:r>
              <a:rPr lang="en-US" altLang="en-US" sz="2400" b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M</a:t>
            </a:r>
            <a:r>
              <a:rPr lang="en-US" altLang="en-US" sz="2400" b="1" baseline="3000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</a:t>
            </a:r>
            <a:r>
              <a:rPr lang="en-US" altLang="en-US" sz="2400" b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(G)</a:t>
            </a:r>
            <a:r>
              <a:rPr lang="en-US" altLang="en-US" sz="2400" b="1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)</a:t>
            </a:r>
          </a:p>
          <a:p>
            <a:pPr>
              <a:spcBef>
                <a:spcPct val="30000"/>
              </a:spcBef>
              <a:buClr>
                <a:srgbClr val="3399FF"/>
              </a:buClr>
              <a:buSzPct val="110000"/>
              <a:buFontTx/>
              <a:buChar char="•"/>
            </a:pPr>
            <a:r>
              <a:rPr lang="en-US" altLang="en-US" sz="2400" b="1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For each edge </a:t>
            </a:r>
            <a:r>
              <a:rPr lang="en-US" altLang="en-US" sz="2400" b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e’  e</a:t>
            </a:r>
            <a:r>
              <a:rPr lang="en-US" altLang="en-US" sz="2400" b="1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incident to </a:t>
            </a:r>
            <a:r>
              <a:rPr lang="en-US" altLang="en-US" sz="2400" b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u </a:t>
            </a:r>
            <a:r>
              <a:rPr lang="en-US" altLang="en-US" sz="2400" b="1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or </a:t>
            </a:r>
            <a:r>
              <a:rPr lang="en-US" altLang="en-US" sz="2400" b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v</a:t>
            </a:r>
          </a:p>
          <a:p>
            <a:pPr>
              <a:spcBef>
                <a:spcPct val="30000"/>
              </a:spcBef>
              <a:buClr>
                <a:srgbClr val="3399FF"/>
              </a:buClr>
              <a:buSzPct val="110000"/>
            </a:pPr>
            <a:r>
              <a:rPr lang="en-US" altLang="en-US" sz="2400" b="1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 - if </a:t>
            </a:r>
            <a:r>
              <a:rPr lang="en-US" altLang="en-US" sz="2400" b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(e’) &lt; (e)</a:t>
            </a:r>
          </a:p>
          <a:p>
            <a:pPr>
              <a:spcBef>
                <a:spcPct val="30000"/>
              </a:spcBef>
              <a:buClr>
                <a:srgbClr val="3399FF"/>
              </a:buClr>
              <a:buSzPct val="110000"/>
            </a:pPr>
            <a:r>
              <a:rPr lang="en-US" altLang="en-US" sz="2400" b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      </a:t>
            </a:r>
            <a:r>
              <a:rPr lang="en-US" altLang="en-US" sz="2400" b="1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if </a:t>
            </a:r>
            <a:r>
              <a:rPr lang="en-US" altLang="en-US" sz="2400" b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MO</a:t>
            </a:r>
            <a:r>
              <a:rPr lang="en-US" altLang="en-US" sz="2400" b="1" baseline="3000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</a:t>
            </a:r>
            <a:r>
              <a:rPr lang="en-US" altLang="en-US" sz="2400" b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(e’) = </a:t>
            </a:r>
            <a:r>
              <a:rPr lang="en-US" altLang="en-US" sz="2400" b="1">
                <a:solidFill>
                  <a:srgbClr val="008000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TRUE</a:t>
            </a:r>
            <a:r>
              <a:rPr lang="en-US" altLang="en-US" sz="2400" b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</a:t>
            </a:r>
            <a:r>
              <a:rPr lang="en-US" altLang="en-US" sz="2400" b="1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then return</a:t>
            </a:r>
            <a:r>
              <a:rPr lang="en-US" altLang="en-US" sz="2400" b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</a:t>
            </a:r>
            <a:r>
              <a:rPr lang="en-US" altLang="en-US" sz="2400" b="1">
                <a:solidFill>
                  <a:srgbClr val="FF0000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FALSE</a:t>
            </a:r>
            <a:endParaRPr lang="en-US" altLang="en-US" sz="2400" b="1">
              <a:solidFill>
                <a:srgbClr val="0000FF"/>
              </a:solidFill>
              <a:latin typeface="Comic Sans MS" pitchFamily="66" charset="0"/>
              <a:ea typeface="굴림" pitchFamily="50" charset="-127"/>
              <a:cs typeface="Arial" charset="0"/>
              <a:sym typeface="Symbol" pitchFamily="18" charset="2"/>
            </a:endParaRPr>
          </a:p>
          <a:p>
            <a:pPr>
              <a:spcBef>
                <a:spcPct val="30000"/>
              </a:spcBef>
              <a:buClr>
                <a:srgbClr val="3399FF"/>
              </a:buClr>
              <a:buSzPct val="110000"/>
              <a:buFontTx/>
              <a:buChar char="•"/>
            </a:pPr>
            <a:r>
              <a:rPr lang="en-US" altLang="en-US" sz="2400" b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return </a:t>
            </a:r>
            <a:r>
              <a:rPr lang="en-US" altLang="en-US" sz="2400" b="1">
                <a:solidFill>
                  <a:srgbClr val="008000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TRUE</a:t>
            </a:r>
            <a:endParaRPr lang="en-US" altLang="en-US" sz="2400" b="1" baseline="-25000">
              <a:solidFill>
                <a:srgbClr val="008000"/>
              </a:solidFill>
              <a:latin typeface="Comic Sans MS" pitchFamily="66" charset="0"/>
              <a:ea typeface="굴림" pitchFamily="50" charset="-127"/>
              <a:cs typeface="Arial" charset="0"/>
              <a:sym typeface="Symbol" pitchFamily="18" charset="2"/>
            </a:endParaRPr>
          </a:p>
        </p:txBody>
      </p:sp>
      <p:sp>
        <p:nvSpPr>
          <p:cNvPr id="1003553" name="Rectangle 33"/>
          <p:cNvSpPr>
            <a:spLocks noChangeArrowheads="1"/>
          </p:cNvSpPr>
          <p:nvPr/>
        </p:nvSpPr>
        <p:spPr bwMode="auto">
          <a:xfrm>
            <a:off x="136525" y="793750"/>
            <a:ext cx="7712075" cy="2497138"/>
          </a:xfrm>
          <a:prstGeom prst="rect">
            <a:avLst/>
          </a:prstGeom>
          <a:noFill/>
          <a:ln w="25400">
            <a:solidFill>
              <a:srgbClr val="3399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99759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53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6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115301" cy="838200"/>
          </a:xfrm>
        </p:spPr>
        <p:txBody>
          <a:bodyPr/>
          <a:lstStyle/>
          <a:p>
            <a:r>
              <a:rPr lang="en-US" sz="2800" b="1" dirty="0" smtClean="0">
                <a:solidFill>
                  <a:srgbClr val="C222B7"/>
                </a:solidFill>
                <a:latin typeface="Comic Sans MS" pitchFamily="66" charset="0"/>
              </a:rPr>
              <a:t>From </a:t>
            </a:r>
            <a:r>
              <a:rPr lang="en-US" sz="2800" b="1" dirty="0" err="1" smtClean="0">
                <a:solidFill>
                  <a:srgbClr val="C222B7"/>
                </a:solidFill>
                <a:latin typeface="Comic Sans MS" pitchFamily="66" charset="0"/>
              </a:rPr>
              <a:t>exp</a:t>
            </a:r>
            <a:r>
              <a:rPr lang="en-US" sz="2800" b="1" dirty="0" smtClean="0">
                <a:solidFill>
                  <a:srgbClr val="C222B7"/>
                </a:solidFill>
                <a:latin typeface="Comic Sans MS" pitchFamily="66" charset="0"/>
              </a:rPr>
              <a:t>(d) to poly(d)</a:t>
            </a:r>
            <a:endParaRPr lang="en-US" altLang="en-US" sz="2800" b="1" dirty="0">
              <a:solidFill>
                <a:schemeClr val="bg2"/>
              </a:solidFill>
              <a:latin typeface="Comic Sans MS" pitchFamily="66" charset="0"/>
            </a:endParaRPr>
          </a:p>
        </p:txBody>
      </p:sp>
      <p:sp>
        <p:nvSpPr>
          <p:cNvPr id="1013794" name="Text Box 34"/>
          <p:cNvSpPr txBox="1">
            <a:spLocks noChangeArrowheads="1"/>
          </p:cNvSpPr>
          <p:nvPr/>
        </p:nvSpPr>
        <p:spPr bwMode="auto">
          <a:xfrm>
            <a:off x="152400" y="1905000"/>
            <a:ext cx="85344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3787B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30000"/>
              </a:spcBef>
              <a:buClr>
                <a:schemeClr val="folHlink"/>
              </a:buClr>
              <a:buSzPct val="110000"/>
              <a:buFont typeface="Wingdings" pitchFamily="2" charset="2"/>
              <a:buNone/>
            </a:pPr>
            <a:r>
              <a:rPr lang="en-US" altLang="en-US" sz="2400" b="1" dirty="0">
                <a:solidFill>
                  <a:schemeClr val="bg2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[YYI]</a:t>
            </a:r>
            <a:r>
              <a:rPr lang="en-US" alt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analyzed </a:t>
            </a:r>
            <a:r>
              <a:rPr lang="en-US" altLang="en-US" sz="2400" b="1" dirty="0" smtClean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a </a:t>
            </a:r>
            <a:r>
              <a:rPr lang="en-US" altLang="en-US" sz="2400" b="1" dirty="0" smtClean="0">
                <a:solidFill>
                  <a:srgbClr val="008000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variant</a:t>
            </a:r>
            <a:r>
              <a:rPr lang="en-US" altLang="en-US" sz="2400" b="1" dirty="0" smtClean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suggested by </a:t>
            </a:r>
            <a:r>
              <a:rPr lang="en-US" altLang="en-US" sz="2400" b="1" dirty="0" smtClean="0">
                <a:solidFill>
                  <a:schemeClr val="bg1">
                    <a:lumMod val="50000"/>
                  </a:schemeClr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[NO] </a:t>
            </a:r>
            <a:r>
              <a:rPr lang="en-US" altLang="en-US" sz="2400" b="1" dirty="0" smtClean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and </a:t>
            </a:r>
            <a:r>
              <a:rPr lang="en-US" alt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proved that expected number of </a:t>
            </a:r>
            <a:r>
              <a:rPr lang="en-US" altLang="en-US" sz="2400" b="1" dirty="0" smtClean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oracle calls </a:t>
            </a:r>
            <a:r>
              <a:rPr lang="en-US" alt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for variant is </a:t>
            </a:r>
            <a:r>
              <a:rPr lang="en-US" alt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O(d</a:t>
            </a:r>
            <a:r>
              <a:rPr lang="en-US" altLang="en-US" sz="2400" b="1" baseline="30000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2</a:t>
            </a:r>
            <a:r>
              <a:rPr lang="en-US" alt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), </a:t>
            </a:r>
            <a:r>
              <a:rPr lang="en-US" altLang="en-US" sz="2400" b="1" dirty="0" smtClean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resulting in </a:t>
            </a:r>
            <a:r>
              <a:rPr lang="en-US" altLang="en-US" sz="2400" b="1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poly(d,1/</a:t>
            </a:r>
            <a:r>
              <a:rPr lang="en-US" altLang="en-US" sz="2400" b="1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) </a:t>
            </a:r>
            <a:r>
              <a:rPr lang="en-US" altLang="en-US" sz="2400" b="1" dirty="0" smtClean="0"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complexity</a:t>
            </a:r>
            <a:r>
              <a:rPr lang="en-US" altLang="en-US" sz="2400" b="1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 </a:t>
            </a:r>
            <a:r>
              <a:rPr lang="en-US" altLang="en-US" sz="2400" b="1" dirty="0" smtClean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(and </a:t>
            </a:r>
            <a:r>
              <a:rPr lang="en-US" altLang="en-US" sz="2400" b="1" dirty="0" smtClean="0">
                <a:solidFill>
                  <a:schemeClr val="bg1">
                    <a:lumMod val="50000"/>
                  </a:schemeClr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[ORRR] </a:t>
            </a:r>
            <a:r>
              <a:rPr lang="en-US" altLang="en-US" sz="2400" b="1" dirty="0" smtClean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further modified </a:t>
            </a:r>
            <a:r>
              <a:rPr lang="en-US" altLang="en-US" sz="2400" b="1" dirty="0" err="1" smtClean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alg</a:t>
            </a:r>
            <a:r>
              <a:rPr lang="en-US" altLang="en-US" sz="2400" b="1" dirty="0" smtClean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to get almost optimal complexity).</a:t>
            </a:r>
            <a:endParaRPr lang="en-US" altLang="en-US" sz="2000" b="1" dirty="0">
              <a:latin typeface="Comic Sans MS" pitchFamily="66" charset="0"/>
              <a:ea typeface="굴림" pitchFamily="50" charset="-127"/>
              <a:cs typeface="Arial" charset="0"/>
              <a:sym typeface="Symbol" pitchFamily="18" charset="2"/>
            </a:endParaRPr>
          </a:p>
        </p:txBody>
      </p:sp>
      <p:sp>
        <p:nvSpPr>
          <p:cNvPr id="31" name="Text Box 34"/>
          <p:cNvSpPr txBox="1">
            <a:spLocks noChangeArrowheads="1"/>
          </p:cNvSpPr>
          <p:nvPr/>
        </p:nvSpPr>
        <p:spPr bwMode="auto">
          <a:xfrm>
            <a:off x="152400" y="3733800"/>
            <a:ext cx="8839200" cy="20805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3787B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30000"/>
              </a:spcBef>
              <a:buClr>
                <a:schemeClr val="folHlink"/>
              </a:buClr>
              <a:buSzPct val="110000"/>
              <a:buFont typeface="Wingdings" pitchFamily="2" charset="2"/>
              <a:buNone/>
            </a:pPr>
            <a:r>
              <a:rPr lang="en-US" altLang="en-US" sz="2400" b="1" dirty="0" smtClean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Same </a:t>
            </a:r>
            <a:r>
              <a:rPr lang="en-US" altLang="en-US" sz="2400" b="1" dirty="0" err="1" smtClean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alg</a:t>
            </a:r>
            <a:r>
              <a:rPr lang="en-US" altLang="en-US" sz="2400" b="1" dirty="0" err="1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s</a:t>
            </a:r>
            <a:r>
              <a:rPr lang="en-US" altLang="en-US" sz="2400" b="1" dirty="0" smtClean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give (roughly) </a:t>
            </a:r>
            <a:r>
              <a:rPr lang="en-US" altLang="en-US" sz="2400" b="1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½</a:t>
            </a:r>
            <a:r>
              <a:rPr lang="en-US" altLang="en-US" sz="2400" b="1" dirty="0" smtClean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-</a:t>
            </a:r>
            <a:r>
              <a:rPr lang="en-US" altLang="en-US" sz="2400" b="1" dirty="0" smtClean="0"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approx for </a:t>
            </a:r>
            <a:r>
              <a:rPr lang="en-US" altLang="en-US" sz="2400" b="1" dirty="0" smtClean="0">
                <a:solidFill>
                  <a:srgbClr val="008000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maximum</a:t>
            </a:r>
            <a:r>
              <a:rPr lang="en-US" altLang="en-US" sz="2400" b="1" dirty="0" smtClean="0"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 </a:t>
            </a:r>
            <a:r>
              <a:rPr lang="en-US" altLang="en-US" sz="2400" b="1" dirty="0" smtClean="0">
                <a:solidFill>
                  <a:srgbClr val="008000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matching.</a:t>
            </a:r>
          </a:p>
          <a:p>
            <a:pPr>
              <a:spcBef>
                <a:spcPct val="30000"/>
              </a:spcBef>
              <a:buClr>
                <a:schemeClr val="folHlink"/>
              </a:buClr>
              <a:buSzPct val="110000"/>
              <a:buFont typeface="Wingdings" pitchFamily="2" charset="2"/>
              <a:buNone/>
            </a:pPr>
            <a:r>
              <a:rPr lang="en-US" altLang="en-US" sz="2400" b="1" dirty="0">
                <a:solidFill>
                  <a:schemeClr val="bg1">
                    <a:lumMod val="50000"/>
                  </a:schemeClr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[</a:t>
            </a:r>
            <a:r>
              <a:rPr lang="en-US" altLang="en-US" sz="2400" b="1" dirty="0" smtClean="0">
                <a:solidFill>
                  <a:schemeClr val="bg1">
                    <a:lumMod val="50000"/>
                  </a:schemeClr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NO] </a:t>
            </a:r>
            <a:r>
              <a:rPr lang="en-US" altLang="en-US" sz="2400" b="1" dirty="0" smtClean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and </a:t>
            </a:r>
            <a:r>
              <a:rPr lang="en-US" altLang="en-US" sz="2400" b="1" dirty="0" smtClean="0">
                <a:solidFill>
                  <a:schemeClr val="bg1">
                    <a:lumMod val="50000"/>
                  </a:schemeClr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[YYI</a:t>
            </a:r>
            <a:r>
              <a:rPr lang="en-US" altLang="en-US" sz="2400" b="1" dirty="0" smtClean="0">
                <a:solidFill>
                  <a:schemeClr val="bg1">
                    <a:lumMod val="50000"/>
                  </a:schemeClr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]</a:t>
            </a:r>
            <a:r>
              <a:rPr lang="en-US" altLang="en-US" sz="2400" b="1" dirty="0" smtClean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</a:t>
            </a:r>
            <a:r>
              <a:rPr lang="en-US" altLang="en-US" sz="2400" b="1" dirty="0" smtClean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build on </a:t>
            </a:r>
            <a:r>
              <a:rPr lang="en-US" altLang="en-US" sz="2400" b="1" dirty="0" err="1" smtClean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alg</a:t>
            </a:r>
            <a:r>
              <a:rPr lang="en-US" altLang="en-US" sz="2400" b="1" dirty="0" smtClean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and </a:t>
            </a:r>
            <a:r>
              <a:rPr lang="en-US" altLang="en-US" sz="2400" b="1" dirty="0" smtClean="0">
                <a:solidFill>
                  <a:schemeClr val="bg1">
                    <a:lumMod val="50000"/>
                  </a:schemeClr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[</a:t>
            </a:r>
            <a:r>
              <a:rPr lang="en-US" altLang="en-US" sz="2400" b="1" dirty="0" err="1" smtClean="0">
                <a:solidFill>
                  <a:schemeClr val="bg1">
                    <a:lumMod val="50000"/>
                  </a:schemeClr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Hopcroft&amp;Karp</a:t>
            </a:r>
            <a:r>
              <a:rPr lang="en-US" altLang="en-US" sz="2400" b="1" dirty="0" smtClean="0">
                <a:solidFill>
                  <a:schemeClr val="bg1">
                    <a:lumMod val="50000"/>
                  </a:schemeClr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] </a:t>
            </a:r>
            <a:r>
              <a:rPr lang="en-US" altLang="en-US" sz="2400" b="1" dirty="0" smtClean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to get </a:t>
            </a:r>
            <a:r>
              <a:rPr lang="en-US" altLang="en-US" sz="2400" b="1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(1-</a:t>
            </a:r>
            <a:r>
              <a:rPr lang="en-US" altLang="en-US" sz="2400" b="1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)</a:t>
            </a:r>
            <a:r>
              <a:rPr lang="en-US" altLang="en-US" sz="2400" b="1" dirty="0" smtClean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-</a:t>
            </a:r>
            <a:r>
              <a:rPr lang="en-US" altLang="en-US" sz="2400" b="1" dirty="0" err="1"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approx</a:t>
            </a:r>
            <a:r>
              <a:rPr lang="en-US" alt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 </a:t>
            </a:r>
            <a:r>
              <a:rPr lang="en-US" altLang="en-US" sz="2400" b="1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using </a:t>
            </a:r>
            <a:r>
              <a:rPr lang="en-US" altLang="en-US" sz="2400" b="1" dirty="0" err="1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exp</a:t>
            </a:r>
            <a:r>
              <a:rPr lang="en-US" altLang="en-US" sz="2400" b="1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(</a:t>
            </a:r>
            <a:r>
              <a:rPr lang="en-US" altLang="en-US" sz="2400" b="1" dirty="0" err="1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d</a:t>
            </a:r>
            <a:r>
              <a:rPr lang="en-US" altLang="en-US" sz="2400" b="1" baseline="30000" dirty="0" err="1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O</a:t>
            </a:r>
            <a:r>
              <a:rPr lang="en-US" altLang="en-US" sz="2400" b="1" baseline="30000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(1/)</a:t>
            </a:r>
            <a:r>
              <a:rPr lang="en-US" altLang="en-US" sz="2400" b="1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)  </a:t>
            </a:r>
            <a:r>
              <a:rPr lang="en-US" altLang="en-US" sz="2400" b="1" dirty="0" smtClean="0"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(</a:t>
            </a:r>
            <a:r>
              <a:rPr lang="en-US" altLang="en-US" sz="2400" b="1" dirty="0" err="1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d</a:t>
            </a:r>
            <a:r>
              <a:rPr lang="en-US" altLang="en-US" sz="2400" b="1" baseline="30000" dirty="0" err="1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O</a:t>
            </a:r>
            <a:r>
              <a:rPr lang="en-US" altLang="en-US" sz="2400" b="1" baseline="30000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(1/)</a:t>
            </a:r>
            <a:r>
              <a:rPr lang="en-US" altLang="en-US" sz="2400" b="1" dirty="0" smtClean="0"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, resp.) queries</a:t>
            </a:r>
            <a:endParaRPr lang="en-US" altLang="en-US" sz="2400" b="1" dirty="0" smtClean="0">
              <a:solidFill>
                <a:srgbClr val="0000FF"/>
              </a:solidFill>
              <a:latin typeface="Comic Sans MS" pitchFamily="66" charset="0"/>
              <a:ea typeface="굴림" pitchFamily="50" charset="-127"/>
              <a:cs typeface="Arial" charset="0"/>
              <a:sym typeface="Symbol"/>
            </a:endParaRPr>
          </a:p>
          <a:p>
            <a:pPr>
              <a:spcBef>
                <a:spcPct val="30000"/>
              </a:spcBef>
              <a:buClr>
                <a:schemeClr val="folHlink"/>
              </a:buClr>
              <a:buSzPct val="110000"/>
              <a:buFont typeface="Wingdings" pitchFamily="2" charset="2"/>
              <a:buNone/>
            </a:pPr>
            <a:endParaRPr lang="en-US" altLang="en-US" sz="2000" b="1" dirty="0">
              <a:solidFill>
                <a:srgbClr val="008000"/>
              </a:solidFill>
              <a:latin typeface="Comic Sans MS" pitchFamily="66" charset="0"/>
              <a:ea typeface="굴림" pitchFamily="50" charset="-127"/>
              <a:cs typeface="Arial" charset="0"/>
              <a:sym typeface="Symbol" pitchFamily="18" charset="2"/>
            </a:endParaRPr>
          </a:p>
        </p:txBody>
      </p:sp>
      <p:sp>
        <p:nvSpPr>
          <p:cNvPr id="32" name="Rectangle 2"/>
          <p:cNvSpPr txBox="1">
            <a:spLocks noChangeArrowheads="1"/>
          </p:cNvSpPr>
          <p:nvPr/>
        </p:nvSpPr>
        <p:spPr bwMode="auto">
          <a:xfrm>
            <a:off x="304800" y="762000"/>
            <a:ext cx="85344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sz="2800" b="1" kern="0" dirty="0" smtClean="0">
                <a:solidFill>
                  <a:srgbClr val="C222B7"/>
                </a:solidFill>
                <a:latin typeface="Comic Sans MS" pitchFamily="66" charset="0"/>
              </a:rPr>
              <a:t>and approximate Maximum Matching</a:t>
            </a:r>
            <a:endParaRPr lang="en-US" altLang="en-US" sz="2800" b="1" kern="0" dirty="0">
              <a:solidFill>
                <a:schemeClr val="bg2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396913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6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52400"/>
            <a:ext cx="8534400" cy="685800"/>
          </a:xfrm>
        </p:spPr>
        <p:txBody>
          <a:bodyPr/>
          <a:lstStyle/>
          <a:p>
            <a:r>
              <a:rPr lang="en-US" sz="2800" b="1" dirty="0" smtClean="0">
                <a:solidFill>
                  <a:srgbClr val="C222B7"/>
                </a:solidFill>
                <a:latin typeface="Comic Sans MS" pitchFamily="66" charset="0"/>
              </a:rPr>
              <a:t>Distributed Connection Revisited</a:t>
            </a:r>
            <a:endParaRPr lang="en-US" altLang="en-US" sz="2800" b="1" dirty="0">
              <a:solidFill>
                <a:schemeClr val="bg2"/>
              </a:solidFill>
              <a:latin typeface="Comic Sans MS" pitchFamily="66" charset="0"/>
            </a:endParaRPr>
          </a:p>
        </p:txBody>
      </p:sp>
      <p:sp>
        <p:nvSpPr>
          <p:cNvPr id="1013794" name="Text Box 34"/>
          <p:cNvSpPr txBox="1">
            <a:spLocks noChangeArrowheads="1"/>
          </p:cNvSpPr>
          <p:nvPr/>
        </p:nvSpPr>
        <p:spPr bwMode="auto">
          <a:xfrm>
            <a:off x="381000" y="990600"/>
            <a:ext cx="8305800" cy="53368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3787B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30000"/>
              </a:spcBef>
              <a:buClr>
                <a:schemeClr val="folHlink"/>
              </a:buClr>
              <a:buSzPct val="110000"/>
              <a:buFont typeface="Wingdings" pitchFamily="2" charset="2"/>
              <a:buNone/>
            </a:pPr>
            <a:r>
              <a:rPr lang="en-US" altLang="en-US" sz="2400" b="1" dirty="0" smtClean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Previously observed that can implement </a:t>
            </a:r>
            <a:r>
              <a:rPr lang="en-US" altLang="en-US" sz="2400" b="1" dirty="0" smtClean="0">
                <a:solidFill>
                  <a:srgbClr val="008000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VC-oracle</a:t>
            </a:r>
            <a:r>
              <a:rPr lang="en-US" altLang="en-US" sz="2400" b="1" dirty="0" smtClean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based on known </a:t>
            </a:r>
            <a:r>
              <a:rPr lang="en-US" altLang="en-US" sz="2400" b="1" dirty="0" smtClean="0">
                <a:solidFill>
                  <a:srgbClr val="008000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distributed algorithm(s)</a:t>
            </a:r>
          </a:p>
          <a:p>
            <a:pPr>
              <a:spcBef>
                <a:spcPct val="30000"/>
              </a:spcBef>
              <a:buClr>
                <a:schemeClr val="folHlink"/>
              </a:buClr>
              <a:buSzPct val="110000"/>
              <a:buFont typeface="Wingdings" pitchFamily="2" charset="2"/>
              <a:buNone/>
            </a:pPr>
            <a:r>
              <a:rPr lang="en-US" altLang="en-US" sz="2400" b="1" dirty="0" smtClean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Now observe that oracle implementation of </a:t>
            </a:r>
            <a:r>
              <a:rPr lang="en-US" altLang="en-US" sz="2400" b="1" dirty="0" smtClean="0">
                <a:solidFill>
                  <a:schemeClr val="bg1">
                    <a:lumMod val="50000"/>
                  </a:schemeClr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[NO] </a:t>
            </a:r>
            <a:r>
              <a:rPr lang="en-US" altLang="en-US" sz="2400" b="1" dirty="0" smtClean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for </a:t>
            </a:r>
            <a:r>
              <a:rPr lang="en-US" altLang="en-US" sz="2400" b="1" dirty="0" err="1" smtClean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approx</a:t>
            </a:r>
            <a:r>
              <a:rPr lang="en-US" altLang="en-US" sz="2400" b="1" dirty="0" smtClean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-max-match </a:t>
            </a:r>
            <a:r>
              <a:rPr lang="en-US" altLang="en-US" sz="2400" b="1" dirty="0" smtClean="0">
                <a:solidFill>
                  <a:srgbClr val="008000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gives distributed algorithm </a:t>
            </a:r>
            <a:r>
              <a:rPr lang="en-US" altLang="en-US" sz="2400" b="1" dirty="0" smtClean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that performs </a:t>
            </a:r>
            <a:r>
              <a:rPr lang="en-US" altLang="en-US" sz="2400" b="1" dirty="0" err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d</a:t>
            </a:r>
            <a:r>
              <a:rPr lang="en-US" altLang="en-US" sz="2400" b="1" baseline="30000" dirty="0" err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O</a:t>
            </a:r>
            <a:r>
              <a:rPr lang="en-US" altLang="en-US" sz="2400" b="1" baseline="30000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(1/</a:t>
            </a:r>
            <a:r>
              <a:rPr lang="en-US" altLang="en-US" sz="2400" b="1" baseline="30000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)</a:t>
            </a:r>
            <a:r>
              <a:rPr lang="en-US" altLang="en-US" sz="2400" b="1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 </a:t>
            </a:r>
            <a:r>
              <a:rPr lang="en-US" altLang="en-US" sz="2400" b="1" dirty="0" smtClean="0"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rounds and has high </a:t>
            </a:r>
            <a:r>
              <a:rPr lang="en-US" altLang="en-US" sz="2400" b="1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constant</a:t>
            </a:r>
            <a:r>
              <a:rPr lang="en-US" altLang="en-US" sz="2400" b="1" dirty="0" smtClean="0"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 success probability.</a:t>
            </a:r>
          </a:p>
          <a:p>
            <a:pPr>
              <a:spcBef>
                <a:spcPct val="30000"/>
              </a:spcBef>
              <a:buClr>
                <a:schemeClr val="folHlink"/>
              </a:buClr>
              <a:buSzPct val="110000"/>
              <a:buFont typeface="Wingdings" pitchFamily="2" charset="2"/>
              <a:buNone/>
            </a:pPr>
            <a:r>
              <a:rPr lang="en-US" altLang="en-US" sz="2400" b="1" dirty="0" smtClean="0"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Compare to </a:t>
            </a:r>
            <a:r>
              <a:rPr lang="en-US" altLang="en-US" sz="2400" b="1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O(log(n)/</a:t>
            </a:r>
            <a:r>
              <a:rPr lang="en-US" altLang="en-US" sz="2400" b="1" baseline="30000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3</a:t>
            </a:r>
            <a:r>
              <a:rPr lang="en-US" altLang="en-US" sz="2400" b="1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)</a:t>
            </a:r>
            <a:r>
              <a:rPr lang="en-US" altLang="en-US" sz="2400" b="1" dirty="0" smtClean="0"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-</a:t>
            </a:r>
            <a:r>
              <a:rPr lang="en-US" altLang="en-US" sz="2400" b="1" dirty="0" smtClean="0">
                <a:solidFill>
                  <a:srgbClr val="008000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round</a:t>
            </a:r>
            <a:r>
              <a:rPr lang="en-US" altLang="en-US" sz="2400" b="1" dirty="0" smtClean="0"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 </a:t>
            </a:r>
            <a:r>
              <a:rPr lang="en-US" altLang="en-US" sz="2400" b="1" dirty="0" err="1" smtClean="0"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alg</a:t>
            </a:r>
            <a:r>
              <a:rPr lang="en-US" altLang="en-US" sz="2400" b="1" dirty="0" smtClean="0"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 of </a:t>
            </a:r>
            <a:r>
              <a:rPr lang="en-US" altLang="en-US" sz="2400" b="1" dirty="0" smtClean="0">
                <a:solidFill>
                  <a:schemeClr val="bg1">
                    <a:lumMod val="50000"/>
                  </a:schemeClr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[</a:t>
            </a:r>
            <a:r>
              <a:rPr lang="en-US" altLang="en-US" sz="2400" b="1" dirty="0" err="1" smtClean="0">
                <a:solidFill>
                  <a:schemeClr val="bg1">
                    <a:lumMod val="50000"/>
                  </a:schemeClr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Lotker</a:t>
            </a:r>
            <a:r>
              <a:rPr lang="en-US" altLang="en-US" sz="2400" b="1" dirty="0" smtClean="0">
                <a:solidFill>
                  <a:schemeClr val="bg1">
                    <a:lumMod val="50000"/>
                  </a:schemeClr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, </a:t>
            </a:r>
            <a:r>
              <a:rPr lang="en-US" altLang="en-US" sz="2400" b="1" dirty="0" err="1" smtClean="0">
                <a:solidFill>
                  <a:schemeClr val="bg1">
                    <a:lumMod val="50000"/>
                  </a:schemeClr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Patt-Shamir,Pettie</a:t>
            </a:r>
            <a:r>
              <a:rPr lang="en-US" altLang="en-US" sz="2400" b="1" dirty="0" smtClean="0">
                <a:solidFill>
                  <a:schemeClr val="bg1">
                    <a:lumMod val="50000"/>
                  </a:schemeClr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] </a:t>
            </a:r>
            <a:r>
              <a:rPr lang="en-US" altLang="en-US" sz="2400" b="1" dirty="0" smtClean="0"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that has success </a:t>
            </a:r>
            <a:r>
              <a:rPr lang="en-US" altLang="en-US" sz="2400" b="1" dirty="0" err="1" smtClean="0"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prob</a:t>
            </a:r>
            <a:r>
              <a:rPr lang="en-US" altLang="en-US" sz="2400" b="1" dirty="0" smtClean="0"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 </a:t>
            </a:r>
            <a:r>
              <a:rPr lang="en-US" altLang="en-US" sz="2400" b="1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1-1/poly(n)</a:t>
            </a:r>
          </a:p>
          <a:p>
            <a:pPr>
              <a:spcBef>
                <a:spcPct val="30000"/>
              </a:spcBef>
              <a:buClr>
                <a:schemeClr val="folHlink"/>
              </a:buClr>
              <a:buSzPct val="110000"/>
              <a:buFont typeface="Wingdings" pitchFamily="2" charset="2"/>
              <a:buNone/>
            </a:pPr>
            <a:r>
              <a:rPr lang="en-US" altLang="en-US" sz="2400" b="1" dirty="0" smtClean="0"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A different distributed algorithm, using ideas from </a:t>
            </a:r>
            <a:r>
              <a:rPr lang="en-US" altLang="en-US" sz="2400" b="1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[NO] </a:t>
            </a:r>
            <a:r>
              <a:rPr lang="en-US" altLang="en-US" sz="2400" b="1" dirty="0" smtClean="0"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as well as distributed coloring </a:t>
            </a:r>
            <a:r>
              <a:rPr lang="en-US" altLang="en-US" sz="2400" b="1" dirty="0" err="1" smtClean="0"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alg</a:t>
            </a:r>
            <a:r>
              <a:rPr lang="en-US" altLang="en-US" sz="2400" b="1" dirty="0" smtClean="0"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 </a:t>
            </a:r>
            <a:r>
              <a:rPr lang="en-US" altLang="en-US" sz="2400" b="1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[</a:t>
            </a:r>
            <a:r>
              <a:rPr lang="en-US" altLang="en-US" sz="2400" b="1" dirty="0" err="1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Linial</a:t>
            </a:r>
            <a:r>
              <a:rPr lang="en-US" altLang="en-US" sz="2400" b="1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], </a:t>
            </a:r>
            <a:r>
              <a:rPr lang="en-US" altLang="en-US" sz="2400" b="1" dirty="0" smtClean="0"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performs </a:t>
            </a:r>
            <a:r>
              <a:rPr lang="en-US" altLang="en-US" sz="2400" b="1" dirty="0" err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d</a:t>
            </a:r>
            <a:r>
              <a:rPr lang="en-US" altLang="en-US" sz="2400" b="1" baseline="30000" dirty="0" err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O</a:t>
            </a:r>
            <a:r>
              <a:rPr lang="en-US" altLang="en-US" sz="2400" b="1" baseline="30000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(1/)</a:t>
            </a:r>
            <a:r>
              <a:rPr lang="en-US" alt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 </a:t>
            </a:r>
            <a:r>
              <a:rPr lang="en-US" altLang="en-US" sz="2400" b="1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+ log*(n)/</a:t>
            </a:r>
            <a:r>
              <a:rPr lang="en-US" altLang="en-US" sz="2400" b="1" baseline="30000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2  </a:t>
            </a:r>
            <a:r>
              <a:rPr lang="en-US" altLang="en-US" sz="2400" b="1" dirty="0" smtClean="0"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rounds, and succeeds with </a:t>
            </a:r>
            <a:r>
              <a:rPr lang="en-US" altLang="en-US" sz="2400" b="1" dirty="0" err="1" smtClean="0"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prob</a:t>
            </a:r>
            <a:r>
              <a:rPr lang="en-US" altLang="en-US" sz="2400" b="1" dirty="0" smtClean="0"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 </a:t>
            </a:r>
            <a:r>
              <a:rPr lang="en-US" altLang="en-US" sz="2400" b="1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1</a:t>
            </a:r>
            <a:r>
              <a:rPr lang="en-US" alt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 </a:t>
            </a:r>
            <a:r>
              <a:rPr lang="en-US" altLang="en-US" sz="2400" b="1" dirty="0" smtClean="0">
                <a:solidFill>
                  <a:schemeClr val="bg1">
                    <a:lumMod val="50000"/>
                  </a:schemeClr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[</a:t>
            </a:r>
            <a:r>
              <a:rPr lang="en-US" altLang="en-US" sz="2400" b="1" dirty="0" err="1" smtClean="0">
                <a:solidFill>
                  <a:schemeClr val="bg1">
                    <a:lumMod val="50000"/>
                  </a:schemeClr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Even,Medina,R</a:t>
            </a:r>
            <a:r>
              <a:rPr lang="en-US" altLang="en-US" sz="2400" b="1" dirty="0" smtClean="0">
                <a:solidFill>
                  <a:schemeClr val="bg1">
                    <a:lumMod val="50000"/>
                  </a:schemeClr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] </a:t>
            </a:r>
          </a:p>
          <a:p>
            <a:pPr>
              <a:spcBef>
                <a:spcPct val="30000"/>
              </a:spcBef>
              <a:buClr>
                <a:schemeClr val="folHlink"/>
              </a:buClr>
              <a:buSzPct val="110000"/>
              <a:buFont typeface="Wingdings" pitchFamily="2" charset="2"/>
              <a:buNone/>
            </a:pPr>
            <a:r>
              <a:rPr lang="en-US" altLang="en-US" sz="2400" b="1" dirty="0" smtClean="0"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(</a:t>
            </a:r>
            <a:r>
              <a:rPr lang="en-US" alt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S</a:t>
            </a:r>
            <a:r>
              <a:rPr lang="en-US" altLang="en-US" sz="2400" b="1" dirty="0" smtClean="0"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tudied in context of </a:t>
            </a:r>
            <a:r>
              <a:rPr lang="en-US" altLang="en-US" sz="2400" b="1" dirty="0" smtClean="0">
                <a:solidFill>
                  <a:srgbClr val="008000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Centralized Local Algorithms</a:t>
            </a:r>
            <a:r>
              <a:rPr lang="en-US" altLang="en-US" sz="2400" b="1" dirty="0" smtClean="0"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)</a:t>
            </a:r>
            <a:endParaRPr lang="en-US" altLang="en-US" sz="2400" b="1" dirty="0">
              <a:latin typeface="Comic Sans MS" pitchFamily="66" charset="0"/>
              <a:ea typeface="굴림" pitchFamily="50" charset="-127"/>
              <a:cs typeface="Arial" charset="0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54898682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09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458200" cy="685800"/>
          </a:xfrm>
        </p:spPr>
        <p:txBody>
          <a:bodyPr/>
          <a:lstStyle/>
          <a:p>
            <a:r>
              <a:rPr lang="en-US" sz="2800" b="1" dirty="0">
                <a:solidFill>
                  <a:srgbClr val="C222B7"/>
                </a:solidFill>
                <a:latin typeface="Comic Sans MS" pitchFamily="66" charset="0"/>
              </a:rPr>
              <a:t>Part </a:t>
            </a:r>
            <a:r>
              <a:rPr lang="en-US" sz="2800" b="1" dirty="0" smtClean="0">
                <a:solidFill>
                  <a:srgbClr val="C222B7"/>
                </a:solidFill>
                <a:latin typeface="Comic Sans MS" pitchFamily="66" charset="0"/>
              </a:rPr>
              <a:t>III: Min Weight Spanning Tree</a:t>
            </a:r>
            <a:endParaRPr lang="en-US" sz="2800" b="1" dirty="0">
              <a:solidFill>
                <a:srgbClr val="C222B7"/>
              </a:solidFill>
              <a:latin typeface="Comic Sans MS" pitchFamily="66" charset="0"/>
            </a:endParaRPr>
          </a:p>
        </p:txBody>
      </p:sp>
      <p:sp>
        <p:nvSpPr>
          <p:cNvPr id="980995" name="Text Box 3"/>
          <p:cNvSpPr txBox="1">
            <a:spLocks noChangeArrowheads="1"/>
          </p:cNvSpPr>
          <p:nvPr/>
        </p:nvSpPr>
        <p:spPr bwMode="auto">
          <a:xfrm>
            <a:off x="304800" y="990600"/>
            <a:ext cx="8382000" cy="25299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30000"/>
              </a:spcBef>
              <a:buClr>
                <a:schemeClr val="folHlink"/>
              </a:buClr>
              <a:buSzPct val="110000"/>
              <a:buFont typeface="Wingdings" pitchFamily="2" charset="2"/>
              <a:buNone/>
            </a:pP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</a:rPr>
              <a:t>Consider graphs with degree bound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</a:rPr>
              <a:t> d </a:t>
            </a: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</a:rPr>
              <a:t>and weights in 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</a:rPr>
              <a:t>{1,..,W}. </a:t>
            </a:r>
            <a:r>
              <a:rPr lang="en-US" sz="2400" b="1" dirty="0" smtClean="0">
                <a:latin typeface="Comic Sans MS" pitchFamily="66" charset="0"/>
                <a:ea typeface="굴림" pitchFamily="50" charset="-127"/>
                <a:cs typeface="Arial" charset="0"/>
              </a:rPr>
              <a:t>Goal is to </a:t>
            </a:r>
            <a:r>
              <a:rPr lang="en-US" sz="2400" b="1" dirty="0" err="1" smtClean="0">
                <a:latin typeface="Comic Sans MS" pitchFamily="66" charset="0"/>
                <a:ea typeface="굴림" pitchFamily="50" charset="-127"/>
                <a:cs typeface="Arial" charset="0"/>
              </a:rPr>
              <a:t>approx</a:t>
            </a:r>
            <a:r>
              <a:rPr lang="en-US" sz="2400" b="1" dirty="0" smtClean="0">
                <a:latin typeface="Comic Sans MS" pitchFamily="66" charset="0"/>
                <a:ea typeface="굴림" pitchFamily="50" charset="-127"/>
                <a:cs typeface="Arial" charset="0"/>
              </a:rPr>
              <a:t> weight of </a:t>
            </a:r>
            <a:r>
              <a:rPr lang="en-US" sz="2400" b="1" dirty="0" smtClean="0">
                <a:solidFill>
                  <a:srgbClr val="008000"/>
                </a:solidFill>
                <a:latin typeface="Comic Sans MS" pitchFamily="66" charset="0"/>
                <a:ea typeface="굴림" pitchFamily="50" charset="-127"/>
                <a:cs typeface="Arial" charset="0"/>
              </a:rPr>
              <a:t>MST</a:t>
            </a:r>
            <a:endParaRPr lang="en-US" sz="2400" b="1" dirty="0">
              <a:solidFill>
                <a:srgbClr val="008000"/>
              </a:solidFill>
              <a:latin typeface="Comic Sans MS" pitchFamily="66" charset="0"/>
              <a:ea typeface="굴림" pitchFamily="50" charset="-127"/>
              <a:cs typeface="Arial" charset="0"/>
            </a:endParaRPr>
          </a:p>
          <a:p>
            <a:pPr>
              <a:spcBef>
                <a:spcPct val="30000"/>
              </a:spcBef>
              <a:buClr>
                <a:schemeClr val="folHlink"/>
              </a:buClr>
              <a:buSzPct val="110000"/>
              <a:buFont typeface="Wingdings" pitchFamily="2" charset="2"/>
              <a:buNone/>
            </a:pPr>
            <a:r>
              <a:rPr lang="en-US" sz="2400" b="1" dirty="0">
                <a:solidFill>
                  <a:schemeClr val="bg2"/>
                </a:solidFill>
                <a:latin typeface="Comic Sans MS" pitchFamily="66" charset="0"/>
                <a:ea typeface="굴림" pitchFamily="50" charset="-127"/>
                <a:cs typeface="Arial" charset="0"/>
              </a:rPr>
              <a:t>[</a:t>
            </a:r>
            <a:r>
              <a:rPr lang="en-US" sz="2400" b="1" dirty="0" err="1">
                <a:solidFill>
                  <a:schemeClr val="bg2"/>
                </a:solidFill>
                <a:latin typeface="Comic Sans MS" pitchFamily="66" charset="0"/>
                <a:ea typeface="굴림" pitchFamily="50" charset="-127"/>
                <a:cs typeface="Arial" charset="0"/>
              </a:rPr>
              <a:t>Chazelle,Rubinfeld,Trevisan</a:t>
            </a:r>
            <a:r>
              <a:rPr lang="en-US" sz="2400" b="1" dirty="0">
                <a:solidFill>
                  <a:schemeClr val="bg2"/>
                </a:solidFill>
                <a:latin typeface="Comic Sans MS" pitchFamily="66" charset="0"/>
                <a:ea typeface="굴림" pitchFamily="50" charset="-127"/>
                <a:cs typeface="Arial" charset="0"/>
              </a:rPr>
              <a:t>]</a:t>
            </a: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</a:rPr>
              <a:t> give 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</a:rPr>
              <a:t>(1+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)-</a:t>
            </a: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approximation </a:t>
            </a:r>
            <a:r>
              <a:rPr lang="en-US" sz="2400" b="1" dirty="0" err="1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alg</a:t>
            </a: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using 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Õ(</a:t>
            </a:r>
            <a:r>
              <a:rPr lang="en-US" sz="2400" b="1" dirty="0" err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dW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/</a:t>
            </a:r>
            <a:r>
              <a:rPr lang="en-US" sz="2400" b="1" baseline="30000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2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)</a:t>
            </a: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</a:t>
            </a:r>
            <a:r>
              <a:rPr lang="en-US" sz="2400" b="1" dirty="0">
                <a:solidFill>
                  <a:srgbClr val="008000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neighbor queries</a:t>
            </a: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. </a:t>
            </a:r>
          </a:p>
          <a:p>
            <a:pPr>
              <a:spcBef>
                <a:spcPct val="30000"/>
              </a:spcBef>
              <a:buClr>
                <a:schemeClr val="folHlink"/>
              </a:buClr>
              <a:buSzPct val="110000"/>
              <a:buFont typeface="Wingdings" pitchFamily="2" charset="2"/>
              <a:buNone/>
            </a:pP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Result is </a:t>
            </a:r>
            <a:r>
              <a:rPr lang="en-US" sz="2400" b="1" dirty="0">
                <a:solidFill>
                  <a:srgbClr val="FF0000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tight </a:t>
            </a: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and extends to 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d=</a:t>
            </a:r>
            <a:r>
              <a:rPr lang="en-US" sz="2400" b="1" dirty="0" err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d</a:t>
            </a:r>
            <a:r>
              <a:rPr lang="en-US" sz="2400" b="1" baseline="-25000" dirty="0" err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avg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</a:t>
            </a: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and weights in 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[1,W].</a:t>
            </a:r>
          </a:p>
        </p:txBody>
      </p:sp>
      <p:sp>
        <p:nvSpPr>
          <p:cNvPr id="980996" name="Text Box 4"/>
          <p:cNvSpPr txBox="1">
            <a:spLocks noChangeArrowheads="1"/>
          </p:cNvSpPr>
          <p:nvPr/>
        </p:nvSpPr>
        <p:spPr bwMode="auto">
          <a:xfrm>
            <a:off x="228600" y="3505200"/>
            <a:ext cx="83820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30000"/>
              </a:spcBef>
              <a:buClr>
                <a:schemeClr val="folHlink"/>
              </a:buClr>
              <a:buSzPct val="110000"/>
              <a:buFont typeface="Wingdings" pitchFamily="2" charset="2"/>
              <a:buNone/>
            </a:pPr>
            <a:r>
              <a:rPr lang="en-US" sz="2400" b="1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Suppose first:</a:t>
            </a:r>
            <a:r>
              <a:rPr lang="en-US" sz="2400" b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W=2 </a:t>
            </a:r>
            <a:r>
              <a:rPr lang="en-US" sz="2400" b="1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(i.e., weights either</a:t>
            </a:r>
            <a:r>
              <a:rPr lang="en-US" sz="2400" b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1 </a:t>
            </a:r>
            <a:r>
              <a:rPr lang="en-US" sz="2400" b="1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or </a:t>
            </a:r>
            <a:r>
              <a:rPr lang="en-US" sz="2400" b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2</a:t>
            </a:r>
            <a:r>
              <a:rPr lang="en-US" sz="2400" b="1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)</a:t>
            </a:r>
            <a:r>
              <a:rPr lang="en-US" sz="2400" b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</a:t>
            </a:r>
            <a:br>
              <a:rPr lang="en-US" sz="2400" b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</a:br>
            <a:r>
              <a:rPr lang="en-US" sz="2400" b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E</a:t>
            </a:r>
            <a:r>
              <a:rPr lang="en-US" sz="2400" b="1" baseline="3000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1</a:t>
            </a:r>
            <a:r>
              <a:rPr lang="en-US" sz="2400" b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</a:t>
            </a:r>
            <a:r>
              <a:rPr lang="en-US" sz="2400" b="1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=</a:t>
            </a:r>
            <a:r>
              <a:rPr lang="en-US" sz="2400" b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</a:t>
            </a:r>
            <a:r>
              <a:rPr lang="en-US" sz="2400" b="1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edges with weight</a:t>
            </a:r>
            <a:r>
              <a:rPr lang="en-US" sz="2400" b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1</a:t>
            </a:r>
            <a:r>
              <a:rPr lang="en-US" sz="2400" b="1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,</a:t>
            </a:r>
            <a:r>
              <a:rPr lang="en-US" sz="2400" b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G</a:t>
            </a:r>
            <a:r>
              <a:rPr lang="en-US" sz="2400" b="1" baseline="3000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1</a:t>
            </a:r>
            <a:r>
              <a:rPr lang="en-US" sz="2400" b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=(V,E</a:t>
            </a:r>
            <a:r>
              <a:rPr lang="en-US" sz="2400" b="1" baseline="3000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1</a:t>
            </a:r>
            <a:r>
              <a:rPr lang="en-US" sz="2400" b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), c</a:t>
            </a:r>
            <a:r>
              <a:rPr lang="en-US" sz="2400" b="1" baseline="3000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1</a:t>
            </a:r>
            <a:r>
              <a:rPr lang="en-US" sz="2400" b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</a:t>
            </a:r>
            <a:r>
              <a:rPr lang="en-US" sz="2400" b="1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= num of </a:t>
            </a:r>
            <a:r>
              <a:rPr lang="en-US" sz="2400" b="1">
                <a:solidFill>
                  <a:srgbClr val="008000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connected components</a:t>
            </a:r>
            <a:r>
              <a:rPr lang="en-US" sz="2400" b="1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in</a:t>
            </a:r>
            <a:r>
              <a:rPr lang="en-US" sz="2400" b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G</a:t>
            </a:r>
            <a:r>
              <a:rPr lang="en-US" sz="2400" b="1" baseline="3000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1</a:t>
            </a:r>
            <a:r>
              <a:rPr lang="en-US" sz="2400" b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. </a:t>
            </a:r>
          </a:p>
        </p:txBody>
      </p:sp>
      <p:sp>
        <p:nvSpPr>
          <p:cNvPr id="980997" name="Text Box 5"/>
          <p:cNvSpPr txBox="1">
            <a:spLocks noChangeArrowheads="1"/>
          </p:cNvSpPr>
          <p:nvPr/>
        </p:nvSpPr>
        <p:spPr bwMode="auto">
          <a:xfrm>
            <a:off x="228600" y="5486400"/>
            <a:ext cx="8382000" cy="931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30000"/>
              </a:spcBef>
              <a:buClr>
                <a:schemeClr val="folHlink"/>
              </a:buClr>
              <a:buSzPct val="110000"/>
              <a:buFont typeface="Wingdings" pitchFamily="2" charset="2"/>
              <a:buNone/>
            </a:pPr>
            <a:r>
              <a:rPr lang="en-US" sz="2400" b="1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Weight of </a:t>
            </a:r>
            <a:r>
              <a:rPr lang="en-US" sz="2400" b="1">
                <a:solidFill>
                  <a:srgbClr val="C222B7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MST</a:t>
            </a:r>
            <a:r>
              <a:rPr lang="en-US" sz="2400" b="1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: </a:t>
            </a:r>
            <a:r>
              <a:rPr lang="en-US" sz="2400" b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2(c</a:t>
            </a:r>
            <a:r>
              <a:rPr lang="en-US" sz="2400" b="1" baseline="3000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1</a:t>
            </a:r>
            <a:r>
              <a:rPr lang="en-US" sz="2400" b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-1) + 1(n-1-(c</a:t>
            </a:r>
            <a:r>
              <a:rPr lang="en-US" sz="2400" b="1" baseline="3000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1</a:t>
            </a:r>
            <a:r>
              <a:rPr lang="en-US" sz="2400" b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-1)) = n-2+c</a:t>
            </a:r>
            <a:r>
              <a:rPr lang="en-US" sz="2400" b="1" baseline="3000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1</a:t>
            </a:r>
          </a:p>
          <a:p>
            <a:pPr>
              <a:spcBef>
                <a:spcPct val="30000"/>
              </a:spcBef>
              <a:buClr>
                <a:schemeClr val="folHlink"/>
              </a:buClr>
              <a:buSzPct val="110000"/>
              <a:buFont typeface="Wingdings" pitchFamily="2" charset="2"/>
              <a:buNone/>
            </a:pPr>
            <a:r>
              <a:rPr lang="en-US" sz="2400" b="1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Estimate </a:t>
            </a:r>
            <a:r>
              <a:rPr lang="en-US" sz="2400" b="1">
                <a:solidFill>
                  <a:srgbClr val="C222B7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MST</a:t>
            </a:r>
            <a:r>
              <a:rPr lang="en-US" sz="2400" b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</a:t>
            </a:r>
            <a:r>
              <a:rPr lang="en-US" sz="2400" b="1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weight by estimating</a:t>
            </a:r>
            <a:r>
              <a:rPr lang="en-US" sz="2400" b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c</a:t>
            </a:r>
            <a:r>
              <a:rPr lang="en-US" sz="2400" b="1" baseline="3000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1</a:t>
            </a:r>
            <a:endParaRPr lang="en-US" sz="2400" b="1">
              <a:solidFill>
                <a:srgbClr val="0000FF"/>
              </a:solidFill>
              <a:latin typeface="Comic Sans MS" pitchFamily="66" charset="0"/>
              <a:ea typeface="굴림" pitchFamily="50" charset="-127"/>
              <a:cs typeface="Arial" charset="0"/>
              <a:sym typeface="Symbol" pitchFamily="18" charset="2"/>
            </a:endParaRPr>
          </a:p>
        </p:txBody>
      </p:sp>
      <p:grpSp>
        <p:nvGrpSpPr>
          <p:cNvPr id="981021" name="Group 29"/>
          <p:cNvGrpSpPr>
            <a:grpSpLocks/>
          </p:cNvGrpSpPr>
          <p:nvPr/>
        </p:nvGrpSpPr>
        <p:grpSpPr bwMode="auto">
          <a:xfrm>
            <a:off x="1600200" y="4800600"/>
            <a:ext cx="4038600" cy="609600"/>
            <a:chOff x="864" y="2784"/>
            <a:chExt cx="2544" cy="384"/>
          </a:xfrm>
        </p:grpSpPr>
        <p:sp>
          <p:nvSpPr>
            <p:cNvPr id="980999" name="Oval 7"/>
            <p:cNvSpPr>
              <a:spLocks noChangeArrowheads="1"/>
            </p:cNvSpPr>
            <p:nvPr/>
          </p:nvSpPr>
          <p:spPr bwMode="auto">
            <a:xfrm>
              <a:off x="1248" y="2832"/>
              <a:ext cx="48" cy="48"/>
            </a:xfrm>
            <a:prstGeom prst="ellipse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1000" name="Oval 8"/>
            <p:cNvSpPr>
              <a:spLocks noChangeArrowheads="1"/>
            </p:cNvSpPr>
            <p:nvPr/>
          </p:nvSpPr>
          <p:spPr bwMode="auto">
            <a:xfrm>
              <a:off x="1008" y="2928"/>
              <a:ext cx="48" cy="48"/>
            </a:xfrm>
            <a:prstGeom prst="ellipse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1001" name="Oval 9"/>
            <p:cNvSpPr>
              <a:spLocks noChangeArrowheads="1"/>
            </p:cNvSpPr>
            <p:nvPr/>
          </p:nvSpPr>
          <p:spPr bwMode="auto">
            <a:xfrm flipH="1">
              <a:off x="1266" y="2976"/>
              <a:ext cx="48" cy="48"/>
            </a:xfrm>
            <a:prstGeom prst="ellipse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1002" name="Line 10"/>
            <p:cNvSpPr>
              <a:spLocks noChangeShapeType="1"/>
            </p:cNvSpPr>
            <p:nvPr/>
          </p:nvSpPr>
          <p:spPr bwMode="auto">
            <a:xfrm flipH="1" flipV="1">
              <a:off x="1026" y="2955"/>
              <a:ext cx="249" cy="3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81003" name="Line 11"/>
            <p:cNvSpPr>
              <a:spLocks noChangeShapeType="1"/>
            </p:cNvSpPr>
            <p:nvPr/>
          </p:nvSpPr>
          <p:spPr bwMode="auto">
            <a:xfrm flipV="1">
              <a:off x="1054" y="2880"/>
              <a:ext cx="242" cy="6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81004" name="Oval 12"/>
            <p:cNvSpPr>
              <a:spLocks noChangeArrowheads="1"/>
            </p:cNvSpPr>
            <p:nvPr/>
          </p:nvSpPr>
          <p:spPr bwMode="auto">
            <a:xfrm>
              <a:off x="864" y="2784"/>
              <a:ext cx="624" cy="384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1005" name="Oval 13"/>
            <p:cNvSpPr>
              <a:spLocks noChangeArrowheads="1"/>
            </p:cNvSpPr>
            <p:nvPr/>
          </p:nvSpPr>
          <p:spPr bwMode="auto">
            <a:xfrm>
              <a:off x="2784" y="2784"/>
              <a:ext cx="624" cy="384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1006" name="Oval 14"/>
            <p:cNvSpPr>
              <a:spLocks noChangeArrowheads="1"/>
            </p:cNvSpPr>
            <p:nvPr/>
          </p:nvSpPr>
          <p:spPr bwMode="auto">
            <a:xfrm>
              <a:off x="1776" y="2784"/>
              <a:ext cx="624" cy="384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1007" name="Oval 15"/>
            <p:cNvSpPr>
              <a:spLocks noChangeArrowheads="1"/>
            </p:cNvSpPr>
            <p:nvPr/>
          </p:nvSpPr>
          <p:spPr bwMode="auto">
            <a:xfrm flipH="1">
              <a:off x="3120" y="3024"/>
              <a:ext cx="48" cy="48"/>
            </a:xfrm>
            <a:prstGeom prst="ellipse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1008" name="Oval 16"/>
            <p:cNvSpPr>
              <a:spLocks noChangeArrowheads="1"/>
            </p:cNvSpPr>
            <p:nvPr/>
          </p:nvSpPr>
          <p:spPr bwMode="auto">
            <a:xfrm flipH="1">
              <a:off x="3216" y="2880"/>
              <a:ext cx="48" cy="48"/>
            </a:xfrm>
            <a:prstGeom prst="ellipse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1009" name="Oval 17"/>
            <p:cNvSpPr>
              <a:spLocks noChangeArrowheads="1"/>
            </p:cNvSpPr>
            <p:nvPr/>
          </p:nvSpPr>
          <p:spPr bwMode="auto">
            <a:xfrm flipH="1">
              <a:off x="2928" y="2928"/>
              <a:ext cx="48" cy="48"/>
            </a:xfrm>
            <a:prstGeom prst="ellipse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1010" name="Oval 18"/>
            <p:cNvSpPr>
              <a:spLocks noChangeArrowheads="1"/>
            </p:cNvSpPr>
            <p:nvPr/>
          </p:nvSpPr>
          <p:spPr bwMode="auto">
            <a:xfrm flipH="1">
              <a:off x="1872" y="3024"/>
              <a:ext cx="48" cy="48"/>
            </a:xfrm>
            <a:prstGeom prst="ellipse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1011" name="Oval 19"/>
            <p:cNvSpPr>
              <a:spLocks noChangeArrowheads="1"/>
            </p:cNvSpPr>
            <p:nvPr/>
          </p:nvSpPr>
          <p:spPr bwMode="auto">
            <a:xfrm flipH="1">
              <a:off x="2256" y="3024"/>
              <a:ext cx="48" cy="48"/>
            </a:xfrm>
            <a:prstGeom prst="ellipse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1012" name="Oval 20"/>
            <p:cNvSpPr>
              <a:spLocks noChangeArrowheads="1"/>
            </p:cNvSpPr>
            <p:nvPr/>
          </p:nvSpPr>
          <p:spPr bwMode="auto">
            <a:xfrm flipH="1">
              <a:off x="2016" y="2880"/>
              <a:ext cx="48" cy="48"/>
            </a:xfrm>
            <a:prstGeom prst="ellipse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1013" name="Line 21"/>
            <p:cNvSpPr>
              <a:spLocks noChangeShapeType="1"/>
            </p:cNvSpPr>
            <p:nvPr/>
          </p:nvSpPr>
          <p:spPr bwMode="auto">
            <a:xfrm flipH="1">
              <a:off x="1920" y="2928"/>
              <a:ext cx="96" cy="9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81014" name="Line 22"/>
            <p:cNvSpPr>
              <a:spLocks noChangeShapeType="1"/>
            </p:cNvSpPr>
            <p:nvPr/>
          </p:nvSpPr>
          <p:spPr bwMode="auto">
            <a:xfrm>
              <a:off x="2064" y="2928"/>
              <a:ext cx="192" cy="9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81015" name="Oval 23"/>
            <p:cNvSpPr>
              <a:spLocks noChangeArrowheads="1"/>
            </p:cNvSpPr>
            <p:nvPr/>
          </p:nvSpPr>
          <p:spPr bwMode="auto">
            <a:xfrm flipH="1">
              <a:off x="2064" y="3072"/>
              <a:ext cx="48" cy="48"/>
            </a:xfrm>
            <a:prstGeom prst="ellipse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1016" name="Line 24"/>
            <p:cNvSpPr>
              <a:spLocks noChangeShapeType="1"/>
            </p:cNvSpPr>
            <p:nvPr/>
          </p:nvSpPr>
          <p:spPr bwMode="auto">
            <a:xfrm>
              <a:off x="2016" y="2880"/>
              <a:ext cx="48" cy="19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81017" name="Line 25"/>
            <p:cNvSpPr>
              <a:spLocks noChangeShapeType="1"/>
            </p:cNvSpPr>
            <p:nvPr/>
          </p:nvSpPr>
          <p:spPr bwMode="auto">
            <a:xfrm>
              <a:off x="2976" y="2976"/>
              <a:ext cx="144" cy="4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81018" name="Line 26"/>
            <p:cNvSpPr>
              <a:spLocks noChangeShapeType="1"/>
            </p:cNvSpPr>
            <p:nvPr/>
          </p:nvSpPr>
          <p:spPr bwMode="auto">
            <a:xfrm flipH="1">
              <a:off x="3168" y="2928"/>
              <a:ext cx="48" cy="9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81019" name="Line 27"/>
            <p:cNvSpPr>
              <a:spLocks noChangeShapeType="1"/>
            </p:cNvSpPr>
            <p:nvPr/>
          </p:nvSpPr>
          <p:spPr bwMode="auto">
            <a:xfrm>
              <a:off x="1296" y="3015"/>
              <a:ext cx="606" cy="20"/>
            </a:xfrm>
            <a:prstGeom prst="line">
              <a:avLst/>
            </a:prstGeom>
            <a:noFill/>
            <a:ln w="38100" cmpd="dbl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81020" name="Line 28"/>
            <p:cNvSpPr>
              <a:spLocks noChangeShapeType="1"/>
            </p:cNvSpPr>
            <p:nvPr/>
          </p:nvSpPr>
          <p:spPr bwMode="auto">
            <a:xfrm>
              <a:off x="2256" y="3024"/>
              <a:ext cx="912" cy="0"/>
            </a:xfrm>
            <a:prstGeom prst="line">
              <a:avLst/>
            </a:prstGeom>
            <a:noFill/>
            <a:ln w="38100" cmpd="dbl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9" name="AutoShape 30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0450" y="6545263"/>
            <a:ext cx="381000" cy="228600"/>
          </a:xfrm>
          <a:prstGeom prst="actionButtonForwardNex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0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0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0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09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1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09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09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20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458200" cy="685800"/>
          </a:xfrm>
        </p:spPr>
        <p:txBody>
          <a:bodyPr/>
          <a:lstStyle/>
          <a:p>
            <a:r>
              <a:rPr lang="en-US" sz="2800" b="1" dirty="0" smtClean="0">
                <a:solidFill>
                  <a:srgbClr val="C222B7"/>
                </a:solidFill>
                <a:latin typeface="Comic Sans MS" pitchFamily="66" charset="0"/>
              </a:rPr>
              <a:t>MST (</a:t>
            </a:r>
            <a:r>
              <a:rPr lang="en-US" sz="2800" b="1" dirty="0" err="1" smtClean="0">
                <a:solidFill>
                  <a:srgbClr val="C222B7"/>
                </a:solidFill>
                <a:latin typeface="Comic Sans MS" pitchFamily="66" charset="0"/>
              </a:rPr>
              <a:t>cont</a:t>
            </a:r>
            <a:r>
              <a:rPr lang="en-US" sz="2800" b="1" dirty="0" smtClean="0">
                <a:solidFill>
                  <a:srgbClr val="C222B7"/>
                </a:solidFill>
                <a:latin typeface="Comic Sans MS" pitchFamily="66" charset="0"/>
              </a:rPr>
              <a:t>)</a:t>
            </a:r>
            <a:endParaRPr lang="en-US" sz="2800" b="1" dirty="0">
              <a:solidFill>
                <a:srgbClr val="C222B7"/>
              </a:solidFill>
              <a:latin typeface="Comic Sans MS" pitchFamily="66" charset="0"/>
            </a:endParaRPr>
          </a:p>
        </p:txBody>
      </p:sp>
      <p:sp>
        <p:nvSpPr>
          <p:cNvPr id="982020" name="Text Box 4"/>
          <p:cNvSpPr txBox="1">
            <a:spLocks noChangeArrowheads="1"/>
          </p:cNvSpPr>
          <p:nvPr/>
        </p:nvSpPr>
        <p:spPr bwMode="auto">
          <a:xfrm>
            <a:off x="228600" y="914400"/>
            <a:ext cx="83820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30000"/>
              </a:spcBef>
              <a:buClr>
                <a:schemeClr val="folHlink"/>
              </a:buClr>
              <a:buSzPct val="110000"/>
              <a:buFont typeface="Wingdings" pitchFamily="2" charset="2"/>
              <a:buNone/>
            </a:pP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More generally (weights in 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{1,..,W}</a:t>
            </a: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)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</a:t>
            </a:r>
            <a:b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</a:br>
            <a:r>
              <a:rPr lang="en-US" sz="2400" b="1" dirty="0" err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E</a:t>
            </a:r>
            <a:r>
              <a:rPr lang="en-US" sz="2400" b="1" baseline="30000" dirty="0" err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i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</a:t>
            </a: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=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</a:t>
            </a: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edges with weight 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Times New Roman" pitchFamily="18" charset="0"/>
                <a:sym typeface="Symbol" pitchFamily="18" charset="2"/>
              </a:rPr>
              <a:t>≤ </a:t>
            </a:r>
            <a:r>
              <a:rPr lang="en-US" sz="2400" b="1" dirty="0" err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Times New Roman" pitchFamily="18" charset="0"/>
                <a:sym typeface="Symbol" pitchFamily="18" charset="2"/>
              </a:rPr>
              <a:t>i</a:t>
            </a: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,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G</a:t>
            </a:r>
            <a:r>
              <a:rPr lang="en-US" sz="2400" b="1" baseline="30000" dirty="0" err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i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=(</a:t>
            </a:r>
            <a:r>
              <a:rPr lang="en-US" sz="2400" b="1" dirty="0" err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V,E</a:t>
            </a:r>
            <a:r>
              <a:rPr lang="en-US" sz="2400" b="1" baseline="30000" dirty="0" err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i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), c</a:t>
            </a:r>
            <a:r>
              <a:rPr lang="en-US" sz="2400" b="1" baseline="30000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i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</a:t>
            </a: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= </a:t>
            </a:r>
            <a:r>
              <a:rPr lang="en-US" sz="2400" b="1" dirty="0" err="1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num</a:t>
            </a: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of </a:t>
            </a:r>
            <a:r>
              <a:rPr lang="en-US" sz="2400" b="1" dirty="0">
                <a:solidFill>
                  <a:srgbClr val="008000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connected components </a:t>
            </a: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(</a:t>
            </a:r>
            <a:r>
              <a:rPr lang="en-US" sz="2400" b="1" dirty="0">
                <a:solidFill>
                  <a:srgbClr val="008000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cc’s</a:t>
            </a: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) in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G</a:t>
            </a:r>
            <a:r>
              <a:rPr lang="en-US" sz="2400" b="1" baseline="30000" dirty="0" err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i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. </a:t>
            </a:r>
          </a:p>
        </p:txBody>
      </p:sp>
      <p:sp>
        <p:nvSpPr>
          <p:cNvPr id="982021" name="Text Box 5"/>
          <p:cNvSpPr txBox="1">
            <a:spLocks noChangeArrowheads="1"/>
          </p:cNvSpPr>
          <p:nvPr/>
        </p:nvSpPr>
        <p:spPr bwMode="auto">
          <a:xfrm>
            <a:off x="228600" y="3200400"/>
            <a:ext cx="8382000" cy="275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30000"/>
              </a:spcBef>
              <a:buClr>
                <a:schemeClr val="folHlink"/>
              </a:buClr>
              <a:buSzPct val="110000"/>
              <a:buFont typeface="Wingdings" pitchFamily="2" charset="2"/>
              <a:buNone/>
            </a:pP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Weight of </a:t>
            </a:r>
            <a:r>
              <a:rPr lang="en-US" sz="2400" b="1" dirty="0">
                <a:solidFill>
                  <a:srgbClr val="C222B7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MST</a:t>
            </a: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: 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n - W + </a:t>
            </a:r>
            <a:r>
              <a:rPr lang="en-US" sz="28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</a:t>
            </a:r>
            <a:r>
              <a:rPr lang="en-US" sz="2800" b="1" baseline="-25000" dirty="0" err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i</a:t>
            </a:r>
            <a:r>
              <a:rPr lang="en-US" sz="2800" b="1" baseline="-25000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=1..W-1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c</a:t>
            </a:r>
            <a:r>
              <a:rPr lang="en-US" sz="2400" b="1" baseline="30000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i</a:t>
            </a:r>
          </a:p>
          <a:p>
            <a:pPr>
              <a:spcBef>
                <a:spcPct val="30000"/>
              </a:spcBef>
              <a:buClr>
                <a:schemeClr val="folHlink"/>
              </a:buClr>
              <a:buSzPct val="110000"/>
              <a:buFont typeface="Wingdings" pitchFamily="2" charset="2"/>
              <a:buNone/>
            </a:pP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Estimate </a:t>
            </a:r>
            <a:r>
              <a:rPr lang="en-US" sz="2400" b="1" dirty="0">
                <a:solidFill>
                  <a:srgbClr val="C222B7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MST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</a:t>
            </a: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weight by estimating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c</a:t>
            </a:r>
            <a:r>
              <a:rPr lang="en-US" sz="2400" b="1" baseline="30000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1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,…,c</a:t>
            </a:r>
            <a:r>
              <a:rPr lang="en-US" sz="2400" b="1" baseline="30000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W-1</a:t>
            </a: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.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</a:t>
            </a:r>
            <a:b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</a:br>
            <a:endParaRPr lang="en-US" sz="2400" b="1" dirty="0">
              <a:solidFill>
                <a:srgbClr val="0000FF"/>
              </a:solidFill>
              <a:latin typeface="Comic Sans MS" pitchFamily="66" charset="0"/>
              <a:ea typeface="굴림" pitchFamily="50" charset="-127"/>
              <a:cs typeface="Arial" charset="0"/>
              <a:sym typeface="Symbol" pitchFamily="18" charset="2"/>
            </a:endParaRPr>
          </a:p>
          <a:p>
            <a:pPr>
              <a:spcBef>
                <a:spcPct val="30000"/>
              </a:spcBef>
              <a:buClr>
                <a:schemeClr val="folHlink"/>
              </a:buClr>
              <a:buSzPct val="110000"/>
              <a:buFont typeface="Wingdings" pitchFamily="2" charset="2"/>
              <a:buNone/>
            </a:pPr>
            <a:r>
              <a:rPr lang="en-US" sz="2400" b="1" dirty="0">
                <a:solidFill>
                  <a:srgbClr val="FF0000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Idea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</a:t>
            </a: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for estimating </a:t>
            </a:r>
            <a:r>
              <a:rPr lang="en-US" sz="2400" b="1" dirty="0" err="1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num</a:t>
            </a: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of </a:t>
            </a:r>
            <a:r>
              <a:rPr lang="en-US" sz="2400" b="1" dirty="0">
                <a:solidFill>
                  <a:srgbClr val="008000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cc’s</a:t>
            </a: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in graph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H </a:t>
            </a: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(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c(H)</a:t>
            </a: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): </a:t>
            </a:r>
            <a:b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</a:b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For vertex 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v</a:t>
            </a: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, </a:t>
            </a:r>
            <a:r>
              <a:rPr lang="en-US" sz="2400" b="1" dirty="0" err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n</a:t>
            </a:r>
            <a:r>
              <a:rPr lang="en-US" sz="2400" b="1" baseline="-25000" dirty="0" err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v</a:t>
            </a: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= </a:t>
            </a:r>
            <a:r>
              <a:rPr lang="en-US" sz="2400" b="1" dirty="0" err="1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num</a:t>
            </a: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of vertices in 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cc</a:t>
            </a: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of 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v</a:t>
            </a: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.</a:t>
            </a:r>
          </a:p>
          <a:p>
            <a:pPr>
              <a:spcBef>
                <a:spcPct val="30000"/>
              </a:spcBef>
              <a:buClr>
                <a:schemeClr val="folHlink"/>
              </a:buClr>
              <a:buSzPct val="110000"/>
              <a:buFont typeface="Wingdings" pitchFamily="2" charset="2"/>
              <a:buNone/>
            </a:pP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Then: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    c(H) = </a:t>
            </a:r>
            <a:r>
              <a:rPr lang="en-US" sz="28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</a:t>
            </a:r>
            <a:r>
              <a:rPr lang="en-US" sz="2400" b="1" baseline="-25000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v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(1/</a:t>
            </a:r>
            <a:r>
              <a:rPr lang="en-US" sz="2400" b="1" dirty="0" err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n</a:t>
            </a:r>
            <a:r>
              <a:rPr lang="en-US" sz="2400" b="1" baseline="-25000" dirty="0" err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v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)</a:t>
            </a:r>
          </a:p>
        </p:txBody>
      </p:sp>
      <p:grpSp>
        <p:nvGrpSpPr>
          <p:cNvPr id="982068" name="Group 52"/>
          <p:cNvGrpSpPr>
            <a:grpSpLocks/>
          </p:cNvGrpSpPr>
          <p:nvPr/>
        </p:nvGrpSpPr>
        <p:grpSpPr bwMode="auto">
          <a:xfrm>
            <a:off x="1600200" y="2362200"/>
            <a:ext cx="4495800" cy="762000"/>
            <a:chOff x="1008" y="1440"/>
            <a:chExt cx="2832" cy="480"/>
          </a:xfrm>
        </p:grpSpPr>
        <p:sp>
          <p:nvSpPr>
            <p:cNvPr id="982028" name="Oval 12"/>
            <p:cNvSpPr>
              <a:spLocks noChangeArrowheads="1"/>
            </p:cNvSpPr>
            <p:nvPr/>
          </p:nvSpPr>
          <p:spPr bwMode="auto">
            <a:xfrm>
              <a:off x="1008" y="1440"/>
              <a:ext cx="816" cy="480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2029" name="Oval 13"/>
            <p:cNvSpPr>
              <a:spLocks noChangeArrowheads="1"/>
            </p:cNvSpPr>
            <p:nvPr/>
          </p:nvSpPr>
          <p:spPr bwMode="auto">
            <a:xfrm>
              <a:off x="3168" y="1440"/>
              <a:ext cx="672" cy="432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2030" name="Oval 14"/>
            <p:cNvSpPr>
              <a:spLocks noChangeArrowheads="1"/>
            </p:cNvSpPr>
            <p:nvPr/>
          </p:nvSpPr>
          <p:spPr bwMode="auto">
            <a:xfrm>
              <a:off x="2064" y="1440"/>
              <a:ext cx="672" cy="432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2045" name="Oval 29"/>
            <p:cNvSpPr>
              <a:spLocks noChangeArrowheads="1"/>
            </p:cNvSpPr>
            <p:nvPr/>
          </p:nvSpPr>
          <p:spPr bwMode="auto">
            <a:xfrm>
              <a:off x="1056" y="1584"/>
              <a:ext cx="240" cy="144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2046" name="Oval 30"/>
            <p:cNvSpPr>
              <a:spLocks noChangeArrowheads="1"/>
            </p:cNvSpPr>
            <p:nvPr/>
          </p:nvSpPr>
          <p:spPr bwMode="auto">
            <a:xfrm>
              <a:off x="1248" y="1728"/>
              <a:ext cx="288" cy="144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2047" name="Oval 31"/>
            <p:cNvSpPr>
              <a:spLocks noChangeArrowheads="1"/>
            </p:cNvSpPr>
            <p:nvPr/>
          </p:nvSpPr>
          <p:spPr bwMode="auto">
            <a:xfrm>
              <a:off x="2208" y="1488"/>
              <a:ext cx="288" cy="144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2048" name="Oval 32"/>
            <p:cNvSpPr>
              <a:spLocks noChangeArrowheads="1"/>
            </p:cNvSpPr>
            <p:nvPr/>
          </p:nvSpPr>
          <p:spPr bwMode="auto">
            <a:xfrm>
              <a:off x="3504" y="1632"/>
              <a:ext cx="288" cy="144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2049" name="Oval 33"/>
            <p:cNvSpPr>
              <a:spLocks noChangeArrowheads="1"/>
            </p:cNvSpPr>
            <p:nvPr/>
          </p:nvSpPr>
          <p:spPr bwMode="auto">
            <a:xfrm>
              <a:off x="3408" y="1488"/>
              <a:ext cx="144" cy="96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2050" name="Oval 34"/>
            <p:cNvSpPr>
              <a:spLocks noChangeArrowheads="1"/>
            </p:cNvSpPr>
            <p:nvPr/>
          </p:nvSpPr>
          <p:spPr bwMode="auto">
            <a:xfrm>
              <a:off x="3216" y="1632"/>
              <a:ext cx="144" cy="96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2051" name="Oval 35"/>
            <p:cNvSpPr>
              <a:spLocks noChangeArrowheads="1"/>
            </p:cNvSpPr>
            <p:nvPr/>
          </p:nvSpPr>
          <p:spPr bwMode="auto">
            <a:xfrm>
              <a:off x="2400" y="1728"/>
              <a:ext cx="144" cy="96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2052" name="Oval 36"/>
            <p:cNvSpPr>
              <a:spLocks noChangeArrowheads="1"/>
            </p:cNvSpPr>
            <p:nvPr/>
          </p:nvSpPr>
          <p:spPr bwMode="auto">
            <a:xfrm>
              <a:off x="1488" y="1536"/>
              <a:ext cx="144" cy="96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2053" name="Line 37"/>
            <p:cNvSpPr>
              <a:spLocks noChangeShapeType="1"/>
            </p:cNvSpPr>
            <p:nvPr/>
          </p:nvSpPr>
          <p:spPr bwMode="auto">
            <a:xfrm flipV="1">
              <a:off x="1248" y="1584"/>
              <a:ext cx="240" cy="48"/>
            </a:xfrm>
            <a:prstGeom prst="line">
              <a:avLst/>
            </a:prstGeom>
            <a:noFill/>
            <a:ln w="38100" cmpd="dbl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82054" name="Line 38"/>
            <p:cNvSpPr>
              <a:spLocks noChangeShapeType="1"/>
            </p:cNvSpPr>
            <p:nvPr/>
          </p:nvSpPr>
          <p:spPr bwMode="auto">
            <a:xfrm flipH="1">
              <a:off x="1440" y="1639"/>
              <a:ext cx="133" cy="137"/>
            </a:xfrm>
            <a:prstGeom prst="line">
              <a:avLst/>
            </a:prstGeom>
            <a:noFill/>
            <a:ln w="38100" cmpd="dbl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82055" name="Line 39"/>
            <p:cNvSpPr>
              <a:spLocks noChangeShapeType="1"/>
            </p:cNvSpPr>
            <p:nvPr/>
          </p:nvSpPr>
          <p:spPr bwMode="auto">
            <a:xfrm>
              <a:off x="1632" y="1584"/>
              <a:ext cx="587" cy="0"/>
            </a:xfrm>
            <a:prstGeom prst="line">
              <a:avLst/>
            </a:prstGeom>
            <a:noFill/>
            <a:ln w="76200" cmpd="tri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82056" name="Line 40"/>
            <p:cNvSpPr>
              <a:spLocks noChangeShapeType="1"/>
            </p:cNvSpPr>
            <p:nvPr/>
          </p:nvSpPr>
          <p:spPr bwMode="auto">
            <a:xfrm>
              <a:off x="2352" y="1584"/>
              <a:ext cx="96" cy="144"/>
            </a:xfrm>
            <a:prstGeom prst="line">
              <a:avLst/>
            </a:prstGeom>
            <a:noFill/>
            <a:ln w="38100" cmpd="dbl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82057" name="Line 41"/>
            <p:cNvSpPr>
              <a:spLocks noChangeShapeType="1"/>
            </p:cNvSpPr>
            <p:nvPr/>
          </p:nvSpPr>
          <p:spPr bwMode="auto">
            <a:xfrm flipV="1">
              <a:off x="2515" y="1680"/>
              <a:ext cx="701" cy="96"/>
            </a:xfrm>
            <a:prstGeom prst="line">
              <a:avLst/>
            </a:prstGeom>
            <a:noFill/>
            <a:ln w="76200" cmpd="tri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82058" name="Line 42"/>
            <p:cNvSpPr>
              <a:spLocks noChangeShapeType="1"/>
            </p:cNvSpPr>
            <p:nvPr/>
          </p:nvSpPr>
          <p:spPr bwMode="auto">
            <a:xfrm flipH="1">
              <a:off x="3312" y="1536"/>
              <a:ext cx="96" cy="96"/>
            </a:xfrm>
            <a:prstGeom prst="line">
              <a:avLst/>
            </a:prstGeom>
            <a:noFill/>
            <a:ln w="38100" cmpd="dbl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82059" name="Line 43"/>
            <p:cNvSpPr>
              <a:spLocks noChangeShapeType="1"/>
            </p:cNvSpPr>
            <p:nvPr/>
          </p:nvSpPr>
          <p:spPr bwMode="auto">
            <a:xfrm>
              <a:off x="3360" y="1680"/>
              <a:ext cx="144" cy="48"/>
            </a:xfrm>
            <a:prstGeom prst="line">
              <a:avLst/>
            </a:prstGeom>
            <a:noFill/>
            <a:ln w="38100" cmpd="dbl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82062" name="Line 46"/>
            <p:cNvSpPr>
              <a:spLocks noChangeShapeType="1"/>
            </p:cNvSpPr>
            <p:nvPr/>
          </p:nvSpPr>
          <p:spPr bwMode="auto">
            <a:xfrm flipH="1">
              <a:off x="1344" y="1776"/>
              <a:ext cx="96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82063" name="Line 47"/>
            <p:cNvSpPr>
              <a:spLocks noChangeShapeType="1"/>
            </p:cNvSpPr>
            <p:nvPr/>
          </p:nvSpPr>
          <p:spPr bwMode="auto">
            <a:xfrm>
              <a:off x="1344" y="1776"/>
              <a:ext cx="48" cy="4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82064" name="Line 48"/>
            <p:cNvSpPr>
              <a:spLocks noChangeShapeType="1"/>
            </p:cNvSpPr>
            <p:nvPr/>
          </p:nvSpPr>
          <p:spPr bwMode="auto">
            <a:xfrm flipH="1" flipV="1">
              <a:off x="1152" y="1632"/>
              <a:ext cx="48" cy="4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82065" name="Line 49"/>
            <p:cNvSpPr>
              <a:spLocks noChangeShapeType="1"/>
            </p:cNvSpPr>
            <p:nvPr/>
          </p:nvSpPr>
          <p:spPr bwMode="auto">
            <a:xfrm flipV="1">
              <a:off x="1200" y="1632"/>
              <a:ext cx="48" cy="4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82066" name="Line 50"/>
            <p:cNvSpPr>
              <a:spLocks noChangeShapeType="1"/>
            </p:cNvSpPr>
            <p:nvPr/>
          </p:nvSpPr>
          <p:spPr bwMode="auto">
            <a:xfrm flipH="1">
              <a:off x="1104" y="1680"/>
              <a:ext cx="96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82082" name="Text Box 66"/>
          <p:cNvSpPr txBox="1">
            <a:spLocks noChangeArrowheads="1"/>
          </p:cNvSpPr>
          <p:nvPr/>
        </p:nvSpPr>
        <p:spPr bwMode="auto">
          <a:xfrm>
            <a:off x="5789613" y="5688013"/>
            <a:ext cx="11430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99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C222B7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sym typeface="Symbol" pitchFamily="18" charset="2"/>
              </a:rPr>
              <a:t>2(1/2)</a:t>
            </a:r>
          </a:p>
        </p:txBody>
      </p:sp>
      <p:sp>
        <p:nvSpPr>
          <p:cNvPr id="982083" name="Text Box 67"/>
          <p:cNvSpPr txBox="1">
            <a:spLocks noChangeArrowheads="1"/>
          </p:cNvSpPr>
          <p:nvPr/>
        </p:nvSpPr>
        <p:spPr bwMode="auto">
          <a:xfrm>
            <a:off x="7543800" y="5257800"/>
            <a:ext cx="1143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99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C222B7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sym typeface="Symbol" pitchFamily="18" charset="2"/>
              </a:rPr>
              <a:t>3(1/3)</a:t>
            </a:r>
          </a:p>
        </p:txBody>
      </p:sp>
      <p:grpSp>
        <p:nvGrpSpPr>
          <p:cNvPr id="982092" name="Group 76"/>
          <p:cNvGrpSpPr>
            <a:grpSpLocks/>
          </p:cNvGrpSpPr>
          <p:nvPr/>
        </p:nvGrpSpPr>
        <p:grpSpPr bwMode="auto">
          <a:xfrm>
            <a:off x="4800600" y="5486400"/>
            <a:ext cx="2819400" cy="914400"/>
            <a:chOff x="3024" y="3456"/>
            <a:chExt cx="1776" cy="576"/>
          </a:xfrm>
        </p:grpSpPr>
        <p:sp>
          <p:nvSpPr>
            <p:cNvPr id="982069" name="Oval 53"/>
            <p:cNvSpPr>
              <a:spLocks noChangeArrowheads="1"/>
            </p:cNvSpPr>
            <p:nvPr/>
          </p:nvSpPr>
          <p:spPr bwMode="auto">
            <a:xfrm>
              <a:off x="3024" y="3648"/>
              <a:ext cx="432" cy="384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2070" name="Oval 54"/>
            <p:cNvSpPr>
              <a:spLocks noChangeArrowheads="1"/>
            </p:cNvSpPr>
            <p:nvPr/>
          </p:nvSpPr>
          <p:spPr bwMode="auto">
            <a:xfrm>
              <a:off x="4416" y="3456"/>
              <a:ext cx="384" cy="336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2071" name="Oval 55"/>
            <p:cNvSpPr>
              <a:spLocks noChangeArrowheads="1"/>
            </p:cNvSpPr>
            <p:nvPr/>
          </p:nvSpPr>
          <p:spPr bwMode="auto">
            <a:xfrm>
              <a:off x="3120" y="3744"/>
              <a:ext cx="48" cy="48"/>
            </a:xfrm>
            <a:prstGeom prst="ellipse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2072" name="Oval 56"/>
            <p:cNvSpPr>
              <a:spLocks noChangeArrowheads="1"/>
            </p:cNvSpPr>
            <p:nvPr/>
          </p:nvSpPr>
          <p:spPr bwMode="auto">
            <a:xfrm>
              <a:off x="3264" y="3744"/>
              <a:ext cx="48" cy="48"/>
            </a:xfrm>
            <a:prstGeom prst="ellipse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GB"/>
            </a:p>
          </p:txBody>
        </p:sp>
        <p:sp>
          <p:nvSpPr>
            <p:cNvPr id="982073" name="Oval 57"/>
            <p:cNvSpPr>
              <a:spLocks noChangeArrowheads="1"/>
            </p:cNvSpPr>
            <p:nvPr/>
          </p:nvSpPr>
          <p:spPr bwMode="auto">
            <a:xfrm>
              <a:off x="3120" y="3888"/>
              <a:ext cx="48" cy="48"/>
            </a:xfrm>
            <a:prstGeom prst="ellipse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2074" name="Oval 58"/>
            <p:cNvSpPr>
              <a:spLocks noChangeArrowheads="1"/>
            </p:cNvSpPr>
            <p:nvPr/>
          </p:nvSpPr>
          <p:spPr bwMode="auto">
            <a:xfrm>
              <a:off x="3264" y="3888"/>
              <a:ext cx="48" cy="48"/>
            </a:xfrm>
            <a:prstGeom prst="ellipse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2075" name="Oval 59"/>
            <p:cNvSpPr>
              <a:spLocks noChangeArrowheads="1"/>
            </p:cNvSpPr>
            <p:nvPr/>
          </p:nvSpPr>
          <p:spPr bwMode="auto">
            <a:xfrm>
              <a:off x="4512" y="3552"/>
              <a:ext cx="48" cy="48"/>
            </a:xfrm>
            <a:prstGeom prst="ellipse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2076" name="Oval 60"/>
            <p:cNvSpPr>
              <a:spLocks noChangeArrowheads="1"/>
            </p:cNvSpPr>
            <p:nvPr/>
          </p:nvSpPr>
          <p:spPr bwMode="auto">
            <a:xfrm>
              <a:off x="4608" y="3696"/>
              <a:ext cx="48" cy="48"/>
            </a:xfrm>
            <a:prstGeom prst="ellipse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2077" name="Oval 61"/>
            <p:cNvSpPr>
              <a:spLocks noChangeArrowheads="1"/>
            </p:cNvSpPr>
            <p:nvPr/>
          </p:nvSpPr>
          <p:spPr bwMode="auto">
            <a:xfrm>
              <a:off x="4656" y="3552"/>
              <a:ext cx="48" cy="48"/>
            </a:xfrm>
            <a:prstGeom prst="ellipse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2078" name="Oval 62"/>
            <p:cNvSpPr>
              <a:spLocks noChangeArrowheads="1"/>
            </p:cNvSpPr>
            <p:nvPr/>
          </p:nvSpPr>
          <p:spPr bwMode="auto">
            <a:xfrm>
              <a:off x="4006" y="3897"/>
              <a:ext cx="48" cy="48"/>
            </a:xfrm>
            <a:prstGeom prst="ellipse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2079" name="Oval 63"/>
            <p:cNvSpPr>
              <a:spLocks noChangeArrowheads="1"/>
            </p:cNvSpPr>
            <p:nvPr/>
          </p:nvSpPr>
          <p:spPr bwMode="auto">
            <a:xfrm>
              <a:off x="4162" y="3875"/>
              <a:ext cx="48" cy="48"/>
            </a:xfrm>
            <a:prstGeom prst="ellipse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2080" name="Oval 64"/>
            <p:cNvSpPr>
              <a:spLocks noChangeArrowheads="1"/>
            </p:cNvSpPr>
            <p:nvPr/>
          </p:nvSpPr>
          <p:spPr bwMode="auto">
            <a:xfrm>
              <a:off x="3936" y="3792"/>
              <a:ext cx="336" cy="240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2084" name="Line 68"/>
            <p:cNvSpPr>
              <a:spLocks noChangeShapeType="1"/>
            </p:cNvSpPr>
            <p:nvPr/>
          </p:nvSpPr>
          <p:spPr bwMode="auto">
            <a:xfrm>
              <a:off x="3156" y="3765"/>
              <a:ext cx="111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82085" name="Line 69"/>
            <p:cNvSpPr>
              <a:spLocks noChangeShapeType="1"/>
            </p:cNvSpPr>
            <p:nvPr/>
          </p:nvSpPr>
          <p:spPr bwMode="auto">
            <a:xfrm flipH="1">
              <a:off x="3164" y="3774"/>
              <a:ext cx="111" cy="12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82086" name="Line 70"/>
            <p:cNvSpPr>
              <a:spLocks noChangeShapeType="1"/>
            </p:cNvSpPr>
            <p:nvPr/>
          </p:nvSpPr>
          <p:spPr bwMode="auto">
            <a:xfrm flipH="1">
              <a:off x="3147" y="3912"/>
              <a:ext cx="12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82087" name="Line 71"/>
            <p:cNvSpPr>
              <a:spLocks noChangeShapeType="1"/>
            </p:cNvSpPr>
            <p:nvPr/>
          </p:nvSpPr>
          <p:spPr bwMode="auto">
            <a:xfrm>
              <a:off x="3138" y="3783"/>
              <a:ext cx="0" cy="129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82089" name="Line 73"/>
            <p:cNvSpPr>
              <a:spLocks noChangeShapeType="1"/>
            </p:cNvSpPr>
            <p:nvPr/>
          </p:nvSpPr>
          <p:spPr bwMode="auto">
            <a:xfrm flipV="1">
              <a:off x="4040" y="3894"/>
              <a:ext cx="121" cy="2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82090" name="Line 74"/>
            <p:cNvSpPr>
              <a:spLocks noChangeShapeType="1"/>
            </p:cNvSpPr>
            <p:nvPr/>
          </p:nvSpPr>
          <p:spPr bwMode="auto">
            <a:xfrm>
              <a:off x="4560" y="3600"/>
              <a:ext cx="66" cy="11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82091" name="Line 75"/>
            <p:cNvSpPr>
              <a:spLocks noChangeShapeType="1"/>
            </p:cNvSpPr>
            <p:nvPr/>
          </p:nvSpPr>
          <p:spPr bwMode="auto">
            <a:xfrm flipH="1">
              <a:off x="4634" y="3600"/>
              <a:ext cx="22" cy="105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82093" name="Text Box 77"/>
          <p:cNvSpPr txBox="1">
            <a:spLocks noChangeArrowheads="1"/>
          </p:cNvSpPr>
          <p:nvPr/>
        </p:nvSpPr>
        <p:spPr bwMode="auto">
          <a:xfrm>
            <a:off x="4495800" y="5486400"/>
            <a:ext cx="1143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99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C222B7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sym typeface="Symbol" pitchFamily="18" charset="2"/>
              </a:rPr>
              <a:t>4(1/4)</a:t>
            </a:r>
          </a:p>
        </p:txBody>
      </p:sp>
      <p:sp>
        <p:nvSpPr>
          <p:cNvPr id="52" name="AutoShape 30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0450" y="6545263"/>
            <a:ext cx="381000" cy="228600"/>
          </a:xfrm>
          <a:prstGeom prst="actionButtonForwardNex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20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2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20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20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20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20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2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2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2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2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2082" grpId="0"/>
      <p:bldP spid="982083" grpId="0"/>
      <p:bldP spid="982093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509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458200" cy="685800"/>
          </a:xfrm>
        </p:spPr>
        <p:txBody>
          <a:bodyPr/>
          <a:lstStyle/>
          <a:p>
            <a:r>
              <a:rPr lang="en-US" sz="2800" b="1" dirty="0" smtClean="0">
                <a:solidFill>
                  <a:srgbClr val="C222B7"/>
                </a:solidFill>
                <a:latin typeface="Comic Sans MS" pitchFamily="66" charset="0"/>
              </a:rPr>
              <a:t>MST (</a:t>
            </a:r>
            <a:r>
              <a:rPr lang="en-US" sz="2800" b="1" dirty="0" err="1" smtClean="0">
                <a:solidFill>
                  <a:srgbClr val="C222B7"/>
                </a:solidFill>
                <a:latin typeface="Comic Sans MS" pitchFamily="66" charset="0"/>
              </a:rPr>
              <a:t>cont</a:t>
            </a:r>
            <a:r>
              <a:rPr lang="en-US" sz="2800" b="1" dirty="0" smtClean="0">
                <a:solidFill>
                  <a:srgbClr val="C222B7"/>
                </a:solidFill>
                <a:latin typeface="Comic Sans MS" pitchFamily="66" charset="0"/>
              </a:rPr>
              <a:t>)</a:t>
            </a:r>
            <a:endParaRPr lang="en-US" sz="2800" b="1" dirty="0">
              <a:solidFill>
                <a:srgbClr val="C222B7"/>
              </a:solidFill>
              <a:latin typeface="Comic Sans MS" pitchFamily="66" charset="0"/>
            </a:endParaRPr>
          </a:p>
        </p:txBody>
      </p:sp>
      <p:sp>
        <p:nvSpPr>
          <p:cNvPr id="985092" name="Text Box 4"/>
          <p:cNvSpPr txBox="1">
            <a:spLocks noChangeArrowheads="1"/>
          </p:cNvSpPr>
          <p:nvPr/>
        </p:nvSpPr>
        <p:spPr bwMode="auto">
          <a:xfrm>
            <a:off x="309349" y="762000"/>
            <a:ext cx="8534400" cy="59523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30000"/>
              </a:spcBef>
              <a:buClr>
                <a:schemeClr val="folHlink"/>
              </a:buClr>
              <a:buSzPct val="110000"/>
              <a:buFont typeface="Wingdings" pitchFamily="2" charset="2"/>
              <a:buNone/>
            </a:pP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c(H) = </a:t>
            </a:r>
            <a:r>
              <a:rPr lang="en-US" sz="28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</a:t>
            </a:r>
            <a:r>
              <a:rPr lang="en-US" sz="2400" b="1" baseline="-25000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v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(1/</a:t>
            </a:r>
            <a:r>
              <a:rPr lang="en-US" sz="2400" b="1" dirty="0" err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n</a:t>
            </a:r>
            <a:r>
              <a:rPr lang="en-US" sz="2400" b="1" baseline="-25000" dirty="0" err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v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)   (</a:t>
            </a:r>
            <a:r>
              <a:rPr lang="en-US" sz="2400" b="1" dirty="0" err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n</a:t>
            </a:r>
            <a:r>
              <a:rPr lang="en-US" sz="2400" b="1" baseline="-25000" dirty="0" err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v</a:t>
            </a: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= </a:t>
            </a:r>
            <a:r>
              <a:rPr lang="en-US" sz="2400" b="1" dirty="0" err="1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num</a:t>
            </a: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of vertices in 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cc</a:t>
            </a: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of 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v</a:t>
            </a: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)</a:t>
            </a:r>
            <a:endParaRPr lang="en-US" sz="2400" b="1" dirty="0">
              <a:solidFill>
                <a:srgbClr val="0000FF"/>
              </a:solidFill>
              <a:latin typeface="Comic Sans MS" pitchFamily="66" charset="0"/>
              <a:ea typeface="굴림" pitchFamily="50" charset="-127"/>
              <a:cs typeface="Arial" charset="0"/>
              <a:sym typeface="Symbol" pitchFamily="18" charset="2"/>
            </a:endParaRPr>
          </a:p>
          <a:p>
            <a:pPr>
              <a:spcBef>
                <a:spcPct val="30000"/>
              </a:spcBef>
              <a:buClr>
                <a:schemeClr val="folHlink"/>
              </a:buClr>
              <a:buSzPct val="110000"/>
              <a:buFont typeface="Wingdings" pitchFamily="2" charset="2"/>
              <a:buNone/>
            </a:pP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Can estimate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c(H) </a:t>
            </a:r>
            <a:r>
              <a:rPr lang="en-US" sz="2400" b="1" dirty="0" smtClean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by: selecting sample </a:t>
            </a:r>
            <a:r>
              <a:rPr lang="en-US" sz="2400" b="1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R</a:t>
            </a:r>
            <a:r>
              <a:rPr lang="en-US" sz="2400" b="1" dirty="0" smtClean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of vertices, for each </a:t>
            </a:r>
            <a:r>
              <a:rPr lang="en-US" sz="2400" b="1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v </a:t>
            </a:r>
            <a:r>
              <a:rPr lang="en-US" sz="2400" b="1" dirty="0" smtClean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in</a:t>
            </a:r>
            <a:r>
              <a:rPr lang="en-US" sz="2400" b="1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R, </a:t>
            </a:r>
            <a:r>
              <a:rPr lang="en-US" sz="2400" b="1" dirty="0" smtClean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finding</a:t>
            </a:r>
            <a:r>
              <a:rPr lang="en-US" sz="2400" b="1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n</a:t>
            </a:r>
            <a:r>
              <a:rPr lang="en-US" sz="2400" b="1" baseline="-25000" dirty="0" err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v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</a:t>
            </a:r>
            <a:r>
              <a:rPr lang="en-US" sz="2400" b="1" dirty="0" smtClean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(</a:t>
            </a: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using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BFS</a:t>
            </a:r>
            <a:r>
              <a:rPr lang="en-US" sz="2400" b="1" dirty="0" smtClean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)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</a:t>
            </a:r>
            <a:r>
              <a:rPr lang="en-US" sz="2400" b="1" dirty="0" smtClean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and taking (normalized) sum over sample:</a:t>
            </a:r>
            <a:br>
              <a:rPr lang="en-US" sz="2400" b="1" dirty="0" smtClean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</a:br>
            <a:r>
              <a:rPr lang="en-US" sz="2400" b="1" dirty="0" smtClean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       </a:t>
            </a:r>
            <a:r>
              <a:rPr lang="en-US" sz="2400" b="1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(n/|R|)</a:t>
            </a:r>
            <a:r>
              <a:rPr lang="en-US" sz="2800" b="1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</a:t>
            </a:r>
            <a:r>
              <a:rPr lang="en-US" sz="28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</a:t>
            </a:r>
            <a:r>
              <a:rPr lang="en-US" sz="2400" b="1" baseline="-25000" dirty="0" err="1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v</a:t>
            </a:r>
            <a:r>
              <a:rPr lang="en-US" sz="2400" b="1" baseline="-25000" dirty="0" err="1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R</a:t>
            </a:r>
            <a:r>
              <a:rPr lang="en-US" sz="2400" b="1" baseline="-25000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</a:t>
            </a:r>
            <a:r>
              <a:rPr lang="en-US" sz="2400" b="1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(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1/</a:t>
            </a:r>
            <a:r>
              <a:rPr lang="en-US" sz="2400" b="1" dirty="0" err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n</a:t>
            </a:r>
            <a:r>
              <a:rPr lang="en-US" sz="2400" b="1" baseline="-25000" dirty="0" err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v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) </a:t>
            </a:r>
          </a:p>
          <a:p>
            <a:pPr>
              <a:spcBef>
                <a:spcPct val="30000"/>
              </a:spcBef>
              <a:buClr>
                <a:schemeClr val="folHlink"/>
              </a:buClr>
              <a:buSzPct val="110000"/>
              <a:buFont typeface="Wingdings" pitchFamily="2" charset="2"/>
              <a:buNone/>
            </a:pPr>
            <a:r>
              <a:rPr lang="en-US" sz="2400" b="1" dirty="0" smtClean="0">
                <a:solidFill>
                  <a:srgbClr val="FF0000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Difficulty</a:t>
            </a:r>
            <a:r>
              <a:rPr lang="en-US" sz="2400" b="1" dirty="0">
                <a:solidFill>
                  <a:srgbClr val="FF0000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: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</a:t>
            </a: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if </a:t>
            </a:r>
            <a:r>
              <a:rPr lang="en-US" sz="2400" b="1" dirty="0" err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n</a:t>
            </a:r>
            <a:r>
              <a:rPr lang="en-US" sz="2400" b="1" baseline="-25000" dirty="0" err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v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</a:t>
            </a: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is </a:t>
            </a:r>
            <a:r>
              <a:rPr lang="en-US" sz="2400" b="1" dirty="0">
                <a:solidFill>
                  <a:srgbClr val="008000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large</a:t>
            </a: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, then </a:t>
            </a:r>
            <a:r>
              <a:rPr lang="en-US" sz="2400" b="1" dirty="0">
                <a:solidFill>
                  <a:srgbClr val="008000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“expensive”</a:t>
            </a:r>
          </a:p>
          <a:p>
            <a:pPr>
              <a:spcBef>
                <a:spcPct val="30000"/>
              </a:spcBef>
              <a:buClr>
                <a:schemeClr val="folHlink"/>
              </a:buClr>
              <a:buSzPct val="110000"/>
              <a:buFont typeface="Wingdings" pitchFamily="2" charset="2"/>
              <a:buNone/>
            </a:pP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Let 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S = {v : </a:t>
            </a:r>
            <a:r>
              <a:rPr lang="en-US" sz="2400" b="1" dirty="0" err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n</a:t>
            </a:r>
            <a:r>
              <a:rPr lang="en-US" sz="2400" b="1" baseline="-25000" dirty="0" err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v</a:t>
            </a:r>
            <a:r>
              <a:rPr lang="en-US" sz="2400" b="1" baseline="-25000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ea typeface="굴림" pitchFamily="50" charset="-127"/>
                <a:cs typeface="Times New Roman" pitchFamily="18" charset="0"/>
                <a:sym typeface="Symbol" pitchFamily="18" charset="2"/>
              </a:rPr>
              <a:t>≤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2400" b="1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Times New Roman" pitchFamily="18" charset="0"/>
                <a:sym typeface="Symbol" pitchFamily="18" charset="2"/>
              </a:rPr>
              <a:t>B}. </a:t>
            </a:r>
            <a:r>
              <a:rPr lang="en-US" sz="2400" b="1" dirty="0" smtClean="0">
                <a:latin typeface="Comic Sans MS" pitchFamily="66" charset="0"/>
                <a:ea typeface="굴림" pitchFamily="50" charset="-127"/>
                <a:cs typeface="Times New Roman" pitchFamily="18" charset="0"/>
                <a:sym typeface="Symbol" pitchFamily="18" charset="2"/>
              </a:rPr>
              <a:t>(</a:t>
            </a:r>
            <a:r>
              <a:rPr lang="en-US" sz="2400" b="1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Times New Roman" pitchFamily="18" charset="0"/>
                <a:sym typeface="Symbol" pitchFamily="18" charset="2"/>
              </a:rPr>
              <a:t>S </a:t>
            </a:r>
            <a:r>
              <a:rPr lang="en-US" sz="2400" b="1" dirty="0" smtClean="0">
                <a:latin typeface="Comic Sans MS" pitchFamily="66" charset="0"/>
                <a:ea typeface="굴림" pitchFamily="50" charset="-127"/>
                <a:cs typeface="Times New Roman" pitchFamily="18" charset="0"/>
                <a:sym typeface="Symbol" pitchFamily="18" charset="2"/>
              </a:rPr>
              <a:t>for </a:t>
            </a:r>
            <a:r>
              <a:rPr lang="en-US" sz="2400" b="1" dirty="0" smtClean="0">
                <a:solidFill>
                  <a:srgbClr val="008000"/>
                </a:solidFill>
                <a:latin typeface="Comic Sans MS" pitchFamily="66" charset="0"/>
                <a:ea typeface="굴림" pitchFamily="50" charset="-127"/>
                <a:cs typeface="Times New Roman" pitchFamily="18" charset="0"/>
                <a:sym typeface="Symbol" pitchFamily="18" charset="2"/>
              </a:rPr>
              <a:t>“small”</a:t>
            </a:r>
            <a:r>
              <a:rPr lang="en-US" sz="2400" b="1" dirty="0" smtClean="0">
                <a:latin typeface="Comic Sans MS" pitchFamily="66" charset="0"/>
                <a:ea typeface="굴림" pitchFamily="50" charset="-127"/>
                <a:cs typeface="Times New Roman" pitchFamily="18" charset="0"/>
                <a:sym typeface="Symbol" pitchFamily="18" charset="2"/>
              </a:rPr>
              <a:t>)</a:t>
            </a:r>
          </a:p>
          <a:p>
            <a:pPr>
              <a:spcBef>
                <a:spcPct val="30000"/>
              </a:spcBef>
              <a:buClr>
                <a:schemeClr val="folHlink"/>
              </a:buClr>
              <a:buSzPct val="110000"/>
              <a:buFont typeface="Wingdings" pitchFamily="2" charset="2"/>
              <a:buNone/>
            </a:pP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2400" b="1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Times New Roman" pitchFamily="18" charset="0"/>
                <a:sym typeface="Symbol" pitchFamily="18" charset="2"/>
              </a:rPr>
              <a:t>     </a:t>
            </a:r>
            <a:r>
              <a:rPr lang="en-US" sz="28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</a:t>
            </a:r>
            <a:r>
              <a:rPr lang="en-US" sz="2400" b="1" baseline="-25000" dirty="0" err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vS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(1/</a:t>
            </a:r>
            <a:r>
              <a:rPr lang="en-US" sz="2400" b="1" dirty="0" err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n</a:t>
            </a:r>
            <a:r>
              <a:rPr lang="en-US" sz="2400" b="1" baseline="-25000" dirty="0" err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v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) 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ea typeface="굴림" pitchFamily="50" charset="-127"/>
                <a:cs typeface="Times New Roman" pitchFamily="18" charset="0"/>
                <a:sym typeface="Symbol" pitchFamily="18" charset="2"/>
              </a:rPr>
              <a:t>&gt;  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Times New Roman" pitchFamily="18" charset="0"/>
                <a:sym typeface="Symbol" pitchFamily="18" charset="2"/>
              </a:rPr>
              <a:t>c(H) – </a:t>
            </a:r>
            <a:r>
              <a:rPr lang="en-US" sz="2400" b="1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Times New Roman" pitchFamily="18" charset="0"/>
                <a:sym typeface="Symbol" pitchFamily="18" charset="2"/>
              </a:rPr>
              <a:t>n/B </a:t>
            </a:r>
          </a:p>
          <a:p>
            <a:pPr>
              <a:spcBef>
                <a:spcPct val="30000"/>
              </a:spcBef>
              <a:buClr>
                <a:schemeClr val="folHlink"/>
              </a:buClr>
              <a:buSzPct val="110000"/>
              <a:buFont typeface="Wingdings" pitchFamily="2" charset="2"/>
              <a:buNone/>
            </a:pPr>
            <a:r>
              <a:rPr lang="en-US" sz="2400" b="1" dirty="0" err="1" smtClean="0">
                <a:latin typeface="Comic Sans MS" pitchFamily="66" charset="0"/>
                <a:ea typeface="굴림" pitchFamily="50" charset="-127"/>
                <a:cs typeface="Times New Roman" pitchFamily="18" charset="0"/>
                <a:sym typeface="Symbol" pitchFamily="18" charset="2"/>
              </a:rPr>
              <a:t>Alg</a:t>
            </a:r>
            <a:r>
              <a:rPr lang="en-US" sz="2400" b="1" dirty="0" smtClean="0">
                <a:latin typeface="Comic Sans MS" pitchFamily="66" charset="0"/>
                <a:ea typeface="굴림" pitchFamily="50" charset="-127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2400" b="1" dirty="0">
                <a:latin typeface="Comic Sans MS" pitchFamily="66" charset="0"/>
                <a:ea typeface="굴림" pitchFamily="50" charset="-127"/>
                <a:cs typeface="Times New Roman" pitchFamily="18" charset="0"/>
                <a:sym typeface="Symbol" pitchFamily="18" charset="2"/>
              </a:rPr>
              <a:t>for estimating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Times New Roman" pitchFamily="18" charset="0"/>
                <a:sym typeface="Symbol" pitchFamily="18" charset="2"/>
              </a:rPr>
              <a:t> c(H) </a:t>
            </a:r>
            <a:r>
              <a:rPr lang="en-US" sz="2400" b="1" dirty="0">
                <a:latin typeface="Comic Sans MS" pitchFamily="66" charset="0"/>
                <a:ea typeface="굴림" pitchFamily="50" charset="-127"/>
                <a:cs typeface="Times New Roman" pitchFamily="18" charset="0"/>
                <a:sym typeface="Symbol" pitchFamily="18" charset="2"/>
              </a:rPr>
              <a:t>selects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2400" b="1" dirty="0" smtClean="0">
                <a:latin typeface="Comic Sans MS" pitchFamily="66" charset="0"/>
                <a:ea typeface="굴림" pitchFamily="50" charset="-127"/>
                <a:cs typeface="Times New Roman" pitchFamily="18" charset="0"/>
                <a:sym typeface="Symbol" pitchFamily="18" charset="2"/>
              </a:rPr>
              <a:t>sample</a:t>
            </a:r>
            <a:r>
              <a:rPr lang="en-US" sz="2400" b="1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Times New Roman" pitchFamily="18" charset="0"/>
                <a:sym typeface="Symbol" pitchFamily="18" charset="2"/>
              </a:rPr>
              <a:t> R </a:t>
            </a:r>
            <a:r>
              <a:rPr lang="en-US" sz="2400" b="1" dirty="0" smtClean="0">
                <a:latin typeface="Comic Sans MS" pitchFamily="66" charset="0"/>
                <a:ea typeface="굴림" pitchFamily="50" charset="-127"/>
                <a:cs typeface="Times New Roman" pitchFamily="18" charset="0"/>
                <a:sym typeface="Symbol" pitchFamily="18" charset="2"/>
              </a:rPr>
              <a:t>of</a:t>
            </a:r>
            <a:r>
              <a:rPr lang="en-US" sz="2400" b="1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2400" b="1" dirty="0">
                <a:latin typeface="Comic Sans MS" pitchFamily="66" charset="0"/>
                <a:ea typeface="굴림" pitchFamily="50" charset="-127"/>
                <a:cs typeface="Times New Roman" pitchFamily="18" charset="0"/>
                <a:sym typeface="Symbol" pitchFamily="18" charset="2"/>
              </a:rPr>
              <a:t>vertices,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2400" b="1" dirty="0">
                <a:latin typeface="Comic Sans MS" pitchFamily="66" charset="0"/>
                <a:ea typeface="굴림" pitchFamily="50" charset="-127"/>
                <a:cs typeface="Times New Roman" pitchFamily="18" charset="0"/>
                <a:sym typeface="Symbol" pitchFamily="18" charset="2"/>
              </a:rPr>
              <a:t>runs </a:t>
            </a:r>
            <a:r>
              <a:rPr lang="en-US" sz="2400" b="1" dirty="0">
                <a:solidFill>
                  <a:srgbClr val="008000"/>
                </a:solidFill>
                <a:latin typeface="Comic Sans MS" pitchFamily="66" charset="0"/>
                <a:ea typeface="굴림" pitchFamily="50" charset="-127"/>
                <a:cs typeface="Times New Roman" pitchFamily="18" charset="0"/>
                <a:sym typeface="Symbol" pitchFamily="18" charset="2"/>
              </a:rPr>
              <a:t>BFS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2400" b="1" dirty="0">
                <a:latin typeface="Comic Sans MS" pitchFamily="66" charset="0"/>
                <a:ea typeface="굴림" pitchFamily="50" charset="-127"/>
                <a:cs typeface="Times New Roman" pitchFamily="18" charset="0"/>
                <a:sym typeface="Symbol" pitchFamily="18" charset="2"/>
              </a:rPr>
              <a:t>on each selected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Times New Roman" pitchFamily="18" charset="0"/>
                <a:sym typeface="Symbol" pitchFamily="18" charset="2"/>
              </a:rPr>
              <a:t> v </a:t>
            </a:r>
            <a:r>
              <a:rPr lang="en-US" sz="2400" b="1" dirty="0" smtClean="0">
                <a:latin typeface="Comic Sans MS" pitchFamily="66" charset="0"/>
                <a:ea typeface="굴림" pitchFamily="50" charset="-127"/>
                <a:cs typeface="Times New Roman" pitchFamily="18" charset="0"/>
                <a:sym typeface="Symbol" pitchFamily="18" charset="2"/>
              </a:rPr>
              <a:t>in</a:t>
            </a:r>
            <a:r>
              <a:rPr lang="en-US" sz="2400" b="1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Times New Roman" pitchFamily="18" charset="0"/>
                <a:sym typeface="Symbol" pitchFamily="18" charset="2"/>
              </a:rPr>
              <a:t> R </a:t>
            </a:r>
            <a:r>
              <a:rPr lang="en-US" sz="2400" b="1" dirty="0" smtClean="0">
                <a:latin typeface="Comic Sans MS" pitchFamily="66" charset="0"/>
                <a:ea typeface="굴림" pitchFamily="50" charset="-127"/>
                <a:cs typeface="Times New Roman" pitchFamily="18" charset="0"/>
                <a:sym typeface="Symbol" pitchFamily="18" charset="2"/>
              </a:rPr>
              <a:t>until </a:t>
            </a:r>
            <a:r>
              <a:rPr lang="en-US" sz="2400" b="1" dirty="0">
                <a:latin typeface="Comic Sans MS" pitchFamily="66" charset="0"/>
                <a:ea typeface="굴림" pitchFamily="50" charset="-127"/>
                <a:cs typeface="Times New Roman" pitchFamily="18" charset="0"/>
                <a:sym typeface="Symbol" pitchFamily="18" charset="2"/>
              </a:rPr>
              <a:t>finds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Times New Roman" pitchFamily="18" charset="0"/>
                <a:sym typeface="Symbol" pitchFamily="18" charset="2"/>
              </a:rPr>
              <a:t>n</a:t>
            </a:r>
            <a:r>
              <a:rPr lang="en-US" sz="2400" b="1" baseline="-25000" dirty="0" err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Times New Roman" pitchFamily="18" charset="0"/>
                <a:sym typeface="Symbol" pitchFamily="18" charset="2"/>
              </a:rPr>
              <a:t>v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2400" b="1" dirty="0">
                <a:solidFill>
                  <a:srgbClr val="FF0000"/>
                </a:solidFill>
                <a:latin typeface="Comic Sans MS" pitchFamily="66" charset="0"/>
                <a:ea typeface="굴림" pitchFamily="50" charset="-127"/>
                <a:cs typeface="Times New Roman" pitchFamily="18" charset="0"/>
                <a:sym typeface="Symbol" pitchFamily="18" charset="2"/>
              </a:rPr>
              <a:t>or </a:t>
            </a:r>
            <a:r>
              <a:rPr lang="en-US" sz="2400" b="1" dirty="0">
                <a:latin typeface="Comic Sans MS" pitchFamily="66" charset="0"/>
                <a:ea typeface="굴림" pitchFamily="50" charset="-127"/>
                <a:cs typeface="Times New Roman" pitchFamily="18" charset="0"/>
                <a:sym typeface="Symbol" pitchFamily="18" charset="2"/>
              </a:rPr>
              <a:t>determines that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Times New Roman" pitchFamily="18" charset="0"/>
                <a:sym typeface="Symbol" pitchFamily="18" charset="2"/>
              </a:rPr>
              <a:t>n</a:t>
            </a:r>
            <a:r>
              <a:rPr lang="en-US" sz="2400" b="1" baseline="-25000" dirty="0" err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Times New Roman" pitchFamily="18" charset="0"/>
                <a:sym typeface="Symbol" pitchFamily="18" charset="2"/>
              </a:rPr>
              <a:t>v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Times New Roman" pitchFamily="18" charset="0"/>
                <a:sym typeface="Symbol" pitchFamily="18" charset="2"/>
              </a:rPr>
              <a:t> &gt; B</a:t>
            </a:r>
            <a:r>
              <a:rPr lang="en-US" sz="2400" b="1" dirty="0" smtClean="0">
                <a:solidFill>
                  <a:srgbClr val="0000FF"/>
                </a:solidFill>
                <a:latin typeface="Verdana" pitchFamily="34" charset="0"/>
                <a:ea typeface="굴림" pitchFamily="50" charset="-127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2400" b="1" dirty="0">
                <a:latin typeface="Comic Sans MS" pitchFamily="66" charset="0"/>
                <a:ea typeface="굴림" pitchFamily="50" charset="-127"/>
                <a:cs typeface="Times New Roman" pitchFamily="18" charset="0"/>
                <a:sym typeface="Symbol" pitchFamily="18" charset="2"/>
              </a:rPr>
              <a:t>(i.e.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Times New Roman" pitchFamily="18" charset="0"/>
                <a:sym typeface="Symbol" pitchFamily="18" charset="2"/>
              </a:rPr>
              <a:t> v S</a:t>
            </a:r>
            <a:r>
              <a:rPr lang="en-US" sz="2400" b="1" dirty="0">
                <a:latin typeface="Comic Sans MS" pitchFamily="66" charset="0"/>
                <a:ea typeface="굴림" pitchFamily="50" charset="-127"/>
                <a:cs typeface="Times New Roman" pitchFamily="18" charset="0"/>
                <a:sym typeface="Symbol" pitchFamily="18" charset="2"/>
              </a:rPr>
              <a:t>). </a:t>
            </a:r>
            <a:endParaRPr lang="en-US" sz="2400" b="1" dirty="0" smtClean="0">
              <a:latin typeface="Comic Sans MS" pitchFamily="66" charset="0"/>
              <a:ea typeface="굴림" pitchFamily="50" charset="-127"/>
              <a:cs typeface="Times New Roman" pitchFamily="18" charset="0"/>
              <a:sym typeface="Symbol" pitchFamily="18" charset="2"/>
            </a:endParaRPr>
          </a:p>
          <a:p>
            <a:pPr>
              <a:spcBef>
                <a:spcPct val="30000"/>
              </a:spcBef>
              <a:buClr>
                <a:schemeClr val="folHlink"/>
              </a:buClr>
              <a:buSzPct val="110000"/>
            </a:pPr>
            <a:r>
              <a:rPr lang="en-US" sz="2400" b="1" dirty="0" smtClean="0">
                <a:latin typeface="Comic Sans MS" pitchFamily="66" charset="0"/>
                <a:ea typeface="굴림" pitchFamily="50" charset="-127"/>
                <a:cs typeface="Times New Roman" pitchFamily="18" charset="0"/>
                <a:sym typeface="Symbol" pitchFamily="18" charset="2"/>
              </a:rPr>
              <a:t>Estimate </a:t>
            </a:r>
            <a:r>
              <a:rPr lang="en-US" sz="2400" b="1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Times New Roman" pitchFamily="18" charset="0"/>
                <a:sym typeface="Symbol" pitchFamily="18" charset="2"/>
              </a:rPr>
              <a:t>c(H)</a:t>
            </a:r>
            <a:r>
              <a:rPr lang="en-US" sz="2400" b="1" dirty="0" smtClean="0">
                <a:latin typeface="Comic Sans MS" pitchFamily="66" charset="0"/>
                <a:ea typeface="굴림" pitchFamily="50" charset="-127"/>
                <a:cs typeface="Times New Roman" pitchFamily="18" charset="0"/>
                <a:sym typeface="Symbol" pitchFamily="18" charset="2"/>
              </a:rPr>
              <a:t> by 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(n/|R|)</a:t>
            </a:r>
            <a:r>
              <a:rPr lang="en-US" sz="28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</a:t>
            </a:r>
            <a:r>
              <a:rPr lang="en-US" sz="2400" b="1" baseline="-25000" dirty="0" err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v</a:t>
            </a:r>
            <a:r>
              <a:rPr lang="en-US" sz="2400" b="1" baseline="-25000" dirty="0" err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</a:t>
            </a:r>
            <a:r>
              <a:rPr lang="en-US" sz="2400" b="1" baseline="-25000" dirty="0" err="1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RS</a:t>
            </a:r>
            <a:r>
              <a:rPr lang="en-US" sz="2400" b="1" baseline="-25000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(1/</a:t>
            </a:r>
            <a:r>
              <a:rPr lang="en-US" sz="2400" b="1" dirty="0" err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n</a:t>
            </a:r>
            <a:r>
              <a:rPr lang="en-US" sz="2400" b="1" baseline="-25000" dirty="0" err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v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) </a:t>
            </a:r>
            <a:endParaRPr lang="en-US" sz="2400" b="1" dirty="0" smtClean="0">
              <a:solidFill>
                <a:srgbClr val="0000FF"/>
              </a:solidFill>
              <a:latin typeface="Comic Sans MS" pitchFamily="66" charset="0"/>
              <a:ea typeface="굴림" pitchFamily="50" charset="-127"/>
              <a:cs typeface="Arial" charset="0"/>
              <a:sym typeface="Symbol" pitchFamily="18" charset="2"/>
            </a:endParaRPr>
          </a:p>
          <a:p>
            <a:pPr>
              <a:spcBef>
                <a:spcPct val="30000"/>
              </a:spcBef>
              <a:buClr>
                <a:schemeClr val="folHlink"/>
              </a:buClr>
              <a:buSzPct val="110000"/>
            </a:pPr>
            <a:r>
              <a:rPr lang="en-US" sz="2400" b="1" dirty="0" smtClean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Complexity</a:t>
            </a: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: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</a:t>
            </a:r>
            <a:r>
              <a:rPr lang="en-US" sz="2400" b="1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O(|R|</a:t>
            </a:r>
            <a:r>
              <a:rPr lang="en-US" sz="2400" b="1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</a:t>
            </a:r>
            <a:r>
              <a:rPr lang="en-US" sz="2400" b="1" dirty="0" err="1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B</a:t>
            </a:r>
            <a:r>
              <a:rPr lang="en-US" sz="2400" b="1" dirty="0" err="1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</a:t>
            </a:r>
            <a:r>
              <a:rPr lang="en-US" sz="2400" b="1" dirty="0" err="1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d</a:t>
            </a:r>
            <a:r>
              <a:rPr lang="en-US" sz="2400" b="1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)</a:t>
            </a:r>
            <a:endParaRPr lang="en-US" sz="2400" b="1" dirty="0">
              <a:solidFill>
                <a:srgbClr val="0000FF"/>
              </a:solidFill>
              <a:latin typeface="Comic Sans MS" pitchFamily="66" charset="0"/>
              <a:ea typeface="굴림" pitchFamily="50" charset="-127"/>
              <a:cs typeface="Arial" charset="0"/>
              <a:sym typeface="Symbol" pitchFamily="18" charset="2"/>
            </a:endParaRPr>
          </a:p>
        </p:txBody>
      </p:sp>
      <p:grpSp>
        <p:nvGrpSpPr>
          <p:cNvPr id="22" name="Group 21"/>
          <p:cNvGrpSpPr/>
          <p:nvPr/>
        </p:nvGrpSpPr>
        <p:grpSpPr>
          <a:xfrm>
            <a:off x="5873549" y="2411184"/>
            <a:ext cx="2794948" cy="742000"/>
            <a:chOff x="4300750" y="1696483"/>
            <a:chExt cx="2794948" cy="742000"/>
          </a:xfrm>
        </p:grpSpPr>
        <p:sp>
          <p:nvSpPr>
            <p:cNvPr id="6" name="Oval 66"/>
            <p:cNvSpPr>
              <a:spLocks noChangeArrowheads="1"/>
            </p:cNvSpPr>
            <p:nvPr/>
          </p:nvSpPr>
          <p:spPr bwMode="auto">
            <a:xfrm>
              <a:off x="4576549" y="1955754"/>
              <a:ext cx="76200" cy="76200"/>
            </a:xfrm>
            <a:prstGeom prst="ellipse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Oval 67"/>
            <p:cNvSpPr>
              <a:spLocks noChangeArrowheads="1"/>
            </p:cNvSpPr>
            <p:nvPr/>
          </p:nvSpPr>
          <p:spPr bwMode="auto">
            <a:xfrm>
              <a:off x="5676900" y="1851667"/>
              <a:ext cx="76200" cy="76200"/>
            </a:xfrm>
            <a:prstGeom prst="ellipse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Oval 70"/>
            <p:cNvSpPr>
              <a:spLocks noChangeArrowheads="1"/>
            </p:cNvSpPr>
            <p:nvPr/>
          </p:nvSpPr>
          <p:spPr bwMode="auto">
            <a:xfrm>
              <a:off x="6705600" y="2155991"/>
              <a:ext cx="76200" cy="76200"/>
            </a:xfrm>
            <a:prstGeom prst="ellipse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" name="Oval 1"/>
            <p:cNvSpPr/>
            <p:nvPr/>
          </p:nvSpPr>
          <p:spPr bwMode="auto">
            <a:xfrm>
              <a:off x="4300750" y="1785112"/>
              <a:ext cx="627797" cy="418411"/>
            </a:xfrm>
            <a:prstGeom prst="ellips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Arial Unicode MS" pitchFamily="34" charset="-128"/>
                <a:cs typeface="Arial Unicode MS" pitchFamily="34" charset="-128"/>
              </a:endParaRPr>
            </a:p>
          </p:txBody>
        </p:sp>
        <p:sp>
          <p:nvSpPr>
            <p:cNvPr id="17" name="Oval 16"/>
            <p:cNvSpPr/>
            <p:nvPr/>
          </p:nvSpPr>
          <p:spPr bwMode="auto">
            <a:xfrm>
              <a:off x="5486400" y="1696483"/>
              <a:ext cx="504398" cy="335471"/>
            </a:xfrm>
            <a:prstGeom prst="ellips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Arial Unicode MS" pitchFamily="34" charset="-128"/>
                <a:cs typeface="Arial Unicode MS" pitchFamily="34" charset="-128"/>
              </a:endParaRPr>
            </a:p>
          </p:txBody>
        </p:sp>
        <p:sp>
          <p:nvSpPr>
            <p:cNvPr id="18" name="Oval 17"/>
            <p:cNvSpPr/>
            <p:nvPr/>
          </p:nvSpPr>
          <p:spPr bwMode="auto">
            <a:xfrm>
              <a:off x="6467901" y="1785112"/>
              <a:ext cx="627797" cy="653371"/>
            </a:xfrm>
            <a:prstGeom prst="ellips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Arial Unicode MS" pitchFamily="34" charset="-128"/>
                <a:cs typeface="Arial Unicode MS" pitchFamily="34" charset="-128"/>
              </a:endParaRPr>
            </a:p>
          </p:txBody>
        </p:sp>
        <p:sp>
          <p:nvSpPr>
            <p:cNvPr id="21" name="Text Box 77"/>
            <p:cNvSpPr txBox="1">
              <a:spLocks noChangeArrowheads="1"/>
            </p:cNvSpPr>
            <p:nvPr/>
          </p:nvSpPr>
          <p:spPr bwMode="auto">
            <a:xfrm>
              <a:off x="5244153" y="2020166"/>
              <a:ext cx="432747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CC99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C222B7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b="1" dirty="0" smtClean="0">
                  <a:solidFill>
                    <a:srgbClr val="0000FF"/>
                  </a:solidFill>
                  <a:latin typeface="Comic Sans MS" pitchFamily="66" charset="0"/>
                  <a:ea typeface="굴림" pitchFamily="50" charset="-127"/>
                  <a:sym typeface="Symbol" pitchFamily="18" charset="2"/>
                </a:rPr>
                <a:t>v</a:t>
              </a:r>
              <a:endParaRPr lang="en-US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sym typeface="Symbol" pitchFamily="18" charset="2"/>
              </a:endParaRPr>
            </a:p>
          </p:txBody>
        </p:sp>
        <p:cxnSp>
          <p:nvCxnSpPr>
            <p:cNvPr id="16" name="Straight Arrow Connector 15"/>
            <p:cNvCxnSpPr>
              <a:endCxn id="7" idx="3"/>
            </p:cNvCxnSpPr>
            <p:nvPr/>
          </p:nvCxnSpPr>
          <p:spPr bwMode="auto">
            <a:xfrm flipV="1">
              <a:off x="5334000" y="1916708"/>
              <a:ext cx="354059" cy="195089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13" name="AutoShape 30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0450" y="6545263"/>
            <a:ext cx="381000" cy="228600"/>
          </a:xfrm>
          <a:prstGeom prst="actionButtonForwardNex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50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50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50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50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509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509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509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509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458200" cy="685800"/>
          </a:xfrm>
        </p:spPr>
        <p:txBody>
          <a:bodyPr/>
          <a:lstStyle/>
          <a:p>
            <a:r>
              <a:rPr lang="en-US" sz="2800" b="1" dirty="0" smtClean="0">
                <a:solidFill>
                  <a:srgbClr val="C222B7"/>
                </a:solidFill>
                <a:latin typeface="Comic Sans MS" pitchFamily="66" charset="0"/>
              </a:rPr>
              <a:t>MST (</a:t>
            </a:r>
            <a:r>
              <a:rPr lang="en-US" sz="2800" b="1" dirty="0" err="1" smtClean="0">
                <a:solidFill>
                  <a:srgbClr val="C222B7"/>
                </a:solidFill>
                <a:latin typeface="Comic Sans MS" pitchFamily="66" charset="0"/>
              </a:rPr>
              <a:t>cont</a:t>
            </a:r>
            <a:r>
              <a:rPr lang="en-US" sz="2800" b="1" dirty="0" smtClean="0">
                <a:solidFill>
                  <a:srgbClr val="C222B7"/>
                </a:solidFill>
                <a:latin typeface="Comic Sans MS" pitchFamily="66" charset="0"/>
              </a:rPr>
              <a:t>)</a:t>
            </a:r>
            <a:endParaRPr lang="en-US" sz="2800" b="1" dirty="0">
              <a:solidFill>
                <a:srgbClr val="C222B7"/>
              </a:solidFill>
              <a:latin typeface="Comic Sans MS" pitchFamily="66" charset="0"/>
            </a:endParaRPr>
          </a:p>
        </p:txBody>
      </p:sp>
      <p:sp>
        <p:nvSpPr>
          <p:cNvPr id="985092" name="Text Box 4"/>
          <p:cNvSpPr txBox="1">
            <a:spLocks noChangeArrowheads="1"/>
          </p:cNvSpPr>
          <p:nvPr/>
        </p:nvSpPr>
        <p:spPr bwMode="auto">
          <a:xfrm>
            <a:off x="334369" y="990600"/>
            <a:ext cx="8534400" cy="20497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30000"/>
              </a:spcBef>
              <a:buClr>
                <a:schemeClr val="folHlink"/>
              </a:buClr>
              <a:buSzPct val="110000"/>
            </a:pPr>
            <a:r>
              <a:rPr lang="en-US" sz="2400" b="1" dirty="0" smtClean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For any </a:t>
            </a:r>
            <a:r>
              <a:rPr lang="en-US" sz="2400" b="1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 &lt; 1, if set B=2/ and |R| = </a:t>
            </a:r>
            <a:r>
              <a:rPr lang="en-US" sz="2400" b="1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(1/</a:t>
            </a:r>
            <a:r>
              <a:rPr lang="en-US" sz="2400" b="1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</a:t>
            </a:r>
            <a:r>
              <a:rPr lang="en-US" sz="2400" b="1" baseline="30000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2</a:t>
            </a:r>
            <a:r>
              <a:rPr lang="en-US" sz="2400" b="1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) </a:t>
            </a:r>
            <a:r>
              <a:rPr lang="en-US" sz="2400" b="1" dirty="0" smtClean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get estimate of </a:t>
            </a:r>
            <a:r>
              <a:rPr lang="en-US" sz="2400" b="1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C(H) </a:t>
            </a:r>
            <a:r>
              <a:rPr lang="en-US" sz="2400" b="1" dirty="0" smtClean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to within </a:t>
            </a:r>
            <a:r>
              <a:rPr lang="en-US" sz="2400" b="1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Times New Roman" pitchFamily="18" charset="0"/>
                <a:sym typeface="Symbol" pitchFamily="18" charset="2"/>
              </a:rPr>
              <a:t>n </a:t>
            </a:r>
            <a:r>
              <a:rPr lang="en-US" sz="2400" b="1" dirty="0" smtClean="0">
                <a:latin typeface="Comic Sans MS" pitchFamily="66" charset="0"/>
                <a:ea typeface="굴림" pitchFamily="50" charset="-127"/>
                <a:cs typeface="Times New Roman" pitchFamily="18" charset="0"/>
                <a:sym typeface="Symbol" pitchFamily="18" charset="2"/>
              </a:rPr>
              <a:t>with complexity</a:t>
            </a:r>
            <a:r>
              <a:rPr lang="en-US" sz="2400" b="1" dirty="0" smtClean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O(d/</a:t>
            </a:r>
            <a:r>
              <a:rPr lang="en-US" sz="2400" b="1" baseline="30000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3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)</a:t>
            </a:r>
          </a:p>
          <a:p>
            <a:pPr>
              <a:spcBef>
                <a:spcPct val="30000"/>
              </a:spcBef>
              <a:buClr>
                <a:schemeClr val="folHlink"/>
              </a:buClr>
              <a:buSzPct val="110000"/>
            </a:pPr>
            <a:r>
              <a:rPr lang="en-US" sz="2400" b="1" dirty="0" err="1" smtClean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Alg</a:t>
            </a:r>
            <a:r>
              <a:rPr lang="en-US" sz="2400" b="1" dirty="0" smtClean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</a:t>
            </a: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for estimating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</a:t>
            </a:r>
            <a:r>
              <a:rPr lang="en-US" sz="2400" b="1" dirty="0">
                <a:solidFill>
                  <a:srgbClr val="C222B7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MST </a:t>
            </a:r>
            <a:r>
              <a:rPr lang="en-US" sz="2400" b="1" dirty="0" smtClean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weight</a:t>
            </a:r>
            <a:r>
              <a:rPr lang="en-US" sz="2400" b="1" dirty="0" smtClean="0">
                <a:solidFill>
                  <a:srgbClr val="C222B7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</a:t>
            </a:r>
            <a:r>
              <a:rPr lang="en-US" sz="2400" b="1" dirty="0" smtClean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can </a:t>
            </a: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run above </a:t>
            </a:r>
            <a:r>
              <a:rPr lang="en-US" sz="2400" b="1" dirty="0" err="1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alg</a:t>
            </a: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on each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G</a:t>
            </a:r>
            <a:r>
              <a:rPr lang="en-US" sz="2400" b="1" baseline="30000" dirty="0" err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i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</a:t>
            </a:r>
            <a:r>
              <a:rPr lang="en-US" sz="2400" b="1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</a:t>
            </a:r>
            <a:r>
              <a:rPr lang="en-US" sz="2400" b="1" dirty="0" smtClean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with 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=</a:t>
            </a:r>
            <a:r>
              <a:rPr lang="en-US" sz="2400" b="1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/W, </a:t>
            </a:r>
            <a:r>
              <a:rPr lang="en-US" sz="2400" b="1" dirty="0" smtClean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so </a:t>
            </a: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that when sum estimates of 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c</a:t>
            </a:r>
            <a:r>
              <a:rPr lang="en-US" sz="2400" b="1" baseline="30000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i</a:t>
            </a: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</a:t>
            </a:r>
            <a:r>
              <a:rPr lang="en-US" sz="2000" b="1" dirty="0" smtClean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for</a:t>
            </a:r>
            <a:r>
              <a:rPr lang="en-US" sz="2000" b="1" baseline="30000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i</a:t>
            </a:r>
            <a:r>
              <a:rPr lang="en-US" sz="2400" b="1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=1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,…,W </a:t>
            </a: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get desired 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</a:rPr>
              <a:t>(</a:t>
            </a:r>
            <a:r>
              <a:rPr lang="en-US" sz="2400" b="1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</a:rPr>
              <a:t>1</a:t>
            </a:r>
            <a:r>
              <a:rPr lang="en-US" sz="2400" b="1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</a:t>
            </a:r>
            <a:r>
              <a:rPr lang="en-US" sz="2400" b="1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)</a:t>
            </a:r>
            <a:r>
              <a:rPr lang="en-US" sz="2400" b="1" dirty="0" smtClean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</a:t>
            </a: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approximation</a:t>
            </a:r>
            <a:r>
              <a:rPr lang="en-US" sz="2400" b="1" dirty="0" smtClean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.</a:t>
            </a: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334369" y="3124200"/>
            <a:ext cx="517705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30000"/>
              </a:spcBef>
              <a:buClr>
                <a:schemeClr val="folHlink"/>
              </a:buClr>
              <a:buSzPct val="110000"/>
            </a:pPr>
            <a:r>
              <a:rPr lang="en-US" sz="2000" b="1" dirty="0" smtClean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(</a:t>
            </a:r>
            <a:r>
              <a:rPr lang="en-US" sz="2000" b="1" dirty="0" err="1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G</a:t>
            </a:r>
            <a:r>
              <a:rPr lang="en-US" sz="2000" b="1" baseline="30000" dirty="0" err="1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i</a:t>
            </a:r>
            <a:r>
              <a:rPr lang="en-US" sz="20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=(</a:t>
            </a:r>
            <a:r>
              <a:rPr lang="en-US" sz="2000" b="1" dirty="0" err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V,E</a:t>
            </a:r>
            <a:r>
              <a:rPr lang="en-US" sz="2000" b="1" baseline="30000" dirty="0" err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i</a:t>
            </a:r>
            <a:r>
              <a:rPr lang="en-US" sz="2000" b="1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), </a:t>
            </a:r>
            <a:r>
              <a:rPr lang="en-US" sz="2000" b="1" dirty="0" err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E</a:t>
            </a:r>
            <a:r>
              <a:rPr lang="en-US" sz="2000" b="1" baseline="30000" dirty="0" err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i</a:t>
            </a:r>
            <a:r>
              <a:rPr lang="en-US" sz="20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</a:t>
            </a:r>
            <a:r>
              <a:rPr lang="en-US" sz="20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=</a:t>
            </a:r>
            <a:r>
              <a:rPr lang="en-US" sz="20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</a:t>
            </a:r>
            <a:r>
              <a:rPr lang="en-US" sz="20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edges with weight </a:t>
            </a:r>
            <a:r>
              <a:rPr lang="en-US" sz="20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Times New Roman" pitchFamily="18" charset="0"/>
                <a:sym typeface="Symbol" pitchFamily="18" charset="2"/>
              </a:rPr>
              <a:t>≤ </a:t>
            </a:r>
            <a:r>
              <a:rPr lang="en-US" sz="2000" b="1" dirty="0" err="1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Times New Roman" pitchFamily="18" charset="0"/>
                <a:sym typeface="Symbol" pitchFamily="18" charset="2"/>
              </a:rPr>
              <a:t>i</a:t>
            </a:r>
            <a:r>
              <a:rPr lang="en-US" sz="2000" b="1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Times New Roman" pitchFamily="18" charset="0"/>
                <a:sym typeface="Symbol" pitchFamily="18" charset="2"/>
              </a:rPr>
              <a:t>)</a:t>
            </a:r>
            <a:endParaRPr lang="en-US" sz="2400" b="1" dirty="0">
              <a:latin typeface="Comic Sans MS" pitchFamily="66" charset="0"/>
              <a:ea typeface="굴림" pitchFamily="50" charset="-127"/>
              <a:cs typeface="Arial" charset="0"/>
              <a:sym typeface="Symbol" pitchFamily="18" charset="2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360527" y="3733800"/>
            <a:ext cx="538063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30000"/>
              </a:spcBef>
              <a:buClr>
                <a:schemeClr val="folHlink"/>
              </a:buClr>
              <a:buSzPct val="110000"/>
            </a:pPr>
            <a:r>
              <a:rPr lang="en-US" sz="2000" b="1" dirty="0" smtClean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(</a:t>
            </a:r>
            <a:r>
              <a:rPr lang="en-US" sz="2000" b="1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c</a:t>
            </a:r>
            <a:r>
              <a:rPr lang="en-US" sz="2000" b="1" baseline="30000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i</a:t>
            </a:r>
            <a:r>
              <a:rPr lang="en-US" sz="2000" b="1" dirty="0" smtClean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= </a:t>
            </a:r>
            <a:r>
              <a:rPr lang="en-US" sz="2000" b="1" dirty="0" err="1" smtClean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num</a:t>
            </a:r>
            <a:r>
              <a:rPr lang="en-US" sz="2000" b="1" dirty="0" smtClean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</a:t>
            </a:r>
            <a:r>
              <a:rPr lang="en-US" sz="20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of connected components</a:t>
            </a:r>
            <a:r>
              <a:rPr lang="en-US" sz="2000" b="1" dirty="0">
                <a:solidFill>
                  <a:srgbClr val="008000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</a:t>
            </a:r>
            <a:r>
              <a:rPr lang="en-US" sz="20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in</a:t>
            </a:r>
            <a:r>
              <a:rPr lang="en-US" sz="20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</a:t>
            </a:r>
            <a:r>
              <a:rPr lang="en-US" sz="2000" b="1" dirty="0" err="1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G</a:t>
            </a:r>
            <a:r>
              <a:rPr lang="en-US" sz="2000" b="1" baseline="30000" dirty="0" err="1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i</a:t>
            </a:r>
            <a:r>
              <a:rPr lang="en-US" sz="20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)</a:t>
            </a:r>
            <a:endParaRPr lang="en-US" sz="2400" b="1" dirty="0">
              <a:latin typeface="Comic Sans MS" pitchFamily="66" charset="0"/>
              <a:ea typeface="굴림" pitchFamily="50" charset="-127"/>
              <a:cs typeface="Arial" charset="0"/>
              <a:sym typeface="Symbol" pitchFamily="18" charset="2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360527" y="4302665"/>
            <a:ext cx="601525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30000"/>
              </a:spcBef>
              <a:buClr>
                <a:schemeClr val="folHlink"/>
              </a:buClr>
              <a:buSzPct val="110000"/>
            </a:pPr>
            <a:r>
              <a:rPr lang="en-US" sz="2000" b="1" dirty="0" smtClean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(</a:t>
            </a:r>
            <a:r>
              <a:rPr lang="en-US" sz="20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Weight of </a:t>
            </a:r>
            <a:r>
              <a:rPr lang="en-US" sz="2000" b="1" dirty="0">
                <a:solidFill>
                  <a:srgbClr val="C222B7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MST</a:t>
            </a:r>
            <a:r>
              <a:rPr lang="en-US" sz="20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: </a:t>
            </a:r>
            <a:r>
              <a:rPr lang="en-US" sz="20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n - W + 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</a:t>
            </a:r>
            <a:r>
              <a:rPr lang="en-US" sz="2400" b="1" baseline="-25000" dirty="0" err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i</a:t>
            </a:r>
            <a:r>
              <a:rPr lang="en-US" sz="2400" b="1" baseline="-25000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=1..W-1</a:t>
            </a:r>
            <a:r>
              <a:rPr lang="en-US" sz="20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</a:t>
            </a:r>
            <a:r>
              <a:rPr lang="en-US" sz="2000" b="1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c</a:t>
            </a:r>
            <a:r>
              <a:rPr lang="en-US" sz="2000" b="1" baseline="30000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i</a:t>
            </a: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)</a:t>
            </a:r>
            <a:endParaRPr lang="en-US" sz="2000" b="1" baseline="30000" dirty="0">
              <a:solidFill>
                <a:srgbClr val="0000FF"/>
              </a:solidFill>
              <a:latin typeface="Comic Sans MS" pitchFamily="66" charset="0"/>
              <a:ea typeface="굴림" pitchFamily="50" charset="-127"/>
              <a:cs typeface="Arial" charset="0"/>
              <a:sym typeface="Symbol" pitchFamily="18" charset="2"/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300250" y="5257800"/>
            <a:ext cx="85344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30000"/>
              </a:spcBef>
              <a:buClr>
                <a:schemeClr val="folHlink"/>
              </a:buClr>
              <a:buSzPct val="110000"/>
              <a:buFont typeface="Wingdings" pitchFamily="2" charset="2"/>
              <a:buNone/>
            </a:pPr>
            <a:r>
              <a:rPr lang="en-US" sz="2400" b="1" dirty="0" smtClean="0">
                <a:solidFill>
                  <a:srgbClr val="FF0000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Comment:</a:t>
            </a:r>
            <a:r>
              <a:rPr lang="en-US" sz="2000" b="1" dirty="0" smtClean="0">
                <a:solidFill>
                  <a:schemeClr val="bg2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</a:t>
            </a:r>
            <a:r>
              <a:rPr lang="en-US" sz="2400" b="1" dirty="0" smtClean="0">
                <a:solidFill>
                  <a:schemeClr val="bg2"/>
                </a:solidFill>
                <a:latin typeface="Comic Sans MS" pitchFamily="66" charset="0"/>
                <a:ea typeface="굴림" pitchFamily="50" charset="-127"/>
                <a:cs typeface="Arial" charset="0"/>
              </a:rPr>
              <a:t>[</a:t>
            </a:r>
            <a:r>
              <a:rPr lang="en-US" sz="2400" b="1" dirty="0" err="1" smtClean="0">
                <a:solidFill>
                  <a:schemeClr val="bg2"/>
                </a:solidFill>
                <a:latin typeface="Comic Sans MS" pitchFamily="66" charset="0"/>
                <a:ea typeface="굴림" pitchFamily="50" charset="-127"/>
                <a:cs typeface="Arial" charset="0"/>
              </a:rPr>
              <a:t>Chazelle,Rubinfeld,Trevisan</a:t>
            </a:r>
            <a:r>
              <a:rPr lang="en-US" sz="2400" b="1" dirty="0">
                <a:solidFill>
                  <a:schemeClr val="bg2"/>
                </a:solidFill>
                <a:latin typeface="Comic Sans MS" pitchFamily="66" charset="0"/>
                <a:ea typeface="굴림" pitchFamily="50" charset="-127"/>
                <a:cs typeface="Arial" charset="0"/>
              </a:rPr>
              <a:t>]</a:t>
            </a: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</a:rPr>
              <a:t> get better complexity (total of 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Õ(</a:t>
            </a:r>
            <a:r>
              <a:rPr lang="en-US" sz="2400" b="1" dirty="0" err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dW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/</a:t>
            </a:r>
            <a:r>
              <a:rPr lang="en-US" sz="2400" b="1" baseline="30000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2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)</a:t>
            </a: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) by more refined </a:t>
            </a:r>
            <a:r>
              <a:rPr lang="en-US" sz="2400" b="1" dirty="0" err="1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alg</a:t>
            </a:r>
            <a:endParaRPr lang="en-US" sz="2400" b="1" dirty="0">
              <a:latin typeface="Comic Sans MS" pitchFamily="66" charset="0"/>
              <a:ea typeface="굴림" pitchFamily="50" charset="-127"/>
              <a:cs typeface="Arial" charset="0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76321203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50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600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81000"/>
            <a:ext cx="8229600" cy="685800"/>
          </a:xfrm>
        </p:spPr>
        <p:txBody>
          <a:bodyPr/>
          <a:lstStyle/>
          <a:p>
            <a:r>
              <a:rPr lang="en-US" sz="2800" b="1">
                <a:solidFill>
                  <a:srgbClr val="C222B7"/>
                </a:solidFill>
                <a:latin typeface="Comic Sans MS" pitchFamily="66" charset="0"/>
              </a:rPr>
              <a:t>Summary</a:t>
            </a:r>
          </a:p>
        </p:txBody>
      </p:sp>
      <p:sp>
        <p:nvSpPr>
          <p:cNvPr id="896003" name="Text Box 3"/>
          <p:cNvSpPr txBox="1">
            <a:spLocks noChangeArrowheads="1"/>
          </p:cNvSpPr>
          <p:nvPr/>
        </p:nvSpPr>
        <p:spPr bwMode="auto">
          <a:xfrm>
            <a:off x="304800" y="1295400"/>
            <a:ext cx="85344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Clr>
                <a:schemeClr val="folHlink"/>
              </a:buClr>
              <a:buSzPct val="110000"/>
              <a:buFont typeface="Wingdings" pitchFamily="2" charset="2"/>
              <a:buNone/>
            </a:pPr>
            <a:r>
              <a:rPr lang="en-US" sz="2400" b="1" dirty="0" smtClean="0">
                <a:latin typeface="Comic Sans MS" pitchFamily="66" charset="0"/>
                <a:ea typeface="굴림" pitchFamily="50" charset="-127"/>
                <a:cs typeface="Arial" charset="0"/>
              </a:rPr>
              <a:t>Talked about </a:t>
            </a:r>
            <a:r>
              <a:rPr lang="en-US" sz="2400" b="1" dirty="0">
                <a:solidFill>
                  <a:srgbClr val="FF0000"/>
                </a:solidFill>
                <a:latin typeface="Comic Sans MS" pitchFamily="66" charset="0"/>
                <a:ea typeface="굴림" pitchFamily="50" charset="-127"/>
                <a:cs typeface="Arial" charset="0"/>
              </a:rPr>
              <a:t>sublinear </a:t>
            </a: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</a:rPr>
              <a:t>approximation algorithms for various graph parameters:</a:t>
            </a:r>
            <a:endParaRPr lang="en-US" sz="2000" b="1" dirty="0">
              <a:latin typeface="Comic Sans MS" pitchFamily="66" charset="0"/>
              <a:ea typeface="굴림" pitchFamily="50" charset="-127"/>
              <a:cs typeface="Arial" charset="0"/>
            </a:endParaRPr>
          </a:p>
        </p:txBody>
      </p:sp>
      <p:sp>
        <p:nvSpPr>
          <p:cNvPr id="896017" name="Text Box 17"/>
          <p:cNvSpPr txBox="1">
            <a:spLocks noChangeArrowheads="1"/>
          </p:cNvSpPr>
          <p:nvPr/>
        </p:nvSpPr>
        <p:spPr bwMode="auto">
          <a:xfrm>
            <a:off x="228600" y="2362200"/>
            <a:ext cx="8534400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609600" indent="-609600" latinLnBrk="1">
              <a:defRPr kumimoji="1" sz="2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1066800" indent="-609600" latinLnBrk="1">
              <a:defRPr kumimoji="1" sz="2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524000" indent="-609600" latinLnBrk="1">
              <a:defRPr kumimoji="1" sz="2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981200" indent="-609600" latinLnBrk="1">
              <a:defRPr kumimoji="1" sz="2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438400" indent="-609600" latinLnBrk="1">
              <a:defRPr kumimoji="1" sz="2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895600" indent="-609600" fontAlgn="base" latinLnBrk="1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3352800" indent="-609600" fontAlgn="base" latinLnBrk="1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810000" indent="-609600" fontAlgn="base" latinLnBrk="1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4267200" indent="-609600" fontAlgn="base" latinLnBrk="1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buClr>
                <a:srgbClr val="FF0000"/>
              </a:buClr>
              <a:buSzPct val="110000"/>
              <a:buFontTx/>
              <a:buAutoNum type="romanUcPeriod"/>
            </a:pPr>
            <a:r>
              <a:rPr kumimoji="0" lang="en-US" b="1" dirty="0">
                <a:latin typeface="Comic Sans MS" pitchFamily="66" charset="0"/>
                <a:cs typeface="Arial" charset="0"/>
                <a:sym typeface="Symbol" pitchFamily="18" charset="2"/>
              </a:rPr>
              <a:t>Average </a:t>
            </a:r>
            <a:r>
              <a:rPr kumimoji="0" lang="en-US" b="1" dirty="0">
                <a:solidFill>
                  <a:srgbClr val="008000"/>
                </a:solidFill>
                <a:latin typeface="Comic Sans MS" pitchFamily="66" charset="0"/>
                <a:cs typeface="Arial" charset="0"/>
                <a:sym typeface="Symbol" pitchFamily="18" charset="2"/>
              </a:rPr>
              <a:t>degree </a:t>
            </a:r>
            <a:r>
              <a:rPr kumimoji="0" lang="en-US" b="1" dirty="0">
                <a:latin typeface="Comic Sans MS" pitchFamily="66" charset="0"/>
                <a:cs typeface="Arial" charset="0"/>
                <a:sym typeface="Symbol" pitchFamily="18" charset="2"/>
              </a:rPr>
              <a:t>and number of</a:t>
            </a:r>
            <a:r>
              <a:rPr kumimoji="0" lang="en-US" b="1" dirty="0">
                <a:solidFill>
                  <a:srgbClr val="008000"/>
                </a:solidFill>
                <a:latin typeface="Comic Sans MS" pitchFamily="66" charset="0"/>
                <a:cs typeface="Arial" charset="0"/>
                <a:sym typeface="Symbol" pitchFamily="18" charset="2"/>
              </a:rPr>
              <a:t> </a:t>
            </a:r>
            <a:r>
              <a:rPr kumimoji="0" lang="en-US" b="1" dirty="0" smtClean="0">
                <a:solidFill>
                  <a:srgbClr val="008000"/>
                </a:solidFill>
                <a:latin typeface="Comic Sans MS" pitchFamily="66" charset="0"/>
                <a:cs typeface="Arial" charset="0"/>
                <a:sym typeface="Symbol" pitchFamily="18" charset="2"/>
              </a:rPr>
              <a:t>stars </a:t>
            </a:r>
            <a:r>
              <a:rPr kumimoji="0" lang="en-US" b="1" dirty="0">
                <a:latin typeface="Comic Sans MS" pitchFamily="66" charset="0"/>
                <a:cs typeface="Arial" charset="0"/>
                <a:sym typeface="Symbol" pitchFamily="18" charset="2"/>
              </a:rPr>
              <a:t>and</a:t>
            </a:r>
            <a:r>
              <a:rPr kumimoji="0" lang="en-US" b="1" dirty="0" smtClean="0">
                <a:solidFill>
                  <a:srgbClr val="008000"/>
                </a:solidFill>
                <a:latin typeface="Comic Sans MS" pitchFamily="66" charset="0"/>
                <a:cs typeface="Arial" charset="0"/>
                <a:sym typeface="Symbol" pitchFamily="18" charset="2"/>
              </a:rPr>
              <a:t> triangles</a:t>
            </a:r>
            <a:r>
              <a:rPr kumimoji="0" lang="en-US" b="1" dirty="0">
                <a:solidFill>
                  <a:srgbClr val="008000"/>
                </a:solidFill>
                <a:latin typeface="Comic Sans MS" pitchFamily="66" charset="0"/>
                <a:cs typeface="Arial" charset="0"/>
                <a:sym typeface="Symbol" pitchFamily="18" charset="2"/>
              </a:rPr>
              <a:t/>
            </a:r>
            <a:br>
              <a:rPr kumimoji="0" lang="en-US" b="1" dirty="0">
                <a:solidFill>
                  <a:srgbClr val="008000"/>
                </a:solidFill>
                <a:latin typeface="Comic Sans MS" pitchFamily="66" charset="0"/>
                <a:cs typeface="Arial" charset="0"/>
                <a:sym typeface="Symbol" pitchFamily="18" charset="2"/>
              </a:rPr>
            </a:br>
            <a:endParaRPr kumimoji="0" lang="en-US" b="1" dirty="0">
              <a:solidFill>
                <a:srgbClr val="008000"/>
              </a:solidFill>
              <a:latin typeface="Comic Sans MS" pitchFamily="66" charset="0"/>
              <a:cs typeface="Arial" charset="0"/>
              <a:sym typeface="Symbol" pitchFamily="18" charset="2"/>
            </a:endParaRPr>
          </a:p>
          <a:p>
            <a:pPr latinLnBrk="0">
              <a:buClr>
                <a:srgbClr val="FF0000"/>
              </a:buClr>
              <a:buSzPct val="110000"/>
              <a:buFontTx/>
              <a:buAutoNum type="romanUcPeriod"/>
            </a:pPr>
            <a:r>
              <a:rPr kumimoji="0" lang="en-US" b="1" dirty="0" smtClean="0">
                <a:latin typeface="Comic Sans MS" pitchFamily="66" charset="0"/>
                <a:cs typeface="Arial" charset="0"/>
                <a:sym typeface="Symbol" pitchFamily="18" charset="2"/>
              </a:rPr>
              <a:t>Size of minimum </a:t>
            </a:r>
            <a:r>
              <a:rPr kumimoji="0" lang="en-US" b="1" dirty="0">
                <a:solidFill>
                  <a:srgbClr val="008000"/>
                </a:solidFill>
                <a:latin typeface="Comic Sans MS" pitchFamily="66" charset="0"/>
                <a:cs typeface="Arial" charset="0"/>
                <a:sym typeface="Symbol" pitchFamily="18" charset="2"/>
              </a:rPr>
              <a:t>vertex </a:t>
            </a:r>
            <a:r>
              <a:rPr kumimoji="0" lang="en-US" b="1" dirty="0" smtClean="0">
                <a:solidFill>
                  <a:srgbClr val="008000"/>
                </a:solidFill>
                <a:latin typeface="Comic Sans MS" pitchFamily="66" charset="0"/>
                <a:cs typeface="Arial" charset="0"/>
                <a:sym typeface="Symbol" pitchFamily="18" charset="2"/>
              </a:rPr>
              <a:t>cover </a:t>
            </a:r>
            <a:r>
              <a:rPr kumimoji="0" lang="en-US" b="1" dirty="0" smtClean="0">
                <a:latin typeface="Comic Sans MS" pitchFamily="66" charset="0"/>
                <a:cs typeface="Arial" charset="0"/>
                <a:sym typeface="Symbol" pitchFamily="18" charset="2"/>
              </a:rPr>
              <a:t>(</a:t>
            </a:r>
            <a:r>
              <a:rPr kumimoji="0" lang="en-US" b="1" dirty="0" smtClean="0">
                <a:solidFill>
                  <a:srgbClr val="008000"/>
                </a:solidFill>
                <a:latin typeface="Comic Sans MS" pitchFamily="66" charset="0"/>
                <a:cs typeface="Arial" charset="0"/>
                <a:sym typeface="Symbol" pitchFamily="18" charset="2"/>
              </a:rPr>
              <a:t>maximum matching</a:t>
            </a:r>
            <a:r>
              <a:rPr kumimoji="0" lang="en-US" b="1" dirty="0" smtClean="0">
                <a:latin typeface="Comic Sans MS" pitchFamily="66" charset="0"/>
                <a:cs typeface="Arial" charset="0"/>
                <a:sym typeface="Symbol" pitchFamily="18" charset="2"/>
              </a:rPr>
              <a:t>)</a:t>
            </a:r>
            <a:r>
              <a:rPr kumimoji="0" lang="en-US" b="1" dirty="0">
                <a:solidFill>
                  <a:srgbClr val="008000"/>
                </a:solidFill>
                <a:latin typeface="Comic Sans MS" pitchFamily="66" charset="0"/>
                <a:cs typeface="Arial" charset="0"/>
                <a:sym typeface="Symbol" pitchFamily="18" charset="2"/>
              </a:rPr>
              <a:t/>
            </a:r>
            <a:br>
              <a:rPr kumimoji="0" lang="en-US" b="1" dirty="0">
                <a:solidFill>
                  <a:srgbClr val="008000"/>
                </a:solidFill>
                <a:latin typeface="Comic Sans MS" pitchFamily="66" charset="0"/>
                <a:cs typeface="Arial" charset="0"/>
                <a:sym typeface="Symbol" pitchFamily="18" charset="2"/>
              </a:rPr>
            </a:br>
            <a:endParaRPr kumimoji="0" lang="en-US" b="1" dirty="0">
              <a:solidFill>
                <a:srgbClr val="008000"/>
              </a:solidFill>
              <a:latin typeface="Comic Sans MS" pitchFamily="66" charset="0"/>
              <a:cs typeface="Arial" charset="0"/>
              <a:sym typeface="Symbol" pitchFamily="18" charset="2"/>
            </a:endParaRPr>
          </a:p>
          <a:p>
            <a:pPr latinLnBrk="0">
              <a:buClr>
                <a:srgbClr val="FF0000"/>
              </a:buClr>
              <a:buSzPct val="110000"/>
              <a:buFontTx/>
              <a:buAutoNum type="romanUcPeriod"/>
            </a:pPr>
            <a:r>
              <a:rPr kumimoji="0" lang="en-US" b="1" dirty="0" smtClean="0">
                <a:latin typeface="Comic Sans MS" pitchFamily="66" charset="0"/>
                <a:cs typeface="Arial" charset="0"/>
                <a:sym typeface="Symbol" pitchFamily="18" charset="2"/>
              </a:rPr>
              <a:t> Weight of minimum </a:t>
            </a:r>
            <a:r>
              <a:rPr kumimoji="0" lang="en-US" b="1" dirty="0">
                <a:latin typeface="Comic Sans MS" pitchFamily="66" charset="0"/>
                <a:cs typeface="Arial" charset="0"/>
                <a:sym typeface="Symbol" pitchFamily="18" charset="2"/>
              </a:rPr>
              <a:t>weight </a:t>
            </a:r>
            <a:r>
              <a:rPr kumimoji="0" lang="en-US" b="1" dirty="0">
                <a:solidFill>
                  <a:srgbClr val="008000"/>
                </a:solidFill>
                <a:latin typeface="Comic Sans MS" pitchFamily="66" charset="0"/>
                <a:cs typeface="Arial" charset="0"/>
                <a:sym typeface="Symbol" pitchFamily="18" charset="2"/>
              </a:rPr>
              <a:t>spanning tree</a:t>
            </a:r>
            <a:br>
              <a:rPr kumimoji="0" lang="en-US" b="1" dirty="0">
                <a:solidFill>
                  <a:srgbClr val="008000"/>
                </a:solidFill>
                <a:latin typeface="Comic Sans MS" pitchFamily="66" charset="0"/>
                <a:cs typeface="Arial" charset="0"/>
                <a:sym typeface="Symbol" pitchFamily="18" charset="2"/>
              </a:rPr>
            </a:br>
            <a:endParaRPr kumimoji="0" lang="en-US" b="1" dirty="0">
              <a:solidFill>
                <a:srgbClr val="008000"/>
              </a:solidFill>
              <a:latin typeface="Comic Sans MS" pitchFamily="66" charset="0"/>
              <a:cs typeface="Arial" charset="0"/>
              <a:sym typeface="Symbol" pitchFamily="18" charset="2"/>
            </a:endParaRPr>
          </a:p>
        </p:txBody>
      </p:sp>
      <p:sp>
        <p:nvSpPr>
          <p:cNvPr id="5" name="Text Box 17"/>
          <p:cNvSpPr txBox="1">
            <a:spLocks noChangeArrowheads="1"/>
          </p:cNvSpPr>
          <p:nvPr/>
        </p:nvSpPr>
        <p:spPr bwMode="auto">
          <a:xfrm>
            <a:off x="295701" y="4549676"/>
            <a:ext cx="85344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609600" indent="-609600" latinLnBrk="1">
              <a:defRPr kumimoji="1" sz="2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1066800" indent="-609600" latinLnBrk="1">
              <a:defRPr kumimoji="1" sz="2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524000" indent="-609600" latinLnBrk="1">
              <a:defRPr kumimoji="1" sz="2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981200" indent="-609600" latinLnBrk="1">
              <a:defRPr kumimoji="1" sz="2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438400" indent="-609600" latinLnBrk="1">
              <a:defRPr kumimoji="1" sz="2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895600" indent="-609600" fontAlgn="base" latinLnBrk="1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3352800" indent="-609600" fontAlgn="base" latinLnBrk="1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810000" indent="-609600" fontAlgn="base" latinLnBrk="1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4267200" indent="-609600" fontAlgn="base" latinLnBrk="1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marL="0" indent="0" latinLnBrk="0">
              <a:buClr>
                <a:srgbClr val="FF0000"/>
              </a:buClr>
              <a:buSzPct val="110000"/>
            </a:pPr>
            <a:r>
              <a:rPr kumimoji="0" lang="en-US" b="1" dirty="0" smtClean="0">
                <a:latin typeface="Comic Sans MS" pitchFamily="66" charset="0"/>
                <a:cs typeface="Arial" charset="0"/>
                <a:sym typeface="Symbol" pitchFamily="18" charset="2"/>
              </a:rPr>
              <a:t>There is a </a:t>
            </a:r>
            <a:r>
              <a:rPr kumimoji="0" lang="en-US" b="1" dirty="0" smtClean="0">
                <a:solidFill>
                  <a:srgbClr val="008000"/>
                </a:solidFill>
                <a:latin typeface="Comic Sans MS" pitchFamily="66" charset="0"/>
                <a:cs typeface="Arial" charset="0"/>
                <a:sym typeface="Symbol" pitchFamily="18" charset="2"/>
              </a:rPr>
              <a:t>high-level </a:t>
            </a:r>
            <a:r>
              <a:rPr kumimoji="0" lang="en-US" b="1" dirty="0" smtClean="0">
                <a:latin typeface="Comic Sans MS" pitchFamily="66" charset="0"/>
                <a:cs typeface="Arial" charset="0"/>
                <a:sym typeface="Symbol" pitchFamily="18" charset="2"/>
              </a:rPr>
              <a:t>connection to </a:t>
            </a:r>
            <a:r>
              <a:rPr kumimoji="0" lang="en-US" b="1" dirty="0" smtClean="0">
                <a:solidFill>
                  <a:srgbClr val="C222B7"/>
                </a:solidFill>
                <a:latin typeface="Comic Sans MS" pitchFamily="66" charset="0"/>
                <a:cs typeface="Arial" charset="0"/>
                <a:sym typeface="Symbol" pitchFamily="18" charset="2"/>
              </a:rPr>
              <a:t>distributed computing</a:t>
            </a:r>
            <a:r>
              <a:rPr kumimoji="0" lang="en-US" b="1" dirty="0" smtClean="0">
                <a:latin typeface="Comic Sans MS" pitchFamily="66" charset="0"/>
                <a:cs typeface="Arial" charset="0"/>
                <a:sym typeface="Symbol" pitchFamily="18" charset="2"/>
              </a:rPr>
              <a:t> through </a:t>
            </a:r>
            <a:r>
              <a:rPr kumimoji="0" lang="en-US" b="1" dirty="0" err="1" smtClean="0">
                <a:solidFill>
                  <a:srgbClr val="008000"/>
                </a:solidFill>
                <a:latin typeface="Comic Sans MS" pitchFamily="66" charset="0"/>
                <a:cs typeface="Arial" charset="0"/>
                <a:sym typeface="Symbol" pitchFamily="18" charset="2"/>
              </a:rPr>
              <a:t>sublinearity</a:t>
            </a:r>
            <a:r>
              <a:rPr kumimoji="0" lang="en-US" b="1" dirty="0" smtClean="0">
                <a:latin typeface="Comic Sans MS" pitchFamily="66" charset="0"/>
                <a:cs typeface="Arial" charset="0"/>
                <a:sym typeface="Symbol" pitchFamily="18" charset="2"/>
              </a:rPr>
              <a:t>, and there some are concrete </a:t>
            </a:r>
            <a:r>
              <a:rPr kumimoji="0" lang="en-US" b="1" dirty="0" smtClean="0">
                <a:solidFill>
                  <a:srgbClr val="008000"/>
                </a:solidFill>
                <a:latin typeface="Comic Sans MS" pitchFamily="66" charset="0"/>
                <a:cs typeface="Arial" charset="0"/>
                <a:sym typeface="Symbol" pitchFamily="18" charset="2"/>
              </a:rPr>
              <a:t>algorithmic connections</a:t>
            </a:r>
            <a:endParaRPr kumimoji="0" lang="en-US" b="1" dirty="0">
              <a:solidFill>
                <a:srgbClr val="008000"/>
              </a:solidFill>
              <a:latin typeface="Comic Sans MS" pitchFamily="66" charset="0"/>
              <a:cs typeface="Arial" charset="0"/>
              <a:sym typeface="Symbol" pitchFamily="18" charset="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60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60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60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60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945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8000">
                <a:solidFill>
                  <a:srgbClr val="C222B7"/>
                </a:solidFill>
                <a:latin typeface="Comic Sans MS" pitchFamily="66" charset="0"/>
              </a:rPr>
              <a:t>Thanks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9666" name="Rectangle 2"/>
          <p:cNvSpPr>
            <a:spLocks noGrp="1" noChangeArrowheads="1"/>
          </p:cNvSpPr>
          <p:nvPr>
            <p:ph type="title"/>
          </p:nvPr>
        </p:nvSpPr>
        <p:spPr>
          <a:xfrm>
            <a:off x="265113" y="152400"/>
            <a:ext cx="8229600" cy="1143000"/>
          </a:xfrm>
        </p:spPr>
        <p:txBody>
          <a:bodyPr/>
          <a:lstStyle/>
          <a:p>
            <a:r>
              <a:rPr lang="en-US" altLang="en-US" sz="2800" b="1" dirty="0" smtClean="0">
                <a:solidFill>
                  <a:srgbClr val="C222B7"/>
                </a:solidFill>
                <a:latin typeface="Comic Sans MS" pitchFamily="66" charset="0"/>
                <a:ea typeface="Arial Unicode MS" pitchFamily="34" charset="-128"/>
                <a:cs typeface="Arial Unicode MS" pitchFamily="34" charset="-128"/>
              </a:rPr>
              <a:t>Sublinear Algorithms</a:t>
            </a:r>
            <a:endParaRPr lang="en-US" altLang="he-IL" sz="2800" dirty="0">
              <a:solidFill>
                <a:srgbClr val="C222B7"/>
              </a:solidFill>
              <a:latin typeface="Comic Sans MS" pitchFamily="66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009667" name="Text Box 3"/>
          <p:cNvSpPr txBox="1">
            <a:spLocks noChangeArrowheads="1"/>
          </p:cNvSpPr>
          <p:nvPr/>
        </p:nvSpPr>
        <p:spPr bwMode="auto">
          <a:xfrm>
            <a:off x="646113" y="1295400"/>
            <a:ext cx="7467600" cy="156966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hangingPunct="0"/>
            <a:r>
              <a:rPr lang="en-US" altLang="he-IL" sz="2400" b="1" dirty="0" smtClean="0">
                <a:latin typeface="Comic Sans MS" pitchFamily="66" charset="0"/>
              </a:rPr>
              <a:t>Given </a:t>
            </a:r>
            <a:r>
              <a:rPr lang="en-US" altLang="he-IL" sz="2400" b="1" dirty="0" smtClean="0">
                <a:solidFill>
                  <a:srgbClr val="008000"/>
                </a:solidFill>
                <a:latin typeface="Comic Sans MS" pitchFamily="66" charset="0"/>
              </a:rPr>
              <a:t>query access </a:t>
            </a:r>
            <a:r>
              <a:rPr lang="en-US" altLang="he-IL" sz="2400" b="1" dirty="0" smtClean="0">
                <a:latin typeface="Comic Sans MS" pitchFamily="66" charset="0"/>
              </a:rPr>
              <a:t>to an object </a:t>
            </a:r>
            <a:r>
              <a:rPr lang="en-US" altLang="he-IL" sz="2400" b="1" dirty="0" smtClean="0">
                <a:solidFill>
                  <a:srgbClr val="3333FF"/>
                </a:solidFill>
                <a:latin typeface="Comic Sans MS" pitchFamily="66" charset="0"/>
              </a:rPr>
              <a:t>O</a:t>
            </a:r>
            <a:r>
              <a:rPr lang="en-US" altLang="he-IL" sz="2400" b="1" dirty="0" smtClean="0">
                <a:latin typeface="Comic Sans MS" pitchFamily="66" charset="0"/>
              </a:rPr>
              <a:t>, perform computation that is (</a:t>
            </a:r>
            <a:r>
              <a:rPr lang="en-US" altLang="he-IL" sz="2400" b="1" dirty="0" smtClean="0">
                <a:solidFill>
                  <a:srgbClr val="008000"/>
                </a:solidFill>
                <a:latin typeface="Comic Sans MS" pitchFamily="66" charset="0"/>
              </a:rPr>
              <a:t>approximately</a:t>
            </a:r>
            <a:r>
              <a:rPr lang="en-US" altLang="he-IL" sz="2400" b="1" dirty="0" smtClean="0">
                <a:latin typeface="Comic Sans MS" pitchFamily="66" charset="0"/>
              </a:rPr>
              <a:t>) </a:t>
            </a:r>
            <a:r>
              <a:rPr lang="en-US" altLang="he-IL" sz="2400" b="1" dirty="0" smtClean="0">
                <a:solidFill>
                  <a:srgbClr val="FF0000"/>
                </a:solidFill>
                <a:latin typeface="Comic Sans MS" pitchFamily="66" charset="0"/>
              </a:rPr>
              <a:t>correct</a:t>
            </a:r>
            <a:r>
              <a:rPr lang="en-US" altLang="he-IL" sz="2400" b="1" dirty="0" smtClean="0">
                <a:latin typeface="Comic Sans MS" pitchFamily="66" charset="0"/>
              </a:rPr>
              <a:t> with </a:t>
            </a:r>
            <a:r>
              <a:rPr lang="en-US" altLang="he-IL" sz="2400" b="1" dirty="0" smtClean="0">
                <a:solidFill>
                  <a:srgbClr val="008000"/>
                </a:solidFill>
                <a:latin typeface="Comic Sans MS" pitchFamily="66" charset="0"/>
              </a:rPr>
              <a:t>high (constant) probability, </a:t>
            </a:r>
            <a:r>
              <a:rPr lang="en-US" altLang="he-IL" sz="2400" b="1" dirty="0" smtClean="0">
                <a:latin typeface="Comic Sans MS" pitchFamily="66" charset="0"/>
              </a:rPr>
              <a:t>after performing as </a:t>
            </a:r>
            <a:r>
              <a:rPr lang="en-US" altLang="he-IL" sz="2400" b="1" dirty="0" smtClean="0">
                <a:solidFill>
                  <a:srgbClr val="FF0000"/>
                </a:solidFill>
                <a:latin typeface="Comic Sans MS" pitchFamily="66" charset="0"/>
              </a:rPr>
              <a:t>few queries </a:t>
            </a:r>
            <a:r>
              <a:rPr lang="en-US" altLang="he-IL" sz="2400" b="1" dirty="0" smtClean="0">
                <a:latin typeface="Comic Sans MS" pitchFamily="66" charset="0"/>
              </a:rPr>
              <a:t>as possible.</a:t>
            </a:r>
            <a:endParaRPr lang="en-US" altLang="he-IL" sz="2400" b="1" dirty="0">
              <a:latin typeface="Comic Sans MS" pitchFamily="66" charset="0"/>
            </a:endParaRPr>
          </a:p>
        </p:txBody>
      </p:sp>
      <p:sp>
        <p:nvSpPr>
          <p:cNvPr id="1009668" name="Freeform 4"/>
          <p:cNvSpPr>
            <a:spLocks/>
          </p:cNvSpPr>
          <p:nvPr/>
        </p:nvSpPr>
        <p:spPr bwMode="auto">
          <a:xfrm>
            <a:off x="1597027" y="3605213"/>
            <a:ext cx="5029200" cy="1765300"/>
          </a:xfrm>
          <a:custGeom>
            <a:avLst/>
            <a:gdLst>
              <a:gd name="T0" fmla="*/ 392 w 3168"/>
              <a:gd name="T1" fmla="*/ 424 h 1112"/>
              <a:gd name="T2" fmla="*/ 728 w 3168"/>
              <a:gd name="T3" fmla="*/ 88 h 1112"/>
              <a:gd name="T4" fmla="*/ 1640 w 3168"/>
              <a:gd name="T5" fmla="*/ 40 h 1112"/>
              <a:gd name="T6" fmla="*/ 2408 w 3168"/>
              <a:gd name="T7" fmla="*/ 328 h 1112"/>
              <a:gd name="T8" fmla="*/ 2888 w 3168"/>
              <a:gd name="T9" fmla="*/ 376 h 1112"/>
              <a:gd name="T10" fmla="*/ 3128 w 3168"/>
              <a:gd name="T11" fmla="*/ 760 h 1112"/>
              <a:gd name="T12" fmla="*/ 2648 w 3168"/>
              <a:gd name="T13" fmla="*/ 1000 h 1112"/>
              <a:gd name="T14" fmla="*/ 1688 w 3168"/>
              <a:gd name="T15" fmla="*/ 952 h 1112"/>
              <a:gd name="T16" fmla="*/ 1112 w 3168"/>
              <a:gd name="T17" fmla="*/ 1096 h 1112"/>
              <a:gd name="T18" fmla="*/ 776 w 3168"/>
              <a:gd name="T19" fmla="*/ 856 h 1112"/>
              <a:gd name="T20" fmla="*/ 296 w 3168"/>
              <a:gd name="T21" fmla="*/ 1000 h 1112"/>
              <a:gd name="T22" fmla="*/ 8 w 3168"/>
              <a:gd name="T23" fmla="*/ 472 h 1112"/>
              <a:gd name="T24" fmla="*/ 248 w 3168"/>
              <a:gd name="T25" fmla="*/ 232 h 1112"/>
              <a:gd name="T26" fmla="*/ 392 w 3168"/>
              <a:gd name="T27" fmla="*/ 424 h 11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3168" h="1112">
                <a:moveTo>
                  <a:pt x="392" y="424"/>
                </a:moveTo>
                <a:cubicBezTo>
                  <a:pt x="472" y="400"/>
                  <a:pt x="520" y="152"/>
                  <a:pt x="728" y="88"/>
                </a:cubicBezTo>
                <a:cubicBezTo>
                  <a:pt x="936" y="24"/>
                  <a:pt x="1360" y="0"/>
                  <a:pt x="1640" y="40"/>
                </a:cubicBezTo>
                <a:cubicBezTo>
                  <a:pt x="1920" y="80"/>
                  <a:pt x="2200" y="272"/>
                  <a:pt x="2408" y="328"/>
                </a:cubicBezTo>
                <a:cubicBezTo>
                  <a:pt x="2616" y="384"/>
                  <a:pt x="2768" y="304"/>
                  <a:pt x="2888" y="376"/>
                </a:cubicBezTo>
                <a:cubicBezTo>
                  <a:pt x="3008" y="448"/>
                  <a:pt x="3168" y="656"/>
                  <a:pt x="3128" y="760"/>
                </a:cubicBezTo>
                <a:cubicBezTo>
                  <a:pt x="3088" y="864"/>
                  <a:pt x="2888" y="968"/>
                  <a:pt x="2648" y="1000"/>
                </a:cubicBezTo>
                <a:cubicBezTo>
                  <a:pt x="2408" y="1032"/>
                  <a:pt x="1944" y="936"/>
                  <a:pt x="1688" y="952"/>
                </a:cubicBezTo>
                <a:cubicBezTo>
                  <a:pt x="1432" y="968"/>
                  <a:pt x="1264" y="1112"/>
                  <a:pt x="1112" y="1096"/>
                </a:cubicBezTo>
                <a:cubicBezTo>
                  <a:pt x="960" y="1080"/>
                  <a:pt x="912" y="872"/>
                  <a:pt x="776" y="856"/>
                </a:cubicBezTo>
                <a:cubicBezTo>
                  <a:pt x="640" y="840"/>
                  <a:pt x="424" y="1064"/>
                  <a:pt x="296" y="1000"/>
                </a:cubicBezTo>
                <a:cubicBezTo>
                  <a:pt x="168" y="936"/>
                  <a:pt x="16" y="600"/>
                  <a:pt x="8" y="472"/>
                </a:cubicBezTo>
                <a:cubicBezTo>
                  <a:pt x="0" y="344"/>
                  <a:pt x="184" y="240"/>
                  <a:pt x="248" y="232"/>
                </a:cubicBezTo>
                <a:cubicBezTo>
                  <a:pt x="312" y="224"/>
                  <a:pt x="312" y="448"/>
                  <a:pt x="392" y="424"/>
                </a:cubicBezTo>
                <a:close/>
              </a:path>
            </a:pathLst>
          </a:cu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9672" name="Text Box 8"/>
          <p:cNvSpPr txBox="1">
            <a:spLocks noChangeArrowheads="1"/>
          </p:cNvSpPr>
          <p:nvPr/>
        </p:nvSpPr>
        <p:spPr bwMode="auto">
          <a:xfrm>
            <a:off x="2474913" y="4487863"/>
            <a:ext cx="304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en-US" sz="2400">
                <a:latin typeface="Times New Roman (Hebrew)" pitchFamily="18" charset="0"/>
                <a:ea typeface="굴림" pitchFamily="50" charset="-127"/>
              </a:rPr>
              <a:t>?</a:t>
            </a:r>
          </a:p>
        </p:txBody>
      </p:sp>
      <p:sp>
        <p:nvSpPr>
          <p:cNvPr id="1009673" name="Text Box 9"/>
          <p:cNvSpPr txBox="1">
            <a:spLocks noChangeArrowheads="1"/>
          </p:cNvSpPr>
          <p:nvPr/>
        </p:nvSpPr>
        <p:spPr bwMode="auto">
          <a:xfrm>
            <a:off x="5218113" y="4487863"/>
            <a:ext cx="304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en-US" sz="2400">
                <a:latin typeface="Times New Roman (Hebrew)" pitchFamily="18" charset="0"/>
                <a:ea typeface="굴림" pitchFamily="50" charset="-127"/>
              </a:rPr>
              <a:t>?</a:t>
            </a:r>
          </a:p>
        </p:txBody>
      </p:sp>
      <p:sp>
        <p:nvSpPr>
          <p:cNvPr id="1009674" name="Text Box 10"/>
          <p:cNvSpPr txBox="1">
            <a:spLocks noChangeArrowheads="1"/>
          </p:cNvSpPr>
          <p:nvPr/>
        </p:nvSpPr>
        <p:spPr bwMode="auto">
          <a:xfrm>
            <a:off x="4379913" y="3954463"/>
            <a:ext cx="304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en-US" sz="2400">
                <a:latin typeface="Times New Roman (Hebrew)" pitchFamily="18" charset="0"/>
                <a:ea typeface="굴림" pitchFamily="50" charset="-127"/>
              </a:rPr>
              <a:t>?</a:t>
            </a:r>
          </a:p>
        </p:txBody>
      </p:sp>
      <p:sp>
        <p:nvSpPr>
          <p:cNvPr id="1009675" name="Text Box 11"/>
          <p:cNvSpPr txBox="1">
            <a:spLocks noChangeArrowheads="1"/>
          </p:cNvSpPr>
          <p:nvPr/>
        </p:nvSpPr>
        <p:spPr bwMode="auto">
          <a:xfrm>
            <a:off x="3846513" y="4792663"/>
            <a:ext cx="304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en-US" sz="2400">
                <a:latin typeface="Times New Roman (Hebrew)" pitchFamily="18" charset="0"/>
                <a:ea typeface="굴림" pitchFamily="50" charset="-127"/>
              </a:rPr>
              <a:t>?</a:t>
            </a:r>
          </a:p>
        </p:txBody>
      </p:sp>
      <p:sp>
        <p:nvSpPr>
          <p:cNvPr id="1009676" name="Text Box 12"/>
          <p:cNvSpPr txBox="1">
            <a:spLocks noChangeArrowheads="1"/>
          </p:cNvSpPr>
          <p:nvPr/>
        </p:nvSpPr>
        <p:spPr bwMode="auto">
          <a:xfrm>
            <a:off x="6208713" y="4512908"/>
            <a:ext cx="304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en-US" sz="2400">
                <a:latin typeface="Times New Roman (Hebrew)" pitchFamily="18" charset="0"/>
                <a:ea typeface="굴림" pitchFamily="50" charset="-127"/>
              </a:rPr>
              <a:t>?</a:t>
            </a:r>
          </a:p>
        </p:txBody>
      </p:sp>
      <p:pic>
        <p:nvPicPr>
          <p:cNvPr id="1009677" name="Picture 13" descr="ANALYZE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38200" y="3429000"/>
            <a:ext cx="608013" cy="6699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009678" name="Line 14"/>
          <p:cNvSpPr>
            <a:spLocks noChangeShapeType="1"/>
          </p:cNvSpPr>
          <p:nvPr/>
        </p:nvSpPr>
        <p:spPr bwMode="auto">
          <a:xfrm>
            <a:off x="1712913" y="3725863"/>
            <a:ext cx="2667000" cy="3810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009679" name="Line 15"/>
          <p:cNvSpPr>
            <a:spLocks noChangeShapeType="1"/>
          </p:cNvSpPr>
          <p:nvPr/>
        </p:nvSpPr>
        <p:spPr bwMode="auto">
          <a:xfrm>
            <a:off x="1636713" y="3954463"/>
            <a:ext cx="838200" cy="6858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009680" name="Line 16"/>
          <p:cNvSpPr>
            <a:spLocks noChangeShapeType="1"/>
          </p:cNvSpPr>
          <p:nvPr/>
        </p:nvSpPr>
        <p:spPr bwMode="auto">
          <a:xfrm>
            <a:off x="1712913" y="3878263"/>
            <a:ext cx="2133600" cy="9906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009681" name="Line 17"/>
          <p:cNvSpPr>
            <a:spLocks noChangeShapeType="1"/>
          </p:cNvSpPr>
          <p:nvPr/>
        </p:nvSpPr>
        <p:spPr bwMode="auto">
          <a:xfrm>
            <a:off x="1712913" y="3802063"/>
            <a:ext cx="4572000" cy="8382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009682" name="Line 18"/>
          <p:cNvSpPr>
            <a:spLocks noChangeShapeType="1"/>
          </p:cNvSpPr>
          <p:nvPr/>
        </p:nvSpPr>
        <p:spPr bwMode="auto">
          <a:xfrm>
            <a:off x="1789113" y="3878263"/>
            <a:ext cx="3352800" cy="7620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7" name="Text Box 4"/>
          <p:cNvSpPr txBox="1">
            <a:spLocks noChangeArrowheads="1"/>
          </p:cNvSpPr>
          <p:nvPr/>
        </p:nvSpPr>
        <p:spPr bwMode="auto">
          <a:xfrm>
            <a:off x="379413" y="5486400"/>
            <a:ext cx="8305800" cy="120032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 b="1" dirty="0">
                <a:latin typeface="Comic Sans MS" pitchFamily="66" charset="0"/>
              </a:rPr>
              <a:t>To define </a:t>
            </a:r>
            <a:r>
              <a:rPr lang="en-US" altLang="en-US" sz="2400" b="1" dirty="0" smtClean="0">
                <a:latin typeface="Comic Sans MS" pitchFamily="66" charset="0"/>
              </a:rPr>
              <a:t>task </a:t>
            </a:r>
            <a:r>
              <a:rPr lang="en-US" altLang="en-US" sz="2400" b="1" dirty="0" smtClean="0">
                <a:solidFill>
                  <a:srgbClr val="FF0000"/>
                </a:solidFill>
                <a:latin typeface="Comic Sans MS" pitchFamily="66" charset="0"/>
              </a:rPr>
              <a:t>precisely</a:t>
            </a:r>
            <a:r>
              <a:rPr lang="en-US" altLang="en-US" sz="2400" b="1" dirty="0">
                <a:latin typeface="Comic Sans MS" pitchFamily="66" charset="0"/>
              </a:rPr>
              <a:t>, must specify: </a:t>
            </a:r>
            <a:r>
              <a:rPr lang="en-US" altLang="en-US" sz="2400" b="1" dirty="0" smtClean="0">
                <a:latin typeface="Comic Sans MS" pitchFamily="66" charset="0"/>
              </a:rPr>
              <a:t/>
            </a:r>
            <a:br>
              <a:rPr lang="en-US" altLang="en-US" sz="2400" b="1" dirty="0" smtClean="0">
                <a:latin typeface="Comic Sans MS" pitchFamily="66" charset="0"/>
              </a:rPr>
            </a:br>
            <a:r>
              <a:rPr lang="en-US" altLang="en-US" sz="2400" b="1" dirty="0" smtClean="0">
                <a:solidFill>
                  <a:srgbClr val="3333FF"/>
                </a:solidFill>
                <a:latin typeface="Comic Sans MS" pitchFamily="66" charset="0"/>
              </a:rPr>
              <a:t>object</a:t>
            </a:r>
            <a:r>
              <a:rPr lang="en-US" altLang="en-US" sz="2400" b="1" dirty="0" smtClean="0">
                <a:latin typeface="Comic Sans MS" pitchFamily="66" charset="0"/>
              </a:rPr>
              <a:t>, </a:t>
            </a:r>
            <a:r>
              <a:rPr lang="en-US" altLang="en-US" sz="2400" b="1" dirty="0" smtClean="0">
                <a:solidFill>
                  <a:srgbClr val="008000"/>
                </a:solidFill>
                <a:latin typeface="Comic Sans MS" pitchFamily="66" charset="0"/>
              </a:rPr>
              <a:t>query</a:t>
            </a:r>
            <a:r>
              <a:rPr lang="en-US" altLang="en-US" sz="2400" b="1" dirty="0" smtClean="0">
                <a:solidFill>
                  <a:schemeClr val="hlink"/>
                </a:solidFill>
                <a:latin typeface="Comic Sans MS" pitchFamily="66" charset="0"/>
              </a:rPr>
              <a:t> </a:t>
            </a:r>
            <a:r>
              <a:rPr lang="en-US" altLang="en-US" sz="2400" b="1" dirty="0" smtClean="0">
                <a:latin typeface="Comic Sans MS" pitchFamily="66" charset="0"/>
              </a:rPr>
              <a:t>access</a:t>
            </a:r>
            <a:r>
              <a:rPr lang="en-US" altLang="en-US" sz="2400" b="1" dirty="0">
                <a:latin typeface="Comic Sans MS" pitchFamily="66" charset="0"/>
              </a:rPr>
              <a:t>, </a:t>
            </a:r>
            <a:r>
              <a:rPr lang="en-US" altLang="en-US" sz="2400" b="1" dirty="0" smtClean="0">
                <a:latin typeface="Comic Sans MS" pitchFamily="66" charset="0"/>
              </a:rPr>
              <a:t>desired </a:t>
            </a:r>
            <a:r>
              <a:rPr lang="en-US" altLang="en-US" sz="2400" b="1" dirty="0" smtClean="0">
                <a:solidFill>
                  <a:srgbClr val="C222B7"/>
                </a:solidFill>
                <a:latin typeface="Comic Sans MS" pitchFamily="66" charset="0"/>
              </a:rPr>
              <a:t>computation</a:t>
            </a:r>
            <a:r>
              <a:rPr lang="en-US" altLang="en-US" sz="2400" b="1" dirty="0" smtClean="0">
                <a:latin typeface="Comic Sans MS" pitchFamily="66" charset="0"/>
              </a:rPr>
              <a:t> and notion of </a:t>
            </a:r>
            <a:r>
              <a:rPr lang="en-US" altLang="en-US" sz="2400" b="1" dirty="0" smtClean="0">
                <a:solidFill>
                  <a:srgbClr val="3399FF"/>
                </a:solidFill>
                <a:latin typeface="Comic Sans MS" pitchFamily="66" charset="0"/>
              </a:rPr>
              <a:t>approximation</a:t>
            </a:r>
            <a:endParaRPr lang="en-GB" altLang="en-US" sz="2400" b="1" dirty="0">
              <a:solidFill>
                <a:srgbClr val="3399FF"/>
              </a:solidFill>
              <a:latin typeface="Comic Sans MS" pitchFamily="66" charset="0"/>
            </a:endParaRPr>
          </a:p>
        </p:txBody>
      </p:sp>
      <p:sp>
        <p:nvSpPr>
          <p:cNvPr id="18" name="Text Box 4"/>
          <p:cNvSpPr txBox="1">
            <a:spLocks noChangeArrowheads="1"/>
          </p:cNvSpPr>
          <p:nvPr/>
        </p:nvSpPr>
        <p:spPr bwMode="auto">
          <a:xfrm>
            <a:off x="6781800" y="3137367"/>
            <a:ext cx="2058986" cy="1938992"/>
          </a:xfrm>
          <a:prstGeom prst="rect">
            <a:avLst/>
          </a:prstGeom>
          <a:noFill/>
          <a:ln w="25400">
            <a:solidFill>
              <a:srgbClr val="C222B7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 b="1" dirty="0" err="1" smtClean="0">
                <a:solidFill>
                  <a:srgbClr val="C222B7"/>
                </a:solidFill>
                <a:latin typeface="Comic Sans MS" pitchFamily="66" charset="0"/>
              </a:rPr>
              <a:t>Sublinearity</a:t>
            </a:r>
            <a:r>
              <a:rPr lang="en-US" altLang="en-US" sz="2400" b="1" dirty="0" smtClean="0">
                <a:latin typeface="Comic Sans MS" pitchFamily="66" charset="0"/>
              </a:rPr>
              <a:t> is in a sense </a:t>
            </a:r>
            <a:r>
              <a:rPr lang="en-US" altLang="en-US" sz="2400" b="1" dirty="0" smtClean="0">
                <a:solidFill>
                  <a:srgbClr val="008000"/>
                </a:solidFill>
                <a:latin typeface="Comic Sans MS" pitchFamily="66" charset="0"/>
              </a:rPr>
              <a:t>inherent </a:t>
            </a:r>
            <a:r>
              <a:rPr lang="en-US" altLang="en-US" sz="2400" b="1" dirty="0" smtClean="0">
                <a:latin typeface="Comic Sans MS" pitchFamily="66" charset="0"/>
              </a:rPr>
              <a:t>in </a:t>
            </a:r>
            <a:r>
              <a:rPr lang="en-US" altLang="en-US" sz="2400" b="1" dirty="0" smtClean="0">
                <a:solidFill>
                  <a:srgbClr val="0000FF"/>
                </a:solidFill>
                <a:latin typeface="Comic Sans MS" pitchFamily="66" charset="0"/>
              </a:rPr>
              <a:t>distributed computing</a:t>
            </a:r>
            <a:endParaRPr lang="en-GB" altLang="en-US" sz="2400" b="1" dirty="0">
              <a:solidFill>
                <a:srgbClr val="0000FF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0771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09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9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9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9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9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9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9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9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9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9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9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9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9668" grpId="0" animBg="1"/>
      <p:bldP spid="1009672" grpId="0"/>
      <p:bldP spid="1009673" grpId="0"/>
      <p:bldP spid="1009674" grpId="0"/>
      <p:bldP spid="1009675" grpId="0"/>
      <p:bldP spid="1009676" grpId="0"/>
      <p:bldP spid="1009678" grpId="0" animBg="1"/>
      <p:bldP spid="1009679" grpId="0" animBg="1"/>
      <p:bldP spid="1009680" grpId="0" animBg="1"/>
      <p:bldP spid="1009681" grpId="0" animBg="1"/>
      <p:bldP spid="1009682" grpId="0" animBg="1"/>
      <p:bldP spid="17" grpId="0"/>
      <p:bldP spid="18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6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52400"/>
            <a:ext cx="8534400" cy="685800"/>
          </a:xfrm>
        </p:spPr>
        <p:txBody>
          <a:bodyPr/>
          <a:lstStyle/>
          <a:p>
            <a:r>
              <a:rPr lang="en-US" altLang="en-US" sz="2800" b="1">
                <a:solidFill>
                  <a:srgbClr val="C222B7"/>
                </a:solidFill>
                <a:latin typeface="Comic Sans MS" pitchFamily="66" charset="0"/>
              </a:rPr>
              <a:t>From </a:t>
            </a:r>
            <a:r>
              <a:rPr lang="en-US" altLang="en-US" sz="2800" b="1">
                <a:solidFill>
                  <a:schemeClr val="bg2"/>
                </a:solidFill>
                <a:latin typeface="Comic Sans MS" pitchFamily="66" charset="0"/>
              </a:rPr>
              <a:t>[NO]</a:t>
            </a:r>
            <a:r>
              <a:rPr lang="en-US" altLang="en-US" sz="2800" b="1">
                <a:solidFill>
                  <a:srgbClr val="C222B7"/>
                </a:solidFill>
                <a:latin typeface="Comic Sans MS" pitchFamily="66" charset="0"/>
              </a:rPr>
              <a:t> to </a:t>
            </a:r>
            <a:r>
              <a:rPr lang="en-US" altLang="en-US" sz="2800" b="1">
                <a:solidFill>
                  <a:schemeClr val="bg2"/>
                </a:solidFill>
                <a:latin typeface="Comic Sans MS" pitchFamily="66" charset="0"/>
              </a:rPr>
              <a:t>[YYI]</a:t>
            </a:r>
          </a:p>
        </p:txBody>
      </p:sp>
      <p:sp>
        <p:nvSpPr>
          <p:cNvPr id="1013765" name="Text Box 5"/>
          <p:cNvSpPr txBox="1">
            <a:spLocks noChangeArrowheads="1"/>
          </p:cNvSpPr>
          <p:nvPr/>
        </p:nvSpPr>
        <p:spPr bwMode="auto">
          <a:xfrm>
            <a:off x="8120063" y="4156075"/>
            <a:ext cx="457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600" b="1"/>
              <a:t>10</a:t>
            </a:r>
            <a:endParaRPr lang="en-GB" altLang="en-US" sz="1600" b="1"/>
          </a:p>
        </p:txBody>
      </p:sp>
      <p:sp>
        <p:nvSpPr>
          <p:cNvPr id="1013766" name="Text Box 6"/>
          <p:cNvSpPr txBox="1">
            <a:spLocks noChangeArrowheads="1"/>
          </p:cNvSpPr>
          <p:nvPr/>
        </p:nvSpPr>
        <p:spPr bwMode="auto">
          <a:xfrm>
            <a:off x="7758113" y="4208463"/>
            <a:ext cx="304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600" b="1"/>
              <a:t>7</a:t>
            </a:r>
            <a:endParaRPr lang="en-GB" altLang="en-US" sz="1600" b="1"/>
          </a:p>
        </p:txBody>
      </p:sp>
      <p:sp>
        <p:nvSpPr>
          <p:cNvPr id="1013767" name="Text Box 7"/>
          <p:cNvSpPr txBox="1">
            <a:spLocks noChangeArrowheads="1"/>
          </p:cNvSpPr>
          <p:nvPr/>
        </p:nvSpPr>
        <p:spPr bwMode="auto">
          <a:xfrm>
            <a:off x="7408863" y="4603750"/>
            <a:ext cx="304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600" b="1"/>
              <a:t>6</a:t>
            </a:r>
            <a:endParaRPr lang="en-GB" altLang="en-US" sz="1600" b="1"/>
          </a:p>
        </p:txBody>
      </p:sp>
      <p:sp>
        <p:nvSpPr>
          <p:cNvPr id="1013768" name="Text Box 8"/>
          <p:cNvSpPr txBox="1">
            <a:spLocks noChangeArrowheads="1"/>
          </p:cNvSpPr>
          <p:nvPr/>
        </p:nvSpPr>
        <p:spPr bwMode="auto">
          <a:xfrm>
            <a:off x="6989763" y="4421188"/>
            <a:ext cx="304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600" b="1"/>
              <a:t>2</a:t>
            </a:r>
            <a:endParaRPr lang="en-GB" altLang="en-US" sz="1600" b="1"/>
          </a:p>
        </p:txBody>
      </p:sp>
      <p:sp>
        <p:nvSpPr>
          <p:cNvPr id="1013769" name="Text Box 9"/>
          <p:cNvSpPr txBox="1">
            <a:spLocks noChangeArrowheads="1"/>
          </p:cNvSpPr>
          <p:nvPr/>
        </p:nvSpPr>
        <p:spPr bwMode="auto">
          <a:xfrm>
            <a:off x="6967538" y="3941763"/>
            <a:ext cx="304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600" b="1"/>
              <a:t>3</a:t>
            </a:r>
            <a:endParaRPr lang="en-GB" altLang="en-US" sz="1600" b="1"/>
          </a:p>
        </p:txBody>
      </p:sp>
      <p:sp>
        <p:nvSpPr>
          <p:cNvPr id="1013770" name="Text Box 10"/>
          <p:cNvSpPr txBox="1">
            <a:spLocks noChangeArrowheads="1"/>
          </p:cNvSpPr>
          <p:nvPr/>
        </p:nvSpPr>
        <p:spPr bwMode="auto">
          <a:xfrm>
            <a:off x="7453313" y="4097338"/>
            <a:ext cx="3016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600" b="1"/>
              <a:t>4</a:t>
            </a:r>
            <a:endParaRPr lang="en-GB" altLang="en-US" sz="1600" b="1"/>
          </a:p>
        </p:txBody>
      </p:sp>
      <p:sp>
        <p:nvSpPr>
          <p:cNvPr id="1013771" name="Oval 11"/>
          <p:cNvSpPr>
            <a:spLocks noChangeArrowheads="1"/>
          </p:cNvSpPr>
          <p:nvPr/>
        </p:nvSpPr>
        <p:spPr bwMode="auto">
          <a:xfrm>
            <a:off x="7643813" y="4498975"/>
            <a:ext cx="76200" cy="76200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13772" name="Oval 12"/>
          <p:cNvSpPr>
            <a:spLocks noChangeArrowheads="1"/>
          </p:cNvSpPr>
          <p:nvPr/>
        </p:nvSpPr>
        <p:spPr bwMode="auto">
          <a:xfrm>
            <a:off x="8124825" y="4514850"/>
            <a:ext cx="76200" cy="76200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13773" name="Oval 13"/>
          <p:cNvSpPr>
            <a:spLocks noChangeArrowheads="1"/>
          </p:cNvSpPr>
          <p:nvPr/>
        </p:nvSpPr>
        <p:spPr bwMode="auto">
          <a:xfrm>
            <a:off x="7262813" y="4338638"/>
            <a:ext cx="76200" cy="76200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13774" name="Oval 14"/>
          <p:cNvSpPr>
            <a:spLocks noChangeArrowheads="1"/>
          </p:cNvSpPr>
          <p:nvPr/>
        </p:nvSpPr>
        <p:spPr bwMode="auto">
          <a:xfrm>
            <a:off x="7285038" y="4686300"/>
            <a:ext cx="76200" cy="76200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13775" name="Oval 15"/>
          <p:cNvSpPr>
            <a:spLocks noChangeArrowheads="1"/>
          </p:cNvSpPr>
          <p:nvPr/>
        </p:nvSpPr>
        <p:spPr bwMode="auto">
          <a:xfrm>
            <a:off x="8504238" y="4305300"/>
            <a:ext cx="76200" cy="76200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13776" name="Oval 16"/>
          <p:cNvSpPr>
            <a:spLocks noChangeArrowheads="1"/>
          </p:cNvSpPr>
          <p:nvPr/>
        </p:nvSpPr>
        <p:spPr bwMode="auto">
          <a:xfrm>
            <a:off x="6827838" y="4229100"/>
            <a:ext cx="76200" cy="76200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13777" name="Line 17"/>
          <p:cNvSpPr>
            <a:spLocks noChangeShapeType="1"/>
          </p:cNvSpPr>
          <p:nvPr/>
        </p:nvSpPr>
        <p:spPr bwMode="auto">
          <a:xfrm>
            <a:off x="7720013" y="4537075"/>
            <a:ext cx="449262" cy="0"/>
          </a:xfrm>
          <a:prstGeom prst="line">
            <a:avLst/>
          </a:prstGeom>
          <a:noFill/>
          <a:ln w="38100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13778" name="Line 18"/>
          <p:cNvSpPr>
            <a:spLocks noChangeShapeType="1"/>
          </p:cNvSpPr>
          <p:nvPr/>
        </p:nvSpPr>
        <p:spPr bwMode="auto">
          <a:xfrm>
            <a:off x="7361238" y="4381500"/>
            <a:ext cx="311150" cy="1206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13779" name="Line 19"/>
          <p:cNvSpPr>
            <a:spLocks noChangeShapeType="1"/>
          </p:cNvSpPr>
          <p:nvPr/>
        </p:nvSpPr>
        <p:spPr bwMode="auto">
          <a:xfrm flipH="1">
            <a:off x="7331075" y="4557713"/>
            <a:ext cx="327025" cy="1492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13780" name="Text Box 20"/>
          <p:cNvSpPr txBox="1">
            <a:spLocks noChangeArrowheads="1"/>
          </p:cNvSpPr>
          <p:nvPr/>
        </p:nvSpPr>
        <p:spPr bwMode="auto">
          <a:xfrm>
            <a:off x="7772400" y="4495800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>
                <a:solidFill>
                  <a:srgbClr val="0000FF"/>
                </a:solidFill>
              </a:rPr>
              <a:t>e</a:t>
            </a:r>
            <a:endParaRPr lang="en-GB" altLang="en-US" b="1">
              <a:solidFill>
                <a:srgbClr val="0000FF"/>
              </a:solidFill>
            </a:endParaRPr>
          </a:p>
        </p:txBody>
      </p:sp>
      <p:sp>
        <p:nvSpPr>
          <p:cNvPr id="1013781" name="Oval 21"/>
          <p:cNvSpPr>
            <a:spLocks noChangeArrowheads="1"/>
          </p:cNvSpPr>
          <p:nvPr/>
        </p:nvSpPr>
        <p:spPr bwMode="auto">
          <a:xfrm>
            <a:off x="6829425" y="4502150"/>
            <a:ext cx="76200" cy="76200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13782" name="Line 22"/>
          <p:cNvSpPr>
            <a:spLocks noChangeShapeType="1"/>
          </p:cNvSpPr>
          <p:nvPr/>
        </p:nvSpPr>
        <p:spPr bwMode="auto">
          <a:xfrm>
            <a:off x="6843713" y="4230688"/>
            <a:ext cx="485775" cy="1174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13783" name="Line 23"/>
          <p:cNvSpPr>
            <a:spLocks noChangeShapeType="1"/>
          </p:cNvSpPr>
          <p:nvPr/>
        </p:nvSpPr>
        <p:spPr bwMode="auto">
          <a:xfrm flipH="1">
            <a:off x="6884988" y="4386263"/>
            <a:ext cx="382587" cy="1333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13784" name="Line 24"/>
          <p:cNvSpPr>
            <a:spLocks noChangeShapeType="1"/>
          </p:cNvSpPr>
          <p:nvPr/>
        </p:nvSpPr>
        <p:spPr bwMode="auto">
          <a:xfrm flipH="1">
            <a:off x="8204200" y="4365625"/>
            <a:ext cx="328613" cy="1651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13785" name="Oval 25"/>
          <p:cNvSpPr>
            <a:spLocks noChangeArrowheads="1"/>
          </p:cNvSpPr>
          <p:nvPr/>
        </p:nvSpPr>
        <p:spPr bwMode="auto">
          <a:xfrm>
            <a:off x="6477000" y="4625975"/>
            <a:ext cx="76200" cy="76200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13786" name="Line 26"/>
          <p:cNvSpPr>
            <a:spLocks noChangeShapeType="1"/>
          </p:cNvSpPr>
          <p:nvPr/>
        </p:nvSpPr>
        <p:spPr bwMode="auto">
          <a:xfrm flipH="1">
            <a:off x="6553200" y="4546600"/>
            <a:ext cx="257175" cy="10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13787" name="Text Box 27"/>
          <p:cNvSpPr txBox="1">
            <a:spLocks noChangeArrowheads="1"/>
          </p:cNvSpPr>
          <p:nvPr/>
        </p:nvSpPr>
        <p:spPr bwMode="auto">
          <a:xfrm>
            <a:off x="6489700" y="4602163"/>
            <a:ext cx="304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600" b="1"/>
              <a:t>1</a:t>
            </a:r>
            <a:endParaRPr lang="en-GB" altLang="en-US" sz="1600" b="1"/>
          </a:p>
        </p:txBody>
      </p:sp>
      <p:sp>
        <p:nvSpPr>
          <p:cNvPr id="1013790" name="AutoShape 30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0450" y="6545263"/>
            <a:ext cx="381000" cy="228600"/>
          </a:xfrm>
          <a:prstGeom prst="actionButtonForwardNex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13791" name="Text Box 31"/>
          <p:cNvSpPr txBox="1">
            <a:spLocks noChangeArrowheads="1"/>
          </p:cNvSpPr>
          <p:nvPr/>
        </p:nvSpPr>
        <p:spPr bwMode="auto">
          <a:xfrm>
            <a:off x="228600" y="838200"/>
            <a:ext cx="8763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3787B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30000"/>
              </a:spcBef>
              <a:buClr>
                <a:schemeClr val="folHlink"/>
              </a:buClr>
              <a:buSzPct val="110000"/>
              <a:buFont typeface="Wingdings" pitchFamily="2" charset="2"/>
              <a:buNone/>
            </a:pPr>
            <a:r>
              <a:rPr lang="en-US" altLang="en-US" sz="2400" b="1">
                <a:solidFill>
                  <a:schemeClr val="bg2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[NO]</a:t>
            </a:r>
            <a:r>
              <a:rPr lang="en-US" altLang="en-US" sz="2400" b="1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suggested following </a:t>
            </a:r>
            <a:r>
              <a:rPr lang="en-US" altLang="en-US" sz="2400" b="1">
                <a:solidFill>
                  <a:srgbClr val="008000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“greedy”</a:t>
            </a:r>
            <a:r>
              <a:rPr lang="en-US" altLang="en-US" sz="2400" b="1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</a:t>
            </a:r>
            <a:r>
              <a:rPr lang="en-US" altLang="en-US" sz="2400" b="1">
                <a:solidFill>
                  <a:srgbClr val="008000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variant</a:t>
            </a:r>
            <a:r>
              <a:rPr lang="en-US" altLang="en-US" sz="2400" b="1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:</a:t>
            </a:r>
            <a:r>
              <a:rPr lang="en-US" altLang="en-US" sz="2400" b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</a:t>
            </a:r>
          </a:p>
        </p:txBody>
      </p:sp>
      <p:sp>
        <p:nvSpPr>
          <p:cNvPr id="1013792" name="Text Box 32"/>
          <p:cNvSpPr txBox="1">
            <a:spLocks noChangeArrowheads="1"/>
          </p:cNvSpPr>
          <p:nvPr/>
        </p:nvSpPr>
        <p:spPr bwMode="auto">
          <a:xfrm>
            <a:off x="179388" y="1427163"/>
            <a:ext cx="8732837" cy="3560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3787B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30000"/>
              </a:spcBef>
              <a:buClr>
                <a:schemeClr val="folHlink"/>
              </a:buClr>
              <a:buSzPct val="110000"/>
              <a:buFont typeface="Wingdings" pitchFamily="2" charset="2"/>
              <a:buNone/>
            </a:pPr>
            <a:r>
              <a:rPr lang="en-US" altLang="en-US" sz="2400" b="1">
                <a:solidFill>
                  <a:srgbClr val="C222B7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MO</a:t>
            </a:r>
            <a:r>
              <a:rPr lang="en-US" altLang="en-US" sz="2400" b="1" baseline="30000">
                <a:solidFill>
                  <a:srgbClr val="C222B7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</a:t>
            </a:r>
            <a:r>
              <a:rPr lang="en-US" altLang="en-US" sz="2400" b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</a:t>
            </a:r>
            <a:r>
              <a:rPr lang="en-US" altLang="en-US" sz="2400" b="1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(input: edge</a:t>
            </a:r>
            <a:r>
              <a:rPr lang="en-US" altLang="en-US" sz="2400" b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e = {u,v}</a:t>
            </a:r>
            <a:r>
              <a:rPr lang="en-US" altLang="en-US" sz="2400" b="1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, output:</a:t>
            </a:r>
            <a:r>
              <a:rPr lang="en-US" altLang="en-US" sz="2400" b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</a:t>
            </a:r>
            <a:r>
              <a:rPr lang="en-US" altLang="en-US" sz="2400" b="1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is</a:t>
            </a:r>
            <a:r>
              <a:rPr lang="en-US" altLang="en-US" sz="2400" b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e </a:t>
            </a:r>
            <a:r>
              <a:rPr lang="en-US" altLang="en-US" sz="2400" b="1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in</a:t>
            </a:r>
            <a:r>
              <a:rPr lang="en-US" altLang="en-US" sz="2400" b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M</a:t>
            </a:r>
            <a:r>
              <a:rPr lang="en-US" altLang="en-US" sz="2400" b="1" baseline="3000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</a:t>
            </a:r>
            <a:r>
              <a:rPr lang="en-US" altLang="en-US" sz="2400" b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(G)</a:t>
            </a:r>
            <a:r>
              <a:rPr lang="en-US" altLang="en-US" sz="2400" b="1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)</a:t>
            </a:r>
          </a:p>
          <a:p>
            <a:pPr>
              <a:spcBef>
                <a:spcPct val="30000"/>
              </a:spcBef>
              <a:buClr>
                <a:srgbClr val="3399FF"/>
              </a:buClr>
              <a:buSzPct val="110000"/>
              <a:buFontTx/>
              <a:buChar char="•"/>
            </a:pPr>
            <a:r>
              <a:rPr lang="en-US" altLang="en-US" sz="2400" b="1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Query </a:t>
            </a:r>
            <a:r>
              <a:rPr lang="en-US" altLang="en-US" sz="2400" b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G </a:t>
            </a:r>
            <a:r>
              <a:rPr lang="en-US" altLang="en-US" sz="2400" b="1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on all edges incident to </a:t>
            </a:r>
            <a:r>
              <a:rPr lang="en-US" altLang="en-US" sz="2400" b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u </a:t>
            </a:r>
            <a:r>
              <a:rPr lang="en-US" altLang="en-US" sz="2400" b="1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and </a:t>
            </a:r>
            <a:r>
              <a:rPr lang="en-US" altLang="en-US" sz="2400" b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v</a:t>
            </a:r>
            <a:r>
              <a:rPr lang="en-US" altLang="en-US" sz="2400" b="1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. Let </a:t>
            </a:r>
            <a:r>
              <a:rPr lang="en-US" altLang="en-US" sz="2400" b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e</a:t>
            </a:r>
            <a:r>
              <a:rPr lang="en-US" altLang="en-US" sz="2400" b="1" baseline="-2500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1</a:t>
            </a:r>
            <a:r>
              <a:rPr lang="en-US" altLang="en-US" sz="2400" b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,…,e</a:t>
            </a:r>
            <a:r>
              <a:rPr lang="en-US" altLang="en-US" sz="2400" b="1" baseline="-2500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t</a:t>
            </a:r>
            <a:r>
              <a:rPr lang="en-US" altLang="en-US" sz="2400" b="1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be ordering of edges according to </a:t>
            </a:r>
            <a:r>
              <a:rPr lang="en-US" altLang="en-US" sz="2400" b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 </a:t>
            </a:r>
            <a:r>
              <a:rPr lang="en-US" altLang="en-US" sz="2400" b="1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(i.e.,</a:t>
            </a:r>
            <a:r>
              <a:rPr lang="en-US" altLang="en-US" sz="2400" b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(e</a:t>
            </a:r>
            <a:r>
              <a:rPr lang="en-US" altLang="en-US" sz="2400" b="1" baseline="-2500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j</a:t>
            </a:r>
            <a:r>
              <a:rPr lang="en-US" altLang="en-US" sz="2400" b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)&lt;(e</a:t>
            </a:r>
            <a:r>
              <a:rPr lang="en-US" altLang="en-US" sz="2400" b="1" baseline="-2500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j+1</a:t>
            </a:r>
            <a:r>
              <a:rPr lang="en-US" altLang="en-US" sz="2400" b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) </a:t>
            </a:r>
            <a:r>
              <a:rPr lang="en-US" altLang="en-US" sz="2400" b="1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)</a:t>
            </a:r>
            <a:r>
              <a:rPr lang="en-US" altLang="en-US" sz="2400" b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</a:t>
            </a:r>
          </a:p>
          <a:p>
            <a:pPr>
              <a:spcBef>
                <a:spcPct val="30000"/>
              </a:spcBef>
              <a:buClr>
                <a:srgbClr val="3399FF"/>
              </a:buClr>
              <a:buSzPct val="110000"/>
              <a:buFontTx/>
              <a:buChar char="•"/>
            </a:pPr>
            <a:r>
              <a:rPr lang="en-US" altLang="en-US" sz="2400" b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j  1</a:t>
            </a:r>
          </a:p>
          <a:p>
            <a:pPr>
              <a:spcBef>
                <a:spcPct val="30000"/>
              </a:spcBef>
              <a:buClr>
                <a:srgbClr val="3399FF"/>
              </a:buClr>
              <a:buSzPct val="110000"/>
              <a:buFontTx/>
              <a:buChar char="•"/>
            </a:pPr>
            <a:r>
              <a:rPr lang="en-US" altLang="en-US" sz="2400" b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</a:t>
            </a:r>
            <a:r>
              <a:rPr lang="en-US" altLang="en-US" sz="2400" b="1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while </a:t>
            </a:r>
            <a:r>
              <a:rPr lang="en-US" altLang="en-US" sz="2400" b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(e</a:t>
            </a:r>
            <a:r>
              <a:rPr lang="en-US" altLang="en-US" sz="2400" b="1" baseline="-2500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j</a:t>
            </a:r>
            <a:r>
              <a:rPr lang="en-US" altLang="en-US" sz="2400" b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)&lt;(e)</a:t>
            </a:r>
          </a:p>
          <a:p>
            <a:pPr>
              <a:spcBef>
                <a:spcPct val="30000"/>
              </a:spcBef>
              <a:buClr>
                <a:srgbClr val="3399FF"/>
              </a:buClr>
              <a:buSzPct val="110000"/>
            </a:pPr>
            <a:r>
              <a:rPr lang="en-US" altLang="en-US" sz="2400" b="1" baseline="-2500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  </a:t>
            </a:r>
            <a:r>
              <a:rPr lang="en-US" altLang="en-US" sz="2400" b="1">
                <a:solidFill>
                  <a:srgbClr val="3399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-</a:t>
            </a:r>
            <a:r>
              <a:rPr lang="en-US" altLang="en-US" sz="2400" b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</a:t>
            </a:r>
            <a:r>
              <a:rPr lang="en-US" altLang="en-US" sz="2400" b="1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if </a:t>
            </a:r>
            <a:r>
              <a:rPr lang="en-US" altLang="en-US" sz="2400" b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MO</a:t>
            </a:r>
            <a:r>
              <a:rPr lang="en-US" altLang="en-US" sz="2400" b="1" baseline="3000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</a:t>
            </a:r>
            <a:r>
              <a:rPr lang="en-US" altLang="en-US" sz="2400" b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(e</a:t>
            </a:r>
            <a:r>
              <a:rPr lang="en-US" altLang="en-US" sz="2400" b="1" baseline="-2500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j</a:t>
            </a:r>
            <a:r>
              <a:rPr lang="en-US" altLang="en-US" sz="2400" b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) = </a:t>
            </a:r>
            <a:r>
              <a:rPr lang="en-US" altLang="en-US" sz="2400" b="1">
                <a:solidFill>
                  <a:srgbClr val="008000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TRUE</a:t>
            </a:r>
            <a:r>
              <a:rPr lang="en-US" altLang="en-US" sz="2400" b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</a:t>
            </a:r>
            <a:r>
              <a:rPr lang="en-US" altLang="en-US" sz="2400" b="1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then return</a:t>
            </a:r>
            <a:r>
              <a:rPr lang="en-US" altLang="en-US" sz="2400" b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</a:t>
            </a:r>
            <a:r>
              <a:rPr lang="en-US" altLang="en-US" sz="2400" b="1">
                <a:solidFill>
                  <a:srgbClr val="FF0000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FALSE</a:t>
            </a:r>
            <a:br>
              <a:rPr lang="en-US" altLang="en-US" sz="2400" b="1">
                <a:solidFill>
                  <a:srgbClr val="FF0000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</a:br>
            <a:r>
              <a:rPr lang="en-US" altLang="en-US" sz="2400" b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 </a:t>
            </a:r>
            <a:r>
              <a:rPr lang="en-US" altLang="en-US" sz="2400" b="1">
                <a:solidFill>
                  <a:srgbClr val="3399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-</a:t>
            </a:r>
            <a:r>
              <a:rPr lang="en-US" altLang="en-US" sz="2400" b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</a:t>
            </a:r>
            <a:r>
              <a:rPr lang="en-US" altLang="en-US" sz="2400" b="1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else</a:t>
            </a:r>
            <a:r>
              <a:rPr lang="en-US" altLang="en-US" sz="2400" b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j  j+1</a:t>
            </a:r>
          </a:p>
          <a:p>
            <a:pPr>
              <a:spcBef>
                <a:spcPct val="30000"/>
              </a:spcBef>
              <a:buClr>
                <a:srgbClr val="3399FF"/>
              </a:buClr>
              <a:buSzPct val="110000"/>
              <a:buFontTx/>
              <a:buChar char="•"/>
            </a:pPr>
            <a:r>
              <a:rPr lang="en-US" altLang="en-US" sz="2400" b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return </a:t>
            </a:r>
            <a:r>
              <a:rPr lang="en-US" altLang="en-US" sz="2400" b="1">
                <a:solidFill>
                  <a:srgbClr val="008000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TRUE</a:t>
            </a:r>
            <a:endParaRPr lang="en-US" altLang="en-US" sz="2400" b="1" baseline="-25000">
              <a:solidFill>
                <a:srgbClr val="008000"/>
              </a:solidFill>
              <a:latin typeface="Comic Sans MS" pitchFamily="66" charset="0"/>
              <a:ea typeface="굴림" pitchFamily="50" charset="-127"/>
              <a:cs typeface="Arial" charset="0"/>
              <a:sym typeface="Symbol" pitchFamily="18" charset="2"/>
            </a:endParaRPr>
          </a:p>
        </p:txBody>
      </p:sp>
      <p:sp>
        <p:nvSpPr>
          <p:cNvPr id="1013793" name="Rectangle 33"/>
          <p:cNvSpPr>
            <a:spLocks noChangeArrowheads="1"/>
          </p:cNvSpPr>
          <p:nvPr/>
        </p:nvSpPr>
        <p:spPr bwMode="auto">
          <a:xfrm>
            <a:off x="138113" y="1379538"/>
            <a:ext cx="8939212" cy="3716337"/>
          </a:xfrm>
          <a:prstGeom prst="rect">
            <a:avLst/>
          </a:prstGeom>
          <a:noFill/>
          <a:ln w="25400">
            <a:solidFill>
              <a:srgbClr val="3399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13794" name="Text Box 34"/>
          <p:cNvSpPr txBox="1">
            <a:spLocks noChangeArrowheads="1"/>
          </p:cNvSpPr>
          <p:nvPr/>
        </p:nvSpPr>
        <p:spPr bwMode="auto">
          <a:xfrm>
            <a:off x="123825" y="5229225"/>
            <a:ext cx="8791575" cy="1492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3787B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30000"/>
              </a:spcBef>
              <a:buClr>
                <a:schemeClr val="folHlink"/>
              </a:buClr>
              <a:buSzPct val="110000"/>
              <a:buFont typeface="Wingdings" pitchFamily="2" charset="2"/>
              <a:buNone/>
            </a:pPr>
            <a:r>
              <a:rPr lang="en-US" altLang="en-US" sz="2400" b="1">
                <a:solidFill>
                  <a:schemeClr val="bg2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[YYI]</a:t>
            </a:r>
            <a:r>
              <a:rPr lang="en-US" altLang="en-US" sz="2400" b="1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analyzed variant and proved that expected number of queries for variant is </a:t>
            </a:r>
            <a:r>
              <a:rPr lang="en-US" altLang="en-US" sz="2400" b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O(d</a:t>
            </a:r>
            <a:r>
              <a:rPr lang="en-US" altLang="en-US" sz="2400" b="1" baseline="3000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2</a:t>
            </a:r>
            <a:r>
              <a:rPr lang="en-US" altLang="en-US" sz="2400" b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), </a:t>
            </a:r>
            <a:r>
              <a:rPr lang="en-US" altLang="en-US" sz="2400" b="1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resulting in algorithm with </a:t>
            </a:r>
            <a:r>
              <a:rPr lang="en-US" altLang="en-US" sz="2400" b="1">
                <a:solidFill>
                  <a:srgbClr val="008000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query complexity</a:t>
            </a:r>
            <a:r>
              <a:rPr lang="en-US" altLang="en-US" sz="2400" b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O(d</a:t>
            </a:r>
            <a:r>
              <a:rPr lang="en-US" altLang="en-US" sz="2400" b="1" baseline="3000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4</a:t>
            </a:r>
            <a:r>
              <a:rPr lang="en-US" altLang="en-US" sz="2400" b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/</a:t>
            </a:r>
            <a:r>
              <a:rPr lang="en-US" altLang="en-US" sz="2400" b="1" baseline="3000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2</a:t>
            </a:r>
            <a:r>
              <a:rPr lang="en-US" altLang="en-US" sz="2400" b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) </a:t>
            </a:r>
            <a:r>
              <a:rPr lang="en-US" altLang="en-US" sz="2000" b="1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(extra factors of </a:t>
            </a:r>
            <a:r>
              <a:rPr lang="en-US" altLang="en-US" sz="2000" b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d</a:t>
            </a:r>
            <a:r>
              <a:rPr lang="en-US" altLang="en-US" sz="2000" b="1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due to prob of selecting </a:t>
            </a:r>
            <a:r>
              <a:rPr lang="en-US" altLang="en-US" sz="2000" b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e</a:t>
            </a:r>
            <a:r>
              <a:rPr lang="en-US" altLang="en-US" sz="2000" b="1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in </a:t>
            </a:r>
            <a:r>
              <a:rPr lang="en-US" altLang="en-US" sz="2000" b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M</a:t>
            </a:r>
            <a:r>
              <a:rPr lang="en-US" altLang="en-US" sz="2000" b="1" baseline="3000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</a:t>
            </a:r>
            <a:r>
              <a:rPr lang="en-US" altLang="en-US" sz="2000" b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(G)</a:t>
            </a:r>
            <a:r>
              <a:rPr lang="en-US" altLang="en-US" sz="2000" b="1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being </a:t>
            </a:r>
            <a:r>
              <a:rPr lang="en-US" altLang="en-US" sz="2000" b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|M</a:t>
            </a:r>
            <a:r>
              <a:rPr lang="en-US" altLang="en-US" sz="2000" b="1" baseline="3000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</a:t>
            </a:r>
            <a:r>
              <a:rPr lang="en-US" altLang="en-US" sz="2000" b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(G)| / (d n)</a:t>
            </a:r>
            <a:r>
              <a:rPr lang="en-US" altLang="en-US" sz="2000" b="1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)</a:t>
            </a:r>
          </a:p>
        </p:txBody>
      </p:sp>
    </p:spTree>
    <p:extLst>
      <p:ext uri="{BB962C8B-B14F-4D97-AF65-F5344CB8AC3E}">
        <p14:creationId xmlns:p14="http://schemas.microsoft.com/office/powerpoint/2010/main" val="225724921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2" dur="500" fill="hold"/>
                                        <p:tgtEl>
                                          <p:spTgt spid="101377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3399FF"/>
                                      </p:to>
                                    </p:animClr>
                                    <p:set>
                                      <p:cBhvr>
                                        <p:cTn id="83" dur="500" fill="hold"/>
                                        <p:tgtEl>
                                          <p:spTgt spid="101377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3" dur="500" fill="hold"/>
                                        <p:tgtEl>
                                          <p:spTgt spid="101378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3399FF"/>
                                      </p:to>
                                    </p:animClr>
                                    <p:set>
                                      <p:cBhvr>
                                        <p:cTn id="94" dur="500" fill="hold"/>
                                        <p:tgtEl>
                                          <p:spTgt spid="101378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2" dur="500" fill="hold"/>
                                        <p:tgtEl>
                                          <p:spTgt spid="101378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3399FF"/>
                                      </p:to>
                                    </p:animClr>
                                    <p:set>
                                      <p:cBhvr>
                                        <p:cTn id="103" dur="500" fill="hold"/>
                                        <p:tgtEl>
                                          <p:spTgt spid="101378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 nodeType="clickPar">
                      <p:stCondLst>
                        <p:cond delay="indefinite"/>
                      </p:stCondLst>
                      <p:childTnLst>
                        <p:par>
                          <p:cTn id="1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6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7" dur="500" fill="hold"/>
                                        <p:tgtEl>
                                          <p:spTgt spid="101378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  <p:set>
                                      <p:cBhvr>
                                        <p:cTn id="108" dur="500" fill="hold"/>
                                        <p:tgtEl>
                                          <p:spTgt spid="101378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 nodeType="clickPar">
                      <p:stCondLst>
                        <p:cond delay="indefinite"/>
                      </p:stCondLst>
                      <p:childTnLst>
                        <p:par>
                          <p:cTn id="1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1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2" dur="500" fill="hold"/>
                                        <p:tgtEl>
                                          <p:spTgt spid="101378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13" dur="500" fill="hold"/>
                                        <p:tgtEl>
                                          <p:spTgt spid="101378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 nodeType="clickPar">
                      <p:stCondLst>
                        <p:cond delay="indefinite"/>
                      </p:stCondLst>
                      <p:childTnLst>
                        <p:par>
                          <p:cTn id="1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6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7" dur="500" fill="hold"/>
                                        <p:tgtEl>
                                          <p:spTgt spid="101378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3399FF"/>
                                      </p:to>
                                    </p:animClr>
                                    <p:set>
                                      <p:cBhvr>
                                        <p:cTn id="118" dur="500" fill="hold"/>
                                        <p:tgtEl>
                                          <p:spTgt spid="101378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 nodeType="clickPar">
                      <p:stCondLst>
                        <p:cond delay="indefinite"/>
                      </p:stCondLst>
                      <p:childTnLst>
                        <p:par>
                          <p:cTn id="1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1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2" dur="500" fill="hold"/>
                                        <p:tgtEl>
                                          <p:spTgt spid="101378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  <p:set>
                                      <p:cBhvr>
                                        <p:cTn id="123" dur="500" fill="hold"/>
                                        <p:tgtEl>
                                          <p:spTgt spid="101378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 nodeType="clickPar">
                      <p:stCondLst>
                        <p:cond delay="indefinite"/>
                      </p:stCondLst>
                      <p:childTnLst>
                        <p:par>
                          <p:cTn id="1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6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7" dur="500" fill="hold"/>
                                        <p:tgtEl>
                                          <p:spTgt spid="101377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28" dur="500" fill="hold"/>
                                        <p:tgtEl>
                                          <p:spTgt spid="101377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 nodeType="clickPar">
                      <p:stCondLst>
                        <p:cond delay="indefinite"/>
                      </p:stCondLst>
                      <p:childTnLst>
                        <p:par>
                          <p:cTn id="1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1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2" dur="500" fill="hold"/>
                                        <p:tgtEl>
                                          <p:spTgt spid="101377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3399FF"/>
                                      </p:to>
                                    </p:animClr>
                                    <p:set>
                                      <p:cBhvr>
                                        <p:cTn id="133" dur="500" fill="hold"/>
                                        <p:tgtEl>
                                          <p:spTgt spid="101377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 nodeType="clickPar">
                      <p:stCondLst>
                        <p:cond delay="indefinite"/>
                      </p:stCondLst>
                      <p:childTnLst>
                        <p:par>
                          <p:cTn id="1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6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7" dur="500" fill="hold"/>
                                        <p:tgtEl>
                                          <p:spTgt spid="101377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  <p:set>
                                      <p:cBhvr>
                                        <p:cTn id="138" dur="500" fill="hold"/>
                                        <p:tgtEl>
                                          <p:spTgt spid="101377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 nodeType="clickPar">
                      <p:stCondLst>
                        <p:cond delay="indefinite"/>
                      </p:stCondLst>
                      <p:childTnLst>
                        <p:par>
                          <p:cTn id="1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1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2" dur="500" fill="hold"/>
                                        <p:tgtEl>
                                          <p:spTgt spid="101377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43" dur="500" fill="hold"/>
                                        <p:tgtEl>
                                          <p:spTgt spid="101377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 nodeType="clickPar">
                      <p:stCondLst>
                        <p:cond delay="indefinite"/>
                      </p:stCondLst>
                      <p:childTnLst>
                        <p:par>
                          <p:cTn id="1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3765" grpId="0"/>
      <p:bldP spid="1013766" grpId="0"/>
      <p:bldP spid="1013767" grpId="0"/>
      <p:bldP spid="1013768" grpId="0"/>
      <p:bldP spid="1013769" grpId="0"/>
      <p:bldP spid="1013770" grpId="0"/>
      <p:bldP spid="1013771" grpId="0" animBg="1"/>
      <p:bldP spid="1013772" grpId="0" animBg="1"/>
      <p:bldP spid="1013773" grpId="0" animBg="1"/>
      <p:bldP spid="1013774" grpId="0" animBg="1"/>
      <p:bldP spid="1013775" grpId="0" animBg="1"/>
      <p:bldP spid="1013776" grpId="0" animBg="1"/>
      <p:bldP spid="1013777" grpId="0" animBg="1"/>
      <p:bldP spid="1013778" grpId="0" animBg="1"/>
      <p:bldP spid="1013779" grpId="0" animBg="1"/>
      <p:bldP spid="1013780" grpId="0"/>
      <p:bldP spid="1013781" grpId="0" animBg="1"/>
      <p:bldP spid="1013782" grpId="0" animBg="1"/>
      <p:bldP spid="1013783" grpId="0" animBg="1"/>
      <p:bldP spid="1013784" grpId="0" animBg="1"/>
      <p:bldP spid="1013785" grpId="0" animBg="1"/>
      <p:bldP spid="1013786" grpId="0" animBg="1"/>
      <p:bldP spid="1013787" grpId="0"/>
      <p:bldP spid="1013793" grpId="0" animBg="1"/>
      <p:bldP spid="1013794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02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458200" cy="685800"/>
          </a:xfrm>
        </p:spPr>
        <p:txBody>
          <a:bodyPr/>
          <a:lstStyle/>
          <a:p>
            <a:r>
              <a:rPr lang="en-US" sz="3200" b="1">
                <a:solidFill>
                  <a:srgbClr val="C222B7"/>
                </a:solidFill>
                <a:latin typeface="Comic Sans MS" pitchFamily="66" charset="0"/>
              </a:rPr>
              <a:t>Part III(b): Maximum Matching and more</a:t>
            </a:r>
            <a:endParaRPr lang="en-US" sz="2800" b="1">
              <a:solidFill>
                <a:srgbClr val="C222B7"/>
              </a:solidFill>
              <a:latin typeface="Comic Sans MS" pitchFamily="66" charset="0"/>
            </a:endParaRPr>
          </a:p>
        </p:txBody>
      </p:sp>
      <p:sp>
        <p:nvSpPr>
          <p:cNvPr id="990211" name="Text Box 3"/>
          <p:cNvSpPr txBox="1">
            <a:spLocks noChangeArrowheads="1"/>
          </p:cNvSpPr>
          <p:nvPr/>
        </p:nvSpPr>
        <p:spPr bwMode="auto">
          <a:xfrm>
            <a:off x="304800" y="1143000"/>
            <a:ext cx="8534400" cy="3597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30000"/>
              </a:spcBef>
            </a:pPr>
            <a:r>
              <a:rPr lang="en-US" sz="2400" b="1">
                <a:solidFill>
                  <a:schemeClr val="bg2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[Nguyen,Onak]</a:t>
            </a:r>
            <a:r>
              <a:rPr lang="en-US" sz="2400" b="1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give </a:t>
            </a:r>
            <a:r>
              <a:rPr lang="en-US" sz="2400" b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(1,)-</a:t>
            </a:r>
            <a:r>
              <a:rPr lang="en-US" sz="2400" b="1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approx for </a:t>
            </a:r>
            <a:r>
              <a:rPr lang="en-US" sz="2400" b="1">
                <a:solidFill>
                  <a:srgbClr val="008000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max match</a:t>
            </a:r>
            <a:r>
              <a:rPr lang="en-US" sz="2400" b="1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with complexity </a:t>
            </a:r>
            <a:r>
              <a:rPr lang="en-US" sz="2400" b="1">
                <a:solidFill>
                  <a:srgbClr val="008000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2</a:t>
            </a:r>
            <a:r>
              <a:rPr lang="en-US" sz="2400" b="1" baseline="30000">
                <a:solidFill>
                  <a:srgbClr val="008000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d*O(1/)</a:t>
            </a:r>
            <a:r>
              <a:rPr lang="en-US" sz="2400" b="1">
                <a:solidFill>
                  <a:srgbClr val="008000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,</a:t>
            </a:r>
            <a:r>
              <a:rPr lang="en-US" sz="2400" b="1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improved </a:t>
            </a:r>
            <a:r>
              <a:rPr lang="en-US" sz="2400" b="1">
                <a:solidFill>
                  <a:schemeClr val="bg2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[Yoshida,Yamamoto,Ito]</a:t>
            </a:r>
            <a:r>
              <a:rPr lang="en-US" sz="2400" b="1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to </a:t>
            </a:r>
            <a:r>
              <a:rPr lang="en-US" sz="2400" b="1">
                <a:solidFill>
                  <a:srgbClr val="008000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d</a:t>
            </a:r>
            <a:r>
              <a:rPr lang="en-US" sz="2400" b="1" baseline="30000">
                <a:solidFill>
                  <a:srgbClr val="008000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6/*2</a:t>
            </a:r>
            <a:r>
              <a:rPr lang="en-US" sz="2400" b="1">
                <a:solidFill>
                  <a:srgbClr val="008000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(1/)</a:t>
            </a:r>
            <a:r>
              <a:rPr lang="en-US" sz="2400" b="1" baseline="30000">
                <a:solidFill>
                  <a:srgbClr val="008000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O(1/)</a:t>
            </a:r>
            <a:r>
              <a:rPr lang="en-US" sz="2400" b="1" baseline="3000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</a:t>
            </a:r>
            <a:r>
              <a:rPr lang="en-US" sz="2400" b="1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/>
            </a:r>
            <a:br>
              <a:rPr lang="en-US" sz="2400" b="1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</a:br>
            <a:r>
              <a:rPr lang="en-US" sz="2400" b="1">
                <a:solidFill>
                  <a:srgbClr val="008000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Recursive </a:t>
            </a:r>
            <a:r>
              <a:rPr lang="en-US" sz="2400" b="1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application of oracles using </a:t>
            </a:r>
            <a:r>
              <a:rPr lang="en-US" sz="2400" b="1">
                <a:solidFill>
                  <a:srgbClr val="008000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augmenting paths</a:t>
            </a:r>
            <a:r>
              <a:rPr lang="en-US" sz="2400" b="1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.</a:t>
            </a:r>
          </a:p>
          <a:p>
            <a:pPr>
              <a:spcBef>
                <a:spcPct val="30000"/>
              </a:spcBef>
            </a:pPr>
            <a:r>
              <a:rPr lang="en-US" sz="2400" b="1">
                <a:solidFill>
                  <a:schemeClr val="bg2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[Hassidim,Kelner,Nguyen,Onak],[Elek] </a:t>
            </a:r>
            <a:r>
              <a:rPr lang="en-US" sz="2400" b="1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give </a:t>
            </a:r>
            <a:r>
              <a:rPr lang="en-US" sz="2400" b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(1,)-</a:t>
            </a:r>
            <a:r>
              <a:rPr lang="en-US" sz="2400" b="1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approx algs on </a:t>
            </a:r>
            <a:r>
              <a:rPr lang="en-US" sz="2400" b="1">
                <a:solidFill>
                  <a:srgbClr val="008000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restricted </a:t>
            </a:r>
            <a:r>
              <a:rPr lang="en-US" sz="2400" b="1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graphs (e.g., </a:t>
            </a:r>
            <a:r>
              <a:rPr lang="en-US" sz="2400" b="1">
                <a:solidFill>
                  <a:srgbClr val="008000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planar</a:t>
            </a:r>
            <a:r>
              <a:rPr lang="en-US" sz="2400" b="1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)</a:t>
            </a:r>
          </a:p>
          <a:p>
            <a:pPr>
              <a:spcBef>
                <a:spcPct val="30000"/>
              </a:spcBef>
            </a:pPr>
            <a:r>
              <a:rPr lang="en-US" sz="2400" b="1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Can get </a:t>
            </a:r>
            <a:r>
              <a:rPr lang="en-US" sz="2400" b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(O(log d),)-</a:t>
            </a:r>
            <a:r>
              <a:rPr lang="en-US" sz="2400" b="1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approx for </a:t>
            </a:r>
            <a:r>
              <a:rPr lang="en-US" sz="2400" b="1">
                <a:solidFill>
                  <a:srgbClr val="008000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min dominating set</a:t>
            </a:r>
            <a:r>
              <a:rPr lang="en-US" sz="2400" b="1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with complexity </a:t>
            </a:r>
            <a:r>
              <a:rPr lang="en-US" sz="2400" b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d</a:t>
            </a:r>
            <a:r>
              <a:rPr lang="en-US" sz="2400" b="1" baseline="3000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O(log d)</a:t>
            </a:r>
            <a:r>
              <a:rPr lang="en-US" sz="2400" b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/</a:t>
            </a:r>
            <a:r>
              <a:rPr lang="en-US" sz="2400" b="1" baseline="3000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2</a:t>
            </a:r>
            <a:r>
              <a:rPr lang="en-US" sz="2400" b="1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using </a:t>
            </a:r>
            <a:r>
              <a:rPr lang="en-US" sz="2400" b="1">
                <a:solidFill>
                  <a:schemeClr val="bg2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[Kuhn,Moscibroda,Wattenhofer]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0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0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0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99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/>
          <a:lstStyle/>
          <a:p>
            <a:r>
              <a:rPr lang="en-US" sz="3200" b="1">
                <a:solidFill>
                  <a:srgbClr val="C222B7"/>
                </a:solidFill>
                <a:latin typeface="Comic Sans MS" pitchFamily="66" charset="0"/>
              </a:rPr>
              <a:t>Part I(b): Number of stars subgraphs</a:t>
            </a:r>
          </a:p>
        </p:txBody>
      </p:sp>
      <p:graphicFrame>
        <p:nvGraphicFramePr>
          <p:cNvPr id="979992" name="Object 24"/>
          <p:cNvGraphicFramePr>
            <a:graphicFrameLocks noGrp="1" noChangeAspect="1"/>
          </p:cNvGraphicFramePr>
          <p:nvPr>
            <p:ph sz="half" idx="1"/>
          </p:nvPr>
        </p:nvGraphicFramePr>
        <p:xfrm>
          <a:off x="1143000" y="838200"/>
          <a:ext cx="6705600" cy="893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0114" name="משוואה" r:id="rId3" imgW="2946240" imgH="507960" progId="Equation.3">
                  <p:embed/>
                </p:oleObj>
              </mc:Choice>
              <mc:Fallback>
                <p:oleObj name="משוואה" r:id="rId3" imgW="2946240" imgH="507960" progId="Equation.3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838200"/>
                        <a:ext cx="6705600" cy="893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79994" name="Text Box 26"/>
          <p:cNvSpPr txBox="1">
            <a:spLocks noChangeArrowheads="1"/>
          </p:cNvSpPr>
          <p:nvPr/>
        </p:nvSpPr>
        <p:spPr bwMode="auto">
          <a:xfrm>
            <a:off x="228600" y="1676400"/>
            <a:ext cx="8642350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99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C222B7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sym typeface="Symbol" pitchFamily="18" charset="2"/>
              </a:rPr>
              <a:t>N</a:t>
            </a:r>
            <a:r>
              <a:rPr lang="en-US" sz="2400" b="1" baseline="-2500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sym typeface="Symbol" pitchFamily="18" charset="2"/>
              </a:rPr>
              <a:t>s </a:t>
            </a:r>
            <a:r>
              <a:rPr lang="en-US" sz="2400" b="1">
                <a:solidFill>
                  <a:srgbClr val="0000FF"/>
                </a:solidFill>
                <a:latin typeface="Times New Roman" pitchFamily="18" charset="0"/>
                <a:ea typeface="굴림" pitchFamily="50" charset="-127"/>
                <a:cs typeface="Times New Roman" pitchFamily="18" charset="0"/>
                <a:sym typeface="Symbol" pitchFamily="18" charset="2"/>
              </a:rPr>
              <a:t>≤ </a:t>
            </a:r>
            <a:r>
              <a:rPr lang="en-US" sz="2400" b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Times New Roman" pitchFamily="18" charset="0"/>
                <a:sym typeface="Symbol" pitchFamily="18" charset="2"/>
              </a:rPr>
              <a:t>n</a:t>
            </a:r>
            <a:r>
              <a:rPr lang="en-US" sz="2400" b="1" baseline="3000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Times New Roman" pitchFamily="18" charset="0"/>
                <a:sym typeface="Symbol" pitchFamily="18" charset="2"/>
              </a:rPr>
              <a:t>1+1/s</a:t>
            </a:r>
            <a:r>
              <a:rPr lang="en-US" sz="2400" b="1" baseline="30000">
                <a:latin typeface="Comic Sans MS" pitchFamily="66" charset="0"/>
                <a:ea typeface="굴림" pitchFamily="50" charset="-127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2400" b="1">
                <a:latin typeface="Comic Sans MS" pitchFamily="66" charset="0"/>
                <a:ea typeface="굴림" pitchFamily="50" charset="-127"/>
                <a:cs typeface="Times New Roman" pitchFamily="18" charset="0"/>
                <a:sym typeface="Symbol" pitchFamily="18" charset="2"/>
              </a:rPr>
              <a:t>:      </a:t>
            </a:r>
            <a:r>
              <a:rPr lang="en-US" sz="2400" b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Times New Roman" pitchFamily="18" charset="0"/>
                <a:sym typeface="Symbol" pitchFamily="18" charset="2"/>
              </a:rPr>
              <a:t>O(n/(N</a:t>
            </a:r>
            <a:r>
              <a:rPr lang="en-US" sz="2400" b="1" baseline="-2500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Times New Roman" pitchFamily="18" charset="0"/>
                <a:sym typeface="Symbol" pitchFamily="18" charset="2"/>
              </a:rPr>
              <a:t>s</a:t>
            </a:r>
            <a:r>
              <a:rPr lang="en-US" sz="2400" b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Times New Roman" pitchFamily="18" charset="0"/>
                <a:sym typeface="Symbol" pitchFamily="18" charset="2"/>
              </a:rPr>
              <a:t>)</a:t>
            </a:r>
            <a:r>
              <a:rPr lang="en-US" sz="2400" b="1" baseline="3000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Times New Roman" pitchFamily="18" charset="0"/>
                <a:sym typeface="Symbol" pitchFamily="18" charset="2"/>
              </a:rPr>
              <a:t>1/(1+s)</a:t>
            </a:r>
            <a:r>
              <a:rPr lang="en-US" sz="2400" b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Times New Roman" pitchFamily="18" charset="0"/>
                <a:sym typeface="Symbol" pitchFamily="18" charset="2"/>
              </a:rPr>
              <a:t>)</a:t>
            </a:r>
          </a:p>
          <a:p>
            <a:pPr eaLnBrk="0" hangingPunct="0"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Times New Roman" pitchFamily="18" charset="0"/>
                <a:sym typeface="Symbol" pitchFamily="18" charset="2"/>
              </a:rPr>
              <a:t>n</a:t>
            </a:r>
            <a:r>
              <a:rPr lang="en-US" sz="2400" b="1" baseline="3000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Times New Roman" pitchFamily="18" charset="0"/>
                <a:sym typeface="Symbol" pitchFamily="18" charset="2"/>
              </a:rPr>
              <a:t>1+1/s </a:t>
            </a:r>
            <a:r>
              <a:rPr lang="en-US" sz="2400" b="1">
                <a:solidFill>
                  <a:srgbClr val="0000FF"/>
                </a:solidFill>
                <a:latin typeface="Times New Roman" pitchFamily="18" charset="0"/>
                <a:ea typeface="굴림" pitchFamily="50" charset="-127"/>
                <a:cs typeface="Times New Roman" pitchFamily="18" charset="0"/>
                <a:sym typeface="Symbol" pitchFamily="18" charset="2"/>
              </a:rPr>
              <a:t>≤ </a:t>
            </a:r>
            <a:r>
              <a:rPr lang="en-US" sz="2400" b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sym typeface="Symbol" pitchFamily="18" charset="2"/>
              </a:rPr>
              <a:t>N</a:t>
            </a:r>
            <a:r>
              <a:rPr lang="en-US" sz="2400" b="1" baseline="-2500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sym typeface="Symbol" pitchFamily="18" charset="2"/>
              </a:rPr>
              <a:t>s </a:t>
            </a:r>
            <a:r>
              <a:rPr lang="en-US" sz="2400" b="1">
                <a:solidFill>
                  <a:srgbClr val="0000FF"/>
                </a:solidFill>
                <a:latin typeface="Times New Roman" pitchFamily="18" charset="0"/>
                <a:ea typeface="굴림" pitchFamily="50" charset="-127"/>
                <a:cs typeface="Times New Roman" pitchFamily="18" charset="0"/>
                <a:sym typeface="Symbol" pitchFamily="18" charset="2"/>
              </a:rPr>
              <a:t>≤ </a:t>
            </a:r>
            <a:r>
              <a:rPr lang="en-US" sz="2400" b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Times New Roman" pitchFamily="18" charset="0"/>
                <a:sym typeface="Symbol" pitchFamily="18" charset="2"/>
              </a:rPr>
              <a:t>n</a:t>
            </a:r>
            <a:r>
              <a:rPr lang="en-US" sz="2400" b="1" baseline="3000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Times New Roman" pitchFamily="18" charset="0"/>
                <a:sym typeface="Symbol" pitchFamily="18" charset="2"/>
              </a:rPr>
              <a:t>s</a:t>
            </a:r>
            <a:r>
              <a:rPr lang="en-US" sz="2400" b="1">
                <a:latin typeface="Times New Roman" pitchFamily="18" charset="0"/>
                <a:ea typeface="굴림" pitchFamily="50" charset="-127"/>
                <a:cs typeface="Times New Roman" pitchFamily="18" charset="0"/>
                <a:sym typeface="Symbol" pitchFamily="18" charset="2"/>
              </a:rPr>
              <a:t> :   </a:t>
            </a:r>
            <a:r>
              <a:rPr lang="en-US" sz="2400" b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Times New Roman" pitchFamily="18" charset="0"/>
                <a:sym typeface="Symbol" pitchFamily="18" charset="2"/>
              </a:rPr>
              <a:t>O(n</a:t>
            </a:r>
            <a:r>
              <a:rPr lang="en-US" sz="2400" b="1" baseline="3000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Times New Roman" pitchFamily="18" charset="0"/>
                <a:sym typeface="Symbol" pitchFamily="18" charset="2"/>
              </a:rPr>
              <a:t>1-1/s</a:t>
            </a:r>
            <a:r>
              <a:rPr lang="en-US" sz="2400" b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Times New Roman" pitchFamily="18" charset="0"/>
                <a:sym typeface="Symbol" pitchFamily="18" charset="2"/>
              </a:rPr>
              <a:t>)</a:t>
            </a:r>
          </a:p>
          <a:p>
            <a:pPr eaLnBrk="0" hangingPunct="0"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Times New Roman" pitchFamily="18" charset="0"/>
                <a:sym typeface="Symbol" pitchFamily="18" charset="2"/>
              </a:rPr>
              <a:t>N</a:t>
            </a:r>
            <a:r>
              <a:rPr lang="en-US" sz="2400" b="1" baseline="-2500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Times New Roman" pitchFamily="18" charset="0"/>
                <a:sym typeface="Symbol" pitchFamily="18" charset="2"/>
              </a:rPr>
              <a:t>s</a:t>
            </a:r>
            <a:r>
              <a:rPr lang="en-US" sz="2400" b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Times New Roman" pitchFamily="18" charset="0"/>
                <a:sym typeface="Symbol" pitchFamily="18" charset="2"/>
              </a:rPr>
              <a:t> &gt; n</a:t>
            </a:r>
            <a:r>
              <a:rPr lang="en-US" sz="2400" b="1" baseline="3000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Times New Roman" pitchFamily="18" charset="0"/>
                <a:sym typeface="Symbol" pitchFamily="18" charset="2"/>
              </a:rPr>
              <a:t>s</a:t>
            </a:r>
            <a:r>
              <a:rPr lang="en-US" sz="2400" b="1">
                <a:latin typeface="Comic Sans MS" pitchFamily="66" charset="0"/>
                <a:ea typeface="굴림" pitchFamily="50" charset="-127"/>
                <a:cs typeface="Times New Roman" pitchFamily="18" charset="0"/>
                <a:sym typeface="Symbol" pitchFamily="18" charset="2"/>
              </a:rPr>
              <a:t> :         </a:t>
            </a:r>
            <a:r>
              <a:rPr lang="en-US" sz="2400" b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Times New Roman" pitchFamily="18" charset="0"/>
                <a:sym typeface="Symbol" pitchFamily="18" charset="2"/>
              </a:rPr>
              <a:t>O(n</a:t>
            </a:r>
            <a:r>
              <a:rPr lang="en-US" sz="2400" b="1" baseline="3000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Times New Roman" pitchFamily="18" charset="0"/>
                <a:sym typeface="Symbol" pitchFamily="18" charset="2"/>
              </a:rPr>
              <a:t>s-1/s</a:t>
            </a:r>
            <a:r>
              <a:rPr lang="en-US" sz="2400" b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Times New Roman" pitchFamily="18" charset="0"/>
                <a:sym typeface="Symbol" pitchFamily="18" charset="2"/>
              </a:rPr>
              <a:t>/(N</a:t>
            </a:r>
            <a:r>
              <a:rPr lang="en-US" sz="2400" b="1" baseline="-2500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Times New Roman" pitchFamily="18" charset="0"/>
                <a:sym typeface="Symbol" pitchFamily="18" charset="2"/>
              </a:rPr>
              <a:t>s</a:t>
            </a:r>
            <a:r>
              <a:rPr lang="en-US" sz="2400" b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Times New Roman" pitchFamily="18" charset="0"/>
                <a:sym typeface="Symbol" pitchFamily="18" charset="2"/>
              </a:rPr>
              <a:t>)</a:t>
            </a:r>
            <a:r>
              <a:rPr lang="en-US" sz="2400" b="1" baseline="3000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Times New Roman" pitchFamily="18" charset="0"/>
                <a:sym typeface="Symbol" pitchFamily="18" charset="2"/>
              </a:rPr>
              <a:t>1-1/s</a:t>
            </a:r>
            <a:r>
              <a:rPr lang="en-US" sz="2400" b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Times New Roman" pitchFamily="18" charset="0"/>
                <a:sym typeface="Symbol" pitchFamily="18" charset="2"/>
              </a:rPr>
              <a:t>) = O((n</a:t>
            </a:r>
            <a:r>
              <a:rPr lang="en-US" sz="2400" b="1" baseline="3000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Times New Roman" pitchFamily="18" charset="0"/>
                <a:sym typeface="Symbol" pitchFamily="18" charset="2"/>
              </a:rPr>
              <a:t>s+1</a:t>
            </a:r>
            <a:r>
              <a:rPr lang="en-US" sz="2400" b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Times New Roman" pitchFamily="18" charset="0"/>
                <a:sym typeface="Symbol" pitchFamily="18" charset="2"/>
              </a:rPr>
              <a:t>/N</a:t>
            </a:r>
            <a:r>
              <a:rPr lang="en-US" sz="2400" b="1" baseline="-2500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Times New Roman" pitchFamily="18" charset="0"/>
                <a:sym typeface="Symbol" pitchFamily="18" charset="2"/>
              </a:rPr>
              <a:t>s</a:t>
            </a:r>
            <a:r>
              <a:rPr lang="en-US" sz="2400" b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Times New Roman" pitchFamily="18" charset="0"/>
                <a:sym typeface="Symbol" pitchFamily="18" charset="2"/>
              </a:rPr>
              <a:t>)</a:t>
            </a:r>
            <a:r>
              <a:rPr lang="en-US" sz="2400" b="1" baseline="3000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Times New Roman" pitchFamily="18" charset="0"/>
                <a:sym typeface="Symbol" pitchFamily="18" charset="2"/>
              </a:rPr>
              <a:t>1-1/s</a:t>
            </a:r>
            <a:r>
              <a:rPr lang="en-US" sz="2400" b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Times New Roman" pitchFamily="18" charset="0"/>
                <a:sym typeface="Symbol" pitchFamily="18" charset="2"/>
              </a:rPr>
              <a:t>)</a:t>
            </a:r>
          </a:p>
        </p:txBody>
      </p:sp>
      <p:sp>
        <p:nvSpPr>
          <p:cNvPr id="979995" name="Text Box 27"/>
          <p:cNvSpPr txBox="1">
            <a:spLocks noChangeArrowheads="1"/>
          </p:cNvSpPr>
          <p:nvPr/>
        </p:nvSpPr>
        <p:spPr bwMode="auto">
          <a:xfrm>
            <a:off x="228600" y="3200400"/>
            <a:ext cx="89154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99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C222B7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>
                <a:solidFill>
                  <a:srgbClr val="C222B7"/>
                </a:solidFill>
                <a:latin typeface="Comic Sans MS" pitchFamily="66" charset="0"/>
                <a:ea typeface="굴림" pitchFamily="50" charset="-127"/>
                <a:sym typeface="Symbol" pitchFamily="18" charset="2"/>
              </a:rPr>
              <a:t>Example:</a:t>
            </a:r>
            <a:r>
              <a:rPr lang="en-US" sz="2400" b="1">
                <a:latin typeface="Comic Sans MS" pitchFamily="66" charset="0"/>
                <a:ea typeface="굴림" pitchFamily="50" charset="-127"/>
                <a:sym typeface="Symbol" pitchFamily="18" charset="2"/>
              </a:rPr>
              <a:t> </a:t>
            </a:r>
            <a:r>
              <a:rPr lang="en-US" sz="2400" b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sym typeface="Symbol" pitchFamily="18" charset="2"/>
              </a:rPr>
              <a:t>s=3</a:t>
            </a:r>
            <a:r>
              <a:rPr lang="en-US" sz="2400" b="1">
                <a:latin typeface="Comic Sans MS" pitchFamily="66" charset="0"/>
                <a:ea typeface="굴림" pitchFamily="50" charset="-127"/>
                <a:sym typeface="Symbol" pitchFamily="18" charset="2"/>
              </a:rPr>
              <a:t>. </a:t>
            </a:r>
            <a:r>
              <a:rPr lang="en-US" sz="2400" b="1">
                <a:solidFill>
                  <a:srgbClr val="C222B7"/>
                </a:solidFill>
                <a:latin typeface="Comic Sans MS" pitchFamily="66" charset="0"/>
                <a:ea typeface="굴림" pitchFamily="50" charset="-127"/>
                <a:sym typeface="Symbol" pitchFamily="18" charset="2"/>
              </a:rPr>
              <a:t>(a)</a:t>
            </a:r>
            <a:r>
              <a:rPr lang="en-US" sz="2400" b="1">
                <a:latin typeface="Comic Sans MS" pitchFamily="66" charset="0"/>
                <a:ea typeface="굴림" pitchFamily="50" charset="-127"/>
                <a:sym typeface="Symbol" pitchFamily="18" charset="2"/>
              </a:rPr>
              <a:t> </a:t>
            </a:r>
            <a:r>
              <a:rPr lang="en-US" sz="2400" b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sym typeface="Symbol" pitchFamily="18" charset="2"/>
              </a:rPr>
              <a:t>N</a:t>
            </a:r>
            <a:r>
              <a:rPr lang="en-US" sz="2400" b="1" baseline="-2500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sym typeface="Symbol" pitchFamily="18" charset="2"/>
              </a:rPr>
              <a:t>s</a:t>
            </a:r>
            <a:r>
              <a:rPr lang="en-US" sz="2400" b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sym typeface="Symbol" pitchFamily="18" charset="2"/>
              </a:rPr>
              <a:t> = n</a:t>
            </a:r>
            <a:r>
              <a:rPr lang="en-US" sz="2400" b="1">
                <a:latin typeface="Comic Sans MS" pitchFamily="66" charset="0"/>
                <a:ea typeface="굴림" pitchFamily="50" charset="-127"/>
                <a:sym typeface="Symbol" pitchFamily="18" charset="2"/>
              </a:rPr>
              <a:t> : </a:t>
            </a:r>
            <a:r>
              <a:rPr lang="en-US" sz="2400" b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sym typeface="Symbol" pitchFamily="18" charset="2"/>
              </a:rPr>
              <a:t>O(n</a:t>
            </a:r>
            <a:r>
              <a:rPr lang="en-US" sz="2400" b="1" baseline="3000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sym typeface="Symbol" pitchFamily="18" charset="2"/>
              </a:rPr>
              <a:t>3/4</a:t>
            </a:r>
            <a:r>
              <a:rPr lang="en-US" sz="2400" b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sym typeface="Symbol" pitchFamily="18" charset="2"/>
              </a:rPr>
              <a:t>)</a:t>
            </a:r>
            <a:r>
              <a:rPr lang="en-US" sz="2400" b="1">
                <a:latin typeface="Comic Sans MS" pitchFamily="66" charset="0"/>
                <a:ea typeface="굴림" pitchFamily="50" charset="-127"/>
                <a:sym typeface="Symbol" pitchFamily="18" charset="2"/>
              </a:rPr>
              <a:t>; </a:t>
            </a:r>
            <a:r>
              <a:rPr lang="en-US" sz="2400" b="1">
                <a:solidFill>
                  <a:srgbClr val="C222B7"/>
                </a:solidFill>
                <a:latin typeface="Comic Sans MS" pitchFamily="66" charset="0"/>
                <a:ea typeface="굴림" pitchFamily="50" charset="-127"/>
                <a:sym typeface="Symbol" pitchFamily="18" charset="2"/>
              </a:rPr>
              <a:t>(b)</a:t>
            </a:r>
            <a:r>
              <a:rPr lang="en-US" sz="2400" b="1">
                <a:latin typeface="Comic Sans MS" pitchFamily="66" charset="0"/>
                <a:ea typeface="굴림" pitchFamily="50" charset="-127"/>
                <a:sym typeface="Symbol" pitchFamily="18" charset="2"/>
              </a:rPr>
              <a:t> </a:t>
            </a:r>
            <a:r>
              <a:rPr lang="en-US" sz="2400" b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sym typeface="Symbol" pitchFamily="18" charset="2"/>
              </a:rPr>
              <a:t>N</a:t>
            </a:r>
            <a:r>
              <a:rPr lang="en-US" sz="2400" b="1" baseline="-2500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sym typeface="Symbol" pitchFamily="18" charset="2"/>
              </a:rPr>
              <a:t>s</a:t>
            </a:r>
            <a:r>
              <a:rPr lang="en-US" sz="2400" b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sym typeface="Symbol" pitchFamily="18" charset="2"/>
              </a:rPr>
              <a:t> = n</a:t>
            </a:r>
            <a:r>
              <a:rPr lang="en-US" sz="2400" b="1" baseline="3000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sym typeface="Symbol" pitchFamily="18" charset="2"/>
              </a:rPr>
              <a:t>2</a:t>
            </a:r>
            <a:r>
              <a:rPr lang="en-US" sz="2400" b="1">
                <a:latin typeface="Comic Sans MS" pitchFamily="66" charset="0"/>
                <a:ea typeface="굴림" pitchFamily="50" charset="-127"/>
                <a:sym typeface="Symbol" pitchFamily="18" charset="2"/>
              </a:rPr>
              <a:t> : </a:t>
            </a:r>
            <a:r>
              <a:rPr lang="en-US" sz="2400" b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sym typeface="Symbol" pitchFamily="18" charset="2"/>
              </a:rPr>
              <a:t>O(n</a:t>
            </a:r>
            <a:r>
              <a:rPr lang="en-US" sz="2400" b="1" baseline="3000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sym typeface="Symbol" pitchFamily="18" charset="2"/>
              </a:rPr>
              <a:t>2/3</a:t>
            </a:r>
            <a:r>
              <a:rPr lang="en-US" sz="2400" b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sym typeface="Symbol" pitchFamily="18" charset="2"/>
              </a:rPr>
              <a:t>);</a:t>
            </a:r>
            <a:r>
              <a:rPr lang="en-US" sz="2400" b="1">
                <a:latin typeface="Comic Sans MS" pitchFamily="66" charset="0"/>
                <a:ea typeface="굴림" pitchFamily="50" charset="-127"/>
                <a:sym typeface="Symbol" pitchFamily="18" charset="2"/>
              </a:rPr>
              <a:t/>
            </a:r>
            <a:br>
              <a:rPr lang="en-US" sz="2400" b="1">
                <a:latin typeface="Comic Sans MS" pitchFamily="66" charset="0"/>
                <a:ea typeface="굴림" pitchFamily="50" charset="-127"/>
                <a:sym typeface="Symbol" pitchFamily="18" charset="2"/>
              </a:rPr>
            </a:br>
            <a:r>
              <a:rPr lang="en-US" sz="2400" b="1">
                <a:solidFill>
                  <a:srgbClr val="C222B7"/>
                </a:solidFill>
                <a:latin typeface="Comic Sans MS" pitchFamily="66" charset="0"/>
                <a:ea typeface="굴림" pitchFamily="50" charset="-127"/>
                <a:sym typeface="Symbol" pitchFamily="18" charset="2"/>
              </a:rPr>
              <a:t>(c)</a:t>
            </a:r>
            <a:r>
              <a:rPr lang="en-US" sz="2400" b="1">
                <a:latin typeface="Comic Sans MS" pitchFamily="66" charset="0"/>
                <a:ea typeface="굴림" pitchFamily="50" charset="-127"/>
                <a:sym typeface="Symbol" pitchFamily="18" charset="2"/>
              </a:rPr>
              <a:t> </a:t>
            </a:r>
            <a:r>
              <a:rPr lang="en-US" sz="2400" b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sym typeface="Symbol" pitchFamily="18" charset="2"/>
              </a:rPr>
              <a:t>N</a:t>
            </a:r>
            <a:r>
              <a:rPr lang="en-US" sz="2400" b="1" baseline="-2500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sym typeface="Symbol" pitchFamily="18" charset="2"/>
              </a:rPr>
              <a:t>s</a:t>
            </a:r>
            <a:r>
              <a:rPr lang="en-US" sz="2400" b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sym typeface="Symbol" pitchFamily="18" charset="2"/>
              </a:rPr>
              <a:t> = n</a:t>
            </a:r>
            <a:r>
              <a:rPr lang="en-US" sz="2400" b="1" baseline="3000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sym typeface="Symbol" pitchFamily="18" charset="2"/>
              </a:rPr>
              <a:t>4</a:t>
            </a:r>
            <a:r>
              <a:rPr lang="en-US" sz="2400" b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sym typeface="Symbol" pitchFamily="18" charset="2"/>
              </a:rPr>
              <a:t> </a:t>
            </a:r>
            <a:r>
              <a:rPr lang="en-US" sz="2400" b="1">
                <a:latin typeface="Comic Sans MS" pitchFamily="66" charset="0"/>
                <a:ea typeface="굴림" pitchFamily="50" charset="-127"/>
                <a:sym typeface="Symbol" pitchFamily="18" charset="2"/>
              </a:rPr>
              <a:t>: </a:t>
            </a:r>
            <a:r>
              <a:rPr lang="en-US" sz="2400" b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sym typeface="Symbol" pitchFamily="18" charset="2"/>
              </a:rPr>
              <a:t>O(1)</a:t>
            </a:r>
          </a:p>
        </p:txBody>
      </p:sp>
      <p:sp>
        <p:nvSpPr>
          <p:cNvPr id="979996" name="Text Box 28"/>
          <p:cNvSpPr txBox="1">
            <a:spLocks noChangeArrowheads="1"/>
          </p:cNvSpPr>
          <p:nvPr/>
        </p:nvSpPr>
        <p:spPr bwMode="auto">
          <a:xfrm>
            <a:off x="31750" y="4079875"/>
            <a:ext cx="8661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99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C222B7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>
                <a:solidFill>
                  <a:srgbClr val="C222B7"/>
                </a:solidFill>
                <a:latin typeface="Comic Sans MS" pitchFamily="66" charset="0"/>
                <a:ea typeface="굴림" pitchFamily="50" charset="-127"/>
                <a:sym typeface="Symbol" pitchFamily="18" charset="2"/>
              </a:rPr>
              <a:t>Idea </a:t>
            </a:r>
            <a:r>
              <a:rPr lang="en-US" sz="2400" b="1">
                <a:latin typeface="Comic Sans MS" pitchFamily="66" charset="0"/>
                <a:ea typeface="굴림" pitchFamily="50" charset="-127"/>
                <a:sym typeface="Symbol" pitchFamily="18" charset="2"/>
              </a:rPr>
              <a:t>of algorithm for</a:t>
            </a:r>
            <a:r>
              <a:rPr lang="en-US" sz="2400" b="1">
                <a:solidFill>
                  <a:srgbClr val="C222B7"/>
                </a:solidFill>
                <a:latin typeface="Comic Sans MS" pitchFamily="66" charset="0"/>
                <a:ea typeface="굴림" pitchFamily="50" charset="-127"/>
                <a:sym typeface="Symbol" pitchFamily="18" charset="2"/>
              </a:rPr>
              <a:t> </a:t>
            </a:r>
            <a:r>
              <a:rPr lang="en-US" sz="2400" b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sym typeface="Symbol" pitchFamily="18" charset="2"/>
              </a:rPr>
              <a:t>s=2</a:t>
            </a:r>
            <a:r>
              <a:rPr lang="en-US" sz="2400" b="1">
                <a:latin typeface="Comic Sans MS" pitchFamily="66" charset="0"/>
                <a:ea typeface="굴림" pitchFamily="50" charset="-127"/>
                <a:sym typeface="Symbol" pitchFamily="18" charset="2"/>
              </a:rPr>
              <a:t>: Also partition into</a:t>
            </a:r>
            <a:r>
              <a:rPr lang="en-US" sz="2400" b="1">
                <a:solidFill>
                  <a:srgbClr val="008000"/>
                </a:solidFill>
                <a:latin typeface="Comic Sans MS" pitchFamily="66" charset="0"/>
                <a:ea typeface="굴림" pitchFamily="50" charset="-127"/>
                <a:sym typeface="Symbol" pitchFamily="18" charset="2"/>
              </a:rPr>
              <a:t> buckets</a:t>
            </a:r>
            <a:r>
              <a:rPr lang="en-US" sz="2400" b="1">
                <a:latin typeface="Comic Sans MS" pitchFamily="66" charset="0"/>
                <a:ea typeface="굴림" pitchFamily="50" charset="-127"/>
                <a:sym typeface="Symbol" pitchFamily="18" charset="2"/>
              </a:rPr>
              <a:t>.</a:t>
            </a:r>
            <a:r>
              <a:rPr lang="en-US" sz="2400" b="1">
                <a:solidFill>
                  <a:srgbClr val="C222B7"/>
                </a:solidFill>
                <a:latin typeface="Comic Sans MS" pitchFamily="66" charset="0"/>
                <a:ea typeface="굴림" pitchFamily="50" charset="-127"/>
                <a:sym typeface="Symbol" pitchFamily="18" charset="2"/>
              </a:rPr>
              <a:t> </a:t>
            </a:r>
            <a:endParaRPr lang="en-US" sz="2400" b="1">
              <a:solidFill>
                <a:srgbClr val="0000FF"/>
              </a:solidFill>
              <a:latin typeface="Comic Sans MS" pitchFamily="66" charset="0"/>
              <a:ea typeface="굴림" pitchFamily="50" charset="-127"/>
              <a:sym typeface="Symbol" pitchFamily="18" charset="2"/>
            </a:endParaRPr>
          </a:p>
        </p:txBody>
      </p:sp>
      <p:grpSp>
        <p:nvGrpSpPr>
          <p:cNvPr id="980017" name="Group 49"/>
          <p:cNvGrpSpPr>
            <a:grpSpLocks/>
          </p:cNvGrpSpPr>
          <p:nvPr/>
        </p:nvGrpSpPr>
        <p:grpSpPr bwMode="auto">
          <a:xfrm>
            <a:off x="3657600" y="3810000"/>
            <a:ext cx="485775" cy="304800"/>
            <a:chOff x="2256" y="2443"/>
            <a:chExt cx="306" cy="192"/>
          </a:xfrm>
        </p:grpSpPr>
        <p:sp>
          <p:nvSpPr>
            <p:cNvPr id="979998" name="Oval 30"/>
            <p:cNvSpPr>
              <a:spLocks noChangeArrowheads="1"/>
            </p:cNvSpPr>
            <p:nvPr/>
          </p:nvSpPr>
          <p:spPr bwMode="auto">
            <a:xfrm>
              <a:off x="2496" y="2443"/>
              <a:ext cx="48" cy="48"/>
            </a:xfrm>
            <a:prstGeom prst="ellipse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9999" name="Oval 31"/>
            <p:cNvSpPr>
              <a:spLocks noChangeArrowheads="1"/>
            </p:cNvSpPr>
            <p:nvPr/>
          </p:nvSpPr>
          <p:spPr bwMode="auto">
            <a:xfrm>
              <a:off x="2256" y="2544"/>
              <a:ext cx="48" cy="48"/>
            </a:xfrm>
            <a:prstGeom prst="ellipse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0000" name="Oval 32"/>
            <p:cNvSpPr>
              <a:spLocks noChangeArrowheads="1"/>
            </p:cNvSpPr>
            <p:nvPr/>
          </p:nvSpPr>
          <p:spPr bwMode="auto">
            <a:xfrm flipH="1">
              <a:off x="2514" y="2587"/>
              <a:ext cx="48" cy="48"/>
            </a:xfrm>
            <a:prstGeom prst="ellipse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0001" name="Line 33"/>
            <p:cNvSpPr>
              <a:spLocks noChangeShapeType="1"/>
            </p:cNvSpPr>
            <p:nvPr/>
          </p:nvSpPr>
          <p:spPr bwMode="auto">
            <a:xfrm flipH="1" flipV="1">
              <a:off x="2292" y="2566"/>
              <a:ext cx="231" cy="3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80002" name="Line 34"/>
            <p:cNvSpPr>
              <a:spLocks noChangeShapeType="1"/>
            </p:cNvSpPr>
            <p:nvPr/>
          </p:nvSpPr>
          <p:spPr bwMode="auto">
            <a:xfrm flipV="1">
              <a:off x="2302" y="2482"/>
              <a:ext cx="205" cy="7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80004" name="Text Box 36"/>
          <p:cNvSpPr txBox="1">
            <a:spLocks noChangeArrowheads="1"/>
          </p:cNvSpPr>
          <p:nvPr/>
        </p:nvSpPr>
        <p:spPr bwMode="auto">
          <a:xfrm>
            <a:off x="0" y="4492625"/>
            <a:ext cx="9144000" cy="2027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30000"/>
              </a:spcBef>
              <a:buClr>
                <a:schemeClr val="folHlink"/>
              </a:buClr>
              <a:buSzPct val="110000"/>
              <a:buFont typeface="Wingdings" pitchFamily="2" charset="2"/>
              <a:buNone/>
            </a:pPr>
            <a:r>
              <a:rPr lang="en-US" sz="2400" b="1">
                <a:latin typeface="Comic Sans MS" pitchFamily="66" charset="0"/>
                <a:ea typeface="굴림" pitchFamily="50" charset="-127"/>
                <a:cs typeface="Arial" charset="0"/>
              </a:rPr>
              <a:t>Can estimate num of </a:t>
            </a:r>
            <a:r>
              <a:rPr lang="en-US" sz="2400" b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</a:rPr>
              <a:t>2</a:t>
            </a:r>
            <a:r>
              <a:rPr lang="en-US" sz="2400" b="1">
                <a:latin typeface="Comic Sans MS" pitchFamily="66" charset="0"/>
                <a:ea typeface="굴림" pitchFamily="50" charset="-127"/>
                <a:cs typeface="Arial" charset="0"/>
              </a:rPr>
              <a:t>-stars with </a:t>
            </a:r>
            <a:r>
              <a:rPr lang="en-US" sz="2400" b="1">
                <a:solidFill>
                  <a:srgbClr val="008000"/>
                </a:solidFill>
                <a:latin typeface="Comic Sans MS" pitchFamily="66" charset="0"/>
                <a:ea typeface="굴림" pitchFamily="50" charset="-127"/>
                <a:cs typeface="Arial" charset="0"/>
              </a:rPr>
              <a:t>centers </a:t>
            </a:r>
            <a:r>
              <a:rPr lang="en-US" sz="2400" b="1">
                <a:latin typeface="Comic Sans MS" pitchFamily="66" charset="0"/>
                <a:ea typeface="굴림" pitchFamily="50" charset="-127"/>
                <a:cs typeface="Arial" charset="0"/>
              </a:rPr>
              <a:t>in </a:t>
            </a:r>
            <a:r>
              <a:rPr lang="en-US" sz="2400" b="1">
                <a:solidFill>
                  <a:srgbClr val="FF0000"/>
                </a:solidFill>
                <a:latin typeface="Comic Sans MS" pitchFamily="66" charset="0"/>
                <a:ea typeface="굴림" pitchFamily="50" charset="-127"/>
                <a:cs typeface="Arial" charset="0"/>
              </a:rPr>
              <a:t>large </a:t>
            </a:r>
            <a:r>
              <a:rPr lang="en-US" sz="2400" b="1">
                <a:latin typeface="Comic Sans MS" pitchFamily="66" charset="0"/>
                <a:ea typeface="굴림" pitchFamily="50" charset="-127"/>
                <a:cs typeface="Arial" charset="0"/>
              </a:rPr>
              <a:t>buckets. </a:t>
            </a:r>
          </a:p>
          <a:p>
            <a:pPr>
              <a:spcBef>
                <a:spcPct val="30000"/>
              </a:spcBef>
              <a:buClr>
                <a:schemeClr val="folHlink"/>
              </a:buClr>
              <a:buSzPct val="110000"/>
              <a:buFont typeface="Wingdings" pitchFamily="2" charset="2"/>
              <a:buNone/>
            </a:pPr>
            <a:r>
              <a:rPr lang="en-US" sz="2400" b="1">
                <a:latin typeface="Comic Sans MS" pitchFamily="66" charset="0"/>
                <a:ea typeface="굴림" pitchFamily="50" charset="-127"/>
                <a:cs typeface="Arial" charset="0"/>
              </a:rPr>
              <a:t>Also estimate num of </a:t>
            </a:r>
            <a:r>
              <a:rPr lang="en-US" sz="2400" b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</a:rPr>
              <a:t>2</a:t>
            </a:r>
            <a:r>
              <a:rPr lang="en-US" sz="2400" b="1">
                <a:latin typeface="Comic Sans MS" pitchFamily="66" charset="0"/>
                <a:ea typeface="굴림" pitchFamily="50" charset="-127"/>
                <a:cs typeface="Arial" charset="0"/>
              </a:rPr>
              <a:t>-stars with </a:t>
            </a:r>
            <a:r>
              <a:rPr lang="en-US" sz="2400" b="1">
                <a:solidFill>
                  <a:srgbClr val="008000"/>
                </a:solidFill>
                <a:latin typeface="Comic Sans MS" pitchFamily="66" charset="0"/>
                <a:ea typeface="굴림" pitchFamily="50" charset="-127"/>
                <a:cs typeface="Arial" charset="0"/>
              </a:rPr>
              <a:t>centers</a:t>
            </a:r>
            <a:r>
              <a:rPr lang="en-US" sz="2400" b="1">
                <a:latin typeface="Comic Sans MS" pitchFamily="66" charset="0"/>
                <a:ea typeface="굴림" pitchFamily="50" charset="-127"/>
                <a:cs typeface="Arial" charset="0"/>
              </a:rPr>
              <a:t> in </a:t>
            </a:r>
            <a:br>
              <a:rPr lang="en-US" sz="2400" b="1">
                <a:latin typeface="Comic Sans MS" pitchFamily="66" charset="0"/>
                <a:ea typeface="굴림" pitchFamily="50" charset="-127"/>
                <a:cs typeface="Arial" charset="0"/>
              </a:rPr>
            </a:br>
            <a:r>
              <a:rPr lang="en-US" sz="2400" b="1">
                <a:latin typeface="Comic Sans MS" pitchFamily="66" charset="0"/>
                <a:ea typeface="굴림" pitchFamily="50" charset="-127"/>
                <a:cs typeface="Arial" charset="0"/>
              </a:rPr>
              <a:t>(“significant”) </a:t>
            </a:r>
            <a:r>
              <a:rPr lang="en-US" sz="2400" b="1">
                <a:solidFill>
                  <a:srgbClr val="FF0000"/>
                </a:solidFill>
                <a:latin typeface="Comic Sans MS" pitchFamily="66" charset="0"/>
                <a:ea typeface="굴림" pitchFamily="50" charset="-127"/>
                <a:cs typeface="Arial" charset="0"/>
              </a:rPr>
              <a:t>small</a:t>
            </a:r>
            <a:r>
              <a:rPr lang="en-US" sz="2400" b="1">
                <a:latin typeface="Comic Sans MS" pitchFamily="66" charset="0"/>
                <a:ea typeface="굴림" pitchFamily="50" charset="-127"/>
                <a:cs typeface="Arial" charset="0"/>
              </a:rPr>
              <a:t> buckets and at least one </a:t>
            </a:r>
            <a:br>
              <a:rPr lang="en-US" sz="2400" b="1">
                <a:latin typeface="Comic Sans MS" pitchFamily="66" charset="0"/>
                <a:ea typeface="굴림" pitchFamily="50" charset="-127"/>
                <a:cs typeface="Arial" charset="0"/>
              </a:rPr>
            </a:br>
            <a:r>
              <a:rPr lang="en-US" sz="2400" b="1">
                <a:solidFill>
                  <a:srgbClr val="008000"/>
                </a:solidFill>
                <a:latin typeface="Comic Sans MS" pitchFamily="66" charset="0"/>
                <a:ea typeface="굴림" pitchFamily="50" charset="-127"/>
                <a:cs typeface="Arial" charset="0"/>
              </a:rPr>
              <a:t>endpoint</a:t>
            </a:r>
            <a:r>
              <a:rPr lang="en-US" sz="2400" b="1">
                <a:latin typeface="Comic Sans MS" pitchFamily="66" charset="0"/>
                <a:ea typeface="굴림" pitchFamily="50" charset="-127"/>
                <a:cs typeface="Arial" charset="0"/>
              </a:rPr>
              <a:t> in </a:t>
            </a:r>
            <a:r>
              <a:rPr lang="en-US" sz="2400" b="1">
                <a:solidFill>
                  <a:srgbClr val="FF0000"/>
                </a:solidFill>
                <a:latin typeface="Comic Sans MS" pitchFamily="66" charset="0"/>
                <a:ea typeface="굴림" pitchFamily="50" charset="-127"/>
                <a:cs typeface="Arial" charset="0"/>
              </a:rPr>
              <a:t>large</a:t>
            </a:r>
            <a:r>
              <a:rPr lang="en-US" sz="2400" b="1">
                <a:latin typeface="Comic Sans MS" pitchFamily="66" charset="0"/>
                <a:ea typeface="굴림" pitchFamily="50" charset="-127"/>
                <a:cs typeface="Arial" charset="0"/>
              </a:rPr>
              <a:t> bucket by estimating num of </a:t>
            </a:r>
            <a:br>
              <a:rPr lang="en-US" sz="2400" b="1">
                <a:latin typeface="Comic Sans MS" pitchFamily="66" charset="0"/>
                <a:ea typeface="굴림" pitchFamily="50" charset="-127"/>
                <a:cs typeface="Arial" charset="0"/>
              </a:rPr>
            </a:br>
            <a:r>
              <a:rPr lang="en-US" sz="2400" b="1">
                <a:latin typeface="Comic Sans MS" pitchFamily="66" charset="0"/>
                <a:ea typeface="굴림" pitchFamily="50" charset="-127"/>
                <a:cs typeface="Arial" charset="0"/>
              </a:rPr>
              <a:t>edges between pairs of buckets.</a:t>
            </a:r>
            <a:endParaRPr lang="en-US" sz="2400" b="1">
              <a:latin typeface="Comic Sans MS" pitchFamily="66" charset="0"/>
              <a:ea typeface="굴림" pitchFamily="50" charset="-127"/>
              <a:cs typeface="Arial" charset="0"/>
              <a:sym typeface="Symbol" pitchFamily="18" charset="2"/>
            </a:endParaRPr>
          </a:p>
        </p:txBody>
      </p:sp>
      <p:grpSp>
        <p:nvGrpSpPr>
          <p:cNvPr id="980031" name="Group 63"/>
          <p:cNvGrpSpPr>
            <a:grpSpLocks/>
          </p:cNvGrpSpPr>
          <p:nvPr/>
        </p:nvGrpSpPr>
        <p:grpSpPr bwMode="auto">
          <a:xfrm>
            <a:off x="7848600" y="4953000"/>
            <a:ext cx="685800" cy="685800"/>
            <a:chOff x="4944" y="3168"/>
            <a:chExt cx="432" cy="432"/>
          </a:xfrm>
        </p:grpSpPr>
        <p:sp>
          <p:nvSpPr>
            <p:cNvPr id="980018" name="Oval 50"/>
            <p:cNvSpPr>
              <a:spLocks noChangeArrowheads="1"/>
            </p:cNvSpPr>
            <p:nvPr/>
          </p:nvSpPr>
          <p:spPr bwMode="auto">
            <a:xfrm>
              <a:off x="4944" y="3216"/>
              <a:ext cx="288" cy="384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0022" name="Oval 54"/>
            <p:cNvSpPr>
              <a:spLocks noChangeArrowheads="1"/>
            </p:cNvSpPr>
            <p:nvPr/>
          </p:nvSpPr>
          <p:spPr bwMode="auto">
            <a:xfrm>
              <a:off x="5328" y="3168"/>
              <a:ext cx="48" cy="48"/>
            </a:xfrm>
            <a:prstGeom prst="ellipse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0023" name="Oval 55"/>
            <p:cNvSpPr>
              <a:spLocks noChangeArrowheads="1"/>
            </p:cNvSpPr>
            <p:nvPr/>
          </p:nvSpPr>
          <p:spPr bwMode="auto">
            <a:xfrm>
              <a:off x="5088" y="3408"/>
              <a:ext cx="48" cy="48"/>
            </a:xfrm>
            <a:prstGeom prst="ellipse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0024" name="Oval 56"/>
            <p:cNvSpPr>
              <a:spLocks noChangeArrowheads="1"/>
            </p:cNvSpPr>
            <p:nvPr/>
          </p:nvSpPr>
          <p:spPr bwMode="auto">
            <a:xfrm flipH="1">
              <a:off x="5328" y="3552"/>
              <a:ext cx="48" cy="48"/>
            </a:xfrm>
            <a:prstGeom prst="ellipse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0027" name="Line 59"/>
            <p:cNvSpPr>
              <a:spLocks noChangeShapeType="1"/>
            </p:cNvSpPr>
            <p:nvPr/>
          </p:nvSpPr>
          <p:spPr bwMode="auto">
            <a:xfrm flipV="1">
              <a:off x="5136" y="3191"/>
              <a:ext cx="213" cy="217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80028" name="Line 60"/>
            <p:cNvSpPr>
              <a:spLocks noChangeShapeType="1"/>
            </p:cNvSpPr>
            <p:nvPr/>
          </p:nvSpPr>
          <p:spPr bwMode="auto">
            <a:xfrm>
              <a:off x="5120" y="3438"/>
              <a:ext cx="210" cy="12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aphicFrame>
        <p:nvGraphicFramePr>
          <p:cNvPr id="980029" name="Object 61"/>
          <p:cNvGraphicFramePr>
            <a:graphicFrameLocks noGrp="1" noChangeAspect="1"/>
          </p:cNvGraphicFramePr>
          <p:nvPr>
            <p:ph sz="half" idx="2"/>
          </p:nvPr>
        </p:nvGraphicFramePr>
        <p:xfrm>
          <a:off x="7467600" y="5715000"/>
          <a:ext cx="1447800" cy="860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0115" name="משוואה" r:id="rId5" imgW="812520" imgH="482400" progId="Equation.3">
                  <p:embed/>
                </p:oleObj>
              </mc:Choice>
              <mc:Fallback>
                <p:oleObj name="משוואה" r:id="rId5" imgW="812520" imgH="482400" progId="Equation.3">
                  <p:embed/>
                  <p:pic>
                    <p:nvPicPr>
                      <p:cNvPr id="0" name="Object 6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67600" y="5715000"/>
                        <a:ext cx="1447800" cy="860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980032" name="Group 64"/>
          <p:cNvGrpSpPr>
            <a:grpSpLocks/>
          </p:cNvGrpSpPr>
          <p:nvPr/>
        </p:nvGrpSpPr>
        <p:grpSpPr bwMode="auto">
          <a:xfrm>
            <a:off x="7239000" y="1752600"/>
            <a:ext cx="722313" cy="606425"/>
            <a:chOff x="3888" y="1632"/>
            <a:chExt cx="455" cy="382"/>
          </a:xfrm>
        </p:grpSpPr>
        <p:sp>
          <p:nvSpPr>
            <p:cNvPr id="980033" name="Oval 65"/>
            <p:cNvSpPr>
              <a:spLocks noChangeArrowheads="1"/>
            </p:cNvSpPr>
            <p:nvPr/>
          </p:nvSpPr>
          <p:spPr bwMode="auto">
            <a:xfrm>
              <a:off x="4055" y="1781"/>
              <a:ext cx="48" cy="48"/>
            </a:xfrm>
            <a:prstGeom prst="ellipse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0034" name="Oval 66"/>
            <p:cNvSpPr>
              <a:spLocks noChangeArrowheads="1"/>
            </p:cNvSpPr>
            <p:nvPr/>
          </p:nvSpPr>
          <p:spPr bwMode="auto">
            <a:xfrm>
              <a:off x="3888" y="1637"/>
              <a:ext cx="48" cy="48"/>
            </a:xfrm>
            <a:prstGeom prst="ellipse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0035" name="Oval 67"/>
            <p:cNvSpPr>
              <a:spLocks noChangeArrowheads="1"/>
            </p:cNvSpPr>
            <p:nvPr/>
          </p:nvSpPr>
          <p:spPr bwMode="auto">
            <a:xfrm>
              <a:off x="4231" y="1632"/>
              <a:ext cx="48" cy="48"/>
            </a:xfrm>
            <a:prstGeom prst="ellipse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0036" name="Oval 68"/>
            <p:cNvSpPr>
              <a:spLocks noChangeArrowheads="1"/>
            </p:cNvSpPr>
            <p:nvPr/>
          </p:nvSpPr>
          <p:spPr bwMode="auto">
            <a:xfrm>
              <a:off x="3893" y="1878"/>
              <a:ext cx="48" cy="48"/>
            </a:xfrm>
            <a:prstGeom prst="ellipse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0037" name="Oval 69"/>
            <p:cNvSpPr>
              <a:spLocks noChangeArrowheads="1"/>
            </p:cNvSpPr>
            <p:nvPr/>
          </p:nvSpPr>
          <p:spPr bwMode="auto">
            <a:xfrm>
              <a:off x="4295" y="1829"/>
              <a:ext cx="48" cy="48"/>
            </a:xfrm>
            <a:prstGeom prst="ellipse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0038" name="Oval 70"/>
            <p:cNvSpPr>
              <a:spLocks noChangeArrowheads="1"/>
            </p:cNvSpPr>
            <p:nvPr/>
          </p:nvSpPr>
          <p:spPr bwMode="auto">
            <a:xfrm>
              <a:off x="4089" y="1966"/>
              <a:ext cx="48" cy="48"/>
            </a:xfrm>
            <a:prstGeom prst="ellipse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0039" name="Line 71"/>
            <p:cNvSpPr>
              <a:spLocks noChangeShapeType="1"/>
            </p:cNvSpPr>
            <p:nvPr/>
          </p:nvSpPr>
          <p:spPr bwMode="auto">
            <a:xfrm>
              <a:off x="3911" y="1679"/>
              <a:ext cx="144" cy="10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80040" name="Line 72"/>
            <p:cNvSpPr>
              <a:spLocks noChangeShapeType="1"/>
            </p:cNvSpPr>
            <p:nvPr/>
          </p:nvSpPr>
          <p:spPr bwMode="auto">
            <a:xfrm flipH="1">
              <a:off x="4103" y="1664"/>
              <a:ext cx="142" cy="133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80041" name="Line 73"/>
            <p:cNvSpPr>
              <a:spLocks noChangeShapeType="1"/>
            </p:cNvSpPr>
            <p:nvPr/>
          </p:nvSpPr>
          <p:spPr bwMode="auto">
            <a:xfrm>
              <a:off x="4094" y="1811"/>
              <a:ext cx="210" cy="3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80042" name="Line 74"/>
            <p:cNvSpPr>
              <a:spLocks noChangeShapeType="1"/>
            </p:cNvSpPr>
            <p:nvPr/>
          </p:nvSpPr>
          <p:spPr bwMode="auto">
            <a:xfrm>
              <a:off x="4083" y="1829"/>
              <a:ext cx="2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80043" name="Line 75"/>
            <p:cNvSpPr>
              <a:spLocks noChangeShapeType="1"/>
            </p:cNvSpPr>
            <p:nvPr/>
          </p:nvSpPr>
          <p:spPr bwMode="auto">
            <a:xfrm flipH="1">
              <a:off x="3929" y="1817"/>
              <a:ext cx="141" cy="8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9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9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9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0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00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0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0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00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9994" grpId="0"/>
      <p:bldP spid="979995" grpId="0"/>
      <p:bldP spid="979996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225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8458200" cy="685800"/>
          </a:xfrm>
        </p:spPr>
        <p:txBody>
          <a:bodyPr/>
          <a:lstStyle/>
          <a:p>
            <a:r>
              <a:rPr lang="en-US" sz="3200" b="1">
                <a:solidFill>
                  <a:srgbClr val="C222B7"/>
                </a:solidFill>
                <a:latin typeface="Comic Sans MS" pitchFamily="66" charset="0"/>
              </a:rPr>
              <a:t>Part IV: Approximating Distance to P</a:t>
            </a:r>
            <a:endParaRPr lang="en-US" sz="2800" b="1">
              <a:solidFill>
                <a:srgbClr val="C222B7"/>
              </a:solidFill>
              <a:latin typeface="Comic Sans MS" pitchFamily="66" charset="0"/>
            </a:endParaRPr>
          </a:p>
        </p:txBody>
      </p:sp>
      <p:sp>
        <p:nvSpPr>
          <p:cNvPr id="992259" name="Text Box 3"/>
          <p:cNvSpPr txBox="1">
            <a:spLocks noChangeArrowheads="1"/>
          </p:cNvSpPr>
          <p:nvPr/>
        </p:nvSpPr>
        <p:spPr bwMode="auto">
          <a:xfrm>
            <a:off x="304800" y="838200"/>
            <a:ext cx="8382000" cy="2867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30000"/>
              </a:spcBef>
              <a:buClr>
                <a:schemeClr val="folHlink"/>
              </a:buClr>
              <a:buSzPct val="110000"/>
              <a:buFont typeface="Wingdings" pitchFamily="2" charset="2"/>
              <a:buNone/>
            </a:pPr>
            <a:r>
              <a:rPr lang="en-US" sz="2400" b="1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For graph property </a:t>
            </a:r>
            <a:r>
              <a:rPr lang="en-US" sz="2400" b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P</a:t>
            </a:r>
            <a:r>
              <a:rPr lang="en-US" sz="2400" b="1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, estimate </a:t>
            </a:r>
            <a:r>
              <a:rPr lang="en-US" sz="2400" b="1">
                <a:solidFill>
                  <a:srgbClr val="008000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fraction of edges</a:t>
            </a:r>
            <a:r>
              <a:rPr lang="en-US" sz="2400" b="1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that should be </a:t>
            </a:r>
            <a:r>
              <a:rPr lang="en-US" sz="2400" b="1">
                <a:solidFill>
                  <a:srgbClr val="008000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added/removed</a:t>
            </a:r>
            <a:r>
              <a:rPr lang="en-US" sz="2400" b="1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to obtain </a:t>
            </a:r>
            <a:r>
              <a:rPr lang="en-US" sz="2400" b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P</a:t>
            </a:r>
            <a:r>
              <a:rPr lang="en-US" sz="2400" b="1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(fraction with respect to (ub on) num of edges </a:t>
            </a:r>
            <a:r>
              <a:rPr lang="en-US" sz="2400" b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m</a:t>
            </a:r>
            <a:r>
              <a:rPr lang="en-US" sz="2400" b="1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).  Assume </a:t>
            </a:r>
            <a:r>
              <a:rPr lang="en-US" sz="2400" b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m=(n).</a:t>
            </a:r>
          </a:p>
          <a:p>
            <a:pPr>
              <a:spcBef>
                <a:spcPct val="30000"/>
              </a:spcBef>
              <a:buClr>
                <a:schemeClr val="folHlink"/>
              </a:buClr>
              <a:buSzPct val="110000"/>
              <a:buFont typeface="Wingdings" pitchFamily="2" charset="2"/>
              <a:buNone/>
            </a:pPr>
            <a:r>
              <a:rPr lang="en-US" sz="2400" b="1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Study of </a:t>
            </a:r>
            <a:r>
              <a:rPr lang="en-US" sz="2400" b="1">
                <a:solidFill>
                  <a:srgbClr val="008000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distance approximation</a:t>
            </a:r>
            <a:r>
              <a:rPr lang="en-US" sz="2400" b="1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first explicitly introduced in</a:t>
            </a:r>
            <a:r>
              <a:rPr lang="en-US" sz="2400" b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</a:t>
            </a:r>
            <a:r>
              <a:rPr lang="en-US" sz="2400" b="1">
                <a:solidFill>
                  <a:schemeClr val="bg2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[Parnas,R,Rubinfeld]</a:t>
            </a:r>
            <a:r>
              <a:rPr lang="en-US" sz="2400" b="1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.</a:t>
            </a:r>
          </a:p>
          <a:p>
            <a:pPr>
              <a:spcBef>
                <a:spcPct val="30000"/>
              </a:spcBef>
              <a:buClr>
                <a:schemeClr val="folHlink"/>
              </a:buClr>
              <a:buSzPct val="110000"/>
              <a:buFont typeface="Wingdings" pitchFamily="2" charset="2"/>
              <a:buNone/>
            </a:pPr>
            <a:r>
              <a:rPr lang="en-US" sz="2400" b="1">
                <a:solidFill>
                  <a:srgbClr val="C222B7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Note:</a:t>
            </a:r>
            <a:r>
              <a:rPr lang="en-US" sz="2400" b="1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Already discussed alg for distance to</a:t>
            </a:r>
            <a:r>
              <a:rPr lang="en-US" sz="2400" b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</a:t>
            </a:r>
            <a:r>
              <a:rPr lang="en-US" sz="2400" b="1">
                <a:solidFill>
                  <a:srgbClr val="008000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connectivity </a:t>
            </a:r>
            <a:r>
              <a:rPr lang="en-US" sz="2400" b="1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in sparse graphs</a:t>
            </a:r>
            <a:r>
              <a:rPr lang="en-US" sz="2400" b="1">
                <a:solidFill>
                  <a:srgbClr val="008000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</a:t>
            </a:r>
            <a:r>
              <a:rPr lang="en-US" sz="2400" b="1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(estimate num of</a:t>
            </a:r>
            <a:r>
              <a:rPr lang="en-US" sz="2400" b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</a:t>
            </a:r>
            <a:r>
              <a:rPr lang="en-US" sz="2400" b="1">
                <a:solidFill>
                  <a:srgbClr val="008000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cc</a:t>
            </a:r>
            <a:r>
              <a:rPr lang="en-US" sz="2400" b="1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’s)</a:t>
            </a:r>
          </a:p>
        </p:txBody>
      </p:sp>
      <p:sp>
        <p:nvSpPr>
          <p:cNvPr id="992260" name="Text Box 4"/>
          <p:cNvSpPr txBox="1">
            <a:spLocks noChangeArrowheads="1"/>
          </p:cNvSpPr>
          <p:nvPr/>
        </p:nvSpPr>
        <p:spPr bwMode="auto">
          <a:xfrm>
            <a:off x="304800" y="3657600"/>
            <a:ext cx="8686800" cy="3122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30000"/>
              </a:spcBef>
              <a:buClr>
                <a:schemeClr val="folHlink"/>
              </a:buClr>
              <a:buSzPct val="110000"/>
              <a:buFont typeface="Wingdings" pitchFamily="2" charset="2"/>
              <a:buNone/>
            </a:pPr>
            <a:r>
              <a:rPr lang="en-US" sz="2400" b="1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For </a:t>
            </a:r>
            <a:r>
              <a:rPr lang="en-US" sz="2400" b="1">
                <a:solidFill>
                  <a:srgbClr val="FF0000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dense </a:t>
            </a:r>
            <a:r>
              <a:rPr lang="en-US" sz="2400" b="1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graphs where </a:t>
            </a:r>
            <a:r>
              <a:rPr lang="en-US" sz="2400" b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m=(n</a:t>
            </a:r>
            <a:r>
              <a:rPr lang="en-US" sz="2400" b="1" baseline="3000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2</a:t>
            </a:r>
            <a:r>
              <a:rPr lang="en-US" sz="2400" b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)</a:t>
            </a:r>
            <a:r>
              <a:rPr lang="en-US" sz="2400" b="1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and perform </a:t>
            </a:r>
            <a:r>
              <a:rPr lang="en-US" sz="2400" b="1">
                <a:solidFill>
                  <a:srgbClr val="008000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vertex-pair </a:t>
            </a:r>
            <a:r>
              <a:rPr lang="en-US" sz="2400" b="1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queries, some known </a:t>
            </a:r>
            <a:r>
              <a:rPr lang="en-US" sz="2400" b="1">
                <a:solidFill>
                  <a:srgbClr val="008000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testing</a:t>
            </a:r>
            <a:r>
              <a:rPr lang="en-US" sz="2400" b="1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results directly give </a:t>
            </a:r>
            <a:r>
              <a:rPr lang="en-US" sz="2400" b="1">
                <a:solidFill>
                  <a:srgbClr val="008000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dist. approx.</a:t>
            </a:r>
            <a:r>
              <a:rPr lang="en-US" sz="2400" b="1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results: e.g., </a:t>
            </a:r>
            <a:r>
              <a:rPr lang="en-US" sz="2400" b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-</a:t>
            </a:r>
            <a:r>
              <a:rPr lang="en-US" sz="2400" b="1">
                <a:solidFill>
                  <a:srgbClr val="008000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cut</a:t>
            </a:r>
            <a:r>
              <a:rPr lang="en-US" sz="2400" b="1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(having a cut of size at least </a:t>
            </a:r>
            <a:r>
              <a:rPr lang="en-US" sz="2400" b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n</a:t>
            </a:r>
            <a:r>
              <a:rPr lang="en-US" sz="2400" b="1" baseline="3000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2</a:t>
            </a:r>
            <a:r>
              <a:rPr lang="en-US" sz="2400" b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): (1,)</a:t>
            </a:r>
            <a:r>
              <a:rPr lang="en-US" sz="2400" b="1">
                <a:solidFill>
                  <a:srgbClr val="008000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-</a:t>
            </a:r>
            <a:r>
              <a:rPr lang="en-US" sz="2400" b="1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approx using</a:t>
            </a:r>
            <a:r>
              <a:rPr lang="en-US" sz="2400" b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poly(1/) </a:t>
            </a:r>
            <a:r>
              <a:rPr lang="en-US" sz="2400" b="1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queries (</a:t>
            </a:r>
            <a:r>
              <a:rPr lang="en-US" sz="2400" b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exp(poly(1/)) </a:t>
            </a:r>
            <a:r>
              <a:rPr lang="en-US" sz="2400" b="1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time) – equiv to approx </a:t>
            </a:r>
            <a:r>
              <a:rPr lang="en-US" sz="2400" b="1">
                <a:solidFill>
                  <a:srgbClr val="008000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Max-Cut</a:t>
            </a:r>
            <a:r>
              <a:rPr lang="en-US" sz="2400" b="1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.</a:t>
            </a:r>
          </a:p>
          <a:p>
            <a:pPr>
              <a:spcBef>
                <a:spcPct val="30000"/>
              </a:spcBef>
              <a:buClr>
                <a:schemeClr val="folHlink"/>
              </a:buClr>
              <a:buSzPct val="110000"/>
              <a:buFont typeface="Wingdings" pitchFamily="2" charset="2"/>
              <a:buNone/>
            </a:pPr>
            <a:r>
              <a:rPr lang="en-US" sz="2400" b="1">
                <a:solidFill>
                  <a:schemeClr val="bg2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[Fischer,Newman]:</a:t>
            </a:r>
            <a:r>
              <a:rPr lang="en-US" sz="2400" b="1">
                <a:solidFill>
                  <a:srgbClr val="008000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</a:t>
            </a:r>
            <a:r>
              <a:rPr lang="en-US" sz="2400" b="1">
                <a:solidFill>
                  <a:srgbClr val="FF0000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all</a:t>
            </a:r>
            <a:r>
              <a:rPr lang="en-US" sz="2400" b="1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testable properties</a:t>
            </a:r>
            <a:r>
              <a:rPr lang="en-US" sz="2400" b="1">
                <a:solidFill>
                  <a:srgbClr val="008000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</a:t>
            </a:r>
            <a:r>
              <a:rPr lang="en-US" sz="2400" b="1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(comp. independent of </a:t>
            </a:r>
            <a:r>
              <a:rPr lang="en-US" sz="2400" b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n</a:t>
            </a:r>
            <a:r>
              <a:rPr lang="en-US" sz="2400" b="1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) have dist. approx. algs. Direct Analysis for </a:t>
            </a:r>
            <a:r>
              <a:rPr lang="en-US" sz="2400" b="1">
                <a:solidFill>
                  <a:srgbClr val="008000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monotone </a:t>
            </a:r>
            <a:r>
              <a:rPr lang="en-US" sz="2400" b="1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properties </a:t>
            </a:r>
            <a:r>
              <a:rPr lang="en-US" sz="2400" b="1">
                <a:solidFill>
                  <a:schemeClr val="bg2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[Alon,Shapira,Sudakov]</a:t>
            </a:r>
          </a:p>
        </p:txBody>
      </p:sp>
      <p:grpSp>
        <p:nvGrpSpPr>
          <p:cNvPr id="992261" name="Group 5"/>
          <p:cNvGrpSpPr>
            <a:grpSpLocks/>
          </p:cNvGrpSpPr>
          <p:nvPr/>
        </p:nvGrpSpPr>
        <p:grpSpPr bwMode="auto">
          <a:xfrm>
            <a:off x="7239000" y="2362200"/>
            <a:ext cx="1295400" cy="990600"/>
            <a:chOff x="4512" y="1728"/>
            <a:chExt cx="816" cy="624"/>
          </a:xfrm>
        </p:grpSpPr>
        <p:sp>
          <p:nvSpPr>
            <p:cNvPr id="992262" name="Oval 6"/>
            <p:cNvSpPr>
              <a:spLocks noChangeArrowheads="1"/>
            </p:cNvSpPr>
            <p:nvPr/>
          </p:nvSpPr>
          <p:spPr bwMode="auto">
            <a:xfrm>
              <a:off x="4800" y="1728"/>
              <a:ext cx="192" cy="192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2263" name="Oval 7"/>
            <p:cNvSpPr>
              <a:spLocks noChangeArrowheads="1"/>
            </p:cNvSpPr>
            <p:nvPr/>
          </p:nvSpPr>
          <p:spPr bwMode="auto">
            <a:xfrm>
              <a:off x="5136" y="1824"/>
              <a:ext cx="192" cy="192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2264" name="Oval 8"/>
            <p:cNvSpPr>
              <a:spLocks noChangeArrowheads="1"/>
            </p:cNvSpPr>
            <p:nvPr/>
          </p:nvSpPr>
          <p:spPr bwMode="auto">
            <a:xfrm>
              <a:off x="4992" y="2160"/>
              <a:ext cx="192" cy="192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2265" name="Oval 9"/>
            <p:cNvSpPr>
              <a:spLocks noChangeArrowheads="1"/>
            </p:cNvSpPr>
            <p:nvPr/>
          </p:nvSpPr>
          <p:spPr bwMode="auto">
            <a:xfrm>
              <a:off x="4512" y="2112"/>
              <a:ext cx="192" cy="192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2266" name="Line 10"/>
            <p:cNvSpPr>
              <a:spLocks noChangeShapeType="1"/>
            </p:cNvSpPr>
            <p:nvPr/>
          </p:nvSpPr>
          <p:spPr bwMode="auto">
            <a:xfrm>
              <a:off x="4992" y="1824"/>
              <a:ext cx="192" cy="4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92267" name="Line 11"/>
            <p:cNvSpPr>
              <a:spLocks noChangeShapeType="1"/>
            </p:cNvSpPr>
            <p:nvPr/>
          </p:nvSpPr>
          <p:spPr bwMode="auto">
            <a:xfrm flipH="1">
              <a:off x="4656" y="1872"/>
              <a:ext cx="192" cy="24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92268" name="Line 12"/>
            <p:cNvSpPr>
              <a:spLocks noChangeShapeType="1"/>
            </p:cNvSpPr>
            <p:nvPr/>
          </p:nvSpPr>
          <p:spPr bwMode="auto">
            <a:xfrm>
              <a:off x="4704" y="2208"/>
              <a:ext cx="28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2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22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22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2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22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22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28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8458200" cy="685800"/>
          </a:xfrm>
        </p:spPr>
        <p:txBody>
          <a:bodyPr/>
          <a:lstStyle/>
          <a:p>
            <a:r>
              <a:rPr lang="en-US" sz="3200" b="1">
                <a:solidFill>
                  <a:srgbClr val="C222B7"/>
                </a:solidFill>
                <a:latin typeface="Comic Sans MS" pitchFamily="66" charset="0"/>
              </a:rPr>
              <a:t>Part IV: Approximating Distance to P</a:t>
            </a:r>
            <a:endParaRPr lang="en-US" sz="2800" b="1">
              <a:solidFill>
                <a:srgbClr val="C222B7"/>
              </a:solidFill>
              <a:latin typeface="Comic Sans MS" pitchFamily="66" charset="0"/>
            </a:endParaRPr>
          </a:p>
        </p:txBody>
      </p:sp>
      <p:sp>
        <p:nvSpPr>
          <p:cNvPr id="993283" name="Text Box 3"/>
          <p:cNvSpPr txBox="1">
            <a:spLocks noChangeArrowheads="1"/>
          </p:cNvSpPr>
          <p:nvPr/>
        </p:nvSpPr>
        <p:spPr bwMode="auto">
          <a:xfrm>
            <a:off x="304800" y="914400"/>
            <a:ext cx="838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30000"/>
              </a:spcBef>
              <a:buClr>
                <a:schemeClr val="folHlink"/>
              </a:buClr>
              <a:buSzPct val="110000"/>
              <a:buFont typeface="Wingdings" pitchFamily="2" charset="2"/>
              <a:buNone/>
            </a:pPr>
            <a:r>
              <a:rPr lang="en-US" sz="2400" b="1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Dist. app. for </a:t>
            </a:r>
            <a:r>
              <a:rPr lang="en-US" sz="2400" b="1">
                <a:solidFill>
                  <a:srgbClr val="FF0000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sparse</a:t>
            </a:r>
            <a:r>
              <a:rPr lang="en-US" sz="2400" b="1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graphs studied in </a:t>
            </a:r>
            <a:r>
              <a:rPr lang="en-US" sz="2400" b="1">
                <a:solidFill>
                  <a:schemeClr val="bg2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[Marko,R]</a:t>
            </a:r>
          </a:p>
        </p:txBody>
      </p:sp>
      <p:graphicFrame>
        <p:nvGraphicFramePr>
          <p:cNvPr id="993335" name="Group 55"/>
          <p:cNvGraphicFramePr>
            <a:graphicFrameLocks noGrp="1"/>
          </p:cNvGraphicFramePr>
          <p:nvPr>
            <p:ph idx="1"/>
          </p:nvPr>
        </p:nvGraphicFramePr>
        <p:xfrm>
          <a:off x="228600" y="2286000"/>
          <a:ext cx="7608888" cy="3158109"/>
        </p:xfrm>
        <a:graphic>
          <a:graphicData uri="http://schemas.openxmlformats.org/drawingml/2006/table">
            <a:tbl>
              <a:tblPr rtl="1"/>
              <a:tblGrid>
                <a:gridCol w="2674938"/>
                <a:gridCol w="1128712"/>
                <a:gridCol w="1812925"/>
                <a:gridCol w="1992313"/>
              </a:tblGrid>
              <a:tr h="8032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he-IL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  <a:sym typeface="Symbol" pitchFamily="18" charset="2"/>
                        </a:rPr>
                        <a:t>poly(k/( </a:t>
                      </a:r>
                      <a:r>
                        <a:rPr kumimoji="0" lang="en-US" altLang="he-IL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d</a:t>
                      </a:r>
                      <a:r>
                        <a:rPr kumimoji="0" lang="en-US" altLang="he-IL" sz="24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avg</a:t>
                      </a:r>
                      <a:r>
                        <a:rPr kumimoji="0" lang="en-US" altLang="he-IL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))</a:t>
                      </a:r>
                      <a:endParaRPr kumimoji="0" lang="en-US" altLang="he-IL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Comic Sans MS" pitchFamily="66" charset="0"/>
                        <a:cs typeface="Times New Roman" pitchFamily="18" charset="0"/>
                        <a:sym typeface="Symbol" pitchFamily="18" charset="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1</a:t>
                      </a:r>
                      <a:endParaRPr kumimoji="0" lang="en-GB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8000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he-IL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  <a:sym typeface="Symbol" pitchFamily="18" charset="2"/>
                        </a:rPr>
                        <a:t>sparse</a:t>
                      </a:r>
                      <a:endParaRPr kumimoji="0" lang="en-GB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Times New Roman" pitchFamily="18" charset="0"/>
                        <a:sym typeface="Symbol" pitchFamily="18" charset="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he-IL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mic Sans MS" pitchFamily="66" charset="0"/>
                          <a:cs typeface="Arial" charset="0"/>
                          <a:sym typeface="Symbol" pitchFamily="18" charset="2"/>
                        </a:rPr>
                        <a:t>k-Edge-Connectivity</a:t>
                      </a:r>
                      <a:endParaRPr kumimoji="0" lang="en-GB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mic Sans MS" pitchFamily="66" charset="0"/>
                        <a:cs typeface="Arial" charset="0"/>
                        <a:sym typeface="Symbol" pitchFamily="18" charset="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1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he-IL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  <a:sym typeface="Symbol" pitchFamily="18" charset="2"/>
                        </a:rPr>
                        <a:t>d</a:t>
                      </a:r>
                      <a:r>
                        <a:rPr kumimoji="0" lang="en-US" altLang="he-IL" sz="2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  <a:sym typeface="Symbol" pitchFamily="18" charset="2"/>
                        </a:rPr>
                        <a:t>O(log(d/))</a:t>
                      </a:r>
                      <a:endParaRPr kumimoji="0" lang="en-GB" sz="2400" b="1" i="0" u="none" strike="noStrike" cap="none" normalizeH="0" baseline="3000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Comic Sans MS" pitchFamily="66" charset="0"/>
                        <a:cs typeface="Times New Roman" pitchFamily="18" charset="0"/>
                        <a:sym typeface="Symbol" pitchFamily="18" charset="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3</a:t>
                      </a:r>
                      <a:endParaRPr kumimoji="0" lang="en-GB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8000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he-IL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  <a:sym typeface="Symbol" pitchFamily="18" charset="2"/>
                        </a:rPr>
                        <a:t>bounded- degree</a:t>
                      </a:r>
                      <a:endParaRPr kumimoji="0" lang="en-GB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Times New Roman" pitchFamily="18" charset="0"/>
                        <a:sym typeface="Symbol" pitchFamily="18" charset="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he-IL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  <a:sym typeface="Symbol" pitchFamily="18" charset="2"/>
                        </a:rPr>
                        <a:t>Triangle-Freeness</a:t>
                      </a:r>
                      <a:endParaRPr kumimoji="0" lang="en-GB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mic Sans MS" pitchFamily="66" charset="0"/>
                        <a:cs typeface="Times New Roman" pitchFamily="18" charset="0"/>
                        <a:sym typeface="Symbol" pitchFamily="18" charset="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29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he-IL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O(1/(</a:t>
                      </a:r>
                      <a:r>
                        <a:rPr kumimoji="0" lang="en-US" altLang="he-IL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  <a:sym typeface="Symbol" pitchFamily="18" charset="2"/>
                        </a:rPr>
                        <a:t> </a:t>
                      </a:r>
                      <a:r>
                        <a:rPr kumimoji="0" lang="en-US" altLang="he-IL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d</a:t>
                      </a:r>
                      <a:r>
                        <a:rPr kumimoji="0" lang="en-US" altLang="he-IL" sz="24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avg</a:t>
                      </a:r>
                      <a:r>
                        <a:rPr kumimoji="0" lang="en-US" altLang="he-IL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)</a:t>
                      </a:r>
                      <a:r>
                        <a:rPr kumimoji="0" lang="en-US" altLang="he-IL" sz="2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4</a:t>
                      </a:r>
                      <a:r>
                        <a:rPr kumimoji="0" lang="en-US" altLang="he-IL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)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1</a:t>
                      </a:r>
                      <a:endParaRPr kumimoji="0" lang="en-GB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8000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he-IL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  <a:sym typeface="Symbol" pitchFamily="18" charset="2"/>
                        </a:rPr>
                        <a:t>sparse</a:t>
                      </a:r>
                      <a:endParaRPr kumimoji="0" lang="en-GB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he-IL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Eulerian</a:t>
                      </a:r>
                      <a:endParaRPr kumimoji="0" lang="en-GB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mic Sans MS" pitchFamily="66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921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he-IL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O(1/</a:t>
                      </a:r>
                      <a:r>
                        <a:rPr kumimoji="0" lang="en-US" altLang="he-IL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  <a:sym typeface="Symbol" pitchFamily="18" charset="2"/>
                        </a:rPr>
                        <a:t></a:t>
                      </a:r>
                      <a:r>
                        <a:rPr kumimoji="0" lang="en-US" altLang="he-IL" sz="2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3</a:t>
                      </a:r>
                      <a:r>
                        <a:rPr kumimoji="0" lang="en-US" altLang="he-IL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)</a:t>
                      </a:r>
                      <a:endParaRPr kumimoji="0" lang="en-US" altLang="he-IL" sz="2400" b="1" i="0" u="none" strike="noStrike" cap="none" normalizeH="0" baseline="-2500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Comic Sans MS" pitchFamily="66" charset="0"/>
                        <a:cs typeface="Times New Roman" pitchFamily="18" charset="0"/>
                        <a:sym typeface="Symbol" pitchFamily="18" charset="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1</a:t>
                      </a:r>
                      <a:endParaRPr kumimoji="0" lang="en-GB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8000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he-IL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  <a:sym typeface="Symbol" pitchFamily="18" charset="2"/>
                        </a:rPr>
                        <a:t>bounded- degree</a:t>
                      </a:r>
                      <a:endParaRPr kumimoji="0" lang="en-GB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he-IL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  <a:sym typeface="Symbol" pitchFamily="18" charset="2"/>
                        </a:rPr>
                        <a:t>Cycle-Freeness</a:t>
                      </a:r>
                      <a:endParaRPr kumimoji="0" lang="en-GB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mic Sans MS" pitchFamily="66" charset="0"/>
                        <a:cs typeface="Times New Roman" pitchFamily="18" charset="0"/>
                        <a:sym typeface="Symbol" pitchFamily="18" charset="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93320" name="Rectangle 40"/>
          <p:cNvSpPr>
            <a:spLocks noChangeArrowheads="1"/>
          </p:cNvSpPr>
          <p:nvPr/>
        </p:nvSpPr>
        <p:spPr bwMode="auto">
          <a:xfrm>
            <a:off x="623888" y="1811338"/>
            <a:ext cx="14430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n-US" altLang="he-IL" sz="2400" b="1">
                <a:solidFill>
                  <a:srgbClr val="C222B7"/>
                </a:solidFill>
                <a:latin typeface="Comic Sans MS" pitchFamily="66" charset="0"/>
                <a:ea typeface="굴림" pitchFamily="50" charset="-127"/>
                <a:cs typeface="Times New Roman" pitchFamily="18" charset="0"/>
              </a:rPr>
              <a:t>Property</a:t>
            </a:r>
          </a:p>
        </p:txBody>
      </p:sp>
      <p:sp>
        <p:nvSpPr>
          <p:cNvPr id="993322" name="Rectangle 42"/>
          <p:cNvSpPr>
            <a:spLocks noChangeArrowheads="1"/>
          </p:cNvSpPr>
          <p:nvPr/>
        </p:nvSpPr>
        <p:spPr bwMode="auto">
          <a:xfrm>
            <a:off x="2743200" y="1828800"/>
            <a:ext cx="1047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n-US" altLang="he-IL" sz="2400" b="1">
                <a:solidFill>
                  <a:srgbClr val="C222B7"/>
                </a:solidFill>
                <a:latin typeface="Comic Sans MS" pitchFamily="66" charset="0"/>
                <a:ea typeface="굴림" pitchFamily="50" charset="-127"/>
                <a:cs typeface="Times New Roman" pitchFamily="18" charset="0"/>
              </a:rPr>
              <a:t>Model</a:t>
            </a:r>
          </a:p>
        </p:txBody>
      </p:sp>
      <p:sp>
        <p:nvSpPr>
          <p:cNvPr id="993323" name="Rectangle 43"/>
          <p:cNvSpPr>
            <a:spLocks noChangeArrowheads="1"/>
          </p:cNvSpPr>
          <p:nvPr/>
        </p:nvSpPr>
        <p:spPr bwMode="auto">
          <a:xfrm>
            <a:off x="4572000" y="1828800"/>
            <a:ext cx="3762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n-US" altLang="he-IL" sz="2400" b="1">
                <a:solidFill>
                  <a:srgbClr val="C222B7"/>
                </a:solidFill>
                <a:latin typeface="Comic Sans MS" pitchFamily="66" charset="0"/>
                <a:ea typeface="굴림" pitchFamily="50" charset="-127"/>
                <a:cs typeface="Times New Roman" pitchFamily="18" charset="0"/>
                <a:sym typeface="Symbol" pitchFamily="18" charset="2"/>
              </a:rPr>
              <a:t></a:t>
            </a:r>
          </a:p>
        </p:txBody>
      </p:sp>
      <p:sp>
        <p:nvSpPr>
          <p:cNvPr id="993324" name="Rectangle 44"/>
          <p:cNvSpPr>
            <a:spLocks noChangeArrowheads="1"/>
          </p:cNvSpPr>
          <p:nvPr/>
        </p:nvSpPr>
        <p:spPr bwMode="auto">
          <a:xfrm>
            <a:off x="5757863" y="1839913"/>
            <a:ext cx="17637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n-US" altLang="he-IL" sz="2400" b="1">
                <a:solidFill>
                  <a:srgbClr val="C222B7"/>
                </a:solidFill>
                <a:latin typeface="Comic Sans MS" pitchFamily="66" charset="0"/>
                <a:ea typeface="굴림" pitchFamily="50" charset="-127"/>
                <a:cs typeface="Times New Roman" pitchFamily="18" charset="0"/>
              </a:rPr>
              <a:t>Complexity</a:t>
            </a:r>
          </a:p>
        </p:txBody>
      </p:sp>
      <p:sp>
        <p:nvSpPr>
          <p:cNvPr id="993325" name="Text Box 45"/>
          <p:cNvSpPr txBox="1">
            <a:spLocks noChangeArrowheads="1"/>
          </p:cNvSpPr>
          <p:nvPr/>
        </p:nvSpPr>
        <p:spPr bwMode="auto">
          <a:xfrm>
            <a:off x="4648200" y="1371600"/>
            <a:ext cx="3276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30000"/>
              </a:spcBef>
              <a:buClr>
                <a:schemeClr val="folHlink"/>
              </a:buClr>
              <a:buSzPct val="110000"/>
              <a:buFont typeface="Wingdings" pitchFamily="2" charset="2"/>
              <a:buNone/>
            </a:pPr>
            <a:r>
              <a:rPr lang="en-US" sz="2000" b="1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distance w.r.t, </a:t>
            </a:r>
            <a:r>
              <a:rPr lang="en-US" sz="2000" b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dn</a:t>
            </a:r>
          </a:p>
        </p:txBody>
      </p:sp>
      <p:sp>
        <p:nvSpPr>
          <p:cNvPr id="993326" name="Line 46"/>
          <p:cNvSpPr>
            <a:spLocks noChangeShapeType="1"/>
          </p:cNvSpPr>
          <p:nvPr/>
        </p:nvSpPr>
        <p:spPr bwMode="auto">
          <a:xfrm flipH="1">
            <a:off x="3657600" y="1676400"/>
            <a:ext cx="838200" cy="1676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3327" name="Text Box 47"/>
          <p:cNvSpPr txBox="1">
            <a:spLocks noChangeArrowheads="1"/>
          </p:cNvSpPr>
          <p:nvPr/>
        </p:nvSpPr>
        <p:spPr bwMode="auto">
          <a:xfrm>
            <a:off x="5181600" y="5486400"/>
            <a:ext cx="3581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30000"/>
              </a:spcBef>
              <a:buClr>
                <a:schemeClr val="folHlink"/>
              </a:buClr>
              <a:buSzPct val="110000"/>
              <a:buFont typeface="Wingdings" pitchFamily="2" charset="2"/>
              <a:buNone/>
            </a:pPr>
            <a:r>
              <a:rPr lang="en-US" sz="2000" b="1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cannot get sublin with </a:t>
            </a:r>
            <a:r>
              <a:rPr lang="en-US" sz="2000" b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=1</a:t>
            </a:r>
          </a:p>
        </p:txBody>
      </p:sp>
      <p:sp>
        <p:nvSpPr>
          <p:cNvPr id="993328" name="Line 48"/>
          <p:cNvSpPr>
            <a:spLocks noChangeShapeType="1"/>
          </p:cNvSpPr>
          <p:nvPr/>
        </p:nvSpPr>
        <p:spPr bwMode="auto">
          <a:xfrm flipH="1" flipV="1">
            <a:off x="5029200" y="3657600"/>
            <a:ext cx="1219200" cy="1905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3329" name="Text Box 49"/>
          <p:cNvSpPr txBox="1">
            <a:spLocks noChangeArrowheads="1"/>
          </p:cNvSpPr>
          <p:nvPr/>
        </p:nvSpPr>
        <p:spPr bwMode="auto">
          <a:xfrm>
            <a:off x="7848600" y="3200400"/>
            <a:ext cx="129540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30000"/>
              </a:spcBef>
              <a:buClr>
                <a:schemeClr val="folHlink"/>
              </a:buClr>
              <a:buSzPct val="110000"/>
              <a:buFont typeface="Wingdings" pitchFamily="2" charset="2"/>
              <a:buNone/>
            </a:pPr>
            <a:r>
              <a:rPr lang="en-US" sz="2000" b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(n</a:t>
            </a:r>
            <a:r>
              <a:rPr lang="en-US" sz="2000" b="1" baseline="3000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1/2</a:t>
            </a:r>
            <a:r>
              <a:rPr lang="en-US" sz="2000" b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)</a:t>
            </a:r>
            <a:r>
              <a:rPr lang="en-US" sz="2000" b="1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for sparse model</a:t>
            </a:r>
            <a:endParaRPr lang="en-US" sz="2000" b="1">
              <a:solidFill>
                <a:srgbClr val="0000FF"/>
              </a:solidFill>
              <a:latin typeface="Comic Sans MS" pitchFamily="66" charset="0"/>
              <a:ea typeface="굴림" pitchFamily="50" charset="-127"/>
              <a:cs typeface="Arial" charset="0"/>
              <a:sym typeface="Symbol" pitchFamily="18" charset="2"/>
            </a:endParaRPr>
          </a:p>
        </p:txBody>
      </p:sp>
      <p:sp>
        <p:nvSpPr>
          <p:cNvPr id="993330" name="Line 50"/>
          <p:cNvSpPr>
            <a:spLocks noChangeShapeType="1"/>
          </p:cNvSpPr>
          <p:nvPr/>
        </p:nvSpPr>
        <p:spPr bwMode="auto">
          <a:xfrm flipH="1" flipV="1">
            <a:off x="6553200" y="3505200"/>
            <a:ext cx="1371600" cy="76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3331" name="Line 51"/>
          <p:cNvSpPr>
            <a:spLocks noChangeShapeType="1"/>
          </p:cNvSpPr>
          <p:nvPr/>
        </p:nvSpPr>
        <p:spPr bwMode="auto">
          <a:xfrm flipH="1">
            <a:off x="6553200" y="3886200"/>
            <a:ext cx="1447800" cy="990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3332" name="Text Box 52"/>
          <p:cNvSpPr txBox="1">
            <a:spLocks noChangeArrowheads="1"/>
          </p:cNvSpPr>
          <p:nvPr/>
        </p:nvSpPr>
        <p:spPr bwMode="auto">
          <a:xfrm>
            <a:off x="0" y="5486400"/>
            <a:ext cx="3581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30000"/>
              </a:spcBef>
              <a:buClr>
                <a:schemeClr val="folHlink"/>
              </a:buClr>
              <a:buSzPct val="110000"/>
              <a:buFont typeface="Wingdings" pitchFamily="2" charset="2"/>
              <a:buNone/>
            </a:pPr>
            <a:r>
              <a:rPr lang="en-US" sz="2000" b="1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Extends to </a:t>
            </a:r>
            <a:r>
              <a:rPr lang="en-US" sz="2000" b="1">
                <a:solidFill>
                  <a:srgbClr val="FF0000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subgraph-free</a:t>
            </a:r>
          </a:p>
        </p:txBody>
      </p:sp>
      <p:sp>
        <p:nvSpPr>
          <p:cNvPr id="993334" name="Line 54"/>
          <p:cNvSpPr>
            <a:spLocks noChangeShapeType="1"/>
          </p:cNvSpPr>
          <p:nvPr/>
        </p:nvSpPr>
        <p:spPr bwMode="auto">
          <a:xfrm flipV="1">
            <a:off x="174625" y="3600450"/>
            <a:ext cx="104775" cy="192881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3336" name="Text Box 56"/>
          <p:cNvSpPr txBox="1">
            <a:spLocks noChangeArrowheads="1"/>
          </p:cNvSpPr>
          <p:nvPr/>
        </p:nvSpPr>
        <p:spPr bwMode="auto">
          <a:xfrm>
            <a:off x="0" y="5948363"/>
            <a:ext cx="86106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30000"/>
              </a:spcBef>
              <a:buClr>
                <a:schemeClr val="folHlink"/>
              </a:buClr>
              <a:buSzPct val="110000"/>
              <a:buFont typeface="Wingdings" pitchFamily="2" charset="2"/>
              <a:buNone/>
            </a:pPr>
            <a:r>
              <a:rPr lang="en-US" sz="2400" b="1">
                <a:solidFill>
                  <a:schemeClr val="bg2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[Hassidim,Kelner,Nguyen,Onak] </a:t>
            </a:r>
            <a:r>
              <a:rPr lang="en-US" sz="2400" b="1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give </a:t>
            </a:r>
            <a:r>
              <a:rPr lang="en-US" sz="2400" b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(1,)-</a:t>
            </a:r>
            <a:r>
              <a:rPr lang="en-US" sz="2400" b="1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approx for restricted graphs: e.g. dist. to</a:t>
            </a:r>
            <a:r>
              <a:rPr lang="en-US" sz="2400" b="1">
                <a:solidFill>
                  <a:schemeClr val="bg2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</a:t>
            </a:r>
            <a:r>
              <a:rPr lang="en-US" sz="2400" b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3</a:t>
            </a:r>
            <a:r>
              <a:rPr lang="en-US" sz="2400" b="1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-col in</a:t>
            </a:r>
            <a:r>
              <a:rPr lang="en-US" sz="2400" b="1">
                <a:solidFill>
                  <a:srgbClr val="008000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planar</a:t>
            </a:r>
            <a:r>
              <a:rPr lang="en-US" sz="2400" b="1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graphs</a:t>
            </a:r>
            <a:r>
              <a:rPr lang="en-US" sz="2400" b="1">
                <a:solidFill>
                  <a:schemeClr val="bg2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3320" grpId="0"/>
      <p:bldP spid="993322" grpId="0"/>
      <p:bldP spid="993323" grpId="0"/>
      <p:bldP spid="993324" grpId="0"/>
      <p:bldP spid="993326" grpId="0" animBg="1"/>
      <p:bldP spid="993328" grpId="0" animBg="1"/>
      <p:bldP spid="993330" grpId="0" animBg="1"/>
      <p:bldP spid="993331" grpId="0" animBg="1"/>
      <p:bldP spid="99333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1474" name="Rectangle 2"/>
          <p:cNvSpPr>
            <a:spLocks noGrp="1" noChangeArrowheads="1"/>
          </p:cNvSpPr>
          <p:nvPr>
            <p:ph type="title"/>
          </p:nvPr>
        </p:nvSpPr>
        <p:spPr>
          <a:xfrm>
            <a:off x="603914" y="152400"/>
            <a:ext cx="7772400" cy="1143000"/>
          </a:xfrm>
        </p:spPr>
        <p:txBody>
          <a:bodyPr/>
          <a:lstStyle/>
          <a:p>
            <a:r>
              <a:rPr lang="en-US" altLang="he-IL" dirty="0"/>
              <a:t> </a:t>
            </a:r>
            <a:r>
              <a:rPr lang="en-US" altLang="he-IL" sz="2800" b="1" dirty="0">
                <a:solidFill>
                  <a:srgbClr val="C222B7"/>
                </a:solidFill>
                <a:latin typeface="Comic Sans MS" pitchFamily="66" charset="0"/>
              </a:rPr>
              <a:t>Examples</a:t>
            </a:r>
            <a:endParaRPr lang="en-US" altLang="he-IL" sz="2800" dirty="0">
              <a:solidFill>
                <a:srgbClr val="C222B7"/>
              </a:solidFill>
              <a:latin typeface="Comic Sans MS" pitchFamily="66" charset="0"/>
            </a:endParaRPr>
          </a:p>
        </p:txBody>
      </p:sp>
      <p:sp>
        <p:nvSpPr>
          <p:cNvPr id="10014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27881" y="1219200"/>
            <a:ext cx="8001000" cy="5334000"/>
          </a:xfrm>
        </p:spPr>
        <p:txBody>
          <a:bodyPr/>
          <a:lstStyle/>
          <a:p>
            <a:pPr>
              <a:spcBef>
                <a:spcPct val="0"/>
              </a:spcBef>
              <a:spcAft>
                <a:spcPct val="20000"/>
              </a:spcAft>
            </a:pPr>
            <a:r>
              <a:rPr lang="en-US" altLang="he-IL" sz="2400" b="1" dirty="0">
                <a:latin typeface="Comic Sans MS" pitchFamily="66" charset="0"/>
              </a:rPr>
              <a:t>The object can be an </a:t>
            </a:r>
            <a:r>
              <a:rPr lang="en-US" altLang="he-IL" sz="2400" b="1" dirty="0">
                <a:solidFill>
                  <a:srgbClr val="3333FF"/>
                </a:solidFill>
                <a:latin typeface="Comic Sans MS" pitchFamily="66" charset="0"/>
              </a:rPr>
              <a:t>array</a:t>
            </a:r>
            <a:r>
              <a:rPr lang="en-US" altLang="he-IL" sz="2400" b="1" dirty="0">
                <a:latin typeface="Comic Sans MS" pitchFamily="66" charset="0"/>
              </a:rPr>
              <a:t> </a:t>
            </a:r>
            <a:r>
              <a:rPr lang="en-US" altLang="he-IL" sz="2400" b="1" dirty="0" smtClean="0">
                <a:latin typeface="Comic Sans MS" pitchFamily="66" charset="0"/>
              </a:rPr>
              <a:t>of numbers and would like to decide whether it is </a:t>
            </a:r>
            <a:r>
              <a:rPr lang="en-US" altLang="he-IL" sz="2400" b="1" dirty="0" smtClean="0">
                <a:solidFill>
                  <a:srgbClr val="008000"/>
                </a:solidFill>
                <a:latin typeface="Comic Sans MS" pitchFamily="66" charset="0"/>
              </a:rPr>
              <a:t>sorted</a:t>
            </a:r>
            <a:r>
              <a:rPr lang="en-US" altLang="he-IL" sz="2400" b="1" dirty="0" smtClean="0">
                <a:latin typeface="Comic Sans MS" pitchFamily="66" charset="0"/>
              </a:rPr>
              <a:t> </a:t>
            </a:r>
          </a:p>
          <a:p>
            <a:pPr>
              <a:spcBef>
                <a:spcPct val="0"/>
              </a:spcBef>
              <a:spcAft>
                <a:spcPct val="20000"/>
              </a:spcAft>
            </a:pPr>
            <a:r>
              <a:rPr lang="en-US" altLang="he-IL" sz="2400" b="1" dirty="0">
                <a:latin typeface="Comic Sans MS" pitchFamily="66" charset="0"/>
              </a:rPr>
              <a:t>The object can be a </a:t>
            </a:r>
            <a:r>
              <a:rPr lang="en-US" altLang="he-IL" sz="2400" b="1" dirty="0">
                <a:solidFill>
                  <a:srgbClr val="3333FF"/>
                </a:solidFill>
                <a:latin typeface="Comic Sans MS" pitchFamily="66" charset="0"/>
              </a:rPr>
              <a:t>function</a:t>
            </a:r>
            <a:r>
              <a:rPr lang="en-US" altLang="he-IL" sz="2400" b="1" dirty="0">
                <a:latin typeface="Comic Sans MS" pitchFamily="66" charset="0"/>
              </a:rPr>
              <a:t> and </a:t>
            </a:r>
            <a:r>
              <a:rPr lang="en-US" altLang="he-IL" sz="2400" b="1" dirty="0" smtClean="0">
                <a:latin typeface="Comic Sans MS" pitchFamily="66" charset="0"/>
              </a:rPr>
              <a:t>would like to decide whether it is </a:t>
            </a:r>
            <a:r>
              <a:rPr lang="en-US" altLang="he-IL" sz="2400" b="1" dirty="0" smtClean="0">
                <a:solidFill>
                  <a:srgbClr val="008000"/>
                </a:solidFill>
                <a:latin typeface="Comic Sans MS" pitchFamily="66" charset="0"/>
              </a:rPr>
              <a:t>linear </a:t>
            </a:r>
            <a:r>
              <a:rPr lang="en-US" altLang="he-IL" sz="2400" b="1" dirty="0">
                <a:latin typeface="Comic Sans MS" pitchFamily="66" charset="0"/>
              </a:rPr>
              <a:t>(</a:t>
            </a:r>
            <a:r>
              <a:rPr lang="en-US" altLang="he-IL" sz="2400" b="1" dirty="0">
                <a:latin typeface="Comic Sans MS" pitchFamily="66" charset="0"/>
                <a:sym typeface="Symbol"/>
              </a:rPr>
              <a:t>corresponds to the </a:t>
            </a:r>
            <a:r>
              <a:rPr lang="en-US" altLang="he-IL" sz="2400" b="1" dirty="0" err="1">
                <a:solidFill>
                  <a:srgbClr val="008000"/>
                </a:solidFill>
                <a:latin typeface="Comic Sans MS" pitchFamily="66" charset="0"/>
                <a:sym typeface="Symbol"/>
              </a:rPr>
              <a:t>Hadamard</a:t>
            </a:r>
            <a:r>
              <a:rPr lang="en-US" altLang="he-IL" sz="2400" b="1" dirty="0">
                <a:solidFill>
                  <a:srgbClr val="008000"/>
                </a:solidFill>
                <a:latin typeface="Comic Sans MS" pitchFamily="66" charset="0"/>
                <a:sym typeface="Symbol"/>
              </a:rPr>
              <a:t> Code</a:t>
            </a:r>
            <a:r>
              <a:rPr lang="en-US" altLang="he-IL" sz="2400" b="1" dirty="0" smtClean="0">
                <a:latin typeface="Comic Sans MS" pitchFamily="66" charset="0"/>
                <a:sym typeface="Symbol"/>
              </a:rPr>
              <a:t>)</a:t>
            </a:r>
            <a:endParaRPr lang="en-US" altLang="he-IL" sz="2400" b="1" dirty="0" smtClean="0">
              <a:latin typeface="Comic Sans MS" pitchFamily="66" charset="0"/>
            </a:endParaRPr>
          </a:p>
          <a:p>
            <a:pPr>
              <a:spcBef>
                <a:spcPct val="0"/>
              </a:spcBef>
              <a:spcAft>
                <a:spcPct val="20000"/>
              </a:spcAft>
            </a:pPr>
            <a:r>
              <a:rPr lang="en-US" altLang="he-IL" sz="2400" b="1" dirty="0">
                <a:latin typeface="Comic Sans MS" pitchFamily="66" charset="0"/>
              </a:rPr>
              <a:t>The object can be </a:t>
            </a:r>
            <a:r>
              <a:rPr lang="en-US" altLang="he-IL" sz="2400" b="1" dirty="0">
                <a:solidFill>
                  <a:srgbClr val="3333FF"/>
                </a:solidFill>
                <a:latin typeface="Comic Sans MS" pitchFamily="66" charset="0"/>
              </a:rPr>
              <a:t>an image </a:t>
            </a:r>
            <a:r>
              <a:rPr lang="en-US" altLang="he-IL" sz="2400" b="1" dirty="0">
                <a:latin typeface="Comic Sans MS" pitchFamily="66" charset="0"/>
              </a:rPr>
              <a:t>and </a:t>
            </a:r>
            <a:r>
              <a:rPr lang="en-US" altLang="he-IL" sz="2400" b="1" dirty="0" smtClean="0">
                <a:latin typeface="Comic Sans MS" pitchFamily="66" charset="0"/>
              </a:rPr>
              <a:t>would like to decide whether </a:t>
            </a:r>
            <a:r>
              <a:rPr lang="en-US" altLang="he-IL" sz="2400" b="1" dirty="0" smtClean="0">
                <a:solidFill>
                  <a:srgbClr val="008000"/>
                </a:solidFill>
                <a:latin typeface="Comic Sans MS" pitchFamily="66" charset="0"/>
              </a:rPr>
              <a:t>it is </a:t>
            </a:r>
            <a:r>
              <a:rPr lang="en-US" altLang="he-IL" sz="2400" b="1" dirty="0">
                <a:solidFill>
                  <a:srgbClr val="008000"/>
                </a:solidFill>
                <a:latin typeface="Comic Sans MS" pitchFamily="66" charset="0"/>
              </a:rPr>
              <a:t>a </a:t>
            </a:r>
            <a:r>
              <a:rPr lang="en-US" altLang="he-IL" sz="2400" b="1" dirty="0" smtClean="0">
                <a:solidFill>
                  <a:srgbClr val="008000"/>
                </a:solidFill>
                <a:latin typeface="Comic Sans MS" pitchFamily="66" charset="0"/>
              </a:rPr>
              <a:t>cat</a:t>
            </a:r>
            <a:r>
              <a:rPr lang="en-US" altLang="he-IL" sz="2400" b="1" dirty="0" smtClean="0">
                <a:latin typeface="Comic Sans MS" pitchFamily="66" charset="0"/>
              </a:rPr>
              <a:t>/</a:t>
            </a:r>
            <a:r>
              <a:rPr lang="en-US" altLang="he-IL" sz="2400" b="1" dirty="0" smtClean="0">
                <a:solidFill>
                  <a:srgbClr val="008000"/>
                </a:solidFill>
                <a:latin typeface="Comic Sans MS" pitchFamily="66" charset="0"/>
              </a:rPr>
              <a:t>is convex.</a:t>
            </a:r>
            <a:endParaRPr lang="en-US" altLang="he-IL" sz="2400" b="1" dirty="0" smtClean="0">
              <a:latin typeface="Comic Sans MS" pitchFamily="66" charset="0"/>
            </a:endParaRPr>
          </a:p>
          <a:p>
            <a:pPr>
              <a:spcBef>
                <a:spcPct val="0"/>
              </a:spcBef>
              <a:spcAft>
                <a:spcPct val="20000"/>
              </a:spcAft>
            </a:pPr>
            <a:r>
              <a:rPr lang="en-US" altLang="he-IL" sz="2400" b="1" dirty="0">
                <a:latin typeface="Comic Sans MS" pitchFamily="66" charset="0"/>
              </a:rPr>
              <a:t>The object can be </a:t>
            </a:r>
            <a:r>
              <a:rPr lang="en-US" altLang="he-IL" sz="2400" b="1" dirty="0">
                <a:solidFill>
                  <a:srgbClr val="3333FF"/>
                </a:solidFill>
                <a:latin typeface="Comic Sans MS" pitchFamily="66" charset="0"/>
              </a:rPr>
              <a:t>a set of points </a:t>
            </a:r>
            <a:r>
              <a:rPr lang="en-US" altLang="he-IL" sz="2400" b="1" dirty="0">
                <a:latin typeface="Comic Sans MS" pitchFamily="66" charset="0"/>
              </a:rPr>
              <a:t>and </a:t>
            </a:r>
            <a:r>
              <a:rPr lang="en-US" altLang="he-IL" sz="2400" b="1" dirty="0" smtClean="0">
                <a:latin typeface="Comic Sans MS" pitchFamily="66" charset="0"/>
              </a:rPr>
              <a:t>would like to approximate the cost of </a:t>
            </a:r>
            <a:r>
              <a:rPr lang="en-US" altLang="he-IL" sz="2400" b="1" dirty="0" smtClean="0">
                <a:solidFill>
                  <a:srgbClr val="008000"/>
                </a:solidFill>
                <a:latin typeface="Comic Sans MS" pitchFamily="66" charset="0"/>
              </a:rPr>
              <a:t>clustering into k clusters </a:t>
            </a:r>
            <a:r>
              <a:rPr lang="en-US" altLang="he-IL" sz="2400" b="1" dirty="0" smtClean="0">
                <a:latin typeface="Comic Sans MS" pitchFamily="66" charset="0"/>
              </a:rPr>
              <a:t>(according to some objective function)</a:t>
            </a:r>
          </a:p>
          <a:p>
            <a:pPr>
              <a:spcBef>
                <a:spcPct val="0"/>
              </a:spcBef>
              <a:spcAft>
                <a:spcPct val="20000"/>
              </a:spcAft>
            </a:pPr>
            <a:r>
              <a:rPr lang="en-US" altLang="he-IL" sz="2400" b="1" dirty="0" smtClean="0">
                <a:latin typeface="Comic Sans MS" pitchFamily="66" charset="0"/>
              </a:rPr>
              <a:t>The </a:t>
            </a:r>
            <a:r>
              <a:rPr lang="en-US" altLang="he-IL" sz="2400" b="1" dirty="0">
                <a:latin typeface="Comic Sans MS" pitchFamily="66" charset="0"/>
              </a:rPr>
              <a:t>object can be a</a:t>
            </a:r>
            <a:r>
              <a:rPr lang="en-US" altLang="he-IL" sz="2400" b="1" dirty="0">
                <a:solidFill>
                  <a:srgbClr val="3333FF"/>
                </a:solidFill>
                <a:latin typeface="Comic Sans MS" pitchFamily="66" charset="0"/>
              </a:rPr>
              <a:t> graph </a:t>
            </a:r>
            <a:r>
              <a:rPr lang="en-US" altLang="he-IL" sz="2400" b="1" dirty="0" smtClean="0">
                <a:latin typeface="Comic Sans MS" pitchFamily="66" charset="0"/>
              </a:rPr>
              <a:t>and would like to approximate some </a:t>
            </a:r>
            <a:r>
              <a:rPr lang="en-US" altLang="he-IL" sz="2400" b="1" dirty="0" smtClean="0">
                <a:solidFill>
                  <a:srgbClr val="008000"/>
                </a:solidFill>
                <a:latin typeface="Comic Sans MS" pitchFamily="66" charset="0"/>
              </a:rPr>
              <a:t>graph parameter</a:t>
            </a:r>
            <a:r>
              <a:rPr lang="en-US" altLang="he-IL" sz="2400" b="1" dirty="0" smtClean="0">
                <a:latin typeface="Comic Sans MS" pitchFamily="66" charset="0"/>
              </a:rPr>
              <a:t>.</a:t>
            </a:r>
            <a:endParaRPr lang="en-US" altLang="he-IL" sz="2400" b="1" dirty="0" smtClean="0">
              <a:solidFill>
                <a:srgbClr val="008000"/>
              </a:solidFill>
              <a:latin typeface="Comic Sans MS" pitchFamily="66" charset="0"/>
            </a:endParaRPr>
          </a:p>
          <a:p>
            <a:pPr>
              <a:spcBef>
                <a:spcPct val="0"/>
              </a:spcBef>
              <a:spcAft>
                <a:spcPct val="20000"/>
              </a:spcAft>
            </a:pPr>
            <a:endParaRPr lang="en-US" altLang="he-IL" sz="2400" b="1" dirty="0" smtClean="0">
              <a:solidFill>
                <a:srgbClr val="008000"/>
              </a:solidFill>
              <a:latin typeface="Comic Sans MS" pitchFamily="66" charset="0"/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685800" y="5181600"/>
            <a:ext cx="7315200" cy="1066800"/>
          </a:xfrm>
          <a:prstGeom prst="rect">
            <a:avLst/>
          </a:prstGeom>
          <a:noFill/>
          <a:ln w="25400" cap="flat" cmpd="sng" algn="ctr">
            <a:solidFill>
              <a:srgbClr val="C222B7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0719087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14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14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14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14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14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51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782638"/>
          </a:xfrm>
        </p:spPr>
        <p:txBody>
          <a:bodyPr/>
          <a:lstStyle/>
          <a:p>
            <a:r>
              <a:rPr lang="en-US" sz="2800" b="1" dirty="0">
                <a:solidFill>
                  <a:srgbClr val="C222B7"/>
                </a:solidFill>
                <a:latin typeface="Comic Sans MS" pitchFamily="66" charset="0"/>
              </a:rPr>
              <a:t>Graph Parameters</a:t>
            </a:r>
          </a:p>
        </p:txBody>
      </p:sp>
      <p:sp>
        <p:nvSpPr>
          <p:cNvPr id="945155" name="Text Box 3"/>
          <p:cNvSpPr txBox="1">
            <a:spLocks noChangeArrowheads="1"/>
          </p:cNvSpPr>
          <p:nvPr/>
        </p:nvSpPr>
        <p:spPr bwMode="auto">
          <a:xfrm>
            <a:off x="457200" y="1066800"/>
            <a:ext cx="7848600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Clr>
                <a:schemeClr val="folHlink"/>
              </a:buClr>
              <a:buSzPct val="110000"/>
              <a:buFont typeface="Wingdings" pitchFamily="2" charset="2"/>
              <a:buNone/>
            </a:pP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</a:rPr>
              <a:t>A </a:t>
            </a:r>
            <a:r>
              <a:rPr lang="en-US" sz="2400" b="1" dirty="0">
                <a:solidFill>
                  <a:srgbClr val="FF0000"/>
                </a:solidFill>
                <a:latin typeface="Comic Sans MS" pitchFamily="66" charset="0"/>
                <a:ea typeface="굴림" pitchFamily="50" charset="-127"/>
                <a:cs typeface="Arial" charset="0"/>
              </a:rPr>
              <a:t>Graph Parameter: </a:t>
            </a: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</a:rPr>
              <a:t>a function 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 </a:t>
            </a: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that is defined on a graph 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G</a:t>
            </a: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(undirected / directed, </a:t>
            </a:r>
            <a:r>
              <a:rPr lang="en-US" sz="2400" b="1" dirty="0" err="1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unweighted</a:t>
            </a: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/ weighted</a:t>
            </a:r>
            <a:r>
              <a:rPr lang="en-US" sz="2400" b="1" dirty="0" smtClean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).</a:t>
            </a:r>
            <a:br>
              <a:rPr lang="en-US" sz="2400" b="1" dirty="0" smtClean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</a:br>
            <a:endParaRPr lang="en-US" sz="2400" b="1" dirty="0">
              <a:latin typeface="Comic Sans MS" pitchFamily="66" charset="0"/>
              <a:ea typeface="굴림" pitchFamily="50" charset="-127"/>
              <a:cs typeface="Arial" charset="0"/>
              <a:sym typeface="Symbol" pitchFamily="18" charset="2"/>
            </a:endParaRPr>
          </a:p>
          <a:p>
            <a:pPr>
              <a:buClr>
                <a:schemeClr val="folHlink"/>
              </a:buClr>
              <a:buSzPct val="110000"/>
              <a:buFont typeface="Wingdings" pitchFamily="2" charset="2"/>
              <a:buNone/>
            </a:pPr>
            <a:r>
              <a:rPr lang="en-US" sz="2400" b="1" dirty="0">
                <a:solidFill>
                  <a:srgbClr val="008000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For example:</a:t>
            </a:r>
          </a:p>
          <a:p>
            <a:pPr>
              <a:buClr>
                <a:srgbClr val="FF0000"/>
              </a:buClr>
              <a:buSzPct val="110000"/>
              <a:buFontTx/>
              <a:buChar char="•"/>
            </a:pP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Average </a:t>
            </a:r>
            <a:r>
              <a:rPr lang="en-US" sz="2400" b="1" dirty="0">
                <a:solidFill>
                  <a:srgbClr val="008000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degree</a:t>
            </a:r>
          </a:p>
          <a:p>
            <a:pPr>
              <a:buClr>
                <a:srgbClr val="FF0000"/>
              </a:buClr>
              <a:buSzPct val="110000"/>
              <a:buFontTx/>
              <a:buChar char="•"/>
            </a:pP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Number of </a:t>
            </a:r>
            <a:r>
              <a:rPr lang="en-US" sz="2400" b="1" dirty="0" err="1">
                <a:solidFill>
                  <a:srgbClr val="008000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subgraphs</a:t>
            </a:r>
            <a:r>
              <a:rPr lang="en-US" sz="2400" b="1" dirty="0">
                <a:solidFill>
                  <a:srgbClr val="008000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H </a:t>
            </a: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in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G</a:t>
            </a:r>
            <a:endParaRPr lang="en-US" sz="2400" b="1" dirty="0">
              <a:solidFill>
                <a:srgbClr val="008000"/>
              </a:solidFill>
              <a:latin typeface="Comic Sans MS" pitchFamily="66" charset="0"/>
              <a:ea typeface="굴림" pitchFamily="50" charset="-127"/>
              <a:cs typeface="Arial" charset="0"/>
              <a:sym typeface="Symbol" pitchFamily="18" charset="2"/>
            </a:endParaRPr>
          </a:p>
          <a:p>
            <a:pPr>
              <a:buClr>
                <a:srgbClr val="FF0000"/>
              </a:buClr>
              <a:buSzPct val="110000"/>
              <a:buFontTx/>
              <a:buChar char="•"/>
            </a:pP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Number of </a:t>
            </a:r>
            <a:r>
              <a:rPr lang="en-US" sz="2400" b="1" dirty="0">
                <a:solidFill>
                  <a:srgbClr val="008000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connected components</a:t>
            </a:r>
          </a:p>
          <a:p>
            <a:pPr>
              <a:buClr>
                <a:srgbClr val="FF0000"/>
              </a:buClr>
              <a:buSzPct val="110000"/>
              <a:buFontTx/>
              <a:buChar char="•"/>
            </a:pP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Minimum size of a </a:t>
            </a:r>
            <a:r>
              <a:rPr lang="en-US" sz="2400" b="1" dirty="0">
                <a:solidFill>
                  <a:srgbClr val="008000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vertex cover</a:t>
            </a:r>
          </a:p>
          <a:p>
            <a:pPr>
              <a:buClr>
                <a:srgbClr val="FF0000"/>
              </a:buClr>
              <a:buSzPct val="110000"/>
              <a:buFontTx/>
              <a:buChar char="•"/>
            </a:pP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Maximum size of a </a:t>
            </a:r>
            <a:r>
              <a:rPr lang="en-US" sz="2400" b="1" dirty="0">
                <a:solidFill>
                  <a:srgbClr val="008000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matching</a:t>
            </a:r>
          </a:p>
          <a:p>
            <a:pPr>
              <a:buClr>
                <a:srgbClr val="FF0000"/>
              </a:buClr>
              <a:buSzPct val="110000"/>
              <a:buFontTx/>
              <a:buChar char="•"/>
            </a:pPr>
            <a:r>
              <a:rPr lang="en-US" sz="2400" b="1" dirty="0">
                <a:solidFill>
                  <a:srgbClr val="008000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</a:t>
            </a: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Number of edges that should be added to make graph 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k</a:t>
            </a:r>
            <a:r>
              <a:rPr lang="en-US" sz="2400" b="1" dirty="0">
                <a:solidFill>
                  <a:srgbClr val="008000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-connected </a:t>
            </a: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(</a:t>
            </a:r>
            <a:r>
              <a:rPr lang="en-US" sz="2400" b="1" dirty="0">
                <a:solidFill>
                  <a:srgbClr val="3399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distance </a:t>
            </a: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to</a:t>
            </a:r>
            <a:r>
              <a:rPr lang="en-US" sz="2400" b="1" dirty="0">
                <a:solidFill>
                  <a:srgbClr val="008000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k-connectivity</a:t>
            </a: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)</a:t>
            </a:r>
          </a:p>
          <a:p>
            <a:pPr>
              <a:buClr>
                <a:srgbClr val="FF0000"/>
              </a:buClr>
              <a:buSzPct val="110000"/>
              <a:buFontTx/>
              <a:buChar char="•"/>
            </a:pP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Minimum weight of a </a:t>
            </a:r>
            <a:r>
              <a:rPr lang="en-US" sz="2400" b="1" dirty="0">
                <a:solidFill>
                  <a:srgbClr val="008000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spanning tree</a:t>
            </a:r>
          </a:p>
        </p:txBody>
      </p:sp>
      <p:grpSp>
        <p:nvGrpSpPr>
          <p:cNvPr id="945216" name="Group 64"/>
          <p:cNvGrpSpPr>
            <a:grpSpLocks/>
          </p:cNvGrpSpPr>
          <p:nvPr/>
        </p:nvGrpSpPr>
        <p:grpSpPr bwMode="auto">
          <a:xfrm>
            <a:off x="6477000" y="1981200"/>
            <a:ext cx="1676400" cy="1371600"/>
            <a:chOff x="4080" y="1248"/>
            <a:chExt cx="1056" cy="864"/>
          </a:xfrm>
        </p:grpSpPr>
        <p:sp>
          <p:nvSpPr>
            <p:cNvPr id="945198" name="Oval 46"/>
            <p:cNvSpPr>
              <a:spLocks noChangeArrowheads="1"/>
            </p:cNvSpPr>
            <p:nvPr/>
          </p:nvSpPr>
          <p:spPr bwMode="auto">
            <a:xfrm>
              <a:off x="4704" y="1248"/>
              <a:ext cx="96" cy="96"/>
            </a:xfrm>
            <a:prstGeom prst="ellipse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5199" name="Oval 47"/>
            <p:cNvSpPr>
              <a:spLocks noChangeArrowheads="1"/>
            </p:cNvSpPr>
            <p:nvPr/>
          </p:nvSpPr>
          <p:spPr bwMode="auto">
            <a:xfrm>
              <a:off x="4752" y="1536"/>
              <a:ext cx="96" cy="96"/>
            </a:xfrm>
            <a:prstGeom prst="ellipse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5200" name="Oval 48"/>
            <p:cNvSpPr>
              <a:spLocks noChangeArrowheads="1"/>
            </p:cNvSpPr>
            <p:nvPr/>
          </p:nvSpPr>
          <p:spPr bwMode="auto">
            <a:xfrm>
              <a:off x="4080" y="1344"/>
              <a:ext cx="96" cy="96"/>
            </a:xfrm>
            <a:prstGeom prst="ellipse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5201" name="Oval 49"/>
            <p:cNvSpPr>
              <a:spLocks noChangeArrowheads="1"/>
            </p:cNvSpPr>
            <p:nvPr/>
          </p:nvSpPr>
          <p:spPr bwMode="auto">
            <a:xfrm>
              <a:off x="4992" y="1824"/>
              <a:ext cx="96" cy="96"/>
            </a:xfrm>
            <a:prstGeom prst="ellipse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5202" name="Oval 50"/>
            <p:cNvSpPr>
              <a:spLocks noChangeArrowheads="1"/>
            </p:cNvSpPr>
            <p:nvPr/>
          </p:nvSpPr>
          <p:spPr bwMode="auto">
            <a:xfrm>
              <a:off x="4560" y="2016"/>
              <a:ext cx="96" cy="96"/>
            </a:xfrm>
            <a:prstGeom prst="ellipse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5203" name="Oval 51"/>
            <p:cNvSpPr>
              <a:spLocks noChangeArrowheads="1"/>
            </p:cNvSpPr>
            <p:nvPr/>
          </p:nvSpPr>
          <p:spPr bwMode="auto">
            <a:xfrm>
              <a:off x="4080" y="1680"/>
              <a:ext cx="96" cy="96"/>
            </a:xfrm>
            <a:prstGeom prst="ellipse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5204" name="Oval 52"/>
            <p:cNvSpPr>
              <a:spLocks noChangeArrowheads="1"/>
            </p:cNvSpPr>
            <p:nvPr/>
          </p:nvSpPr>
          <p:spPr bwMode="auto">
            <a:xfrm>
              <a:off x="5040" y="1392"/>
              <a:ext cx="96" cy="96"/>
            </a:xfrm>
            <a:prstGeom prst="ellipse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5205" name="Oval 53"/>
            <p:cNvSpPr>
              <a:spLocks noChangeArrowheads="1"/>
            </p:cNvSpPr>
            <p:nvPr/>
          </p:nvSpPr>
          <p:spPr bwMode="auto">
            <a:xfrm>
              <a:off x="4464" y="1680"/>
              <a:ext cx="96" cy="96"/>
            </a:xfrm>
            <a:prstGeom prst="ellipse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5206" name="Line 54"/>
            <p:cNvSpPr>
              <a:spLocks noChangeShapeType="1"/>
            </p:cNvSpPr>
            <p:nvPr/>
          </p:nvSpPr>
          <p:spPr bwMode="auto">
            <a:xfrm flipV="1">
              <a:off x="4176" y="1296"/>
              <a:ext cx="528" cy="9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45207" name="Line 55"/>
            <p:cNvSpPr>
              <a:spLocks noChangeShapeType="1"/>
            </p:cNvSpPr>
            <p:nvPr/>
          </p:nvSpPr>
          <p:spPr bwMode="auto">
            <a:xfrm>
              <a:off x="4800" y="1296"/>
              <a:ext cx="249" cy="105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45208" name="Line 56"/>
            <p:cNvSpPr>
              <a:spLocks noChangeShapeType="1"/>
            </p:cNvSpPr>
            <p:nvPr/>
          </p:nvSpPr>
          <p:spPr bwMode="auto">
            <a:xfrm flipH="1">
              <a:off x="5040" y="1488"/>
              <a:ext cx="48" cy="33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45209" name="Line 57"/>
            <p:cNvSpPr>
              <a:spLocks noChangeShapeType="1"/>
            </p:cNvSpPr>
            <p:nvPr/>
          </p:nvSpPr>
          <p:spPr bwMode="auto">
            <a:xfrm flipH="1">
              <a:off x="4608" y="1632"/>
              <a:ext cx="192" cy="38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45210" name="Line 58"/>
            <p:cNvSpPr>
              <a:spLocks noChangeShapeType="1"/>
            </p:cNvSpPr>
            <p:nvPr/>
          </p:nvSpPr>
          <p:spPr bwMode="auto">
            <a:xfrm>
              <a:off x="4176" y="1392"/>
              <a:ext cx="318" cy="28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45211" name="Line 59"/>
            <p:cNvSpPr>
              <a:spLocks noChangeShapeType="1"/>
            </p:cNvSpPr>
            <p:nvPr/>
          </p:nvSpPr>
          <p:spPr bwMode="auto">
            <a:xfrm>
              <a:off x="4176" y="1737"/>
              <a:ext cx="816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45212" name="Line 60"/>
            <p:cNvSpPr>
              <a:spLocks noChangeShapeType="1"/>
            </p:cNvSpPr>
            <p:nvPr/>
          </p:nvSpPr>
          <p:spPr bwMode="auto">
            <a:xfrm>
              <a:off x="4128" y="1440"/>
              <a:ext cx="0" cy="24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45213" name="Line 61"/>
            <p:cNvSpPr>
              <a:spLocks noChangeShapeType="1"/>
            </p:cNvSpPr>
            <p:nvPr/>
          </p:nvSpPr>
          <p:spPr bwMode="auto">
            <a:xfrm flipH="1">
              <a:off x="4176" y="1728"/>
              <a:ext cx="28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45214" name="Line 62"/>
            <p:cNvSpPr>
              <a:spLocks noChangeShapeType="1"/>
            </p:cNvSpPr>
            <p:nvPr/>
          </p:nvSpPr>
          <p:spPr bwMode="auto">
            <a:xfrm flipH="1">
              <a:off x="4540" y="1344"/>
              <a:ext cx="212" cy="35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45215" name="Line 63"/>
            <p:cNvSpPr>
              <a:spLocks noChangeShapeType="1"/>
            </p:cNvSpPr>
            <p:nvPr/>
          </p:nvSpPr>
          <p:spPr bwMode="auto">
            <a:xfrm>
              <a:off x="4136" y="1773"/>
              <a:ext cx="433" cy="279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5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5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5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5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51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51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51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51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53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782638"/>
          </a:xfrm>
        </p:spPr>
        <p:txBody>
          <a:bodyPr/>
          <a:lstStyle/>
          <a:p>
            <a:r>
              <a:rPr lang="en-US" sz="2800" b="1" dirty="0">
                <a:solidFill>
                  <a:srgbClr val="C222B7"/>
                </a:solidFill>
                <a:latin typeface="Comic Sans MS" pitchFamily="66" charset="0"/>
              </a:rPr>
              <a:t>Computing/Approximating </a:t>
            </a:r>
            <a:br>
              <a:rPr lang="en-US" sz="2800" b="1" dirty="0">
                <a:solidFill>
                  <a:srgbClr val="C222B7"/>
                </a:solidFill>
                <a:latin typeface="Comic Sans MS" pitchFamily="66" charset="0"/>
              </a:rPr>
            </a:br>
            <a:r>
              <a:rPr lang="en-US" sz="2800" b="1" dirty="0">
                <a:solidFill>
                  <a:srgbClr val="C222B7"/>
                </a:solidFill>
                <a:latin typeface="Comic Sans MS" pitchFamily="66" charset="0"/>
              </a:rPr>
              <a:t>Graph Parameters Efficiently</a:t>
            </a:r>
          </a:p>
        </p:txBody>
      </p:sp>
      <p:sp>
        <p:nvSpPr>
          <p:cNvPr id="995331" name="Text Box 3"/>
          <p:cNvSpPr txBox="1">
            <a:spLocks noChangeArrowheads="1"/>
          </p:cNvSpPr>
          <p:nvPr/>
        </p:nvSpPr>
        <p:spPr bwMode="auto">
          <a:xfrm>
            <a:off x="533400" y="1447800"/>
            <a:ext cx="7848600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Clr>
                <a:schemeClr val="folHlink"/>
              </a:buClr>
              <a:buSzPct val="110000"/>
              <a:buFont typeface="Wingdings" pitchFamily="2" charset="2"/>
              <a:buNone/>
            </a:pP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</a:rPr>
              <a:t>For </a:t>
            </a:r>
            <a:r>
              <a:rPr lang="en-US" sz="2400" b="1" dirty="0">
                <a:solidFill>
                  <a:srgbClr val="FF0000"/>
                </a:solidFill>
                <a:latin typeface="Comic Sans MS" pitchFamily="66" charset="0"/>
                <a:ea typeface="굴림" pitchFamily="50" charset="-127"/>
                <a:cs typeface="Arial" charset="0"/>
              </a:rPr>
              <a:t>all 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</a:rPr>
              <a:t>parameters </a:t>
            </a: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</a:rPr>
              <a:t>described in the previous slide, have </a:t>
            </a:r>
            <a:r>
              <a:rPr lang="en-US" sz="2400" b="1" dirty="0">
                <a:solidFill>
                  <a:srgbClr val="FF0000"/>
                </a:solidFill>
                <a:latin typeface="Comic Sans MS" pitchFamily="66" charset="0"/>
                <a:ea typeface="굴림" pitchFamily="50" charset="-127"/>
                <a:cs typeface="Arial" charset="0"/>
              </a:rPr>
              <a:t>efficient</a:t>
            </a: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</a:rPr>
              <a:t>, i.e., </a:t>
            </a:r>
            <a:r>
              <a:rPr lang="en-US" sz="2400" b="1" dirty="0">
                <a:solidFill>
                  <a:srgbClr val="008000"/>
                </a:solidFill>
                <a:latin typeface="Comic Sans MS" pitchFamily="66" charset="0"/>
                <a:ea typeface="굴림" pitchFamily="50" charset="-127"/>
                <a:cs typeface="Arial" charset="0"/>
              </a:rPr>
              <a:t>polynomial-time</a:t>
            </a: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</a:rPr>
              <a:t> </a:t>
            </a:r>
            <a:b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</a:rPr>
            </a:b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</a:rPr>
              <a:t>algorithms for 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</a:rPr>
              <a:t>computing</a:t>
            </a: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</a:rPr>
              <a:t> the parameter </a:t>
            </a:r>
          </a:p>
          <a:p>
            <a:pPr>
              <a:buClr>
                <a:schemeClr val="folHlink"/>
              </a:buClr>
              <a:buSzPct val="110000"/>
              <a:buFont typeface="Wingdings" pitchFamily="2" charset="2"/>
              <a:buNone/>
            </a:pP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</a:rPr>
              <a:t>(possibly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</a:rPr>
              <a:t> approximately</a:t>
            </a: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</a:rPr>
              <a:t>). For some </a:t>
            </a:r>
            <a:b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</a:rPr>
            </a:b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</a:rPr>
              <a:t>even </a:t>
            </a:r>
            <a:r>
              <a:rPr lang="en-US" sz="2400" b="1" dirty="0">
                <a:solidFill>
                  <a:srgbClr val="008000"/>
                </a:solidFill>
                <a:latin typeface="Comic Sans MS" pitchFamily="66" charset="0"/>
                <a:ea typeface="굴림" pitchFamily="50" charset="-127"/>
                <a:cs typeface="Arial" charset="0"/>
              </a:rPr>
              <a:t>linear-time</a:t>
            </a: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</a:rPr>
              <a:t>.</a:t>
            </a:r>
          </a:p>
          <a:p>
            <a:pPr>
              <a:buClr>
                <a:schemeClr val="folHlink"/>
              </a:buClr>
              <a:buSzPct val="110000"/>
              <a:buFont typeface="Wingdings" pitchFamily="2" charset="2"/>
              <a:buNone/>
            </a:pPr>
            <a:endParaRPr lang="en-US" sz="2400" b="1" dirty="0">
              <a:latin typeface="Comic Sans MS" pitchFamily="66" charset="0"/>
              <a:ea typeface="굴림" pitchFamily="50" charset="-127"/>
              <a:cs typeface="Arial" charset="0"/>
            </a:endParaRPr>
          </a:p>
          <a:p>
            <a:pPr>
              <a:buClr>
                <a:schemeClr val="folHlink"/>
              </a:buClr>
              <a:buSzPct val="110000"/>
              <a:buFont typeface="Wingdings" pitchFamily="2" charset="2"/>
              <a:buNone/>
            </a:pP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</a:rPr>
              <a:t>However, in some cases, when inputs are </a:t>
            </a:r>
            <a:r>
              <a:rPr lang="en-US" sz="2400" b="1" dirty="0">
                <a:solidFill>
                  <a:srgbClr val="008000"/>
                </a:solidFill>
                <a:latin typeface="Comic Sans MS" pitchFamily="66" charset="0"/>
                <a:ea typeface="굴림" pitchFamily="50" charset="-127"/>
                <a:cs typeface="Arial" charset="0"/>
              </a:rPr>
              <a:t>very large</a:t>
            </a: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</a:rPr>
              <a:t>, we might want 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</a:rPr>
              <a:t>even more efficient</a:t>
            </a:r>
            <a:r>
              <a:rPr lang="en-US" sz="2400" b="1" dirty="0">
                <a:solidFill>
                  <a:srgbClr val="FF0000"/>
                </a:solidFill>
                <a:latin typeface="Comic Sans MS" pitchFamily="66" charset="0"/>
                <a:ea typeface="굴림" pitchFamily="50" charset="-127"/>
                <a:cs typeface="Arial" charset="0"/>
              </a:rPr>
              <a:t> </a:t>
            </a: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</a:rPr>
              <a:t>algorithms: </a:t>
            </a:r>
            <a:r>
              <a:rPr lang="en-US" sz="2400" b="1" dirty="0" err="1">
                <a:solidFill>
                  <a:srgbClr val="FF0000"/>
                </a:solidFill>
                <a:latin typeface="Comic Sans MS" pitchFamily="66" charset="0"/>
                <a:ea typeface="굴림" pitchFamily="50" charset="-127"/>
                <a:cs typeface="Arial" charset="0"/>
              </a:rPr>
              <a:t>sublinear</a:t>
            </a:r>
            <a:r>
              <a:rPr lang="en-US" sz="2400" b="1" dirty="0">
                <a:solidFill>
                  <a:srgbClr val="FF0000"/>
                </a:solidFill>
                <a:latin typeface="Comic Sans MS" pitchFamily="66" charset="0"/>
                <a:ea typeface="굴림" pitchFamily="50" charset="-127"/>
                <a:cs typeface="Arial" charset="0"/>
              </a:rPr>
              <a:t>-time</a:t>
            </a: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</a:rPr>
              <a:t> algorithms. </a:t>
            </a:r>
          </a:p>
          <a:p>
            <a:pPr>
              <a:buClr>
                <a:schemeClr val="folHlink"/>
              </a:buClr>
              <a:buSzPct val="110000"/>
              <a:buFont typeface="Wingdings" pitchFamily="2" charset="2"/>
              <a:buNone/>
            </a:pPr>
            <a:endParaRPr lang="en-US" sz="2400" b="1" dirty="0">
              <a:latin typeface="Comic Sans MS" pitchFamily="66" charset="0"/>
              <a:ea typeface="굴림" pitchFamily="50" charset="-127"/>
              <a:cs typeface="Arial" charset="0"/>
            </a:endParaRPr>
          </a:p>
          <a:p>
            <a:pPr>
              <a:buClr>
                <a:schemeClr val="folHlink"/>
              </a:buClr>
              <a:buSzPct val="110000"/>
              <a:buFont typeface="Wingdings" pitchFamily="2" charset="2"/>
              <a:buNone/>
            </a:pP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</a:rPr>
              <a:t>Such algorithms do 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</a:rPr>
              <a:t>not even read </a:t>
            </a:r>
            <a:r>
              <a:rPr lang="en-US" sz="2400" b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</a:rPr>
              <a:t>the </a:t>
            </a:r>
            <a:r>
              <a:rPr lang="en-US" sz="2400" b="1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</a:rPr>
              <a:t>entire 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</a:rPr>
              <a:t>input</a:t>
            </a: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</a:rPr>
              <a:t>, are </a:t>
            </a:r>
            <a:r>
              <a:rPr lang="en-US" sz="2400" b="1" dirty="0">
                <a:solidFill>
                  <a:srgbClr val="008000"/>
                </a:solidFill>
                <a:latin typeface="Comic Sans MS" pitchFamily="66" charset="0"/>
                <a:ea typeface="굴림" pitchFamily="50" charset="-127"/>
                <a:cs typeface="Arial" charset="0"/>
              </a:rPr>
              <a:t>randomized</a:t>
            </a: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</a:rPr>
              <a:t>, and provide an 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</a:rPr>
              <a:t>approximate</a:t>
            </a: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</a:rPr>
              <a:t> answer (with high success probability).</a:t>
            </a:r>
            <a:endParaRPr lang="en-US" sz="2400" b="1" dirty="0">
              <a:solidFill>
                <a:srgbClr val="008000"/>
              </a:solidFill>
              <a:latin typeface="Comic Sans MS" pitchFamily="66" charset="0"/>
              <a:ea typeface="굴림" pitchFamily="50" charset="-127"/>
              <a:cs typeface="Arial" charset="0"/>
              <a:sym typeface="Symbol" pitchFamily="18" charset="2"/>
            </a:endParaRPr>
          </a:p>
        </p:txBody>
      </p:sp>
      <p:grpSp>
        <p:nvGrpSpPr>
          <p:cNvPr id="995333" name="Group 5"/>
          <p:cNvGrpSpPr>
            <a:grpSpLocks/>
          </p:cNvGrpSpPr>
          <p:nvPr/>
        </p:nvGrpSpPr>
        <p:grpSpPr bwMode="auto">
          <a:xfrm>
            <a:off x="6629400" y="2057400"/>
            <a:ext cx="1676400" cy="1371600"/>
            <a:chOff x="4080" y="1248"/>
            <a:chExt cx="1056" cy="864"/>
          </a:xfrm>
        </p:grpSpPr>
        <p:sp>
          <p:nvSpPr>
            <p:cNvPr id="995334" name="Oval 6"/>
            <p:cNvSpPr>
              <a:spLocks noChangeArrowheads="1"/>
            </p:cNvSpPr>
            <p:nvPr/>
          </p:nvSpPr>
          <p:spPr bwMode="auto">
            <a:xfrm>
              <a:off x="4704" y="1248"/>
              <a:ext cx="96" cy="96"/>
            </a:xfrm>
            <a:prstGeom prst="ellipse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5335" name="Oval 7"/>
            <p:cNvSpPr>
              <a:spLocks noChangeArrowheads="1"/>
            </p:cNvSpPr>
            <p:nvPr/>
          </p:nvSpPr>
          <p:spPr bwMode="auto">
            <a:xfrm>
              <a:off x="4752" y="1536"/>
              <a:ext cx="96" cy="96"/>
            </a:xfrm>
            <a:prstGeom prst="ellipse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5336" name="Oval 8"/>
            <p:cNvSpPr>
              <a:spLocks noChangeArrowheads="1"/>
            </p:cNvSpPr>
            <p:nvPr/>
          </p:nvSpPr>
          <p:spPr bwMode="auto">
            <a:xfrm>
              <a:off x="4080" y="1344"/>
              <a:ext cx="96" cy="96"/>
            </a:xfrm>
            <a:prstGeom prst="ellipse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5337" name="Oval 9"/>
            <p:cNvSpPr>
              <a:spLocks noChangeArrowheads="1"/>
            </p:cNvSpPr>
            <p:nvPr/>
          </p:nvSpPr>
          <p:spPr bwMode="auto">
            <a:xfrm>
              <a:off x="4992" y="1824"/>
              <a:ext cx="96" cy="96"/>
            </a:xfrm>
            <a:prstGeom prst="ellipse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5338" name="Oval 10"/>
            <p:cNvSpPr>
              <a:spLocks noChangeArrowheads="1"/>
            </p:cNvSpPr>
            <p:nvPr/>
          </p:nvSpPr>
          <p:spPr bwMode="auto">
            <a:xfrm>
              <a:off x="4560" y="2016"/>
              <a:ext cx="96" cy="96"/>
            </a:xfrm>
            <a:prstGeom prst="ellipse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5339" name="Oval 11"/>
            <p:cNvSpPr>
              <a:spLocks noChangeArrowheads="1"/>
            </p:cNvSpPr>
            <p:nvPr/>
          </p:nvSpPr>
          <p:spPr bwMode="auto">
            <a:xfrm>
              <a:off x="4080" y="1680"/>
              <a:ext cx="96" cy="96"/>
            </a:xfrm>
            <a:prstGeom prst="ellipse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5340" name="Oval 12"/>
            <p:cNvSpPr>
              <a:spLocks noChangeArrowheads="1"/>
            </p:cNvSpPr>
            <p:nvPr/>
          </p:nvSpPr>
          <p:spPr bwMode="auto">
            <a:xfrm>
              <a:off x="5040" y="1392"/>
              <a:ext cx="96" cy="96"/>
            </a:xfrm>
            <a:prstGeom prst="ellipse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5341" name="Oval 13"/>
            <p:cNvSpPr>
              <a:spLocks noChangeArrowheads="1"/>
            </p:cNvSpPr>
            <p:nvPr/>
          </p:nvSpPr>
          <p:spPr bwMode="auto">
            <a:xfrm>
              <a:off x="4464" y="1680"/>
              <a:ext cx="96" cy="96"/>
            </a:xfrm>
            <a:prstGeom prst="ellipse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5342" name="Line 14"/>
            <p:cNvSpPr>
              <a:spLocks noChangeShapeType="1"/>
            </p:cNvSpPr>
            <p:nvPr/>
          </p:nvSpPr>
          <p:spPr bwMode="auto">
            <a:xfrm flipV="1">
              <a:off x="4176" y="1296"/>
              <a:ext cx="528" cy="9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95343" name="Line 15"/>
            <p:cNvSpPr>
              <a:spLocks noChangeShapeType="1"/>
            </p:cNvSpPr>
            <p:nvPr/>
          </p:nvSpPr>
          <p:spPr bwMode="auto">
            <a:xfrm>
              <a:off x="4800" y="1296"/>
              <a:ext cx="249" cy="105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95344" name="Line 16"/>
            <p:cNvSpPr>
              <a:spLocks noChangeShapeType="1"/>
            </p:cNvSpPr>
            <p:nvPr/>
          </p:nvSpPr>
          <p:spPr bwMode="auto">
            <a:xfrm flipH="1">
              <a:off x="5040" y="1488"/>
              <a:ext cx="48" cy="33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95345" name="Line 17"/>
            <p:cNvSpPr>
              <a:spLocks noChangeShapeType="1"/>
            </p:cNvSpPr>
            <p:nvPr/>
          </p:nvSpPr>
          <p:spPr bwMode="auto">
            <a:xfrm flipH="1">
              <a:off x="4608" y="1632"/>
              <a:ext cx="192" cy="38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95346" name="Line 18"/>
            <p:cNvSpPr>
              <a:spLocks noChangeShapeType="1"/>
            </p:cNvSpPr>
            <p:nvPr/>
          </p:nvSpPr>
          <p:spPr bwMode="auto">
            <a:xfrm>
              <a:off x="4176" y="1392"/>
              <a:ext cx="318" cy="28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95347" name="Line 19"/>
            <p:cNvSpPr>
              <a:spLocks noChangeShapeType="1"/>
            </p:cNvSpPr>
            <p:nvPr/>
          </p:nvSpPr>
          <p:spPr bwMode="auto">
            <a:xfrm>
              <a:off x="4176" y="1737"/>
              <a:ext cx="816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95348" name="Line 20"/>
            <p:cNvSpPr>
              <a:spLocks noChangeShapeType="1"/>
            </p:cNvSpPr>
            <p:nvPr/>
          </p:nvSpPr>
          <p:spPr bwMode="auto">
            <a:xfrm>
              <a:off x="4128" y="1440"/>
              <a:ext cx="0" cy="24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95349" name="Line 21"/>
            <p:cNvSpPr>
              <a:spLocks noChangeShapeType="1"/>
            </p:cNvSpPr>
            <p:nvPr/>
          </p:nvSpPr>
          <p:spPr bwMode="auto">
            <a:xfrm flipH="1">
              <a:off x="4176" y="1728"/>
              <a:ext cx="28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95350" name="Line 22"/>
            <p:cNvSpPr>
              <a:spLocks noChangeShapeType="1"/>
            </p:cNvSpPr>
            <p:nvPr/>
          </p:nvSpPr>
          <p:spPr bwMode="auto">
            <a:xfrm flipH="1">
              <a:off x="4540" y="1344"/>
              <a:ext cx="212" cy="35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95351" name="Line 23"/>
            <p:cNvSpPr>
              <a:spLocks noChangeShapeType="1"/>
            </p:cNvSpPr>
            <p:nvPr/>
          </p:nvSpPr>
          <p:spPr bwMode="auto">
            <a:xfrm>
              <a:off x="4136" y="1773"/>
              <a:ext cx="433" cy="279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53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53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02" name="Rectangle 2"/>
          <p:cNvSpPr>
            <a:spLocks noGrp="1" noChangeArrowheads="1"/>
          </p:cNvSpPr>
          <p:nvPr>
            <p:ph type="title"/>
          </p:nvPr>
        </p:nvSpPr>
        <p:spPr>
          <a:xfrm>
            <a:off x="485775" y="173038"/>
            <a:ext cx="8229600" cy="1143000"/>
          </a:xfrm>
        </p:spPr>
        <p:txBody>
          <a:bodyPr/>
          <a:lstStyle/>
          <a:p>
            <a:r>
              <a:rPr lang="en-US" sz="2800" b="1" dirty="0">
                <a:solidFill>
                  <a:srgbClr val="C222B7"/>
                </a:solidFill>
                <a:latin typeface="Comic Sans MS" pitchFamily="66" charset="0"/>
              </a:rPr>
              <a:t>Sublinear Approximation on Graphs</a:t>
            </a:r>
          </a:p>
        </p:txBody>
      </p:sp>
      <p:sp>
        <p:nvSpPr>
          <p:cNvPr id="972803" name="Text Box 3"/>
          <p:cNvSpPr txBox="1">
            <a:spLocks noChangeArrowheads="1"/>
          </p:cNvSpPr>
          <p:nvPr/>
        </p:nvSpPr>
        <p:spPr bwMode="auto">
          <a:xfrm>
            <a:off x="457200" y="1219200"/>
            <a:ext cx="7848600" cy="2282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Clr>
                <a:schemeClr val="folHlink"/>
              </a:buClr>
              <a:buSzPct val="110000"/>
              <a:buFont typeface="Wingdings" pitchFamily="2" charset="2"/>
              <a:buNone/>
            </a:pP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</a:rPr>
              <a:t>Algorithm is given </a:t>
            </a:r>
            <a:r>
              <a:rPr lang="en-US" sz="2400" b="1" dirty="0">
                <a:solidFill>
                  <a:srgbClr val="008000"/>
                </a:solidFill>
                <a:latin typeface="Comic Sans MS" pitchFamily="66" charset="0"/>
                <a:ea typeface="굴림" pitchFamily="50" charset="-127"/>
                <a:cs typeface="Arial" charset="0"/>
              </a:rPr>
              <a:t>query access</a:t>
            </a: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</a:rPr>
              <a:t> to 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</a:rPr>
              <a:t>G.</a:t>
            </a:r>
          </a:p>
          <a:p>
            <a:pPr>
              <a:buClr>
                <a:schemeClr val="folHlink"/>
              </a:buClr>
              <a:buSzPct val="110000"/>
              <a:buFont typeface="Wingdings" pitchFamily="2" charset="2"/>
              <a:buNone/>
            </a:pP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Types of</a:t>
            </a:r>
            <a:r>
              <a:rPr lang="en-US" sz="2400" b="1" dirty="0">
                <a:solidFill>
                  <a:srgbClr val="008000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queries</a:t>
            </a: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that consider:</a:t>
            </a:r>
          </a:p>
          <a:p>
            <a:pPr>
              <a:buClr>
                <a:srgbClr val="FF0000"/>
              </a:buClr>
              <a:buSzPct val="110000"/>
              <a:buFontTx/>
              <a:buChar char="•"/>
            </a:pP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</a:t>
            </a:r>
            <a:r>
              <a:rPr lang="en-US" sz="2400" b="1" dirty="0">
                <a:solidFill>
                  <a:srgbClr val="008000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Neighbor</a:t>
            </a: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queries – “who is </a:t>
            </a:r>
            <a:r>
              <a:rPr lang="en-US" sz="2400" b="1" dirty="0" err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i</a:t>
            </a:r>
            <a:r>
              <a:rPr lang="en-US" sz="2400" b="1" baseline="30000" dirty="0" err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th</a:t>
            </a:r>
            <a:r>
              <a:rPr lang="en-US" sz="2400" b="1" baseline="30000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</a:t>
            </a: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neighbor of 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v</a:t>
            </a: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?”</a:t>
            </a:r>
          </a:p>
          <a:p>
            <a:pPr>
              <a:buClr>
                <a:srgbClr val="FF0000"/>
              </a:buClr>
              <a:buSzPct val="110000"/>
              <a:buFontTx/>
              <a:buChar char="•"/>
            </a:pP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</a:t>
            </a:r>
            <a:r>
              <a:rPr lang="en-US" sz="2400" b="1" dirty="0">
                <a:solidFill>
                  <a:srgbClr val="008000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Degree </a:t>
            </a: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queries – “what is </a:t>
            </a:r>
            <a:r>
              <a:rPr lang="en-US" sz="2400" b="1" dirty="0" err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deg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(v</a:t>
            </a: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)?”</a:t>
            </a:r>
          </a:p>
          <a:p>
            <a:pPr>
              <a:buClr>
                <a:srgbClr val="FF0000"/>
              </a:buClr>
              <a:buSzPct val="110000"/>
              <a:buFontTx/>
              <a:buChar char="•"/>
            </a:pP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</a:t>
            </a:r>
            <a:r>
              <a:rPr lang="en-US" sz="2400" b="1" dirty="0">
                <a:solidFill>
                  <a:srgbClr val="008000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Vertex-pair</a:t>
            </a: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queries – “is there an edge </a:t>
            </a:r>
            <a:b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</a:br>
            <a:r>
              <a:rPr lang="en-US" sz="2400" b="1" dirty="0" err="1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btwn</a:t>
            </a: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u </a:t>
            </a: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and 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v</a:t>
            </a: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?”</a:t>
            </a:r>
          </a:p>
        </p:txBody>
      </p:sp>
      <p:sp>
        <p:nvSpPr>
          <p:cNvPr id="972805" name="Oval 5"/>
          <p:cNvSpPr>
            <a:spLocks noChangeArrowheads="1"/>
          </p:cNvSpPr>
          <p:nvPr/>
        </p:nvSpPr>
        <p:spPr bwMode="auto">
          <a:xfrm>
            <a:off x="7924800" y="2362200"/>
            <a:ext cx="152400" cy="152400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72806" name="Oval 6"/>
          <p:cNvSpPr>
            <a:spLocks noChangeArrowheads="1"/>
          </p:cNvSpPr>
          <p:nvPr/>
        </p:nvSpPr>
        <p:spPr bwMode="auto">
          <a:xfrm>
            <a:off x="8001000" y="2819400"/>
            <a:ext cx="152400" cy="152400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72807" name="Oval 7"/>
          <p:cNvSpPr>
            <a:spLocks noChangeArrowheads="1"/>
          </p:cNvSpPr>
          <p:nvPr/>
        </p:nvSpPr>
        <p:spPr bwMode="auto">
          <a:xfrm>
            <a:off x="6934200" y="2514600"/>
            <a:ext cx="152400" cy="152400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72808" name="Oval 8"/>
          <p:cNvSpPr>
            <a:spLocks noChangeArrowheads="1"/>
          </p:cNvSpPr>
          <p:nvPr/>
        </p:nvSpPr>
        <p:spPr bwMode="auto">
          <a:xfrm>
            <a:off x="8382000" y="3276600"/>
            <a:ext cx="152400" cy="152400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72809" name="Oval 9"/>
          <p:cNvSpPr>
            <a:spLocks noChangeArrowheads="1"/>
          </p:cNvSpPr>
          <p:nvPr/>
        </p:nvSpPr>
        <p:spPr bwMode="auto">
          <a:xfrm>
            <a:off x="7696200" y="3581400"/>
            <a:ext cx="152400" cy="152400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72810" name="Oval 10"/>
          <p:cNvSpPr>
            <a:spLocks noChangeArrowheads="1"/>
          </p:cNvSpPr>
          <p:nvPr/>
        </p:nvSpPr>
        <p:spPr bwMode="auto">
          <a:xfrm>
            <a:off x="6934200" y="3048000"/>
            <a:ext cx="152400" cy="152400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72811" name="Oval 11"/>
          <p:cNvSpPr>
            <a:spLocks noChangeArrowheads="1"/>
          </p:cNvSpPr>
          <p:nvPr/>
        </p:nvSpPr>
        <p:spPr bwMode="auto">
          <a:xfrm>
            <a:off x="8458200" y="2590800"/>
            <a:ext cx="152400" cy="152400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72812" name="Oval 12"/>
          <p:cNvSpPr>
            <a:spLocks noChangeArrowheads="1"/>
          </p:cNvSpPr>
          <p:nvPr/>
        </p:nvSpPr>
        <p:spPr bwMode="auto">
          <a:xfrm>
            <a:off x="7543800" y="3048000"/>
            <a:ext cx="152400" cy="152400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72813" name="Line 13"/>
          <p:cNvSpPr>
            <a:spLocks noChangeShapeType="1"/>
          </p:cNvSpPr>
          <p:nvPr/>
        </p:nvSpPr>
        <p:spPr bwMode="auto">
          <a:xfrm flipV="1">
            <a:off x="7086600" y="2438400"/>
            <a:ext cx="838200" cy="152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72814" name="Line 14"/>
          <p:cNvSpPr>
            <a:spLocks noChangeShapeType="1"/>
          </p:cNvSpPr>
          <p:nvPr/>
        </p:nvSpPr>
        <p:spPr bwMode="auto">
          <a:xfrm>
            <a:off x="8077200" y="2438400"/>
            <a:ext cx="395288" cy="16668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72815" name="Line 15"/>
          <p:cNvSpPr>
            <a:spLocks noChangeShapeType="1"/>
          </p:cNvSpPr>
          <p:nvPr/>
        </p:nvSpPr>
        <p:spPr bwMode="auto">
          <a:xfrm flipH="1">
            <a:off x="8458200" y="2743200"/>
            <a:ext cx="76200" cy="533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72816" name="Line 16"/>
          <p:cNvSpPr>
            <a:spLocks noChangeShapeType="1"/>
          </p:cNvSpPr>
          <p:nvPr/>
        </p:nvSpPr>
        <p:spPr bwMode="auto">
          <a:xfrm flipH="1">
            <a:off x="7772400" y="2971800"/>
            <a:ext cx="304800" cy="609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72817" name="Line 17"/>
          <p:cNvSpPr>
            <a:spLocks noChangeShapeType="1"/>
          </p:cNvSpPr>
          <p:nvPr/>
        </p:nvSpPr>
        <p:spPr bwMode="auto">
          <a:xfrm>
            <a:off x="7086600" y="2590800"/>
            <a:ext cx="504825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72818" name="Line 18"/>
          <p:cNvSpPr>
            <a:spLocks noChangeShapeType="1"/>
          </p:cNvSpPr>
          <p:nvPr/>
        </p:nvSpPr>
        <p:spPr bwMode="auto">
          <a:xfrm>
            <a:off x="7086600" y="3138488"/>
            <a:ext cx="129540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72819" name="Line 19"/>
          <p:cNvSpPr>
            <a:spLocks noChangeShapeType="1"/>
          </p:cNvSpPr>
          <p:nvPr/>
        </p:nvSpPr>
        <p:spPr bwMode="auto">
          <a:xfrm>
            <a:off x="7010400" y="2667000"/>
            <a:ext cx="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72820" name="Line 20"/>
          <p:cNvSpPr>
            <a:spLocks noChangeShapeType="1"/>
          </p:cNvSpPr>
          <p:nvPr/>
        </p:nvSpPr>
        <p:spPr bwMode="auto">
          <a:xfrm flipH="1">
            <a:off x="7086600" y="3124200"/>
            <a:ext cx="457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72821" name="Line 21"/>
          <p:cNvSpPr>
            <a:spLocks noChangeShapeType="1"/>
          </p:cNvSpPr>
          <p:nvPr/>
        </p:nvSpPr>
        <p:spPr bwMode="auto">
          <a:xfrm flipH="1">
            <a:off x="7648575" y="2514600"/>
            <a:ext cx="352425" cy="5651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72822" name="Line 22"/>
          <p:cNvSpPr>
            <a:spLocks noChangeShapeType="1"/>
          </p:cNvSpPr>
          <p:nvPr/>
        </p:nvSpPr>
        <p:spPr bwMode="auto">
          <a:xfrm>
            <a:off x="7023100" y="3195638"/>
            <a:ext cx="687388" cy="44291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72823" name="Line 23"/>
          <p:cNvSpPr>
            <a:spLocks noChangeShapeType="1"/>
          </p:cNvSpPr>
          <p:nvPr/>
        </p:nvSpPr>
        <p:spPr bwMode="auto">
          <a:xfrm>
            <a:off x="8305800" y="1752600"/>
            <a:ext cx="0" cy="609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72824" name="Text Box 24"/>
          <p:cNvSpPr txBox="1">
            <a:spLocks noChangeArrowheads="1"/>
          </p:cNvSpPr>
          <p:nvPr/>
        </p:nvSpPr>
        <p:spPr bwMode="auto">
          <a:xfrm>
            <a:off x="8077200" y="1371600"/>
            <a:ext cx="60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</a:rPr>
              <a:t>?</a:t>
            </a:r>
          </a:p>
        </p:txBody>
      </p:sp>
      <p:sp>
        <p:nvSpPr>
          <p:cNvPr id="972827" name="Text Box 27"/>
          <p:cNvSpPr txBox="1">
            <a:spLocks noChangeArrowheads="1"/>
          </p:cNvSpPr>
          <p:nvPr/>
        </p:nvSpPr>
        <p:spPr bwMode="auto">
          <a:xfrm>
            <a:off x="533400" y="3581400"/>
            <a:ext cx="8382000" cy="304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Clr>
                <a:schemeClr val="folHlink"/>
              </a:buClr>
              <a:buSzPct val="110000"/>
              <a:buFont typeface="Wingdings" pitchFamily="2" charset="2"/>
              <a:buNone/>
            </a:pP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</a:rPr>
              <a:t>After performing number of queries that is </a:t>
            </a:r>
            <a:r>
              <a:rPr lang="en-US" sz="2400" b="1" dirty="0">
                <a:solidFill>
                  <a:srgbClr val="FF0000"/>
                </a:solidFill>
                <a:latin typeface="Comic Sans MS" pitchFamily="66" charset="0"/>
                <a:ea typeface="굴림" pitchFamily="50" charset="-127"/>
                <a:cs typeface="Arial" charset="0"/>
              </a:rPr>
              <a:t>sublinear</a:t>
            </a: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</a:rPr>
              <a:t> in size of 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</a:rPr>
              <a:t>G</a:t>
            </a: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</a:rPr>
              <a:t>, should output </a:t>
            </a:r>
            <a:r>
              <a:rPr lang="en-US" sz="2400" b="1" dirty="0">
                <a:solidFill>
                  <a:srgbClr val="008000"/>
                </a:solidFill>
                <a:latin typeface="Comic Sans MS" pitchFamily="66" charset="0"/>
                <a:ea typeface="굴림" pitchFamily="50" charset="-127"/>
                <a:cs typeface="Arial" charset="0"/>
              </a:rPr>
              <a:t>good approximation</a:t>
            </a: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</a:rPr>
              <a:t> 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’</a:t>
            </a: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</a:rPr>
              <a:t>  of 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(G), </a:t>
            </a: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with </a:t>
            </a:r>
            <a:r>
              <a:rPr lang="en-US" sz="2400" b="1" dirty="0">
                <a:solidFill>
                  <a:srgbClr val="008000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high </a:t>
            </a:r>
            <a:r>
              <a:rPr lang="en-US" sz="2400" b="1" dirty="0" smtClean="0">
                <a:solidFill>
                  <a:srgbClr val="008000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constant probability </a:t>
            </a:r>
            <a:r>
              <a:rPr lang="en-US" sz="2400" b="1" dirty="0" smtClean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(</a:t>
            </a:r>
            <a:r>
              <a:rPr lang="en-US" sz="2400" b="1" dirty="0" err="1" smtClean="0">
                <a:solidFill>
                  <a:srgbClr val="008000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w.h.c.p</a:t>
            </a:r>
            <a:r>
              <a:rPr lang="en-US" sz="2400" b="1" dirty="0" smtClean="0">
                <a:solidFill>
                  <a:srgbClr val="008000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.</a:t>
            </a:r>
            <a:r>
              <a:rPr lang="en-US" sz="2400" b="1" dirty="0" smtClean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).</a:t>
            </a:r>
            <a:endParaRPr lang="en-US" sz="2400" b="1" dirty="0">
              <a:latin typeface="Comic Sans MS" pitchFamily="66" charset="0"/>
              <a:ea typeface="굴림" pitchFamily="50" charset="-127"/>
              <a:cs typeface="Arial" charset="0"/>
              <a:sym typeface="Symbol" pitchFamily="18" charset="2"/>
            </a:endParaRPr>
          </a:p>
          <a:p>
            <a:pPr>
              <a:buClr>
                <a:schemeClr val="folHlink"/>
              </a:buClr>
              <a:buSzPct val="110000"/>
              <a:buFont typeface="Wingdings" pitchFamily="2" charset="2"/>
              <a:buNone/>
            </a:pP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Types of</a:t>
            </a:r>
            <a:r>
              <a:rPr lang="en-US" sz="2400" b="1" dirty="0">
                <a:solidFill>
                  <a:srgbClr val="008000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approximation </a:t>
            </a: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that consider:</a:t>
            </a:r>
          </a:p>
          <a:p>
            <a:pPr>
              <a:buClr>
                <a:srgbClr val="FF0000"/>
              </a:buClr>
              <a:buSzPct val="110000"/>
              <a:buFontTx/>
              <a:buChar char="•"/>
            </a:pP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(G) 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ea typeface="굴림" pitchFamily="50" charset="-127"/>
                <a:cs typeface="Times New Roman" pitchFamily="18" charset="0"/>
                <a:sym typeface="Symbol" pitchFamily="18" charset="2"/>
              </a:rPr>
              <a:t>≤</a:t>
            </a: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’</a:t>
            </a: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</a:rPr>
              <a:t> 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ea typeface="굴림" pitchFamily="50" charset="-127"/>
                <a:cs typeface="Times New Roman" pitchFamily="18" charset="0"/>
                <a:sym typeface="Symbol" pitchFamily="18" charset="2"/>
              </a:rPr>
              <a:t>≤ (1+)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(G) </a:t>
            </a: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(for given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ea typeface="굴림" pitchFamily="50" charset="-127"/>
                <a:cs typeface="Times New Roman" pitchFamily="18" charset="0"/>
                <a:sym typeface="Symbol" pitchFamily="18" charset="2"/>
              </a:rPr>
              <a:t> </a:t>
            </a:r>
            <a:r>
              <a:rPr lang="en-US" sz="2400" b="1" dirty="0">
                <a:latin typeface="Times New Roman" pitchFamily="18" charset="0"/>
                <a:ea typeface="굴림" pitchFamily="50" charset="-127"/>
                <a:cs typeface="Times New Roman" pitchFamily="18" charset="0"/>
                <a:sym typeface="Symbol" pitchFamily="18" charset="2"/>
              </a:rPr>
              <a:t>: </a:t>
            </a:r>
            <a:r>
              <a:rPr lang="en-US" sz="2400" b="1" dirty="0">
                <a:latin typeface="Comic Sans MS" pitchFamily="66" charset="0"/>
                <a:ea typeface="굴림" pitchFamily="50" charset="-127"/>
                <a:cs typeface="Times New Roman" pitchFamily="18" charset="0"/>
                <a:sym typeface="Symbol" pitchFamily="18" charset="2"/>
              </a:rPr>
              <a:t>a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ea typeface="굴림" pitchFamily="50" charset="-127"/>
                <a:cs typeface="Times New Roman" pitchFamily="18" charset="0"/>
                <a:sym typeface="Symbol" pitchFamily="18" charset="2"/>
              </a:rPr>
              <a:t> (1+)-</a:t>
            </a:r>
            <a:r>
              <a:rPr lang="en-US" sz="2400" b="1" dirty="0">
                <a:solidFill>
                  <a:srgbClr val="008000"/>
                </a:solidFill>
                <a:latin typeface="Comic Sans MS" pitchFamily="66" charset="0"/>
                <a:ea typeface="굴림" pitchFamily="50" charset="-127"/>
                <a:cs typeface="Times New Roman" pitchFamily="18" charset="0"/>
                <a:sym typeface="Symbol" pitchFamily="18" charset="2"/>
              </a:rPr>
              <a:t>approx</a:t>
            </a:r>
            <a:r>
              <a:rPr lang="en-US" sz="2400" b="1" dirty="0">
                <a:latin typeface="Comic Sans MS" pitchFamily="66" charset="0"/>
                <a:ea typeface="굴림" pitchFamily="50" charset="-127"/>
                <a:cs typeface="Times New Roman" pitchFamily="18" charset="0"/>
                <a:sym typeface="Symbol" pitchFamily="18" charset="2"/>
              </a:rPr>
              <a:t>.</a:t>
            </a:r>
            <a:r>
              <a:rPr lang="en-US" sz="2400" b="1" dirty="0">
                <a:latin typeface="Times New Roman" pitchFamily="18" charset="0"/>
                <a:ea typeface="굴림" pitchFamily="50" charset="-127"/>
                <a:cs typeface="Times New Roman" pitchFamily="18" charset="0"/>
                <a:sym typeface="Symbol" pitchFamily="18" charset="2"/>
              </a:rPr>
              <a:t>)</a:t>
            </a:r>
          </a:p>
          <a:p>
            <a:pPr>
              <a:buClr>
                <a:srgbClr val="FF0000"/>
              </a:buClr>
              <a:buSzPct val="110000"/>
              <a:buFontTx/>
              <a:buChar char="•"/>
            </a:pPr>
            <a:r>
              <a:rPr lang="en-US" sz="2400" b="1" dirty="0">
                <a:latin typeface="Comic Sans MS" pitchFamily="66" charset="0"/>
                <a:ea typeface="굴림" pitchFamily="50" charset="-127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(G) 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ea typeface="굴림" pitchFamily="50" charset="-127"/>
                <a:cs typeface="Times New Roman" pitchFamily="18" charset="0"/>
                <a:sym typeface="Symbol" pitchFamily="18" charset="2"/>
              </a:rPr>
              <a:t>≤</a:t>
            </a: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’</a:t>
            </a: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</a:rPr>
              <a:t> 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ea typeface="굴림" pitchFamily="50" charset="-127"/>
                <a:cs typeface="Times New Roman" pitchFamily="18" charset="0"/>
                <a:sym typeface="Symbol" pitchFamily="18" charset="2"/>
              </a:rPr>
              <a:t>≤ 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(G) </a:t>
            </a:r>
            <a:r>
              <a:rPr lang="en-US" sz="2400" b="1" dirty="0">
                <a:latin typeface="Comic Sans MS" pitchFamily="66" charset="0"/>
                <a:ea typeface="굴림" pitchFamily="50" charset="-127"/>
                <a:cs typeface="Times New Roman" pitchFamily="18" charset="0"/>
                <a:sym typeface="Symbol" pitchFamily="18" charset="2"/>
              </a:rPr>
              <a:t>(for fixed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ea typeface="굴림" pitchFamily="50" charset="-127"/>
                <a:cs typeface="Times New Roman" pitchFamily="18" charset="0"/>
                <a:sym typeface="Symbol" pitchFamily="18" charset="2"/>
              </a:rPr>
              <a:t> : </a:t>
            </a:r>
            <a:r>
              <a:rPr lang="en-US" sz="2400" b="1" dirty="0">
                <a:latin typeface="Comic Sans MS" pitchFamily="66" charset="0"/>
                <a:ea typeface="굴림" pitchFamily="50" charset="-127"/>
                <a:cs typeface="Times New Roman" pitchFamily="18" charset="0"/>
                <a:sym typeface="Symbol" pitchFamily="18" charset="2"/>
              </a:rPr>
              <a:t>an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ea typeface="굴림" pitchFamily="50" charset="-127"/>
                <a:cs typeface="Times New Roman" pitchFamily="18" charset="0"/>
                <a:sym typeface="Symbol" pitchFamily="18" charset="2"/>
              </a:rPr>
              <a:t> -</a:t>
            </a:r>
            <a:r>
              <a:rPr lang="en-US" sz="2400" b="1" dirty="0">
                <a:solidFill>
                  <a:srgbClr val="008000"/>
                </a:solidFill>
                <a:latin typeface="Comic Sans MS" pitchFamily="66" charset="0"/>
                <a:ea typeface="굴림" pitchFamily="50" charset="-127"/>
                <a:cs typeface="Times New Roman" pitchFamily="18" charset="0"/>
                <a:sym typeface="Symbol" pitchFamily="18" charset="2"/>
              </a:rPr>
              <a:t>approx</a:t>
            </a:r>
            <a:r>
              <a:rPr lang="en-US" sz="2400" b="1" dirty="0">
                <a:latin typeface="Comic Sans MS" pitchFamily="66" charset="0"/>
                <a:ea typeface="굴림" pitchFamily="50" charset="-127"/>
                <a:cs typeface="Times New Roman" pitchFamily="18" charset="0"/>
                <a:sym typeface="Symbol" pitchFamily="18" charset="2"/>
              </a:rPr>
              <a:t>.</a:t>
            </a:r>
            <a:r>
              <a:rPr lang="en-US" sz="2400" b="1" dirty="0">
                <a:latin typeface="Times New Roman" pitchFamily="18" charset="0"/>
                <a:ea typeface="굴림" pitchFamily="50" charset="-127"/>
                <a:cs typeface="Times New Roman" pitchFamily="18" charset="0"/>
                <a:sym typeface="Symbol" pitchFamily="18" charset="2"/>
              </a:rPr>
              <a:t>)</a:t>
            </a:r>
            <a:endParaRPr lang="en-US" sz="2400" b="1" dirty="0">
              <a:latin typeface="Comic Sans MS" pitchFamily="66" charset="0"/>
              <a:ea typeface="굴림" pitchFamily="50" charset="-127"/>
              <a:cs typeface="Arial" charset="0"/>
              <a:sym typeface="Symbol" pitchFamily="18" charset="2"/>
            </a:endParaRPr>
          </a:p>
          <a:p>
            <a:pPr>
              <a:buClr>
                <a:srgbClr val="FF0000"/>
              </a:buClr>
              <a:buSzPct val="110000"/>
              <a:buFontTx/>
              <a:buChar char="•"/>
            </a:pPr>
            <a:r>
              <a:rPr lang="en-US" sz="2400" b="1" dirty="0">
                <a:solidFill>
                  <a:srgbClr val="008000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(G) 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ea typeface="굴림" pitchFamily="50" charset="-127"/>
                <a:cs typeface="Times New Roman" pitchFamily="18" charset="0"/>
                <a:sym typeface="Symbol" pitchFamily="18" charset="2"/>
              </a:rPr>
              <a:t>≤</a:t>
            </a: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’</a:t>
            </a: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</a:rPr>
              <a:t> 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ea typeface="굴림" pitchFamily="50" charset="-127"/>
                <a:cs typeface="Times New Roman" pitchFamily="18" charset="0"/>
                <a:sym typeface="Symbol" pitchFamily="18" charset="2"/>
              </a:rPr>
              <a:t>≤ 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(G) + 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ea typeface="굴림" pitchFamily="50" charset="-127"/>
                <a:cs typeface="Times New Roman" pitchFamily="18" charset="0"/>
                <a:sym typeface="Symbol" pitchFamily="18" charset="2"/>
              </a:rPr>
              <a:t>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Times New Roman" pitchFamily="18" charset="0"/>
                <a:sym typeface="Symbol" pitchFamily="18" charset="2"/>
              </a:rPr>
              <a:t>n  </a:t>
            </a:r>
            <a:r>
              <a:rPr lang="en-US" sz="2400" b="1" dirty="0">
                <a:latin typeface="Comic Sans MS" pitchFamily="66" charset="0"/>
                <a:ea typeface="굴림" pitchFamily="50" charset="-127"/>
                <a:cs typeface="Times New Roman" pitchFamily="18" charset="0"/>
                <a:sym typeface="Symbol" pitchFamily="18" charset="2"/>
              </a:rPr>
              <a:t>(for fixed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ea typeface="굴림" pitchFamily="50" charset="-127"/>
                <a:cs typeface="Times New Roman" pitchFamily="18" charset="0"/>
                <a:sym typeface="Symbol" pitchFamily="18" charset="2"/>
              </a:rPr>
              <a:t> </a:t>
            </a:r>
            <a:r>
              <a:rPr lang="en-US" sz="2400" b="1" dirty="0">
                <a:latin typeface="Comic Sans MS" pitchFamily="66" charset="0"/>
                <a:ea typeface="굴림" pitchFamily="50" charset="-127"/>
                <a:cs typeface="Times New Roman" pitchFamily="18" charset="0"/>
                <a:sym typeface="Symbol" pitchFamily="18" charset="2"/>
              </a:rPr>
              <a:t>and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ea typeface="굴림" pitchFamily="50" charset="-127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given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ea typeface="굴림" pitchFamily="50" charset="-127"/>
                <a:cs typeface="Times New Roman" pitchFamily="18" charset="0"/>
                <a:sym typeface="Symbol" pitchFamily="18" charset="2"/>
              </a:rPr>
              <a:t> </a:t>
            </a:r>
            <a:r>
              <a:rPr lang="en-US" sz="2400" b="1" dirty="0">
                <a:latin typeface="Comic Sans MS" pitchFamily="66" charset="0"/>
                <a:ea typeface="굴림" pitchFamily="50" charset="-127"/>
                <a:cs typeface="Times New Roman" pitchFamily="18" charset="0"/>
                <a:sym typeface="Symbol" pitchFamily="18" charset="2"/>
              </a:rPr>
              <a:t>where 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Times New Roman" pitchFamily="18" charset="0"/>
                <a:sym typeface="Symbol" pitchFamily="18" charset="2"/>
              </a:rPr>
              <a:t>n </a:t>
            </a:r>
            <a:r>
              <a:rPr lang="en-US" sz="2400" b="1" dirty="0">
                <a:latin typeface="Comic Sans MS" pitchFamily="66" charset="0"/>
                <a:ea typeface="굴림" pitchFamily="50" charset="-127"/>
                <a:cs typeface="Times New Roman" pitchFamily="18" charset="0"/>
                <a:sym typeface="Symbol" pitchFamily="18" charset="2"/>
              </a:rPr>
              <a:t>is size of range of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(G) </a:t>
            </a: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: an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(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ea typeface="굴림" pitchFamily="50" charset="-127"/>
                <a:cs typeface="Times New Roman" pitchFamily="18" charset="0"/>
                <a:sym typeface="Symbol" pitchFamily="18" charset="2"/>
              </a:rPr>
              <a:t>, )-</a:t>
            </a:r>
            <a:r>
              <a:rPr lang="en-US" sz="2400" b="1" dirty="0">
                <a:solidFill>
                  <a:srgbClr val="008000"/>
                </a:solidFill>
                <a:latin typeface="Comic Sans MS" pitchFamily="66" charset="0"/>
                <a:ea typeface="굴림" pitchFamily="50" charset="-127"/>
                <a:cs typeface="Times New Roman" pitchFamily="18" charset="0"/>
                <a:sym typeface="Symbol" pitchFamily="18" charset="2"/>
              </a:rPr>
              <a:t>approx</a:t>
            </a:r>
            <a:r>
              <a:rPr lang="en-US" sz="2400" b="1" dirty="0">
                <a:latin typeface="Comic Sans MS" pitchFamily="66" charset="0"/>
                <a:ea typeface="굴림" pitchFamily="50" charset="-127"/>
                <a:cs typeface="Times New Roman" pitchFamily="18" charset="0"/>
                <a:sym typeface="Symbol" pitchFamily="18" charset="2"/>
              </a:rPr>
              <a:t>.</a:t>
            </a:r>
            <a:r>
              <a:rPr lang="en-US" sz="2400" b="1" dirty="0">
                <a:latin typeface="Times New Roman" pitchFamily="18" charset="0"/>
                <a:ea typeface="굴림" pitchFamily="50" charset="-127"/>
                <a:cs typeface="Times New Roman" pitchFamily="18" charset="0"/>
                <a:sym typeface="Symbol" pitchFamily="18" charset="2"/>
              </a:rPr>
              <a:t>)</a:t>
            </a:r>
          </a:p>
        </p:txBody>
      </p:sp>
      <p:sp>
        <p:nvSpPr>
          <p:cNvPr id="972829" name="AutoShape 29"/>
          <p:cNvSpPr>
            <a:spLocks/>
          </p:cNvSpPr>
          <p:nvPr/>
        </p:nvSpPr>
        <p:spPr bwMode="auto">
          <a:xfrm>
            <a:off x="457200" y="2057400"/>
            <a:ext cx="76200" cy="609600"/>
          </a:xfrm>
          <a:prstGeom prst="leftBracket">
            <a:avLst>
              <a:gd name="adj" fmla="val 66667"/>
            </a:avLst>
          </a:prstGeom>
          <a:noFill/>
          <a:ln w="38100">
            <a:solidFill>
              <a:srgbClr val="C222B7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solidFill>
                <a:srgbClr val="C222B7"/>
              </a:solidFill>
            </a:endParaRPr>
          </a:p>
        </p:txBody>
      </p:sp>
      <p:sp>
        <p:nvSpPr>
          <p:cNvPr id="972830" name="Text Box 30"/>
          <p:cNvSpPr txBox="1">
            <a:spLocks noChangeArrowheads="1"/>
          </p:cNvSpPr>
          <p:nvPr/>
        </p:nvSpPr>
        <p:spPr bwMode="auto">
          <a:xfrm>
            <a:off x="4114800" y="3160713"/>
            <a:ext cx="2514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latin typeface="Comic Sans MS" pitchFamily="66" charset="0"/>
              </a:rPr>
              <a:t>+ </a:t>
            </a:r>
            <a:r>
              <a:rPr lang="en-US" sz="2000" b="1">
                <a:solidFill>
                  <a:srgbClr val="008000"/>
                </a:solidFill>
                <a:latin typeface="Comic Sans MS" pitchFamily="66" charset="0"/>
              </a:rPr>
              <a:t>weight</a:t>
            </a:r>
            <a:r>
              <a:rPr lang="en-US" sz="2000" b="1">
                <a:latin typeface="Comic Sans MS" pitchFamily="66" charset="0"/>
              </a:rPr>
              <a:t> of edge</a:t>
            </a:r>
          </a:p>
        </p:txBody>
      </p:sp>
      <p:sp>
        <p:nvSpPr>
          <p:cNvPr id="972831" name="Line 31"/>
          <p:cNvSpPr>
            <a:spLocks noChangeShapeType="1"/>
          </p:cNvSpPr>
          <p:nvPr/>
        </p:nvSpPr>
        <p:spPr bwMode="auto">
          <a:xfrm flipV="1">
            <a:off x="5895975" y="2330450"/>
            <a:ext cx="381000" cy="838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72832" name="Line 32"/>
          <p:cNvSpPr>
            <a:spLocks noChangeShapeType="1"/>
          </p:cNvSpPr>
          <p:nvPr/>
        </p:nvSpPr>
        <p:spPr bwMode="auto">
          <a:xfrm flipH="1" flipV="1">
            <a:off x="3200400" y="3124200"/>
            <a:ext cx="91440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2829" grpId="0" animBg="1"/>
      <p:bldP spid="972830" grpId="0"/>
      <p:bldP spid="972831" grpId="0" animBg="1"/>
      <p:bldP spid="97283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3826" name="Rectangle 2"/>
          <p:cNvSpPr>
            <a:spLocks noGrp="1" noChangeArrowheads="1"/>
          </p:cNvSpPr>
          <p:nvPr>
            <p:ph type="title"/>
          </p:nvPr>
        </p:nvSpPr>
        <p:spPr>
          <a:xfrm>
            <a:off x="485775" y="173038"/>
            <a:ext cx="8229600" cy="1143000"/>
          </a:xfrm>
        </p:spPr>
        <p:txBody>
          <a:bodyPr/>
          <a:lstStyle/>
          <a:p>
            <a:r>
              <a:rPr lang="en-US" sz="2800" b="1" dirty="0">
                <a:solidFill>
                  <a:srgbClr val="C222B7"/>
                </a:solidFill>
                <a:latin typeface="Comic Sans MS" pitchFamily="66" charset="0"/>
              </a:rPr>
              <a:t>Survey </a:t>
            </a:r>
            <a:r>
              <a:rPr lang="en-US" sz="2800" b="1" dirty="0" smtClean="0">
                <a:solidFill>
                  <a:srgbClr val="C222B7"/>
                </a:solidFill>
                <a:latin typeface="Comic Sans MS" pitchFamily="66" charset="0"/>
              </a:rPr>
              <a:t>Results </a:t>
            </a:r>
            <a:r>
              <a:rPr lang="en-US" sz="2800" b="1" dirty="0">
                <a:solidFill>
                  <a:srgbClr val="C222B7"/>
                </a:solidFill>
                <a:latin typeface="Comic Sans MS" pitchFamily="66" charset="0"/>
              </a:rPr>
              <a:t>in </a:t>
            </a:r>
            <a:r>
              <a:rPr lang="en-US" sz="2800" b="1" dirty="0" smtClean="0">
                <a:solidFill>
                  <a:srgbClr val="C222B7"/>
                </a:solidFill>
                <a:latin typeface="Comic Sans MS" pitchFamily="66" charset="0"/>
              </a:rPr>
              <a:t>3 </a:t>
            </a:r>
            <a:r>
              <a:rPr lang="en-US" sz="2800" b="1" dirty="0">
                <a:solidFill>
                  <a:srgbClr val="C222B7"/>
                </a:solidFill>
                <a:latin typeface="Comic Sans MS" pitchFamily="66" charset="0"/>
              </a:rPr>
              <a:t>Parts</a:t>
            </a:r>
          </a:p>
        </p:txBody>
      </p:sp>
      <p:sp>
        <p:nvSpPr>
          <p:cNvPr id="973827" name="Text Box 3"/>
          <p:cNvSpPr txBox="1">
            <a:spLocks noChangeArrowheads="1"/>
          </p:cNvSpPr>
          <p:nvPr/>
        </p:nvSpPr>
        <p:spPr bwMode="auto">
          <a:xfrm>
            <a:off x="457200" y="2362200"/>
            <a:ext cx="8534400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609600" indent="-609600" latinLnBrk="1">
              <a:defRPr kumimoji="1" sz="2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1066800" indent="-609600" latinLnBrk="1">
              <a:defRPr kumimoji="1" sz="2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524000" indent="-609600" latinLnBrk="1">
              <a:defRPr kumimoji="1" sz="2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981200" indent="-609600" latinLnBrk="1">
              <a:defRPr kumimoji="1" sz="2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438400" indent="-609600" latinLnBrk="1">
              <a:defRPr kumimoji="1" sz="2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895600" indent="-609600" fontAlgn="base" latinLnBrk="1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3352800" indent="-609600" fontAlgn="base" latinLnBrk="1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810000" indent="-609600" fontAlgn="base" latinLnBrk="1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4267200" indent="-609600" fontAlgn="base" latinLnBrk="1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buClr>
                <a:srgbClr val="FF0000"/>
              </a:buClr>
              <a:buSzPct val="110000"/>
              <a:buFontTx/>
              <a:buAutoNum type="romanUcPeriod"/>
            </a:pPr>
            <a:r>
              <a:rPr kumimoji="0" lang="en-US" b="1" dirty="0">
                <a:latin typeface="Comic Sans MS" pitchFamily="66" charset="0"/>
                <a:cs typeface="Arial" charset="0"/>
                <a:sym typeface="Symbol" pitchFamily="18" charset="2"/>
              </a:rPr>
              <a:t>Average </a:t>
            </a:r>
            <a:r>
              <a:rPr kumimoji="0" lang="en-US" b="1" dirty="0">
                <a:solidFill>
                  <a:srgbClr val="008000"/>
                </a:solidFill>
                <a:latin typeface="Comic Sans MS" pitchFamily="66" charset="0"/>
                <a:cs typeface="Arial" charset="0"/>
                <a:sym typeface="Symbol" pitchFamily="18" charset="2"/>
              </a:rPr>
              <a:t>degree </a:t>
            </a:r>
            <a:r>
              <a:rPr kumimoji="0" lang="en-US" b="1" dirty="0">
                <a:latin typeface="Comic Sans MS" pitchFamily="66" charset="0"/>
                <a:cs typeface="Arial" charset="0"/>
                <a:sym typeface="Symbol" pitchFamily="18" charset="2"/>
              </a:rPr>
              <a:t>and number of</a:t>
            </a:r>
            <a:r>
              <a:rPr kumimoji="0" lang="en-US" b="1" dirty="0">
                <a:solidFill>
                  <a:srgbClr val="008000"/>
                </a:solidFill>
                <a:latin typeface="Comic Sans MS" pitchFamily="66" charset="0"/>
                <a:cs typeface="Arial" charset="0"/>
                <a:sym typeface="Symbol" pitchFamily="18" charset="2"/>
              </a:rPr>
              <a:t> </a:t>
            </a:r>
            <a:r>
              <a:rPr kumimoji="0" lang="en-US" b="1" dirty="0" err="1">
                <a:solidFill>
                  <a:srgbClr val="008000"/>
                </a:solidFill>
                <a:latin typeface="Comic Sans MS" pitchFamily="66" charset="0"/>
                <a:cs typeface="Arial" charset="0"/>
                <a:sym typeface="Symbol" pitchFamily="18" charset="2"/>
              </a:rPr>
              <a:t>subgraphs</a:t>
            </a:r>
            <a:r>
              <a:rPr kumimoji="0" lang="en-US" b="1" dirty="0">
                <a:solidFill>
                  <a:srgbClr val="008000"/>
                </a:solidFill>
                <a:latin typeface="Comic Sans MS" pitchFamily="66" charset="0"/>
                <a:cs typeface="Arial" charset="0"/>
                <a:sym typeface="Symbol" pitchFamily="18" charset="2"/>
              </a:rPr>
              <a:t/>
            </a:r>
            <a:br>
              <a:rPr kumimoji="0" lang="en-US" b="1" dirty="0">
                <a:solidFill>
                  <a:srgbClr val="008000"/>
                </a:solidFill>
                <a:latin typeface="Comic Sans MS" pitchFamily="66" charset="0"/>
                <a:cs typeface="Arial" charset="0"/>
                <a:sym typeface="Symbol" pitchFamily="18" charset="2"/>
              </a:rPr>
            </a:br>
            <a:endParaRPr kumimoji="0" lang="en-US" b="1" dirty="0">
              <a:solidFill>
                <a:srgbClr val="008000"/>
              </a:solidFill>
              <a:latin typeface="Comic Sans MS" pitchFamily="66" charset="0"/>
              <a:cs typeface="Arial" charset="0"/>
              <a:sym typeface="Symbol" pitchFamily="18" charset="2"/>
            </a:endParaRPr>
          </a:p>
          <a:p>
            <a:pPr latinLnBrk="0">
              <a:buClr>
                <a:srgbClr val="FF0000"/>
              </a:buClr>
              <a:buSzPct val="110000"/>
              <a:buFontTx/>
              <a:buAutoNum type="romanUcPeriod"/>
            </a:pPr>
            <a:r>
              <a:rPr kumimoji="0" lang="en-US" b="1" dirty="0" smtClean="0">
                <a:latin typeface="Comic Sans MS" pitchFamily="66" charset="0"/>
                <a:cs typeface="Arial" charset="0"/>
                <a:sym typeface="Symbol" pitchFamily="18" charset="2"/>
              </a:rPr>
              <a:t> Size of minimum </a:t>
            </a:r>
            <a:r>
              <a:rPr kumimoji="0" lang="en-US" b="1" dirty="0">
                <a:solidFill>
                  <a:srgbClr val="008000"/>
                </a:solidFill>
                <a:latin typeface="Comic Sans MS" pitchFamily="66" charset="0"/>
                <a:cs typeface="Arial" charset="0"/>
                <a:sym typeface="Symbol" pitchFamily="18" charset="2"/>
              </a:rPr>
              <a:t>vertex </a:t>
            </a:r>
            <a:r>
              <a:rPr kumimoji="0" lang="en-US" b="1" dirty="0" smtClean="0">
                <a:solidFill>
                  <a:srgbClr val="008000"/>
                </a:solidFill>
                <a:latin typeface="Comic Sans MS" pitchFamily="66" charset="0"/>
                <a:cs typeface="Arial" charset="0"/>
                <a:sym typeface="Symbol" pitchFamily="18" charset="2"/>
              </a:rPr>
              <a:t>cover </a:t>
            </a:r>
            <a:r>
              <a:rPr kumimoji="0" lang="en-US" b="1" dirty="0" smtClean="0">
                <a:latin typeface="Comic Sans MS" pitchFamily="66" charset="0"/>
                <a:cs typeface="Arial" charset="0"/>
                <a:sym typeface="Symbol" pitchFamily="18" charset="2"/>
              </a:rPr>
              <a:t>and maximum </a:t>
            </a:r>
            <a:r>
              <a:rPr kumimoji="0" lang="en-US" b="1" dirty="0" smtClean="0">
                <a:solidFill>
                  <a:srgbClr val="008000"/>
                </a:solidFill>
                <a:latin typeface="Comic Sans MS" pitchFamily="66" charset="0"/>
                <a:cs typeface="Arial" charset="0"/>
                <a:sym typeface="Symbol" pitchFamily="18" charset="2"/>
              </a:rPr>
              <a:t>matching</a:t>
            </a:r>
            <a:r>
              <a:rPr kumimoji="0" lang="en-US" b="1" dirty="0">
                <a:solidFill>
                  <a:srgbClr val="008000"/>
                </a:solidFill>
                <a:latin typeface="Comic Sans MS" pitchFamily="66" charset="0"/>
                <a:cs typeface="Arial" charset="0"/>
                <a:sym typeface="Symbol" pitchFamily="18" charset="2"/>
              </a:rPr>
              <a:t/>
            </a:r>
            <a:br>
              <a:rPr kumimoji="0" lang="en-US" b="1" dirty="0">
                <a:solidFill>
                  <a:srgbClr val="008000"/>
                </a:solidFill>
                <a:latin typeface="Comic Sans MS" pitchFamily="66" charset="0"/>
                <a:cs typeface="Arial" charset="0"/>
                <a:sym typeface="Symbol" pitchFamily="18" charset="2"/>
              </a:rPr>
            </a:br>
            <a:endParaRPr kumimoji="0" lang="en-US" b="1" dirty="0">
              <a:solidFill>
                <a:srgbClr val="008000"/>
              </a:solidFill>
              <a:latin typeface="Comic Sans MS" pitchFamily="66" charset="0"/>
              <a:cs typeface="Arial" charset="0"/>
              <a:sym typeface="Symbol" pitchFamily="18" charset="2"/>
            </a:endParaRPr>
          </a:p>
          <a:p>
            <a:pPr latinLnBrk="0">
              <a:buClr>
                <a:srgbClr val="FF0000"/>
              </a:buClr>
              <a:buSzPct val="110000"/>
              <a:buFontTx/>
              <a:buAutoNum type="romanUcPeriod"/>
            </a:pPr>
            <a:r>
              <a:rPr kumimoji="0" lang="en-US" b="1" dirty="0">
                <a:latin typeface="Comic Sans MS" pitchFamily="66" charset="0"/>
                <a:cs typeface="Arial" charset="0"/>
                <a:sym typeface="Symbol" pitchFamily="18" charset="2"/>
              </a:rPr>
              <a:t> </a:t>
            </a:r>
            <a:r>
              <a:rPr kumimoji="0" lang="en-US" b="1" dirty="0" smtClean="0">
                <a:latin typeface="Comic Sans MS" pitchFamily="66" charset="0"/>
                <a:cs typeface="Arial" charset="0"/>
                <a:sym typeface="Symbol" pitchFamily="18" charset="2"/>
              </a:rPr>
              <a:t>Minimum weight of </a:t>
            </a:r>
            <a:r>
              <a:rPr kumimoji="0" lang="en-US" b="1" dirty="0">
                <a:solidFill>
                  <a:srgbClr val="008000"/>
                </a:solidFill>
                <a:latin typeface="Comic Sans MS" pitchFamily="66" charset="0"/>
                <a:cs typeface="Arial" charset="0"/>
                <a:sym typeface="Symbol" pitchFamily="18" charset="2"/>
              </a:rPr>
              <a:t>spanning </a:t>
            </a:r>
            <a:r>
              <a:rPr kumimoji="0" lang="en-US" b="1" dirty="0" smtClean="0">
                <a:solidFill>
                  <a:srgbClr val="008000"/>
                </a:solidFill>
                <a:latin typeface="Comic Sans MS" pitchFamily="66" charset="0"/>
                <a:cs typeface="Arial" charset="0"/>
                <a:sym typeface="Symbol" pitchFamily="18" charset="2"/>
              </a:rPr>
              <a:t>tree</a:t>
            </a:r>
            <a:r>
              <a:rPr kumimoji="0" lang="en-US" b="1" dirty="0" smtClean="0">
                <a:latin typeface="Comic Sans MS" pitchFamily="66" charset="0"/>
                <a:cs typeface="Arial" charset="0"/>
                <a:sym typeface="Symbol" pitchFamily="18" charset="2"/>
              </a:rPr>
              <a:t/>
            </a:r>
            <a:br>
              <a:rPr kumimoji="0" lang="en-US" b="1" dirty="0" smtClean="0">
                <a:latin typeface="Comic Sans MS" pitchFamily="66" charset="0"/>
                <a:cs typeface="Arial" charset="0"/>
                <a:sym typeface="Symbol" pitchFamily="18" charset="2"/>
              </a:rPr>
            </a:br>
            <a:endParaRPr kumimoji="0" lang="en-US" b="1" dirty="0">
              <a:solidFill>
                <a:srgbClr val="008000"/>
              </a:solidFill>
              <a:latin typeface="Comic Sans MS" pitchFamily="66" charset="0"/>
              <a:cs typeface="Arial" charset="0"/>
              <a:sym typeface="Symbol" pitchFamily="18" charset="2"/>
            </a:endParaRPr>
          </a:p>
        </p:txBody>
      </p:sp>
      <p:grpSp>
        <p:nvGrpSpPr>
          <p:cNvPr id="973848" name="Group 24"/>
          <p:cNvGrpSpPr>
            <a:grpSpLocks/>
          </p:cNvGrpSpPr>
          <p:nvPr/>
        </p:nvGrpSpPr>
        <p:grpSpPr bwMode="auto">
          <a:xfrm>
            <a:off x="7162800" y="990600"/>
            <a:ext cx="1676400" cy="1371600"/>
            <a:chOff x="4080" y="1248"/>
            <a:chExt cx="1056" cy="864"/>
          </a:xfrm>
        </p:grpSpPr>
        <p:sp>
          <p:nvSpPr>
            <p:cNvPr id="973849" name="Oval 25"/>
            <p:cNvSpPr>
              <a:spLocks noChangeArrowheads="1"/>
            </p:cNvSpPr>
            <p:nvPr/>
          </p:nvSpPr>
          <p:spPr bwMode="auto">
            <a:xfrm>
              <a:off x="4704" y="1248"/>
              <a:ext cx="96" cy="96"/>
            </a:xfrm>
            <a:prstGeom prst="ellipse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3850" name="Oval 26"/>
            <p:cNvSpPr>
              <a:spLocks noChangeArrowheads="1"/>
            </p:cNvSpPr>
            <p:nvPr/>
          </p:nvSpPr>
          <p:spPr bwMode="auto">
            <a:xfrm>
              <a:off x="4752" y="1536"/>
              <a:ext cx="96" cy="96"/>
            </a:xfrm>
            <a:prstGeom prst="ellipse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3851" name="Oval 27"/>
            <p:cNvSpPr>
              <a:spLocks noChangeArrowheads="1"/>
            </p:cNvSpPr>
            <p:nvPr/>
          </p:nvSpPr>
          <p:spPr bwMode="auto">
            <a:xfrm>
              <a:off x="4080" y="1344"/>
              <a:ext cx="96" cy="96"/>
            </a:xfrm>
            <a:prstGeom prst="ellipse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3852" name="Oval 28"/>
            <p:cNvSpPr>
              <a:spLocks noChangeArrowheads="1"/>
            </p:cNvSpPr>
            <p:nvPr/>
          </p:nvSpPr>
          <p:spPr bwMode="auto">
            <a:xfrm>
              <a:off x="4992" y="1824"/>
              <a:ext cx="96" cy="96"/>
            </a:xfrm>
            <a:prstGeom prst="ellipse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3853" name="Oval 29"/>
            <p:cNvSpPr>
              <a:spLocks noChangeArrowheads="1"/>
            </p:cNvSpPr>
            <p:nvPr/>
          </p:nvSpPr>
          <p:spPr bwMode="auto">
            <a:xfrm>
              <a:off x="4560" y="2016"/>
              <a:ext cx="96" cy="96"/>
            </a:xfrm>
            <a:prstGeom prst="ellipse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3854" name="Oval 30"/>
            <p:cNvSpPr>
              <a:spLocks noChangeArrowheads="1"/>
            </p:cNvSpPr>
            <p:nvPr/>
          </p:nvSpPr>
          <p:spPr bwMode="auto">
            <a:xfrm>
              <a:off x="4080" y="1680"/>
              <a:ext cx="96" cy="96"/>
            </a:xfrm>
            <a:prstGeom prst="ellipse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3855" name="Oval 31"/>
            <p:cNvSpPr>
              <a:spLocks noChangeArrowheads="1"/>
            </p:cNvSpPr>
            <p:nvPr/>
          </p:nvSpPr>
          <p:spPr bwMode="auto">
            <a:xfrm>
              <a:off x="5040" y="1392"/>
              <a:ext cx="96" cy="96"/>
            </a:xfrm>
            <a:prstGeom prst="ellipse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3856" name="Oval 32"/>
            <p:cNvSpPr>
              <a:spLocks noChangeArrowheads="1"/>
            </p:cNvSpPr>
            <p:nvPr/>
          </p:nvSpPr>
          <p:spPr bwMode="auto">
            <a:xfrm>
              <a:off x="4464" y="1680"/>
              <a:ext cx="96" cy="96"/>
            </a:xfrm>
            <a:prstGeom prst="ellipse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3857" name="Line 33"/>
            <p:cNvSpPr>
              <a:spLocks noChangeShapeType="1"/>
            </p:cNvSpPr>
            <p:nvPr/>
          </p:nvSpPr>
          <p:spPr bwMode="auto">
            <a:xfrm flipV="1">
              <a:off x="4176" y="1296"/>
              <a:ext cx="528" cy="9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73858" name="Line 34"/>
            <p:cNvSpPr>
              <a:spLocks noChangeShapeType="1"/>
            </p:cNvSpPr>
            <p:nvPr/>
          </p:nvSpPr>
          <p:spPr bwMode="auto">
            <a:xfrm>
              <a:off x="4800" y="1296"/>
              <a:ext cx="249" cy="105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73859" name="Line 35"/>
            <p:cNvSpPr>
              <a:spLocks noChangeShapeType="1"/>
            </p:cNvSpPr>
            <p:nvPr/>
          </p:nvSpPr>
          <p:spPr bwMode="auto">
            <a:xfrm flipH="1">
              <a:off x="5040" y="1488"/>
              <a:ext cx="48" cy="33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73860" name="Line 36"/>
            <p:cNvSpPr>
              <a:spLocks noChangeShapeType="1"/>
            </p:cNvSpPr>
            <p:nvPr/>
          </p:nvSpPr>
          <p:spPr bwMode="auto">
            <a:xfrm flipH="1">
              <a:off x="4608" y="1632"/>
              <a:ext cx="192" cy="38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73861" name="Line 37"/>
            <p:cNvSpPr>
              <a:spLocks noChangeShapeType="1"/>
            </p:cNvSpPr>
            <p:nvPr/>
          </p:nvSpPr>
          <p:spPr bwMode="auto">
            <a:xfrm>
              <a:off x="4176" y="1392"/>
              <a:ext cx="318" cy="28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73862" name="Line 38"/>
            <p:cNvSpPr>
              <a:spLocks noChangeShapeType="1"/>
            </p:cNvSpPr>
            <p:nvPr/>
          </p:nvSpPr>
          <p:spPr bwMode="auto">
            <a:xfrm>
              <a:off x="4176" y="1737"/>
              <a:ext cx="816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73863" name="Line 39"/>
            <p:cNvSpPr>
              <a:spLocks noChangeShapeType="1"/>
            </p:cNvSpPr>
            <p:nvPr/>
          </p:nvSpPr>
          <p:spPr bwMode="auto">
            <a:xfrm>
              <a:off x="4128" y="1440"/>
              <a:ext cx="0" cy="24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73864" name="Line 40"/>
            <p:cNvSpPr>
              <a:spLocks noChangeShapeType="1"/>
            </p:cNvSpPr>
            <p:nvPr/>
          </p:nvSpPr>
          <p:spPr bwMode="auto">
            <a:xfrm flipH="1">
              <a:off x="4176" y="1728"/>
              <a:ext cx="28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73865" name="Line 41"/>
            <p:cNvSpPr>
              <a:spLocks noChangeShapeType="1"/>
            </p:cNvSpPr>
            <p:nvPr/>
          </p:nvSpPr>
          <p:spPr bwMode="auto">
            <a:xfrm flipH="1">
              <a:off x="4540" y="1344"/>
              <a:ext cx="212" cy="35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73866" name="Line 42"/>
            <p:cNvSpPr>
              <a:spLocks noChangeShapeType="1"/>
            </p:cNvSpPr>
            <p:nvPr/>
          </p:nvSpPr>
          <p:spPr bwMode="auto">
            <a:xfrm>
              <a:off x="4136" y="1773"/>
              <a:ext cx="433" cy="279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4850" name="Rectangle 2"/>
          <p:cNvSpPr>
            <a:spLocks noGrp="1" noChangeArrowheads="1"/>
          </p:cNvSpPr>
          <p:nvPr>
            <p:ph type="title"/>
          </p:nvPr>
        </p:nvSpPr>
        <p:spPr>
          <a:xfrm>
            <a:off x="460375" y="152400"/>
            <a:ext cx="8229600" cy="685800"/>
          </a:xfrm>
        </p:spPr>
        <p:txBody>
          <a:bodyPr/>
          <a:lstStyle/>
          <a:p>
            <a:r>
              <a:rPr lang="en-US" sz="2800" b="1" dirty="0">
                <a:solidFill>
                  <a:srgbClr val="C222B7"/>
                </a:solidFill>
                <a:latin typeface="Comic Sans MS" pitchFamily="66" charset="0"/>
              </a:rPr>
              <a:t>Part I: Average Degree</a:t>
            </a:r>
          </a:p>
        </p:txBody>
      </p:sp>
      <p:sp>
        <p:nvSpPr>
          <p:cNvPr id="974871" name="Text Box 23"/>
          <p:cNvSpPr txBox="1">
            <a:spLocks noChangeArrowheads="1"/>
          </p:cNvSpPr>
          <p:nvPr/>
        </p:nvSpPr>
        <p:spPr bwMode="auto">
          <a:xfrm>
            <a:off x="155575" y="762000"/>
            <a:ext cx="8839200" cy="592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30000"/>
              </a:spcBef>
              <a:buClr>
                <a:schemeClr val="folHlink"/>
              </a:buClr>
              <a:buSzPct val="110000"/>
              <a:buFont typeface="Wingdings" pitchFamily="2" charset="2"/>
              <a:buNone/>
            </a:pP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</a:rPr>
              <a:t>Let </a:t>
            </a:r>
            <a:r>
              <a:rPr lang="en-US" sz="2400" b="1" dirty="0" err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</a:rPr>
              <a:t>d</a:t>
            </a:r>
            <a:r>
              <a:rPr lang="en-US" sz="2400" b="1" baseline="-25000" dirty="0" err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</a:rPr>
              <a:t>avg</a:t>
            </a:r>
            <a:r>
              <a:rPr lang="en-US" sz="2400" b="1" baseline="-25000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</a:rPr>
              <a:t> 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</a:rPr>
              <a:t>=</a:t>
            </a:r>
            <a:r>
              <a:rPr lang="en-US" sz="2400" b="1" baseline="-25000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</a:rPr>
              <a:t>d</a:t>
            </a:r>
            <a:r>
              <a:rPr lang="en-US" sz="2400" b="1" baseline="-25000" dirty="0" err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</a:rPr>
              <a:t>avg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</a:rPr>
              <a:t>(G)</a:t>
            </a: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</a:rPr>
              <a:t> denote average degree in 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</a:rPr>
              <a:t>G, d</a:t>
            </a:r>
            <a:r>
              <a:rPr lang="en-US" sz="2400" b="1" baseline="-25000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</a:rPr>
              <a:t>avg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</a:t>
            </a:r>
            <a:r>
              <a:rPr lang="en-US" sz="2400" b="1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1 </a:t>
            </a:r>
            <a:br>
              <a:rPr lang="en-US" sz="2400" b="1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</a:br>
            <a:r>
              <a:rPr lang="en-US" sz="2400" b="1" dirty="0" smtClean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(can compute exactly in linear time)</a:t>
            </a:r>
            <a:endParaRPr lang="en-US" sz="2400" b="1" dirty="0">
              <a:latin typeface="Comic Sans MS" pitchFamily="66" charset="0"/>
              <a:ea typeface="굴림" pitchFamily="50" charset="-127"/>
              <a:cs typeface="Arial" charset="0"/>
              <a:sym typeface="Symbol" pitchFamily="18" charset="2"/>
            </a:endParaRPr>
          </a:p>
          <a:p>
            <a:pPr>
              <a:spcBef>
                <a:spcPct val="30000"/>
              </a:spcBef>
              <a:buClr>
                <a:schemeClr val="folHlink"/>
              </a:buClr>
              <a:buSzPct val="110000"/>
              <a:buFont typeface="Wingdings" pitchFamily="2" charset="2"/>
              <a:buNone/>
            </a:pPr>
            <a:r>
              <a:rPr lang="en-US" sz="2400" b="1" dirty="0">
                <a:solidFill>
                  <a:srgbClr val="C222B7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Observe: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</a:t>
            </a: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approximating average of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</a:t>
            </a:r>
            <a:r>
              <a:rPr lang="en-US" sz="2400" b="1" dirty="0">
                <a:solidFill>
                  <a:srgbClr val="008000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general function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</a:t>
            </a: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with range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{0,..,n-1} </a:t>
            </a: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(degrees range) requires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(n)</a:t>
            </a: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queries, so must exploit </a:t>
            </a:r>
            <a:r>
              <a:rPr lang="en-US" sz="2400" b="1" dirty="0">
                <a:solidFill>
                  <a:srgbClr val="008000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non-generality</a:t>
            </a: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of degrees</a:t>
            </a:r>
            <a:endParaRPr lang="en-US" sz="2400" b="1" dirty="0">
              <a:solidFill>
                <a:srgbClr val="0000FF"/>
              </a:solidFill>
              <a:latin typeface="Comic Sans MS" pitchFamily="66" charset="0"/>
              <a:ea typeface="굴림" pitchFamily="50" charset="-127"/>
              <a:cs typeface="Arial" charset="0"/>
              <a:sym typeface="Symbol" pitchFamily="18" charset="2"/>
            </a:endParaRPr>
          </a:p>
          <a:p>
            <a:pPr>
              <a:spcBef>
                <a:spcPct val="30000"/>
              </a:spcBef>
              <a:buClr>
                <a:schemeClr val="folHlink"/>
              </a:buClr>
              <a:buSzPct val="110000"/>
              <a:buFont typeface="Wingdings" pitchFamily="2" charset="2"/>
              <a:buNone/>
            </a:pP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</a:rPr>
              <a:t>Can obtain 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</a:rPr>
              <a:t>(2+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)-</a:t>
            </a: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approximation of </a:t>
            </a:r>
            <a:r>
              <a:rPr lang="en-US" sz="2400" b="1" dirty="0" err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</a:rPr>
              <a:t>d</a:t>
            </a:r>
            <a:r>
              <a:rPr lang="en-US" sz="2400" b="1" baseline="-25000" dirty="0" err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</a:rPr>
              <a:t>avg</a:t>
            </a: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</a:rPr>
              <a:t> </a:t>
            </a: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by performing 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O(n</a:t>
            </a:r>
            <a:r>
              <a:rPr lang="en-US" sz="2400" b="1" baseline="30000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1/2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/)</a:t>
            </a: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</a:t>
            </a:r>
            <a:r>
              <a:rPr lang="en-US" sz="2400" b="1" dirty="0">
                <a:solidFill>
                  <a:srgbClr val="008000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degree</a:t>
            </a: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queries </a:t>
            </a:r>
            <a:r>
              <a:rPr lang="en-US" sz="2400" b="1" dirty="0">
                <a:solidFill>
                  <a:schemeClr val="bg2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[Feige]</a:t>
            </a:r>
            <a:r>
              <a:rPr lang="en-US" sz="2400" b="1" dirty="0">
                <a:solidFill>
                  <a:schemeClr val="bg2"/>
                </a:solidFill>
                <a:latin typeface="Comic Sans MS" pitchFamily="66" charset="0"/>
                <a:ea typeface="굴림" pitchFamily="50" charset="-127"/>
                <a:cs typeface="Arial" charset="0"/>
              </a:rPr>
              <a:t>.</a:t>
            </a: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</a:rPr>
              <a:t> </a:t>
            </a:r>
          </a:p>
          <a:p>
            <a:pPr>
              <a:spcBef>
                <a:spcPct val="30000"/>
              </a:spcBef>
              <a:buClr>
                <a:schemeClr val="folHlink"/>
              </a:buClr>
              <a:buSzPct val="110000"/>
              <a:buFont typeface="Wingdings" pitchFamily="2" charset="2"/>
              <a:buNone/>
            </a:pP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</a:rPr>
              <a:t>Going below 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</a:rPr>
              <a:t>2</a:t>
            </a: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</a:rPr>
              <a:t>: 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(n)</a:t>
            </a: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queries </a:t>
            </a:r>
            <a:r>
              <a:rPr lang="en-US" sz="2400" b="1" dirty="0">
                <a:solidFill>
                  <a:schemeClr val="bg2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[Feige]</a:t>
            </a:r>
            <a:r>
              <a:rPr lang="en-US" sz="2400" b="1" dirty="0">
                <a:solidFill>
                  <a:schemeClr val="bg2"/>
                </a:solidFill>
                <a:latin typeface="Comic Sans MS" pitchFamily="66" charset="0"/>
                <a:ea typeface="굴림" pitchFamily="50" charset="-127"/>
                <a:cs typeface="Arial" charset="0"/>
              </a:rPr>
              <a:t>.</a:t>
            </a: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</a:rPr>
              <a:t> </a:t>
            </a:r>
            <a:endParaRPr lang="en-US" sz="2400" b="1" dirty="0">
              <a:latin typeface="Comic Sans MS" pitchFamily="66" charset="0"/>
              <a:ea typeface="굴림" pitchFamily="50" charset="-127"/>
              <a:cs typeface="Arial" charset="0"/>
              <a:sym typeface="Symbol" pitchFamily="18" charset="2"/>
            </a:endParaRPr>
          </a:p>
          <a:p>
            <a:pPr>
              <a:spcBef>
                <a:spcPct val="30000"/>
              </a:spcBef>
              <a:buClr>
                <a:schemeClr val="folHlink"/>
              </a:buClr>
              <a:buSzPct val="110000"/>
              <a:buFont typeface="Wingdings" pitchFamily="2" charset="2"/>
              <a:buNone/>
            </a:pP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</a:rPr>
              <a:t>With </a:t>
            </a:r>
            <a:r>
              <a:rPr lang="en-US" sz="2400" b="1" dirty="0">
                <a:solidFill>
                  <a:srgbClr val="008000"/>
                </a:solidFill>
                <a:latin typeface="Comic Sans MS" pitchFamily="66" charset="0"/>
                <a:ea typeface="굴림" pitchFamily="50" charset="-127"/>
                <a:cs typeface="Arial" charset="0"/>
              </a:rPr>
              <a:t>degree</a:t>
            </a: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</a:rPr>
              <a:t> and </a:t>
            </a:r>
            <a:r>
              <a:rPr lang="en-US" sz="2400" b="1" dirty="0">
                <a:solidFill>
                  <a:srgbClr val="008000"/>
                </a:solidFill>
                <a:latin typeface="Comic Sans MS" pitchFamily="66" charset="0"/>
                <a:ea typeface="굴림" pitchFamily="50" charset="-127"/>
                <a:cs typeface="Arial" charset="0"/>
              </a:rPr>
              <a:t>neighbor</a:t>
            </a: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</a:rPr>
              <a:t> queries, can obtain 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</a:rPr>
              <a:t>(1+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)-</a:t>
            </a: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approximation by performing 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Õ(n</a:t>
            </a:r>
            <a:r>
              <a:rPr lang="en-US" sz="2400" b="1" baseline="30000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1/2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poly(1/))</a:t>
            </a: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queries </a:t>
            </a:r>
            <a:r>
              <a:rPr lang="en-US" sz="2400" b="1" dirty="0">
                <a:solidFill>
                  <a:schemeClr val="bg2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[</a:t>
            </a:r>
            <a:r>
              <a:rPr lang="en-US" sz="2400" b="1" dirty="0" err="1">
                <a:solidFill>
                  <a:schemeClr val="bg2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Goldreich,R</a:t>
            </a:r>
            <a:r>
              <a:rPr lang="en-US" sz="2400" b="1" dirty="0">
                <a:solidFill>
                  <a:schemeClr val="bg2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]</a:t>
            </a:r>
            <a:r>
              <a:rPr lang="en-US" sz="2400" b="1" dirty="0">
                <a:solidFill>
                  <a:schemeClr val="bg2"/>
                </a:solidFill>
                <a:latin typeface="Comic Sans MS" pitchFamily="66" charset="0"/>
                <a:ea typeface="굴림" pitchFamily="50" charset="-127"/>
                <a:cs typeface="Arial" charset="0"/>
              </a:rPr>
              <a:t>.</a:t>
            </a:r>
          </a:p>
          <a:p>
            <a:pPr>
              <a:spcBef>
                <a:spcPct val="30000"/>
              </a:spcBef>
              <a:buClr>
                <a:schemeClr val="folHlink"/>
              </a:buClr>
              <a:buSzPct val="110000"/>
              <a:buFont typeface="Wingdings" pitchFamily="2" charset="2"/>
              <a:buNone/>
            </a:pPr>
            <a:r>
              <a:rPr lang="en-US" sz="2400" b="1" dirty="0">
                <a:solidFill>
                  <a:srgbClr val="C222B7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Comment1:</a:t>
            </a: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In both cases, can replace 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n</a:t>
            </a:r>
            <a:r>
              <a:rPr lang="en-US" sz="2400" b="1" baseline="30000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1/2</a:t>
            </a: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with 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(n/</a:t>
            </a:r>
            <a:r>
              <a:rPr lang="en-US" sz="2400" b="1" dirty="0" err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d</a:t>
            </a:r>
            <a:r>
              <a:rPr lang="en-US" sz="2400" b="1" baseline="-25000" dirty="0" err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avg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)</a:t>
            </a:r>
            <a:r>
              <a:rPr lang="en-US" sz="2400" b="1" baseline="30000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1/2</a:t>
            </a:r>
            <a:endParaRPr lang="en-US" sz="2400" b="1" dirty="0">
              <a:solidFill>
                <a:srgbClr val="0000FF"/>
              </a:solidFill>
              <a:latin typeface="Comic Sans MS" pitchFamily="66" charset="0"/>
              <a:ea typeface="굴림" pitchFamily="50" charset="-127"/>
              <a:cs typeface="Arial" charset="0"/>
              <a:sym typeface="Symbol" pitchFamily="18" charset="2"/>
            </a:endParaRPr>
          </a:p>
          <a:p>
            <a:pPr>
              <a:spcBef>
                <a:spcPct val="30000"/>
              </a:spcBef>
              <a:buClr>
                <a:schemeClr val="folHlink"/>
              </a:buClr>
              <a:buSzPct val="110000"/>
              <a:buFont typeface="Wingdings" pitchFamily="2" charset="2"/>
              <a:buNone/>
            </a:pPr>
            <a:r>
              <a:rPr lang="en-US" sz="2400" b="1" dirty="0">
                <a:solidFill>
                  <a:srgbClr val="C222B7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Comment2:</a:t>
            </a: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In both cases, results are </a:t>
            </a:r>
            <a:r>
              <a:rPr lang="en-US" sz="2400" b="1" dirty="0">
                <a:solidFill>
                  <a:srgbClr val="FF0000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tight</a:t>
            </a: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(in terms of dependence on 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n/</a:t>
            </a:r>
            <a:r>
              <a:rPr lang="en-US" sz="2400" b="1" dirty="0" err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d</a:t>
            </a:r>
            <a:r>
              <a:rPr lang="en-US" sz="2400" b="1" baseline="-25000" dirty="0" err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avg</a:t>
            </a: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)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48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48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48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48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48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48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Arial Unicode MS" pitchFamily="34" charset="-128"/>
            <a:cs typeface="Arial Unicode MS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Arial Unicode MS" pitchFamily="34" charset="-128"/>
            <a:cs typeface="Arial Unicode MS" pitchFamily="34" charset="-128"/>
          </a:defRPr>
        </a:defPPr>
      </a:lstStyle>
    </a:lnDef>
  </a:objectDefaults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21411</TotalTime>
  <Words>3048</Words>
  <Application>Microsoft Office PowerPoint</Application>
  <PresentationFormat>On-screen Show (4:3)</PresentationFormat>
  <Paragraphs>296</Paragraphs>
  <Slides>34</Slides>
  <Notes>0</Notes>
  <HiddenSlides>0</HiddenSlides>
  <MMClips>0</MMClips>
  <ScaleCrop>false</ScaleCrop>
  <HeadingPairs>
    <vt:vector size="8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34</vt:i4>
      </vt:variant>
      <vt:variant>
        <vt:lpstr>Custom Shows</vt:lpstr>
      </vt:variant>
      <vt:variant>
        <vt:i4>1</vt:i4>
      </vt:variant>
    </vt:vector>
  </HeadingPairs>
  <TitlesOfParts>
    <vt:vector size="37" baseType="lpstr">
      <vt:lpstr>1_Default Design</vt:lpstr>
      <vt:lpstr>משוואה</vt:lpstr>
      <vt:lpstr>On Centralized Sublinear Algorithms and Some Relations to Distributed Computing</vt:lpstr>
      <vt:lpstr>Efficient (Centralized) Algorithms</vt:lpstr>
      <vt:lpstr>Sublinear Algorithms</vt:lpstr>
      <vt:lpstr> Examples</vt:lpstr>
      <vt:lpstr>Graph Parameters</vt:lpstr>
      <vt:lpstr>Computing/Approximating  Graph Parameters Efficiently</vt:lpstr>
      <vt:lpstr>Sublinear Approximation on Graphs</vt:lpstr>
      <vt:lpstr>Survey Results in 3 Parts</vt:lpstr>
      <vt:lpstr>Part I: Average Degree</vt:lpstr>
      <vt:lpstr>Average Degree (cont)</vt:lpstr>
      <vt:lpstr>Average Degree (cont)</vt:lpstr>
      <vt:lpstr>Average Degree (cont)</vt:lpstr>
      <vt:lpstr>Part I(b): Number of subgraphs - Stars</vt:lpstr>
      <vt:lpstr>Part I(c): Number of subgraphs - Triangles</vt:lpstr>
      <vt:lpstr>Part II: The Minimum Vertex Cover (VC)</vt:lpstr>
      <vt:lpstr>Min VC – (Imaginary) Oracle</vt:lpstr>
      <vt:lpstr>Min VC: Distributed connection</vt:lpstr>
      <vt:lpstr>Min VC - Results</vt:lpstr>
      <vt:lpstr>Min VC:  [NO] Algorithm</vt:lpstr>
      <vt:lpstr>Min VC: [NO] Algorithm (cont)</vt:lpstr>
      <vt:lpstr>Min VC: [NO] Algorithm (cont)</vt:lpstr>
      <vt:lpstr>From exp(d) to poly(d)</vt:lpstr>
      <vt:lpstr>Distributed Connection Revisited</vt:lpstr>
      <vt:lpstr>Part III: Min Weight Spanning Tree</vt:lpstr>
      <vt:lpstr>MST (cont)</vt:lpstr>
      <vt:lpstr>MST (cont)</vt:lpstr>
      <vt:lpstr>MST (cont)</vt:lpstr>
      <vt:lpstr>Summary</vt:lpstr>
      <vt:lpstr>Thanks</vt:lpstr>
      <vt:lpstr>From [NO] to [YYI]</vt:lpstr>
      <vt:lpstr>Part III(b): Maximum Matching and more</vt:lpstr>
      <vt:lpstr>Part I(b): Number of stars subgraphs</vt:lpstr>
      <vt:lpstr>Part IV: Approximating Distance to P</vt:lpstr>
      <vt:lpstr>Part IV: Approximating Distance to P</vt:lpstr>
      <vt:lpstr>Custom Show 1</vt:lpstr>
    </vt:vector>
  </TitlesOfParts>
  <Company>데이타통신망연구실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Queueing Theory  (Delay Models)</dc:title>
  <dc:creator>이동환</dc:creator>
  <cp:lastModifiedBy>Dana Ron</cp:lastModifiedBy>
  <cp:revision>1944</cp:revision>
  <cp:lastPrinted>2015-09-14T09:20:12Z</cp:lastPrinted>
  <dcterms:created xsi:type="dcterms:W3CDTF">1997-09-23T04:48:46Z</dcterms:created>
  <dcterms:modified xsi:type="dcterms:W3CDTF">2015-10-05T09:11:10Z</dcterms:modified>
</cp:coreProperties>
</file>