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</p:sldMasterIdLst>
  <p:notesMasterIdLst>
    <p:notesMasterId r:id="rId47"/>
  </p:notesMasterIdLst>
  <p:sldIdLst>
    <p:sldId id="256" r:id="rId4"/>
    <p:sldId id="344" r:id="rId5"/>
    <p:sldId id="317" r:id="rId6"/>
    <p:sldId id="320" r:id="rId7"/>
    <p:sldId id="340" r:id="rId8"/>
    <p:sldId id="349" r:id="rId9"/>
    <p:sldId id="293" r:id="rId10"/>
    <p:sldId id="323" r:id="rId11"/>
    <p:sldId id="290" r:id="rId12"/>
    <p:sldId id="313" r:id="rId13"/>
    <p:sldId id="288" r:id="rId14"/>
    <p:sldId id="306" r:id="rId15"/>
    <p:sldId id="307" r:id="rId16"/>
    <p:sldId id="308" r:id="rId17"/>
    <p:sldId id="300" r:id="rId18"/>
    <p:sldId id="302" r:id="rId19"/>
    <p:sldId id="341" r:id="rId20"/>
    <p:sldId id="342" r:id="rId21"/>
    <p:sldId id="343" r:id="rId22"/>
    <p:sldId id="264" r:id="rId23"/>
    <p:sldId id="335" r:id="rId24"/>
    <p:sldId id="309" r:id="rId25"/>
    <p:sldId id="285" r:id="rId26"/>
    <p:sldId id="336" r:id="rId27"/>
    <p:sldId id="326" r:id="rId28"/>
    <p:sldId id="325" r:id="rId29"/>
    <p:sldId id="283" r:id="rId30"/>
    <p:sldId id="314" r:id="rId31"/>
    <p:sldId id="311" r:id="rId32"/>
    <p:sldId id="310" r:id="rId33"/>
    <p:sldId id="312" r:id="rId34"/>
    <p:sldId id="265" r:id="rId35"/>
    <p:sldId id="346" r:id="rId36"/>
    <p:sldId id="327" r:id="rId37"/>
    <p:sldId id="328" r:id="rId38"/>
    <p:sldId id="329" r:id="rId39"/>
    <p:sldId id="330" r:id="rId40"/>
    <p:sldId id="331" r:id="rId41"/>
    <p:sldId id="347" r:id="rId42"/>
    <p:sldId id="284" r:id="rId43"/>
    <p:sldId id="355" r:id="rId44"/>
    <p:sldId id="353" r:id="rId45"/>
    <p:sldId id="35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D4D"/>
    <a:srgbClr val="996633"/>
    <a:srgbClr val="FFFF66"/>
    <a:srgbClr val="990099"/>
    <a:srgbClr val="9966FF"/>
    <a:srgbClr val="009999"/>
    <a:srgbClr val="009900"/>
    <a:srgbClr val="CC0000"/>
    <a:srgbClr val="FF66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1" autoAdjust="0"/>
    <p:restoredTop sz="91486" autoAdjust="0"/>
  </p:normalViewPr>
  <p:slideViewPr>
    <p:cSldViewPr snapToGrid="0">
      <p:cViewPr varScale="1">
        <p:scale>
          <a:sx n="79" d="100"/>
          <a:sy n="79" d="100"/>
        </p:scale>
        <p:origin x="-16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otamhc:Dropbox:ParallelDPI:ThresholdAnalysis:isol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otamhc:Dropbox:ParallelDPI:ThresholdAnalysis:isol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otamhc:Dropbox:ParallelDPI:ThresholdAnalysis:isolation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throughput!$B$30</c:f>
              <c:strCache>
                <c:ptCount val="1"/>
                <c:pt idx="0">
                  <c:v>Very Light</c:v>
                </c:pt>
              </c:strCache>
            </c:strRef>
          </c:tx>
          <c:marker>
            <c:symbol val="none"/>
          </c:marker>
          <c:cat>
            <c:numRef>
              <c:f>throughput!$A$31:$A$41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throughput!$B$31:$B$41</c:f>
              <c:numCache>
                <c:formatCode>0.00%</c:formatCode>
                <c:ptCount val="11"/>
                <c:pt idx="0">
                  <c:v>0.000233333333333333</c:v>
                </c:pt>
                <c:pt idx="1">
                  <c:v>0.00018</c:v>
                </c:pt>
                <c:pt idx="2">
                  <c:v>0.000163333333333333</c:v>
                </c:pt>
                <c:pt idx="3">
                  <c:v>0.000153333333333333</c:v>
                </c:pt>
                <c:pt idx="4">
                  <c:v>0.000133333333333333</c:v>
                </c:pt>
                <c:pt idx="5">
                  <c:v>9.66666666666667E-5</c:v>
                </c:pt>
                <c:pt idx="6">
                  <c:v>0.0001</c:v>
                </c:pt>
                <c:pt idx="7">
                  <c:v>6.0E-5</c:v>
                </c:pt>
                <c:pt idx="8">
                  <c:v>4.0E-5</c:v>
                </c:pt>
                <c:pt idx="9">
                  <c:v>3.66666666666667E-5</c:v>
                </c:pt>
                <c:pt idx="10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throughput!$C$30</c:f>
              <c:strCache>
                <c:ptCount val="1"/>
                <c:pt idx="0">
                  <c:v>Light</c:v>
                </c:pt>
              </c:strCache>
            </c:strRef>
          </c:tx>
          <c:marker>
            <c:symbol val="none"/>
          </c:marker>
          <c:cat>
            <c:numRef>
              <c:f>throughput!$A$31:$A$41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throughput!$C$31:$C$41</c:f>
              <c:numCache>
                <c:formatCode>0.00%</c:formatCode>
                <c:ptCount val="11"/>
                <c:pt idx="0">
                  <c:v>0.00026</c:v>
                </c:pt>
                <c:pt idx="1">
                  <c:v>0.000193333333333333</c:v>
                </c:pt>
                <c:pt idx="2">
                  <c:v>0.00019</c:v>
                </c:pt>
                <c:pt idx="3">
                  <c:v>0.000146666666666667</c:v>
                </c:pt>
                <c:pt idx="4">
                  <c:v>0.000146666666666667</c:v>
                </c:pt>
                <c:pt idx="5">
                  <c:v>0.00014</c:v>
                </c:pt>
                <c:pt idx="6">
                  <c:v>8.66666666666667E-5</c:v>
                </c:pt>
                <c:pt idx="7">
                  <c:v>5.0E-5</c:v>
                </c:pt>
                <c:pt idx="8">
                  <c:v>6.66666666666667E-5</c:v>
                </c:pt>
                <c:pt idx="9">
                  <c:v>2.0E-5</c:v>
                </c:pt>
                <c:pt idx="10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throughput!$D$30</c:f>
              <c:strCache>
                <c:ptCount val="1"/>
                <c:pt idx="0">
                  <c:v>Medium</c:v>
                </c:pt>
              </c:strCache>
            </c:strRef>
          </c:tx>
          <c:marker>
            <c:symbol val="none"/>
          </c:marker>
          <c:cat>
            <c:numRef>
              <c:f>throughput!$A$31:$A$41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throughput!$D$31:$D$41</c:f>
              <c:numCache>
                <c:formatCode>0.000%</c:formatCode>
                <c:ptCount val="11"/>
                <c:pt idx="0">
                  <c:v>0.000206</c:v>
                </c:pt>
                <c:pt idx="1">
                  <c:v>0.000176</c:v>
                </c:pt>
                <c:pt idx="2">
                  <c:v>0.000196</c:v>
                </c:pt>
                <c:pt idx="3">
                  <c:v>0.000162</c:v>
                </c:pt>
                <c:pt idx="4">
                  <c:v>0.000128</c:v>
                </c:pt>
                <c:pt idx="5">
                  <c:v>0.000128</c:v>
                </c:pt>
                <c:pt idx="6">
                  <c:v>8.8E-5</c:v>
                </c:pt>
                <c:pt idx="7">
                  <c:v>5.8E-5</c:v>
                </c:pt>
                <c:pt idx="8">
                  <c:v>3.8E-5</c:v>
                </c:pt>
                <c:pt idx="9">
                  <c:v>2.4E-5</c:v>
                </c:pt>
                <c:pt idx="10">
                  <c:v>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throughput!$E$30</c:f>
              <c:strCache>
                <c:ptCount val="1"/>
                <c:pt idx="0">
                  <c:v>Semi-Heavy</c:v>
                </c:pt>
              </c:strCache>
            </c:strRef>
          </c:tx>
          <c:marker>
            <c:symbol val="none"/>
          </c:marker>
          <c:cat>
            <c:numRef>
              <c:f>throughput!$A$31:$A$41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throughput!$E$31:$E$41</c:f>
              <c:numCache>
                <c:formatCode>0.000%</c:formatCode>
                <c:ptCount val="11"/>
                <c:pt idx="0">
                  <c:v>1.0E-5</c:v>
                </c:pt>
                <c:pt idx="1">
                  <c:v>6.0E-6</c:v>
                </c:pt>
                <c:pt idx="2">
                  <c:v>6.0E-6</c:v>
                </c:pt>
                <c:pt idx="3">
                  <c:v>0.0</c:v>
                </c:pt>
                <c:pt idx="4">
                  <c:v>2.0E-6</c:v>
                </c:pt>
                <c:pt idx="5">
                  <c:v>0.0</c:v>
                </c:pt>
                <c:pt idx="6">
                  <c:v>4.0E-6</c:v>
                </c:pt>
                <c:pt idx="7">
                  <c:v>4.0E-6</c:v>
                </c:pt>
                <c:pt idx="8">
                  <c:v>2.0E-6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throughput!$F$30</c:f>
              <c:strCache>
                <c:ptCount val="1"/>
                <c:pt idx="0">
                  <c:v>Heavy</c:v>
                </c:pt>
              </c:strCache>
            </c:strRef>
          </c:tx>
          <c:marker>
            <c:symbol val="none"/>
          </c:marker>
          <c:cat>
            <c:numRef>
              <c:f>throughput!$A$31:$A$41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throughput!$F$31:$F$41</c:f>
              <c:numCache>
                <c:formatCode>0.000%</c:formatCode>
                <c:ptCount val="11"/>
                <c:pt idx="0">
                  <c:v>4.0E-6</c:v>
                </c:pt>
                <c:pt idx="1">
                  <c:v>8.0E-6</c:v>
                </c:pt>
                <c:pt idx="2">
                  <c:v>4.0E-6</c:v>
                </c:pt>
                <c:pt idx="3">
                  <c:v>2.0E-6</c:v>
                </c:pt>
                <c:pt idx="4">
                  <c:v>0.0</c:v>
                </c:pt>
                <c:pt idx="5">
                  <c:v>2.0E-6</c:v>
                </c:pt>
                <c:pt idx="6">
                  <c:v>2.0E-6</c:v>
                </c:pt>
                <c:pt idx="7">
                  <c:v>0.0</c:v>
                </c:pt>
                <c:pt idx="8">
                  <c:v>2.0E-6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throughput!$G$30</c:f>
              <c:strCache>
                <c:ptCount val="1"/>
                <c:pt idx="0">
                  <c:v>Very Heavy</c:v>
                </c:pt>
              </c:strCache>
            </c:strRef>
          </c:tx>
          <c:marker>
            <c:symbol val="none"/>
          </c:marker>
          <c:cat>
            <c:numRef>
              <c:f>throughput!$A$31:$A$41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throughput!$G$31:$G$41</c:f>
              <c:numCache>
                <c:formatCode>0.000%</c:formatCode>
                <c:ptCount val="11"/>
                <c:pt idx="0">
                  <c:v>2.0E-6</c:v>
                </c:pt>
                <c:pt idx="1">
                  <c:v>4.0E-6</c:v>
                </c:pt>
                <c:pt idx="2">
                  <c:v>4.0E-6</c:v>
                </c:pt>
                <c:pt idx="3">
                  <c:v>2.0E-6</c:v>
                </c:pt>
                <c:pt idx="4">
                  <c:v>6.0E-6</c:v>
                </c:pt>
                <c:pt idx="5">
                  <c:v>0.0</c:v>
                </c:pt>
                <c:pt idx="6">
                  <c:v>4.0E-6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972904"/>
        <c:axId val="-2047995080"/>
      </c:lineChart>
      <c:catAx>
        <c:axId val="-2111972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Attack Intensity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2047995080"/>
        <c:crosses val="autoZero"/>
        <c:auto val="1"/>
        <c:lblAlgn val="ctr"/>
        <c:lblOffset val="100"/>
        <c:noMultiLvlLbl val="0"/>
      </c:catAx>
      <c:valAx>
        <c:axId val="-2047995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False Positive Rate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-2111972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throughput!$B$44</c:f>
              <c:strCache>
                <c:ptCount val="1"/>
                <c:pt idx="0">
                  <c:v>Very Light</c:v>
                </c:pt>
              </c:strCache>
            </c:strRef>
          </c:tx>
          <c:marker>
            <c:symbol val="none"/>
          </c:marker>
          <c:cat>
            <c:numRef>
              <c:f>throughput!$A$45:$A$55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throughput!$B$45:$B$55</c:f>
              <c:numCache>
                <c:formatCode>0.00%</c:formatCode>
                <c:ptCount val="11"/>
                <c:pt idx="0">
                  <c:v>0.0</c:v>
                </c:pt>
                <c:pt idx="1">
                  <c:v>0.0272633333333333</c:v>
                </c:pt>
                <c:pt idx="2">
                  <c:v>0.05401</c:v>
                </c:pt>
                <c:pt idx="3">
                  <c:v>0.0820833333333333</c:v>
                </c:pt>
                <c:pt idx="4">
                  <c:v>0.107933333333333</c:v>
                </c:pt>
                <c:pt idx="5">
                  <c:v>0.13581</c:v>
                </c:pt>
                <c:pt idx="6">
                  <c:v>0.163266666666667</c:v>
                </c:pt>
                <c:pt idx="7">
                  <c:v>0.189573333333333</c:v>
                </c:pt>
                <c:pt idx="8">
                  <c:v>0.21794</c:v>
                </c:pt>
                <c:pt idx="9">
                  <c:v>0.243423333333333</c:v>
                </c:pt>
                <c:pt idx="10">
                  <c:v>0.270276666666667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throughput!$C$44</c:f>
              <c:strCache>
                <c:ptCount val="1"/>
                <c:pt idx="0">
                  <c:v>Light</c:v>
                </c:pt>
              </c:strCache>
            </c:strRef>
          </c:tx>
          <c:marker>
            <c:symbol val="none"/>
          </c:marker>
          <c:cat>
            <c:numRef>
              <c:f>throughput!$A$45:$A$55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throughput!$C$45:$C$55</c:f>
              <c:numCache>
                <c:formatCode>0.00%</c:formatCode>
                <c:ptCount val="11"/>
                <c:pt idx="0">
                  <c:v>0.0</c:v>
                </c:pt>
                <c:pt idx="1">
                  <c:v>0.01701</c:v>
                </c:pt>
                <c:pt idx="2">
                  <c:v>0.03522</c:v>
                </c:pt>
                <c:pt idx="3">
                  <c:v>0.05161</c:v>
                </c:pt>
                <c:pt idx="4">
                  <c:v>0.06959</c:v>
                </c:pt>
                <c:pt idx="5">
                  <c:v>0.0861666666666667</c:v>
                </c:pt>
                <c:pt idx="6">
                  <c:v>0.103003333333333</c:v>
                </c:pt>
                <c:pt idx="7">
                  <c:v>0.11956</c:v>
                </c:pt>
                <c:pt idx="8">
                  <c:v>0.137396666666667</c:v>
                </c:pt>
                <c:pt idx="9">
                  <c:v>0.15549</c:v>
                </c:pt>
                <c:pt idx="10">
                  <c:v>0.171663333333333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throughput!$D$44</c:f>
              <c:strCache>
                <c:ptCount val="1"/>
                <c:pt idx="0">
                  <c:v>Medium</c:v>
                </c:pt>
              </c:strCache>
            </c:strRef>
          </c:tx>
          <c:marker>
            <c:symbol val="none"/>
          </c:marker>
          <c:cat>
            <c:numRef>
              <c:f>throughput!$A$45:$A$55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throughput!$D$45:$D$55</c:f>
              <c:numCache>
                <c:formatCode>0.000%</c:formatCode>
                <c:ptCount val="11"/>
                <c:pt idx="0">
                  <c:v>0.0</c:v>
                </c:pt>
                <c:pt idx="1">
                  <c:v>2.0E-5</c:v>
                </c:pt>
                <c:pt idx="2">
                  <c:v>2.8E-5</c:v>
                </c:pt>
                <c:pt idx="3">
                  <c:v>4.6E-5</c:v>
                </c:pt>
                <c:pt idx="4">
                  <c:v>5.2E-5</c:v>
                </c:pt>
                <c:pt idx="5">
                  <c:v>8.4E-5</c:v>
                </c:pt>
                <c:pt idx="6">
                  <c:v>9.0E-5</c:v>
                </c:pt>
                <c:pt idx="7">
                  <c:v>0.000114</c:v>
                </c:pt>
                <c:pt idx="8">
                  <c:v>0.000106</c:v>
                </c:pt>
                <c:pt idx="9">
                  <c:v>0.000144</c:v>
                </c:pt>
                <c:pt idx="10">
                  <c:v>0.000138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throughput!$E$44</c:f>
              <c:strCache>
                <c:ptCount val="1"/>
                <c:pt idx="0">
                  <c:v>Semi-Heavy</c:v>
                </c:pt>
              </c:strCache>
            </c:strRef>
          </c:tx>
          <c:marker>
            <c:symbol val="none"/>
          </c:marker>
          <c:cat>
            <c:numRef>
              <c:f>throughput!$A$45:$A$55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throughput!$E$45:$E$55</c:f>
              <c:numCache>
                <c:formatCode>0.000%</c:formatCode>
                <c:ptCount val="11"/>
                <c:pt idx="0">
                  <c:v>0.0</c:v>
                </c:pt>
                <c:pt idx="1">
                  <c:v>2.0E-6</c:v>
                </c:pt>
                <c:pt idx="2">
                  <c:v>0.0</c:v>
                </c:pt>
                <c:pt idx="3">
                  <c:v>2.0E-6</c:v>
                </c:pt>
                <c:pt idx="4">
                  <c:v>2.0E-6</c:v>
                </c:pt>
                <c:pt idx="5">
                  <c:v>0.0</c:v>
                </c:pt>
                <c:pt idx="6">
                  <c:v>0.0</c:v>
                </c:pt>
                <c:pt idx="7">
                  <c:v>2.0E-6</c:v>
                </c:pt>
                <c:pt idx="8">
                  <c:v>0.0</c:v>
                </c:pt>
                <c:pt idx="9">
                  <c:v>4.0E-6</c:v>
                </c:pt>
                <c:pt idx="10">
                  <c:v>4.0E-6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throughput!$F$44</c:f>
              <c:strCache>
                <c:ptCount val="1"/>
                <c:pt idx="0">
                  <c:v>Heavy</c:v>
                </c:pt>
              </c:strCache>
            </c:strRef>
          </c:tx>
          <c:marker>
            <c:symbol val="none"/>
          </c:marker>
          <c:cat>
            <c:numRef>
              <c:f>throughput!$A$45:$A$55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throughput!$F$45:$F$55</c:f>
              <c:numCache>
                <c:formatCode>0.000%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throughput!$G$44</c:f>
              <c:strCache>
                <c:ptCount val="1"/>
                <c:pt idx="0">
                  <c:v>Very Heavy</c:v>
                </c:pt>
              </c:strCache>
            </c:strRef>
          </c:tx>
          <c:marker>
            <c:symbol val="none"/>
          </c:marker>
          <c:cat>
            <c:numRef>
              <c:f>throughput!$A$45:$A$55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throughput!$G$45:$G$55</c:f>
              <c:numCache>
                <c:formatCode>0.000%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1403688"/>
        <c:axId val="2106225992"/>
      </c:lineChart>
      <c:catAx>
        <c:axId val="-2031403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Attack</a:t>
                </a:r>
                <a:r>
                  <a:rPr lang="en-US" sz="1100" baseline="0"/>
                  <a:t> Instensity</a:t>
                </a:r>
                <a:endParaRPr lang="en-US" sz="11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106225992"/>
        <c:crosses val="autoZero"/>
        <c:auto val="1"/>
        <c:lblAlgn val="ctr"/>
        <c:lblOffset val="100"/>
        <c:noMultiLvlLbl val="0"/>
      </c:catAx>
      <c:valAx>
        <c:axId val="2106225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False Negative Rate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-2031403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throughput!$B$16</c:f>
              <c:strCache>
                <c:ptCount val="1"/>
                <c:pt idx="0">
                  <c:v>Very Light</c:v>
                </c:pt>
              </c:strCache>
            </c:strRef>
          </c:tx>
          <c:marker>
            <c:symbol val="none"/>
          </c:marker>
          <c:cat>
            <c:numRef>
              <c:f>throughput!$A$17:$A$27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throughput!$B$17:$B$27</c:f>
              <c:numCache>
                <c:formatCode>General</c:formatCode>
                <c:ptCount val="11"/>
                <c:pt idx="0">
                  <c:v>9261.1358</c:v>
                </c:pt>
                <c:pt idx="1">
                  <c:v>8355.8887</c:v>
                </c:pt>
                <c:pt idx="2">
                  <c:v>8450.911599999992</c:v>
                </c:pt>
                <c:pt idx="3">
                  <c:v>7985.3672</c:v>
                </c:pt>
                <c:pt idx="4">
                  <c:v>7695.655</c:v>
                </c:pt>
                <c:pt idx="5">
                  <c:v>7238.9068</c:v>
                </c:pt>
                <c:pt idx="6">
                  <c:v>7147.2201</c:v>
                </c:pt>
                <c:pt idx="7">
                  <c:v>6808.9436</c:v>
                </c:pt>
                <c:pt idx="8">
                  <c:v>6886.8541</c:v>
                </c:pt>
                <c:pt idx="9">
                  <c:v>6371.4823</c:v>
                </c:pt>
                <c:pt idx="10">
                  <c:v>6253.4045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throughput!$C$16</c:f>
              <c:strCache>
                <c:ptCount val="1"/>
                <c:pt idx="0">
                  <c:v>Light</c:v>
                </c:pt>
              </c:strCache>
            </c:strRef>
          </c:tx>
          <c:marker>
            <c:symbol val="none"/>
          </c:marker>
          <c:cat>
            <c:numRef>
              <c:f>throughput!$A$17:$A$27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throughput!$C$17:$C$27</c:f>
              <c:numCache>
                <c:formatCode>General</c:formatCode>
                <c:ptCount val="11"/>
                <c:pt idx="0">
                  <c:v>9279.7804</c:v>
                </c:pt>
                <c:pt idx="1">
                  <c:v>8272.9139</c:v>
                </c:pt>
                <c:pt idx="2">
                  <c:v>7844.4506</c:v>
                </c:pt>
                <c:pt idx="3">
                  <c:v>7329.3939</c:v>
                </c:pt>
                <c:pt idx="4">
                  <c:v>6834.046</c:v>
                </c:pt>
                <c:pt idx="5">
                  <c:v>6381.646</c:v>
                </c:pt>
                <c:pt idx="6">
                  <c:v>6369.0003</c:v>
                </c:pt>
                <c:pt idx="7">
                  <c:v>5976.2254</c:v>
                </c:pt>
                <c:pt idx="8">
                  <c:v>5773.4196</c:v>
                </c:pt>
                <c:pt idx="9">
                  <c:v>5397.5796</c:v>
                </c:pt>
                <c:pt idx="10">
                  <c:v>5371.0935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throughput!$D$16</c:f>
              <c:strCache>
                <c:ptCount val="1"/>
                <c:pt idx="0">
                  <c:v>Medium</c:v>
                </c:pt>
              </c:strCache>
            </c:strRef>
          </c:tx>
          <c:marker>
            <c:symbol val="none"/>
          </c:marker>
          <c:cat>
            <c:numRef>
              <c:f>throughput!$A$17:$A$27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throughput!$D$17:$D$27</c:f>
              <c:numCache>
                <c:formatCode>General</c:formatCode>
                <c:ptCount val="11"/>
                <c:pt idx="0">
                  <c:v>8923.9338</c:v>
                </c:pt>
                <c:pt idx="1">
                  <c:v>7568.1252</c:v>
                </c:pt>
                <c:pt idx="2">
                  <c:v>7235.9699</c:v>
                </c:pt>
                <c:pt idx="3">
                  <c:v>7125.65</c:v>
                </c:pt>
                <c:pt idx="4">
                  <c:v>5436.5154</c:v>
                </c:pt>
                <c:pt idx="5">
                  <c:v>5309.5718</c:v>
                </c:pt>
                <c:pt idx="6">
                  <c:v>4496.1783</c:v>
                </c:pt>
                <c:pt idx="7">
                  <c:v>4191.939399999997</c:v>
                </c:pt>
                <c:pt idx="8">
                  <c:v>3851.6166</c:v>
                </c:pt>
                <c:pt idx="9">
                  <c:v>3691.9664</c:v>
                </c:pt>
                <c:pt idx="10">
                  <c:v>3454.6904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throughput!$E$16</c:f>
              <c:strCache>
                <c:ptCount val="1"/>
                <c:pt idx="0">
                  <c:v>Semi-Heavy</c:v>
                </c:pt>
              </c:strCache>
            </c:strRef>
          </c:tx>
          <c:marker>
            <c:symbol val="none"/>
          </c:marker>
          <c:cat>
            <c:numRef>
              <c:f>throughput!$A$17:$A$27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throughput!$E$17:$E$27</c:f>
              <c:numCache>
                <c:formatCode>General</c:formatCode>
                <c:ptCount val="11"/>
                <c:pt idx="0">
                  <c:v>8338.5343</c:v>
                </c:pt>
                <c:pt idx="1">
                  <c:v>7445.101</c:v>
                </c:pt>
                <c:pt idx="2">
                  <c:v>6906.0192</c:v>
                </c:pt>
                <c:pt idx="3">
                  <c:v>6729.538399999999</c:v>
                </c:pt>
                <c:pt idx="4">
                  <c:v>5547.6589</c:v>
                </c:pt>
                <c:pt idx="5">
                  <c:v>5448.8813</c:v>
                </c:pt>
                <c:pt idx="6">
                  <c:v>3694.1631</c:v>
                </c:pt>
                <c:pt idx="7">
                  <c:v>3983.0348</c:v>
                </c:pt>
                <c:pt idx="8">
                  <c:v>3145.4118</c:v>
                </c:pt>
                <c:pt idx="9">
                  <c:v>3155.1975</c:v>
                </c:pt>
                <c:pt idx="10">
                  <c:v>3161.8634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throughput!$F$16</c:f>
              <c:strCache>
                <c:ptCount val="1"/>
                <c:pt idx="0">
                  <c:v>Heavy</c:v>
                </c:pt>
              </c:strCache>
            </c:strRef>
          </c:tx>
          <c:marker>
            <c:symbol val="none"/>
          </c:marker>
          <c:cat>
            <c:numRef>
              <c:f>throughput!$A$17:$A$27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throughput!$F$17:$F$27</c:f>
              <c:numCache>
                <c:formatCode>General</c:formatCode>
                <c:ptCount val="11"/>
                <c:pt idx="0">
                  <c:v>9019.635</c:v>
                </c:pt>
                <c:pt idx="1">
                  <c:v>7257.5917</c:v>
                </c:pt>
                <c:pt idx="2">
                  <c:v>7050.770399999999</c:v>
                </c:pt>
                <c:pt idx="3">
                  <c:v>5755.5001</c:v>
                </c:pt>
                <c:pt idx="4">
                  <c:v>5165.0575</c:v>
                </c:pt>
                <c:pt idx="5">
                  <c:v>4789.3956</c:v>
                </c:pt>
                <c:pt idx="6">
                  <c:v>4244.3728</c:v>
                </c:pt>
                <c:pt idx="7">
                  <c:v>4142.4022</c:v>
                </c:pt>
                <c:pt idx="8">
                  <c:v>3177.2905</c:v>
                </c:pt>
                <c:pt idx="9">
                  <c:v>3202.1669</c:v>
                </c:pt>
                <c:pt idx="10">
                  <c:v>3199.1013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throughput!$G$16</c:f>
              <c:strCache>
                <c:ptCount val="1"/>
                <c:pt idx="0">
                  <c:v>Very Heavy</c:v>
                </c:pt>
              </c:strCache>
            </c:strRef>
          </c:tx>
          <c:marker>
            <c:symbol val="none"/>
          </c:marker>
          <c:cat>
            <c:numRef>
              <c:f>throughput!$A$17:$A$27</c:f>
              <c:numCache>
                <c:formatCode>0%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throughput!$G$17:$G$27</c:f>
              <c:numCache>
                <c:formatCode>General</c:formatCode>
                <c:ptCount val="11"/>
                <c:pt idx="0">
                  <c:v>8954.165599999991</c:v>
                </c:pt>
                <c:pt idx="1">
                  <c:v>7021.3</c:v>
                </c:pt>
                <c:pt idx="2">
                  <c:v>6946.7127</c:v>
                </c:pt>
                <c:pt idx="3">
                  <c:v>5864.453399999999</c:v>
                </c:pt>
                <c:pt idx="4">
                  <c:v>5290.3379</c:v>
                </c:pt>
                <c:pt idx="5">
                  <c:v>4828.577899999997</c:v>
                </c:pt>
                <c:pt idx="6">
                  <c:v>3705.1904</c:v>
                </c:pt>
                <c:pt idx="7">
                  <c:v>4315.0234</c:v>
                </c:pt>
                <c:pt idx="8">
                  <c:v>3364.9581</c:v>
                </c:pt>
                <c:pt idx="9">
                  <c:v>3422.9404</c:v>
                </c:pt>
                <c:pt idx="10">
                  <c:v>3496.1377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2667784"/>
        <c:axId val="-1997807096"/>
      </c:lineChart>
      <c:catAx>
        <c:axId val="-2082667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Attack</a:t>
                </a:r>
                <a:r>
                  <a:rPr lang="en-US" sz="1200" baseline="0"/>
                  <a:t> Intensity</a:t>
                </a:r>
                <a:endParaRPr lang="en-US" sz="12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1997807096"/>
        <c:crosses val="autoZero"/>
        <c:auto val="1"/>
        <c:lblAlgn val="ctr"/>
        <c:lblOffset val="100"/>
        <c:noMultiLvlLbl val="0"/>
      </c:catAx>
      <c:valAx>
        <c:axId val="-1997807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Throughput [Mbps]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2667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0.40972</cdr:x>
      <cdr:y>0.03613</cdr:y>
    </cdr:from>
    <cdr:to>
      <cdr:x>0.40972</cdr:x>
      <cdr:y>0.85283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018640" y="161042"/>
          <a:ext cx="0" cy="36397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0.79437</cdr:x>
      <cdr:y>0.03935</cdr:y>
    </cdr:from>
    <cdr:to>
      <cdr:x>0.79437</cdr:x>
      <cdr:y>0.85604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5852594" y="175384"/>
          <a:ext cx="0" cy="36397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AF2F-F911-41F0-BFDC-088D7C7C59FC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F9705-134D-4EB4-8E46-D69610F62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1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affiliations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  <a:p>
            <a:r>
              <a:rPr lang="he-IL"/>
              <a:t>----- Meeting Notes (10/17/13 12:26) -----</a:t>
            </a:r>
          </a:p>
          <a:p>
            <a:r>
              <a:rPr lang="he-IL"/>
              <a:t>Let's start with an example from a different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התקפה</a:t>
            </a:r>
          </a:p>
          <a:p>
            <a:r>
              <a:rPr lang="he-IL" dirty="0" smtClean="0"/>
              <a:t>כל הארבע מקבלות חבילה גדולה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התקפה</a:t>
            </a:r>
          </a:p>
          <a:p>
            <a:r>
              <a:rPr lang="he-IL" dirty="0" smtClean="0"/>
              <a:t>כל הארבע מקבלות חבילה גדולה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התקפה</a:t>
            </a:r>
          </a:p>
          <a:p>
            <a:r>
              <a:rPr lang="he-IL" dirty="0" smtClean="0"/>
              <a:t>כל הארבע מקבלות חבילה גדולה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התקפה</a:t>
            </a:r>
          </a:p>
          <a:p>
            <a:r>
              <a:rPr lang="he-IL" dirty="0" smtClean="0"/>
              <a:t>כל הארבע מקבלות חבילה גדולה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כל צעד זה </a:t>
            </a:r>
            <a:r>
              <a:rPr lang="en-US" dirty="0" smtClean="0"/>
              <a:t>cache miss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aseline="0" dirty="0" smtClean="0"/>
              <a:t>Prevent attacks on applications in the network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E071-7B23-4208-B2E4-ED9412881408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0561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distribution functions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E071-7B23-4208-B2E4-ED9412881408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E071-7B23-4208-B2E4-ED9412881408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COMPRESSION TRADES SPACE FOR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END: If we have a core that mostly</a:t>
            </a:r>
            <a:r>
              <a:rPr lang="en-US" baseline="0" dirty="0" smtClean="0"/>
              <a:t> </a:t>
            </a:r>
            <a:r>
              <a:rPr lang="en-US" dirty="0" smtClean="0"/>
              <a:t>handle</a:t>
            </a:r>
            <a:r>
              <a:rPr lang="en-US" baseline="0" dirty="0" smtClean="0"/>
              <a:t>s heavy packets, it might be good to use the compressed implementation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implemented the system and…</a:t>
            </a:r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implemented the system and…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Goodput</a:t>
            </a:r>
            <a:r>
              <a:rPr lang="en-US" dirty="0" smtClean="0"/>
              <a:t> is the throughput on "good" packets</a:t>
            </a:r>
          </a:p>
          <a:p>
            <a:r>
              <a:rPr lang="en-US" dirty="0" smtClean="0"/>
              <a:t>The higher the attack</a:t>
            </a:r>
            <a:r>
              <a:rPr lang="en-US" baseline="0" dirty="0" smtClean="0"/>
              <a:t> bandwidth is, less "good" packets exist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approach is general, as long as the properties are satisfied</a:t>
            </a:r>
          </a:p>
          <a:p>
            <a:r>
              <a:rPr lang="en-US" dirty="0" smtClean="0"/>
              <a:t>Here is another experiment we made that</a:t>
            </a:r>
            <a:r>
              <a:rPr lang="en-US" baseline="0" dirty="0" smtClean="0"/>
              <a:t> shows that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E071-7B23-4208-B2E4-ED9412881408}" type="slidenum">
              <a:rPr lang="he-IL" smtClean="0"/>
              <a:pPr/>
              <a:t>38</a:t>
            </a:fld>
            <a:endParaRPr lang="he-I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option is less efficient because scanning time per byte is usually constant (?)</a:t>
            </a:r>
          </a:p>
          <a:p>
            <a:r>
              <a:rPr lang="en-US" baseline="0" dirty="0" smtClean="0"/>
              <a:t>Independently of the size of pattern set, except for the cases I will discuss later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balance packets or flows</a:t>
            </a:r>
            <a:r>
              <a:rPr lang="en-US" baseline="0" dirty="0" smtClean="0"/>
              <a:t> between the cores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aseline="0" dirty="0" smtClean="0"/>
              <a:t>We present "heavy" packets</a:t>
            </a:r>
          </a:p>
          <a:p>
            <a:pPr algn="l"/>
            <a:r>
              <a:rPr lang="en-US" baseline="0" dirty="0" smtClean="0"/>
              <a:t>Exploit the gap between the average and worst case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E071-7B23-4208-B2E4-ED9412881408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4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2011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Real-life</a:t>
            </a:r>
            <a:r>
              <a:rPr lang="en-US" baseline="0" dirty="0" smtClean="0"/>
              <a:t> HTTP traces, </a:t>
            </a:r>
            <a:r>
              <a:rPr lang="en-US" baseline="0" dirty="0" err="1" smtClean="0"/>
              <a:t>alexa</a:t>
            </a:r>
            <a:endParaRPr lang="en-US" baseline="0" dirty="0" smtClean="0"/>
          </a:p>
          <a:p>
            <a:r>
              <a:rPr lang="en-US" dirty="0" smtClean="0"/>
              <a:t>Throughput:</a:t>
            </a:r>
            <a:r>
              <a:rPr lang="en-US" baseline="0" dirty="0" smtClean="0"/>
              <a:t> the total number of traffic handled by the NIDS</a:t>
            </a:r>
          </a:p>
          <a:p>
            <a:r>
              <a:rPr lang="en-US" baseline="0" dirty="0" err="1" smtClean="0"/>
              <a:t>Goodput</a:t>
            </a:r>
            <a:r>
              <a:rPr lang="en-US" baseline="0" dirty="0" smtClean="0"/>
              <a:t>: the total number of traffic handled by the NIDS not including the heavy packets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9705-134D-4EB4-8E46-D69610F622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KA_ST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0" y="0"/>
            <a:ext cx="152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620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Click to edit Master title style</a:t>
            </a:r>
            <a:endParaRPr kumimoji="0" lang="en-US" sz="4400" b="0" i="0" u="none" strike="noStrike" kern="1200" cap="none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086600" cy="1143000"/>
          </a:xfr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KA_STAR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uji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KA_START_h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KA_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68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72400" cy="1295400"/>
          </a:xfr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529E-91C7-4A4A-B2CD-036DEFB30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perat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836749" y="0"/>
            <a:ext cx="1307251" cy="140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0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8A27-CA64-42A9-976C-B3500A970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620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572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2A979-B148-45FC-97CC-0F3AA71DC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C9D8-A567-4445-B416-29F4CB22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724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086600" cy="1143000"/>
          </a:xfr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9297-BFA2-48BC-9E1E-8E7B26D3A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KA_STAR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KA_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68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6F919-E3CD-4988-9825-EA24D08E05D2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12D-CC07-413F-826A-B247A5B4D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772400" cy="1295400"/>
          </a:xfr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529E-91C7-4A4A-B2CD-036DEFB30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8A27-CA64-42A9-976C-B3500A970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620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572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2A979-B148-45FC-97CC-0F3AA71DC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C9D8-A567-4445-B416-29F4CB22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724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/>
              <a:t>Click to edit Master title style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086600" cy="1143000"/>
          </a:xfr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9297-BFA2-48BC-9E1E-8E7B26D3A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KA_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68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400" kern="1200" spc="-15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fld id="{E06F1CCB-A8F8-4ABC-8317-1317DA6961BF}" type="datetimeFigureOut">
              <a:rPr lang="en-US" smtClean="0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fld id="{3964B861-E735-4BF5-95E0-F3C3CEBD0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spc="-150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fld id="{FA46F919-E3CD-4988-9825-EA24D08E05D2}" type="datetimeFigureOut">
              <a:rPr lang="en-US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fld id="{1970312D-CC07-413F-826A-B247A5B4D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spc="-150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001000" cy="1295400"/>
          </a:xfrm>
          <a:prstGeom prst="rect">
            <a:avLst/>
          </a:prstGeom>
          <a:solidFill>
            <a:srgbClr val="F6993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fld id="{FA46F919-E3CD-4988-9825-EA24D08E05D2}" type="datetimeFigureOut">
              <a:rPr lang="en-US"/>
              <a:pPr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fld id="{1970312D-CC07-413F-826A-B247A5B4D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0"/>
            <a:ext cx="3048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8200" y="0"/>
            <a:ext cx="152400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41081" y="0"/>
            <a:ext cx="45719" cy="1295400"/>
          </a:xfrm>
          <a:prstGeom prst="rect">
            <a:avLst/>
          </a:prstGeom>
          <a:solidFill>
            <a:srgbClr val="F69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3000" y="0"/>
            <a:ext cx="381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spc="-150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7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4.wdp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microsoft.com/office/2007/relationships/hdphoto" Target="../media/hdphoto1.wdp"/><Relationship Id="rId7" Type="http://schemas.openxmlformats.org/officeDocument/2006/relationships/image" Target="../media/image9.png"/><Relationship Id="rId8" Type="http://schemas.microsoft.com/office/2007/relationships/hdphoto" Target="../media/hdphoto2.wdp"/><Relationship Id="rId9" Type="http://schemas.openxmlformats.org/officeDocument/2006/relationships/image" Target="../media/image10.png"/><Relationship Id="rId10" Type="http://schemas.microsoft.com/office/2007/relationships/hdphoto" Target="../media/hdphoto3.wdp"/><Relationship Id="rId11" Type="http://schemas.openxmlformats.org/officeDocument/2006/relationships/image" Target="../media/image1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4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Multi-Core Packet Scattering to Disentangle Performance Bottlenecks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3200399"/>
            <a:ext cx="7848600" cy="2329403"/>
          </a:xfrm>
        </p:spPr>
        <p:txBody>
          <a:bodyPr>
            <a:normAutofit fontScale="55000" lnSpcReduction="20000"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5100" dirty="0" smtClean="0">
                <a:solidFill>
                  <a:schemeClr val="tx1"/>
                </a:solidFill>
              </a:rPr>
              <a:t>Yotam Harchol</a:t>
            </a:r>
          </a:p>
          <a:p>
            <a:r>
              <a:rPr lang="en-US" sz="5100" dirty="0" smtClean="0">
                <a:solidFill>
                  <a:schemeClr val="tx1"/>
                </a:solidFill>
              </a:rPr>
              <a:t>The Hebrew </a:t>
            </a:r>
            <a:r>
              <a:rPr lang="en-US" sz="5100" dirty="0" smtClean="0">
                <a:solidFill>
                  <a:schemeClr val="tx1"/>
                </a:solidFill>
              </a:rPr>
              <a:t>University</a:t>
            </a:r>
            <a:br>
              <a:rPr lang="en-US" sz="5100" dirty="0" smtClean="0">
                <a:solidFill>
                  <a:schemeClr val="tx1"/>
                </a:solidFill>
              </a:rPr>
            </a:br>
            <a:endParaRPr lang="en-US" sz="51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Joint work with Y. </a:t>
            </a:r>
            <a:r>
              <a:rPr lang="en-US" sz="4400" dirty="0" err="1" smtClean="0">
                <a:solidFill>
                  <a:schemeClr val="tx1"/>
                </a:solidFill>
              </a:rPr>
              <a:t>Afek</a:t>
            </a:r>
            <a:r>
              <a:rPr lang="en-US" sz="4400" dirty="0" smtClean="0">
                <a:solidFill>
                  <a:schemeClr val="tx1"/>
                </a:solidFill>
              </a:rPr>
              <a:t>, A. </a:t>
            </a:r>
            <a:r>
              <a:rPr lang="en-US" sz="4400" dirty="0" err="1" smtClean="0">
                <a:solidFill>
                  <a:schemeClr val="tx1"/>
                </a:solidFill>
              </a:rPr>
              <a:t>Bremler</a:t>
            </a:r>
            <a:r>
              <a:rPr lang="en-US" sz="4400" dirty="0" smtClean="0">
                <a:solidFill>
                  <a:schemeClr val="tx1"/>
                </a:solidFill>
              </a:rPr>
              <a:t>-Barr, D. Hay and Y. </a:t>
            </a:r>
            <a:r>
              <a:rPr lang="en-US" sz="4400" dirty="0" err="1" smtClean="0">
                <a:solidFill>
                  <a:schemeClr val="tx1"/>
                </a:solidFill>
              </a:rPr>
              <a:t>Koral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6751" y="5694673"/>
            <a:ext cx="733800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/>
            <a:r>
              <a:rPr lang="en-US" i="1" dirty="0" smtClean="0"/>
              <a:t>This work was supported by European Research Council (ERC) Starting Grant </a:t>
            </a:r>
          </a:p>
          <a:p>
            <a:pPr algn="just"/>
            <a:r>
              <a:rPr lang="en-US" i="1" dirty="0" smtClean="0"/>
              <a:t>no. 259085, and appeared in </a:t>
            </a:r>
            <a:r>
              <a:rPr lang="en-US" i="1" dirty="0" smtClean="0"/>
              <a:t>HPSR'11 and ANCS</a:t>
            </a:r>
            <a:r>
              <a:rPr lang="en-US" i="1" dirty="0" smtClean="0"/>
              <a:t>’</a:t>
            </a:r>
            <a:r>
              <a:rPr lang="en-US" i="1" dirty="0" smtClean="0"/>
              <a:t>12.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5554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Airline Desk Example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Airline Desk Example</a:t>
            </a:r>
            <a:endParaRPr lang="he-IL" dirty="0"/>
          </a:p>
        </p:txBody>
      </p:sp>
      <p:pic>
        <p:nvPicPr>
          <p:cNvPr id="1028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206" y="1412776"/>
            <a:ext cx="983122" cy="936104"/>
          </a:xfrm>
          <a:prstGeom prst="rect">
            <a:avLst/>
          </a:prstGeom>
          <a:noFill/>
        </p:spPr>
      </p:pic>
      <p:pic>
        <p:nvPicPr>
          <p:cNvPr id="6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006" y="1412776"/>
            <a:ext cx="983122" cy="936104"/>
          </a:xfrm>
          <a:prstGeom prst="rect">
            <a:avLst/>
          </a:prstGeom>
          <a:noFill/>
        </p:spPr>
      </p:pic>
      <p:pic>
        <p:nvPicPr>
          <p:cNvPr id="7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2814" y="1412776"/>
            <a:ext cx="983122" cy="936104"/>
          </a:xfrm>
          <a:prstGeom prst="rect">
            <a:avLst/>
          </a:prstGeom>
          <a:noFill/>
        </p:spPr>
      </p:pic>
      <p:pic>
        <p:nvPicPr>
          <p:cNvPr id="8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98" y="1412776"/>
            <a:ext cx="983122" cy="93610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25557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559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561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utoShape 6" descr="data:image/jpeg;base64,/9j/4AAQSkZJRgABAQAAAQABAAD/2wCEAAkGBhQQERUPDhQVFRQVFxgaFhgYFhoXHRwYFhUYHRkWFx4aGyYfFxokGhcUHy8gLycpLTgsFx4yNjwqNSYrLikBCQoKDgwNGQ4MGiwfHiQ1NTE1NS0sLC41NS80LCk2KzUwNSwsKTQ1MzU1MDUzMDU2Mio1MDAzLDUyNTYwKSkpMP/AABEIAMkA+wMBIgACEQEDEQH/xAAcAAEBAQADAQEBAAAAAAAAAAAABwYEBQgDAQL/xABAEAABAwIDBgMFBgQFBAMAAAABAAIDBBEFBiEHEhMxUWEiQXEUMmJygQgjQlKCkRUkQ2Mzc5KxwaGistEWU4P/xAAWAQEBAQAAAAAAAAAAAAAAAAAABQT/xAAeEQEBAAIBBQEAAAAAAAAAAAAAAQIhBAMREhNhBf/aAAwDAQACEQMRAD8AuKIiAiIgIiICIiAiIgIiICIiAiIgIiICIiAixGcNr1Dh29GX8edunCiIJB6Pd7rPTn2Udxra/imKSiCi34Q7RsdOHF59XgbxPpujsgvmZM7UeHN3qydjDa4Z7zz6MHi+trLF0/2h8Pc1znMqGEOAa0saS5pIu4WdYW1JBPpfksHgOwOvqncWvkbAHG7t48WU+oBtc93X7Kp4LsXw2midG6HjOe0tdJKd51nCx3bWEZ6EAEdUGwwzFIqmJlRTvbJFILtcORH/AAb3BHMEEFcpeV8XxbEcBfPhEc72M4gex7bglpvZ0Zv4Q8W3h1bbrey7GM9nEaPhVMm/VQEh97bzmH3JD157pPVuvPUKGiIgIiICIiAiIgIiICIiAiIgIiICIiAiIgIiICLKZt2nUOGgtnlD5R/Rjs99+jhezP1EKI5m2u4ji0gpqFr4WONmxQXdI/5ntG8fQWHW6Cz5y2q0WGAtkk4s4/oxkOde/wCM8o/rr0BUVzDtXxLGH+y0jXRtfyipw4vcPicPE4W523R1C7zKP2eppSJcVk4TOZiYQ6Q9nO1az6bx9Fa8v5WpqCPhUULIx5kC7nd3uPicfUoIrlD7PMstpcUk4TTrwoyHP9HO1az6b30Vpy9lWmw+PhUULY2+ZGrnd3OPid9Su2WI2m7TGYPG1ojdJPKHGMEEMG7YFz3edrjwjX0uCg2dRUNjaXyOa1rRdznENAHUk6ALPYLtFoK2pdR0s7ZJWgnQHdcB7244iz7dvLUXAK87YxiuIYq7iV8zhGdQzk0Dy3YxoPLU6+q4/srqF0dZROLZYHB173vbmT25gjkQStE4/UuNz7aZby+lM5h32p32j8vB0VPiDfeY7gv7teC5n7OD/wDWpTs7zT/DcQhqifu77ko6xv0d620d6tC9FV7Isw4K7haceO7L/gmYdGn0kbuk9L9V5UmhcxxY8FrmkhwPMEGxB7grO1PbzTfUL9U72HZq9sw1sL3XlpTw3XOpZzid6bt2/wD5lURAREQEREBERAREQEREAr8BX6iAiIgIiICLoM1Z5pMMZv1koa612xt8Ujvlbz+psO6iWatuFbXv9mwtj4GO0G4N+Z/oWjwejde6Cy5x2i0eFsvUyb0tvDCyznn1F/APiNh68lD8xbY8SxR/s1C10LH3DY4A50rh0LwN4/pDVzcq7A6uqcJsTfwGON3NvvzOvrrzDCepJPUK7ZeyxTUEXBo4mxt87aucer3HVx9SgiOUPs+zzkTYq/gsOvDYQ6Q3/M7VrP8AuPorPlnJlJhrNyihay/vP957vmcdT6cugC7tEBERAWO2rZTGI4dKxrbzRAyw2577Bq0dd5u823UjotiiDypg9ZxYmuPvDR3qP/Ysfqv4xDGIo7ted4kWLRr9D5BazO+x+tbXyDC2Xpql29cOa0RkklzHXN2tBuRbyIGpC2OSNhFLSAS1+7VTc7EfdN9Gn/E9XadgqF5t8JJNpc/Ox9lyyuvjrfs4tk9nqTv/AHHEG5GWnR26LvDuRuLAjq0HTzxe3nK3suIe0sbaOqG/24rdJB9fC79ZXpVjA0ANAAHIDQfRZXadk7+KUD4GAcZpD4SdPG38N/iaXN+oPkp6ogOxrM/sOKRb5tFP9zJfkN8jcd2s8M16Fy9VLw89haSCCCDYg6EEeXYr1lsrzd/EsOjmkN5o/u5u72AeL9TS13qT0Qa9ERAREQEREBERAREQEREBFxcTxSKmjdNUyMjjbzc8gD015ntzUUzr9oB7yafBmEXNuO9t3HpwmHlfq6515BBXsxZspcPZxK2ZkYto0m7nfI0eJ30CimatvNVVv9nweN0TXGzXbofM8nlutFwz0G8e4XHy3sUrsSf7Xisr4Q83PEu+Z3qCfB+o37K05UyFR4Y21HEA4izpHeKR3q48h2Fh2QSDKuwqqrX+14zK+MPO85t96Z9/N7jcM+tzpawVky1kukw5u7RQtYT7z/ee75nOuSO3Jd4iAiIgIiICIiAiIgIiICIiDznt9yV7LVNxCFtoqkniW5CYan03x4vVr11GxfOZoMQbE91oKkiOS/IO14b+1nGxPRx6BehM9ZWbiVDNSOtvOF4yfwyN1YfS+h7Erx/LE6NxY8Frmkgg6EEGxB6EFB7fRZPZfmr+I4dDO915WjhzdeIzQk93N3X/AKlrEBERAREQEREBEWLzxtWo8LBY53GqPKGMi4P9w8oxy569AUGykkDQXOIAAJJJsABzJPkFLM67e6alvFhwFTLy372iafUayegsO6wdTjWL5ok4MDeHTX8QbdkTdecrzrIeR3deWjVSsk7EKSgLZqj+anGt3gcNp6sZrc93X5AiyCY4XlHFcySiprHvZASSJJAQwA+UEem96iw01N1acobMqLDADBHvyjnNJZz/ANJtZg7AD6rWIgIiICIiAiIgIiICIs1mzaHRYYD7VKOJa4iZ4pD08I90HqbBBpUWN2cbRhjEb3inkhdGQDfxsN/yvsLnTVttNOa2SAiIgIiIC8zbectey4kahjbR1Td8W5cRthJ9b7rj869MrLbR8ktxWidT6CVvjhcfKQA6H4XDwn1B8ggguxnO38OrhHM/dp6izJLnRrv6ch6WOhPRxPkvUa8Q1NO6N7o5Glr2OLXNIsQ5psQR5EEEL07sYzwMRoRFK69RTBrH9XMtZkne4Fj3aeoQUFERARF8qmpZG0ySuaxjRdznENAHUk6AIPqunzNm2mw2LjVsoYD7o5ucejGjV3l2HnZTXOv2gI4yYMIZxpL24rgdwH4G6OkPfQfMszlzZRiGMze24xJJExxuS/8AxXDpGw6RN6XAHQEIPpj21fEcZlNFg0T42O08H+K5vIl7/dhby5EfMV3uSfs/tYRUYw4SO58Fjju3/uP5vPYWHcqoYBlumwyDg0rGxRjVzidXH80jjq49z9LBY3N+3KkpCYqP+bnvazD92D3fY7x7Nv6hBQaemjp4xHG1kUbdGtaAxoF+QAsBqVyFCDlnF8fInxWX2Kj57huwWHmIybk/E8+elwrDlfBWUdLHTwyySsYPC+R++SDysRpujyA0AQdsiIgIiICIiAiLp8x5tpcPj4lbM2Mfhbzc7sxo1d+1kHcLL5v2kUWF+GqkvLa4iYN55HlccmA9XEKd1W0LFMce6nwKF0FOdDUO0cB5kv8Adj+Vu87oVzKPZvhmDNFbjk4nmJLvvNWudzO5Hq6Z3c353sEHAfj2N5g0oGexUbjbiFxaS35/efyPuADyKPyxguBePFZTW1fPhkb+v+Xew9XlfCv2m4ljMho8BgdDFyMmgcB1c/3YRbyHi6HyXc5a2GUtKPa8ZlE72+N4c7dhb1Ly6xk11uSB1BQdPHtBxfFjwsBpRTU7dA8NbYAeRe8CNvytF/VWDLENUymjbiMkclQAd90Ys066eQ1ta5AA7KY5k25xRWo8BgEzx4WO3CIxbyijbZz+3uj1TLOXMw1NTHXVtWadocCYnHQsBuWmGOzLEXGpDvrqgsaIiAiIgIi/HOsLnQBBC/tB5GazdxaAW3nBlQB5kjwS9uW6f091NMgZvfhdbHVN1Z7srfzRutvD1Fg4d2hWDaptdoTTzYdC0VbpGlji02jYfJwdrvua4NItpcc/JefEHt+nqGyMbJGQ5rwHNI5FrhcEdiCCvoo3sBz7xozhVQ7xxAugJ/FHfxR9y29x8N/yqyIJxtM2s/w2QUVJEZqt4BFwd1u/o3QayOJ/CP38liBswxrGN2bFajhNJBDJCSWg8y2KMbjDbyJaVv8AbHks19Hx4LippbyRkXuWjV7Bbz0Dh3aOpXP2W50GKUDJXkGePwTjl4wNH26OFndL7w8kH7k3ZpR4UwOYwPmAu6eQDe5a7vlG3sPqTzXQ5u2501K409A01c/Ibh+7Dum8Ll57NBHcLu875BkxSRrZK2WGlDbOgjaBvu3tXOdfUWsLEEC11jqjNGE4CPZ8HhFVWOFiWEyG/wAcgB/0M/6IOu/+D4vjzhPi83stNfeEViLN+GK/hPxPO96r6SZpwXADw8Mh9sqgLGXeDrHlYyEWHoxttNV8q/L+L4nGZ8cq2YfRmxLHEMFjyBjDh+z3X7LNQYxTUkzYMtUz6mq1HtU0fFf81PHbdYPiLb259UHY4/FiWJs9pxyoZh9FzbG+7d4DX7uAHflf5je+mi+OF7SH00QwzLNPM4uO8ZJRxZXOIAc5kbbsYLNHUdvNaHAtitVXyitzDUPLjb7oO3n28mud7sY+Ft+fMFVjL2VaXD2GOihZE06utcl3Tec4lzrXPMoOBkKfEHUoOMMjbNfTdIuWnUcRrRutcOWh+gPPSoiAiIgL41dWyFjpZnNYxou5ziGgAeZJ0AWKzptepMP3oYj7RU8hFGbgOva0jhcNPw6u7LI0uTsTx94qMce+lpAbsp2+AkfKfd8/G+7ugAOgcnMm2x9RJ7Dl6F00ziQJS2405ujaeY8951gLciF8sC2PNYXYlmaoErhZzmulO4Lf/bI629bQbos3TzC/vENoeF4I00mBQMnndYXjJc0uPIPkuXSno0XHlcLqKPIGLY/I2oxqV1PADdsZbum3SOLkzTTed4uXvIO0zFtrb4cPy5AZJD4GPEfhAtyhjAu63UgAW5EL45c2Jz1cvt2YpnPc7UxB93ekjxowD8rf3HJaWeqwjLERDGtExbbdB4k8nL3iT4Gnn+FvTosNPimMZocY6ZvstDcgm5awi/J77Xmd8IG7yuBzQanMe2PD8Kj9jwuNkr2aBsYDYWnzu4e8fPw3v5kFZWlyhi+ZCKjEZfZ6cO8DHMc0WN9YotN63Lfcb9zZUfJWyGiw20m7x6gf1ZADY/228meup7rcoM3k/Z/SYWy1LGOIWgPldq99udyfdBOu6LDl0WkREBERARdPmTNtLh0fFrZWxj8LebnW8mNGruY/5soRnXb1VVRMWH3poeW9oZXDqXco/RuvdBYM6bUaPCxuzP4k3lDHZz/V+tmD1N+gKgGedrFXihMbjwafyhYdD/mO0Mnpy7LGPeXElxJJ1JOtyeZK7/LGQq3EXAUkDiwnWRw3Yx1u86G3QXPZBnlocrZCrMTv7FCXNaQHPJDGAnu4i9uZAuVbco7AKSnAfiB9qk08OrI2nsAd5/1Nuyp9HRshY2KFjWMaLNa0BrQOgA0CDG7MtmUeEREvLJal/vSBtrNO792wnXdu299Lny0W4REBRGJgy9mLcHhoq8C3k1pc7QdBuSfsyRW5YPbNlMV+GvcwXmp7yx9SAPvGfVlzbq1qDczRB7Sxwu1wII6gixClub8fhy2I6fC8OBfMDaTddu87bhfq+V9wDu3GhHVaLZLmv+IYbE97t6aL7qbrvM91x67zN11+pK2aCF0mzbE8deKrHJ3QRXuyG3iAPkyO+7DpYXdd3UFVvLGUKXDYuFRRBgPvO5vcer3HV3M6ch5WXcogIiICIiAsPn7BMTrZGUtDNHTUjm/fSgni3ubsAGu7bd5EXubnyW4XGxKnfJE+OGQxPc0hkgaHFjiNHWOhsfJBNf4dhGV4hLJaWrt4S6zpnEj8A5Qs5+LTTS7jzy0tdi+aCWQN9loCbEkkNIB5Odbend2ADdBe3NaTCNjNPSyPxDG6kVRHicZfBH80pc4mQ8tCQPKxXFzVtvG82hy/Fx5D4WvDCWg+TYowAX2F9dALciEHf4LlDC8uQ+01D2cUDWeWxeTbVsLBct5nRoJtzJWTxna3XYrIaPLsEgHJ0xA37Hz18EDTr4ib9LFfTLWxWeskFbmKZ73OseFvkut+WR/4B8Lf3HJV7CcFgpIxDSRMiYPwsaBr1PU9zqgmWUNhEbH+1YxIaqZ3icwklm8eZe4nemPrYdiqvFEGNDGANa0AAAWAA5AAcgv7RAREQEX8yyhoLnEAAXJJsABzJJ5BS/Om3mlpQY8PtVTct4XETfV3OT0bp3CCj4pi0VLE6epkbHG3m5xsPTuT5DmovnH7RB8UWEx28uPKP+rI/wDYu/ZSfMmbqrEZOJWTOk1Ja29mNv5MaNG/79brl5V2f1uJn+UhJZexld4Yx6uPO3QXPZB02JYpLUyGapkfLI7m57i4+mvIduS0WUNmFdidnQRbkN9ZpPCz9Pm/6A/RXDJmw+joQJKoCqm6vb4G/Kw3B9Tf6KjNYAAALAaADp0QTXJ+wmjoyJKr+blH52gRj0jud489ST6BUljA0ANAAHIDQAdl/SICIiAiIgL8c24seRX6iCBbPXvwfMU+FA/czOLQCfIMMkDu7t07v6yr6oht4wp9LV0mNQDVrmNd/mROL4yeu8N5v6B1VkwrEmVMEdTEbslY17fR7QRfvqg5aIiAiIgIiICIiDD7Rdm8mLuiBrHwws96EMDmuNz4wd4WfY21uOltb9vlHIdJhce5SRjeI8crvFI75nW0HYWHZaFEBERARFn8157o8MbvVkoa4i7Y2+J7vRo8u5sO6DQKf562y0mGkwx/zFQLgsY4brT/AHH6gH4Rc9bKQ5521VeIF0VOTTU9/dYfG4fG8a/pFh1up7FE57g1gLnE2AAuSTyAA5lBps4bSazFDapk3Yr6Qx3awdLi93nuSfoury9lipxCXg0cTpHeduTR1e46NHqVTsibAJZSJsWJijtcQtcOIfnOojHbU/KrnhGCw0kYgpImRRjk1gtr1Pm49zcoJxknYLTUoEuI2qZtDu2PCaelj/iep07KpRxhoDWgADQACwA6AeS/pEBERAREQEREBERAREQdHnXLbcRoZ6N1rvYdwnykbqx3+oC/a6nn2f8AMrjHNhNRcSUzi5jXcwwutIy3wyf+fZV9QfaPRuwTG4MYgb9zM7ekA/Nynb6uYd4fET0QXhF8qWpbKxssZDmPaHNcORa4XBHYggr6oCIiAiIgIiICIvlU1LImGSVzWMaLuc4hoA6knQBB9VwcYxyCjjM1XKyJg83G30A5uPYXKlmdvtAwwh0OFN40nLjOFox3YOch/YeoUPx3MVRXScaslfK/yLjoB0aBo0dgAgqOdftBTSF0OFN4Ueo4zxeQ92A6MHqCfQqRVdW+Z5kme573G7nPcXOJ6knUrtMr5PqsSl4NHGXn8Tjoxo6vdyHpzPldXvImw2morTVu7UzixFx92wj8rT757u+gCCSZJ2QVmJbspbwKc/1ZAdR1jbzf66Dur/k3ZtR4UL0zN6UixmfZz+WoBtZgPQW73WqRAREQEREBERAREQEREBERAREQFm9oGUG4pQyUrrB/vQuP4ZWg7p9DctPZxWkRBJNg2bnPjkwiquJqW+4HaHhh1nMPdjzb0cB+FVtQvadhsmC4vDjtMLxSv+9aNPHu2kYdLfeM3iD+YOPkFa8OxBlREyeF29HI0OYerXC49PRByUREBERARZvOG0Ckwtm9VSXeR4YmWdI70F/CPiNgoBnzbHVYneKO9PT8jGxxJf8A5jrDeHwiw635oK/nrbVSYfvQ05FTUDTdYfA0/wBx400/KLnyNlAs2Z+rMTdeslJYDdsbfDG30aOZ7m57roqamfK8RxNc97jZrWguJPQAakqpZS+z9VVFpMQf7MzTwWD5CPPS+6z63PZBL6KhkneIoGPke7k1jS5x9ABcqx5F+z654bPi7iwaEQMPiI/uOHu/KNdeYKruVsl0mGx8OjiDSR4nnxPd8zjqettB0AXeIOJheFRUsTYKaNscbRo1osPXuep5lctEQEREBERAREQEREBERAREQEREBERAREQdHnTLbcRopqRwF3sPDJ/DI3Vju1nWv2v1U52BZle0TYPVXbJTuc6NruYG8RLH+l+tvjd0ViUK2x0T8KxSmxqkFjIfGByMjAAQe0kZsflcUF1RcHD8Yimp2VbHARPjEgcSAA0tvdx5Cw59LFTHPO32CnvDhYbUSechvwm/L5yH9h3KClY7mOnoY+NWSsiZ5bx1J6NaNXHsAVDs9bfpZ7wYUDDHyMrgOI75RqIx31d8qmtfiNVidRvSukqJ5DZoALj8rGjkOegFlS8ofZ5mmAlxOQwNPKNlnSfqOrWeniPWyCTky1MtzxJpZHd3ve4/uXFULKuwauqiH1VqWP4/FIR8LAdP1Fv1V6yxkejw1u7RwtY61nPPie75nnW3bQdl3yDNZP2e0eFttSx3kIs6V/ikd9fwjsLBaVEQEREBERAREQEREBERAREQEREBERAREQEREBERAWcz/lFuKUMlISGvNnROPJsjfdJ7HVp7OK0aIIINlWNzU8GHTTxMpI3EWbITZrnbxLwAOLYk7rSf25rdRbEMOFK2kLHkh7XvluBI8tDhYuLTus8XuttyHe9BRB02XcoUmHsDKOFkeli613u+Z58Tv3XcoiAiIgIiICIiAiIgIiICIiAiIgIiICIiAiIgIiI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4" name="AutoShape 4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6" name="AutoShape 6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8" name="AutoShape 8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70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24944"/>
            <a:ext cx="541834" cy="541834"/>
          </a:xfrm>
          <a:prstGeom prst="rect">
            <a:avLst/>
          </a:prstGeom>
          <a:noFill/>
        </p:spPr>
      </p:pic>
      <p:pic>
        <p:nvPicPr>
          <p:cNvPr id="49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89040"/>
            <a:ext cx="541834" cy="541834"/>
          </a:xfrm>
          <a:prstGeom prst="rect">
            <a:avLst/>
          </a:prstGeom>
          <a:noFill/>
        </p:spPr>
      </p:pic>
      <p:pic>
        <p:nvPicPr>
          <p:cNvPr id="55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653136"/>
            <a:ext cx="541834" cy="541834"/>
          </a:xfrm>
          <a:prstGeom prst="rect">
            <a:avLst/>
          </a:prstGeom>
          <a:noFill/>
        </p:spPr>
      </p:pic>
      <p:pic>
        <p:nvPicPr>
          <p:cNvPr id="56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589240"/>
            <a:ext cx="541834" cy="541834"/>
          </a:xfrm>
          <a:prstGeom prst="rect">
            <a:avLst/>
          </a:prstGeom>
          <a:noFill/>
        </p:spPr>
      </p:pic>
      <p:pic>
        <p:nvPicPr>
          <p:cNvPr id="57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31182"/>
            <a:ext cx="541834" cy="541834"/>
          </a:xfrm>
          <a:prstGeom prst="rect">
            <a:avLst/>
          </a:prstGeom>
          <a:noFill/>
        </p:spPr>
      </p:pic>
      <p:pic>
        <p:nvPicPr>
          <p:cNvPr id="58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95278"/>
            <a:ext cx="541834" cy="541834"/>
          </a:xfrm>
          <a:prstGeom prst="rect">
            <a:avLst/>
          </a:prstGeom>
          <a:noFill/>
        </p:spPr>
      </p:pic>
      <p:pic>
        <p:nvPicPr>
          <p:cNvPr id="59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31382"/>
            <a:ext cx="541834" cy="541834"/>
          </a:xfrm>
          <a:prstGeom prst="rect">
            <a:avLst/>
          </a:prstGeom>
          <a:noFill/>
        </p:spPr>
      </p:pic>
      <p:pic>
        <p:nvPicPr>
          <p:cNvPr id="60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96952"/>
            <a:ext cx="541834" cy="541834"/>
          </a:xfrm>
          <a:prstGeom prst="rect">
            <a:avLst/>
          </a:prstGeom>
          <a:noFill/>
        </p:spPr>
      </p:pic>
      <p:pic>
        <p:nvPicPr>
          <p:cNvPr id="61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33056"/>
            <a:ext cx="541834" cy="541834"/>
          </a:xfrm>
          <a:prstGeom prst="rect">
            <a:avLst/>
          </a:prstGeom>
          <a:noFill/>
        </p:spPr>
      </p:pic>
      <p:pic>
        <p:nvPicPr>
          <p:cNvPr id="62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96952"/>
            <a:ext cx="541834" cy="541834"/>
          </a:xfrm>
          <a:prstGeom prst="rect">
            <a:avLst/>
          </a:prstGeom>
          <a:noFill/>
        </p:spPr>
      </p:pic>
      <p:pic>
        <p:nvPicPr>
          <p:cNvPr id="63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541834" cy="541834"/>
          </a:xfrm>
          <a:prstGeom prst="rect">
            <a:avLst/>
          </a:prstGeom>
          <a:noFill/>
        </p:spPr>
      </p:pic>
      <p:sp>
        <p:nvSpPr>
          <p:cNvPr id="64" name="Cloud Callout 63"/>
          <p:cNvSpPr/>
          <p:nvPr/>
        </p:nvSpPr>
        <p:spPr>
          <a:xfrm>
            <a:off x="7452320" y="1844824"/>
            <a:ext cx="2016224" cy="1440160"/>
          </a:xfrm>
          <a:prstGeom prst="cloudCallout">
            <a:avLst>
              <a:gd name="adj1" fmla="val -57821"/>
              <a:gd name="adj2" fmla="val 2695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Boarding pass, please</a:t>
            </a:r>
            <a:endParaRPr lang="he-IL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524328" y="2852936"/>
            <a:ext cx="14574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min.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Airline Desk Example</a:t>
            </a:r>
            <a:endParaRPr lang="he-IL" dirty="0"/>
          </a:p>
        </p:txBody>
      </p:sp>
      <p:pic>
        <p:nvPicPr>
          <p:cNvPr id="1028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206" y="1412776"/>
            <a:ext cx="983122" cy="936104"/>
          </a:xfrm>
          <a:prstGeom prst="rect">
            <a:avLst/>
          </a:prstGeom>
          <a:noFill/>
        </p:spPr>
      </p:pic>
      <p:pic>
        <p:nvPicPr>
          <p:cNvPr id="6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006" y="1412776"/>
            <a:ext cx="983122" cy="936104"/>
          </a:xfrm>
          <a:prstGeom prst="rect">
            <a:avLst/>
          </a:prstGeom>
          <a:noFill/>
        </p:spPr>
      </p:pic>
      <p:pic>
        <p:nvPicPr>
          <p:cNvPr id="7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2814" y="1412776"/>
            <a:ext cx="983122" cy="936104"/>
          </a:xfrm>
          <a:prstGeom prst="rect">
            <a:avLst/>
          </a:prstGeom>
          <a:noFill/>
        </p:spPr>
      </p:pic>
      <p:pic>
        <p:nvPicPr>
          <p:cNvPr id="8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98" y="1412776"/>
            <a:ext cx="983122" cy="93610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25557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559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561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utoShape 6" descr="data:image/jpeg;base64,/9j/4AAQSkZJRgABAQAAAQABAAD/2wCEAAkGBhQQERUPDhQVFRQVFxgaFhgYFhoXHRwYFhUYHRkWFx4aGyYfFxokGhcUHy8gLycpLTgsFx4yNjwqNSYrLikBCQoKDgwNGQ4MGiwfHiQ1NTE1NS0sLC41NS80LCk2KzUwNSwsKTQ1MzU1MDUzMDU2Mio1MDAzLDUyNTYwKSkpMP/AABEIAMkA+wMBIgACEQEDEQH/xAAcAAEBAQADAQEBAAAAAAAAAAAABwYEBQgDAQL/xABAEAABAwIDBgMFBgQFBAMAAAABAAIDBBEFBiEHEhMxUWEiQXEUMmJygQgjQlKCkRUkQ2Mzc5KxwaGistEWU4P/xAAWAQEBAQAAAAAAAAAAAAAAAAAABQT/xAAeEQEBAAIBBQEAAAAAAAAAAAAAAQIhBAMREhNhBf/aAAwDAQACEQMRAD8AuKIiAiIgIiICIiAiIgIiICIiAiIgIiICIiAixGcNr1Dh29GX8edunCiIJB6Pd7rPTn2Udxra/imKSiCi34Q7RsdOHF59XgbxPpujsgvmZM7UeHN3qydjDa4Z7zz6MHi+trLF0/2h8Pc1znMqGEOAa0saS5pIu4WdYW1JBPpfksHgOwOvqncWvkbAHG7t48WU+oBtc93X7Kp4LsXw2midG6HjOe0tdJKd51nCx3bWEZ6EAEdUGwwzFIqmJlRTvbJFILtcORH/AAb3BHMEEFcpeV8XxbEcBfPhEc72M4gex7bglpvZ0Zv4Q8W3h1bbrey7GM9nEaPhVMm/VQEh97bzmH3JD157pPVuvPUKGiIgIiICIiAiIgIiICIiAiIgIiICIiAiIgIiICLKZt2nUOGgtnlD5R/Rjs99+jhezP1EKI5m2u4ji0gpqFr4WONmxQXdI/5ntG8fQWHW6Cz5y2q0WGAtkk4s4/oxkOde/wCM8o/rr0BUVzDtXxLGH+y0jXRtfyipw4vcPicPE4W523R1C7zKP2eppSJcVk4TOZiYQ6Q9nO1az6bx9Fa8v5WpqCPhUULIx5kC7nd3uPicfUoIrlD7PMstpcUk4TTrwoyHP9HO1az6b30Vpy9lWmw+PhUULY2+ZGrnd3OPid9Su2WI2m7TGYPG1ojdJPKHGMEEMG7YFz3edrjwjX0uCg2dRUNjaXyOa1rRdznENAHUk6ALPYLtFoK2pdR0s7ZJWgnQHdcB7244iz7dvLUXAK87YxiuIYq7iV8zhGdQzk0Dy3YxoPLU6+q4/srqF0dZROLZYHB173vbmT25gjkQStE4/UuNz7aZby+lM5h32p32j8vB0VPiDfeY7gv7teC5n7OD/wDWpTs7zT/DcQhqifu77ko6xv0d620d6tC9FV7Isw4K7haceO7L/gmYdGn0kbuk9L9V5UmhcxxY8FrmkhwPMEGxB7grO1PbzTfUL9U72HZq9sw1sL3XlpTw3XOpZzid6bt2/wD5lURAREQEREBERAREQEREAr8BX6iAiIgIiICLoM1Z5pMMZv1koa612xt8Ujvlbz+psO6iWatuFbXv9mwtj4GO0G4N+Z/oWjwejde6Cy5x2i0eFsvUyb0tvDCyznn1F/APiNh68lD8xbY8SxR/s1C10LH3DY4A50rh0LwN4/pDVzcq7A6uqcJsTfwGON3NvvzOvrrzDCepJPUK7ZeyxTUEXBo4mxt87aucer3HVx9SgiOUPs+zzkTYq/gsOvDYQ6Q3/M7VrP8AuPorPlnJlJhrNyihay/vP957vmcdT6cugC7tEBERAWO2rZTGI4dKxrbzRAyw2577Bq0dd5u823UjotiiDypg9ZxYmuPvDR3qP/Ysfqv4xDGIo7ted4kWLRr9D5BazO+x+tbXyDC2Xpql29cOa0RkklzHXN2tBuRbyIGpC2OSNhFLSAS1+7VTc7EfdN9Gn/E9XadgqF5t8JJNpc/Ox9lyyuvjrfs4tk9nqTv/AHHEG5GWnR26LvDuRuLAjq0HTzxe3nK3suIe0sbaOqG/24rdJB9fC79ZXpVjA0ANAAHIDQfRZXadk7+KUD4GAcZpD4SdPG38N/iaXN+oPkp6ogOxrM/sOKRb5tFP9zJfkN8jcd2s8M16Fy9VLw89haSCCCDYg6EEeXYr1lsrzd/EsOjmkN5o/u5u72AeL9TS13qT0Qa9ERAREQEREBERAREQEREBFxcTxSKmjdNUyMjjbzc8gD015ntzUUzr9oB7yafBmEXNuO9t3HpwmHlfq6515BBXsxZspcPZxK2ZkYto0m7nfI0eJ30CimatvNVVv9nweN0TXGzXbofM8nlutFwz0G8e4XHy3sUrsSf7Xisr4Q83PEu+Z3qCfB+o37K05UyFR4Y21HEA4izpHeKR3q48h2Fh2QSDKuwqqrX+14zK+MPO85t96Z9/N7jcM+tzpawVky1kukw5u7RQtYT7z/ee75nOuSO3Jd4iAiIgIiICIiAiIgIiICIiDznt9yV7LVNxCFtoqkniW5CYan03x4vVr11GxfOZoMQbE91oKkiOS/IO14b+1nGxPRx6BehM9ZWbiVDNSOtvOF4yfwyN1YfS+h7Erx/LE6NxY8Frmkgg6EEGxB6EFB7fRZPZfmr+I4dDO915WjhzdeIzQk93N3X/AKlrEBERAREQEREBEWLzxtWo8LBY53GqPKGMi4P9w8oxy569AUGykkDQXOIAAJJJsABzJPkFLM67e6alvFhwFTLy372iafUayegsO6wdTjWL5ok4MDeHTX8QbdkTdecrzrIeR3deWjVSsk7EKSgLZqj+anGt3gcNp6sZrc93X5AiyCY4XlHFcySiprHvZASSJJAQwA+UEem96iw01N1acobMqLDADBHvyjnNJZz/ANJtZg7AD6rWIgIiICIiAiIgIiICIs1mzaHRYYD7VKOJa4iZ4pD08I90HqbBBpUWN2cbRhjEb3inkhdGQDfxsN/yvsLnTVttNOa2SAiIgIiIC8zbectey4kahjbR1Td8W5cRthJ9b7rj869MrLbR8ktxWidT6CVvjhcfKQA6H4XDwn1B8ggguxnO38OrhHM/dp6izJLnRrv6ch6WOhPRxPkvUa8Q1NO6N7o5Glr2OLXNIsQ5psQR5EEEL07sYzwMRoRFK69RTBrH9XMtZkne4Fj3aeoQUFERARF8qmpZG0ySuaxjRdznENAHUk6AIPqunzNm2mw2LjVsoYD7o5ucejGjV3l2HnZTXOv2gI4yYMIZxpL24rgdwH4G6OkPfQfMszlzZRiGMze24xJJExxuS/8AxXDpGw6RN6XAHQEIPpj21fEcZlNFg0T42O08H+K5vIl7/dhby5EfMV3uSfs/tYRUYw4SO58Fjju3/uP5vPYWHcqoYBlumwyDg0rGxRjVzidXH80jjq49z9LBY3N+3KkpCYqP+bnvazD92D3fY7x7Nv6hBQaemjp4xHG1kUbdGtaAxoF+QAsBqVyFCDlnF8fInxWX2Kj57huwWHmIybk/E8+elwrDlfBWUdLHTwyySsYPC+R++SDysRpujyA0AQdsiIgIiICIiAiLp8x5tpcPj4lbM2Mfhbzc7sxo1d+1kHcLL5v2kUWF+GqkvLa4iYN55HlccmA9XEKd1W0LFMce6nwKF0FOdDUO0cB5kv8Adj+Vu87oVzKPZvhmDNFbjk4nmJLvvNWudzO5Hq6Z3c353sEHAfj2N5g0oGexUbjbiFxaS35/efyPuADyKPyxguBePFZTW1fPhkb+v+Xew9XlfCv2m4ljMho8BgdDFyMmgcB1c/3YRbyHi6HyXc5a2GUtKPa8ZlE72+N4c7dhb1Ly6xk11uSB1BQdPHtBxfFjwsBpRTU7dA8NbYAeRe8CNvytF/VWDLENUymjbiMkclQAd90Ys066eQ1ta5AA7KY5k25xRWo8BgEzx4WO3CIxbyijbZz+3uj1TLOXMw1NTHXVtWadocCYnHQsBuWmGOzLEXGpDvrqgsaIiAiIgIi/HOsLnQBBC/tB5GazdxaAW3nBlQB5kjwS9uW6f091NMgZvfhdbHVN1Z7srfzRutvD1Fg4d2hWDaptdoTTzYdC0VbpGlji02jYfJwdrvua4NItpcc/JefEHt+nqGyMbJGQ5rwHNI5FrhcEdiCCvoo3sBz7xozhVQ7xxAugJ/FHfxR9y29x8N/yqyIJxtM2s/w2QUVJEZqt4BFwd1u/o3QayOJ/CP38liBswxrGN2bFajhNJBDJCSWg8y2KMbjDbyJaVv8AbHks19Hx4LippbyRkXuWjV7Bbz0Dh3aOpXP2W50GKUDJXkGePwTjl4wNH26OFndL7w8kH7k3ZpR4UwOYwPmAu6eQDe5a7vlG3sPqTzXQ5u2501K409A01c/Ibh+7Dum8Ll57NBHcLu875BkxSRrZK2WGlDbOgjaBvu3tXOdfUWsLEEC11jqjNGE4CPZ8HhFVWOFiWEyG/wAcgB/0M/6IOu/+D4vjzhPi83stNfeEViLN+GK/hPxPO96r6SZpwXADw8Mh9sqgLGXeDrHlYyEWHoxttNV8q/L+L4nGZ8cq2YfRmxLHEMFjyBjDh+z3X7LNQYxTUkzYMtUz6mq1HtU0fFf81PHbdYPiLb259UHY4/FiWJs9pxyoZh9FzbG+7d4DX7uAHflf5je+mi+OF7SH00QwzLNPM4uO8ZJRxZXOIAc5kbbsYLNHUdvNaHAtitVXyitzDUPLjb7oO3n28mud7sY+Ft+fMFVjL2VaXD2GOihZE06utcl3Tec4lzrXPMoOBkKfEHUoOMMjbNfTdIuWnUcRrRutcOWh+gPPSoiAiIgL41dWyFjpZnNYxou5ziGgAeZJ0AWKzptepMP3oYj7RU8hFGbgOva0jhcNPw6u7LI0uTsTx94qMce+lpAbsp2+AkfKfd8/G+7ugAOgcnMm2x9RJ7Dl6F00ziQJS2405ujaeY8951gLciF8sC2PNYXYlmaoErhZzmulO4Lf/bI629bQbos3TzC/vENoeF4I00mBQMnndYXjJc0uPIPkuXSno0XHlcLqKPIGLY/I2oxqV1PADdsZbum3SOLkzTTed4uXvIO0zFtrb4cPy5AZJD4GPEfhAtyhjAu63UgAW5EL45c2Jz1cvt2YpnPc7UxB93ekjxowD8rf3HJaWeqwjLERDGtExbbdB4k8nL3iT4Gnn+FvTosNPimMZocY6ZvstDcgm5awi/J77Xmd8IG7yuBzQanMe2PD8Kj9jwuNkr2aBsYDYWnzu4e8fPw3v5kFZWlyhi+ZCKjEZfZ6cO8DHMc0WN9YotN63Lfcb9zZUfJWyGiw20m7x6gf1ZADY/228meup7rcoM3k/Z/SYWy1LGOIWgPldq99udyfdBOu6LDl0WkREBERARdPmTNtLh0fFrZWxj8LebnW8mNGruY/5soRnXb1VVRMWH3poeW9oZXDqXco/RuvdBYM6bUaPCxuzP4k3lDHZz/V+tmD1N+gKgGedrFXihMbjwafyhYdD/mO0Mnpy7LGPeXElxJJ1JOtyeZK7/LGQq3EXAUkDiwnWRw3Yx1u86G3QXPZBnlocrZCrMTv7FCXNaQHPJDGAnu4i9uZAuVbco7AKSnAfiB9qk08OrI2nsAd5/1Nuyp9HRshY2KFjWMaLNa0BrQOgA0CDG7MtmUeEREvLJal/vSBtrNO792wnXdu299Lny0W4REBRGJgy9mLcHhoq8C3k1pc7QdBuSfsyRW5YPbNlMV+GvcwXmp7yx9SAPvGfVlzbq1qDczRB7Sxwu1wII6gixClub8fhy2I6fC8OBfMDaTddu87bhfq+V9wDu3GhHVaLZLmv+IYbE97t6aL7qbrvM91x67zN11+pK2aCF0mzbE8deKrHJ3QRXuyG3iAPkyO+7DpYXdd3UFVvLGUKXDYuFRRBgPvO5vcer3HV3M6ch5WXcogIiICIiAsPn7BMTrZGUtDNHTUjm/fSgni3ubsAGu7bd5EXubnyW4XGxKnfJE+OGQxPc0hkgaHFjiNHWOhsfJBNf4dhGV4hLJaWrt4S6zpnEj8A5Qs5+LTTS7jzy0tdi+aCWQN9loCbEkkNIB5Odbend2ADdBe3NaTCNjNPSyPxDG6kVRHicZfBH80pc4mQ8tCQPKxXFzVtvG82hy/Fx5D4WvDCWg+TYowAX2F9dALciEHf4LlDC8uQ+01D2cUDWeWxeTbVsLBct5nRoJtzJWTxna3XYrIaPLsEgHJ0xA37Hz18EDTr4ib9LFfTLWxWeskFbmKZ73OseFvkut+WR/4B8Lf3HJV7CcFgpIxDSRMiYPwsaBr1PU9zqgmWUNhEbH+1YxIaqZ3icwklm8eZe4nemPrYdiqvFEGNDGANa0AAAWAA5AAcgv7RAREQEX8yyhoLnEAAXJJsABzJJ5BS/Om3mlpQY8PtVTct4XETfV3OT0bp3CCj4pi0VLE6epkbHG3m5xsPTuT5DmovnH7RB8UWEx28uPKP+rI/wDYu/ZSfMmbqrEZOJWTOk1Ja29mNv5MaNG/79brl5V2f1uJn+UhJZexld4Yx6uPO3QXPZB02JYpLUyGapkfLI7m57i4+mvIduS0WUNmFdidnQRbkN9ZpPCz9Pm/6A/RXDJmw+joQJKoCqm6vb4G/Kw3B9Tf6KjNYAAALAaADp0QTXJ+wmjoyJKr+blH52gRj0jud489ST6BUljA0ANAAHIDQAdl/SICIiAiIgL8c24seRX6iCBbPXvwfMU+FA/czOLQCfIMMkDu7t07v6yr6oht4wp9LV0mNQDVrmNd/mROL4yeu8N5v6B1VkwrEmVMEdTEbslY17fR7QRfvqg5aIiAiIgIiICIiDD7Rdm8mLuiBrHwws96EMDmuNz4wd4WfY21uOltb9vlHIdJhce5SRjeI8crvFI75nW0HYWHZaFEBERARFn8157o8MbvVkoa4i7Y2+J7vRo8u5sO6DQKf562y0mGkwx/zFQLgsY4brT/AHH6gH4Rc9bKQ5521VeIF0VOTTU9/dYfG4fG8a/pFh1up7FE57g1gLnE2AAuSTyAA5lBps4bSazFDapk3Yr6Qx3awdLi93nuSfoury9lipxCXg0cTpHeduTR1e46NHqVTsibAJZSJsWJijtcQtcOIfnOojHbU/KrnhGCw0kYgpImRRjk1gtr1Pm49zcoJxknYLTUoEuI2qZtDu2PCaelj/iep07KpRxhoDWgADQACwA6AeS/pEBERAREQEREBERAREQdHnXLbcRoZ6N1rvYdwnykbqx3+oC/a6nn2f8AMrjHNhNRcSUzi5jXcwwutIy3wyf+fZV9QfaPRuwTG4MYgb9zM7ekA/Nynb6uYd4fET0QXhF8qWpbKxssZDmPaHNcORa4XBHYggr6oCIiAiIgIiICIvlU1LImGSVzWMaLuc4hoA6knQBB9VwcYxyCjjM1XKyJg83G30A5uPYXKlmdvtAwwh0OFN40nLjOFox3YOch/YeoUPx3MVRXScaslfK/yLjoB0aBo0dgAgqOdftBTSF0OFN4Ueo4zxeQ92A6MHqCfQqRVdW+Z5kme573G7nPcXOJ6knUrtMr5PqsSl4NHGXn8Tjoxo6vdyHpzPldXvImw2morTVu7UzixFx92wj8rT757u+gCCSZJ2QVmJbspbwKc/1ZAdR1jbzf66Dur/k3ZtR4UL0zN6UixmfZz+WoBtZgPQW73WqRAREQEREBERAREQEREBERAREQFm9oGUG4pQyUrrB/vQuP4ZWg7p9DctPZxWkRBJNg2bnPjkwiquJqW+4HaHhh1nMPdjzb0cB+FVtQvadhsmC4vDjtMLxSv+9aNPHu2kYdLfeM3iD+YOPkFa8OxBlREyeF29HI0OYerXC49PRByUREBERARZvOG0Ckwtm9VSXeR4YmWdI70F/CPiNgoBnzbHVYneKO9PT8jGxxJf8A5jrDeHwiw635oK/nrbVSYfvQ05FTUDTdYfA0/wBx400/KLnyNlAs2Z+rMTdeslJYDdsbfDG30aOZ7m57roqamfK8RxNc97jZrWguJPQAakqpZS+z9VVFpMQf7MzTwWD5CPPS+6z63PZBL6KhkneIoGPke7k1jS5x9ABcqx5F+z654bPi7iwaEQMPiI/uOHu/KNdeYKruVsl0mGx8OjiDSR4nnxPd8zjqettB0AXeIOJheFRUsTYKaNscbRo1osPXuep5lctEQEREBERAREQEREBERAREQEREBERAREQdHnTLbcRopqRwF3sPDJ/DI3Vju1nWv2v1U52BZle0TYPVXbJTuc6NruYG8RLH+l+tvjd0ViUK2x0T8KxSmxqkFjIfGByMjAAQe0kZsflcUF1RcHD8Yimp2VbHARPjEgcSAA0tvdx5Cw59LFTHPO32CnvDhYbUSechvwm/L5yH9h3KClY7mOnoY+NWSsiZ5bx1J6NaNXHsAVDs9bfpZ7wYUDDHyMrgOI75RqIx31d8qmtfiNVidRvSukqJ5DZoALj8rGjkOegFlS8ofZ5mmAlxOQwNPKNlnSfqOrWeniPWyCTky1MtzxJpZHd3ve4/uXFULKuwauqiH1VqWP4/FIR8LAdP1Fv1V6yxkejw1u7RwtY61nPPie75nnW3bQdl3yDNZP2e0eFttSx3kIs6V/ikd9fwjsLBaVEQEREBERAREQEREBERAREQEREBERAREQEREBERAWcz/lFuKUMlISGvNnROPJsjfdJ7HVp7OK0aIIINlWNzU8GHTTxMpI3EWbITZrnbxLwAOLYk7rSf25rdRbEMOFK2kLHkh7XvluBI8tDhYuLTus8XuttyHe9BRB02XcoUmHsDKOFkeli613u+Z58Tv3XcoiAiIgIiICIiAiIgIiICIiAiIgIiICIiAiIgIiI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62" name="Picture 2" descr="https://encrypted-tbn2.google.com/images?q=tbn:ANd9GcS-BWif7axXb6DWPUqRsApVMiUT1msaNOiergT2LQUO1gpwIeN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852936"/>
            <a:ext cx="648072" cy="622602"/>
          </a:xfrm>
          <a:prstGeom prst="rect">
            <a:avLst/>
          </a:prstGeom>
          <a:noFill/>
        </p:spPr>
      </p:pic>
      <p:sp>
        <p:nvSpPr>
          <p:cNvPr id="40964" name="AutoShape 4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6" name="AutoShape 6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8" name="AutoShape 8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9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1223" y="3823270"/>
            <a:ext cx="541834" cy="541834"/>
          </a:xfrm>
          <a:prstGeom prst="rect">
            <a:avLst/>
          </a:prstGeom>
          <a:noFill/>
        </p:spPr>
      </p:pic>
      <p:pic>
        <p:nvPicPr>
          <p:cNvPr id="55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6138" y="4697204"/>
            <a:ext cx="541834" cy="541834"/>
          </a:xfrm>
          <a:prstGeom prst="rect">
            <a:avLst/>
          </a:prstGeom>
          <a:noFill/>
        </p:spPr>
      </p:pic>
      <p:pic>
        <p:nvPicPr>
          <p:cNvPr id="56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589240"/>
            <a:ext cx="541834" cy="541834"/>
          </a:xfrm>
          <a:prstGeom prst="rect">
            <a:avLst/>
          </a:prstGeom>
          <a:noFill/>
        </p:spPr>
      </p:pic>
      <p:pic>
        <p:nvPicPr>
          <p:cNvPr id="57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031182"/>
            <a:ext cx="541834" cy="541834"/>
          </a:xfrm>
          <a:prstGeom prst="rect">
            <a:avLst/>
          </a:prstGeom>
          <a:noFill/>
        </p:spPr>
      </p:pic>
      <p:pic>
        <p:nvPicPr>
          <p:cNvPr id="58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895278"/>
            <a:ext cx="541834" cy="541834"/>
          </a:xfrm>
          <a:prstGeom prst="rect">
            <a:avLst/>
          </a:prstGeom>
          <a:noFill/>
        </p:spPr>
      </p:pic>
      <p:pic>
        <p:nvPicPr>
          <p:cNvPr id="59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831382"/>
            <a:ext cx="541834" cy="541834"/>
          </a:xfrm>
          <a:prstGeom prst="rect">
            <a:avLst/>
          </a:prstGeom>
          <a:noFill/>
        </p:spPr>
      </p:pic>
      <p:pic>
        <p:nvPicPr>
          <p:cNvPr id="60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996952"/>
            <a:ext cx="541834" cy="541834"/>
          </a:xfrm>
          <a:prstGeom prst="rect">
            <a:avLst/>
          </a:prstGeom>
          <a:noFill/>
        </p:spPr>
      </p:pic>
      <p:pic>
        <p:nvPicPr>
          <p:cNvPr id="61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933056"/>
            <a:ext cx="541834" cy="541834"/>
          </a:xfrm>
          <a:prstGeom prst="rect">
            <a:avLst/>
          </a:prstGeom>
          <a:noFill/>
        </p:spPr>
      </p:pic>
      <p:pic>
        <p:nvPicPr>
          <p:cNvPr id="62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96952"/>
            <a:ext cx="541834" cy="541834"/>
          </a:xfrm>
          <a:prstGeom prst="rect">
            <a:avLst/>
          </a:prstGeom>
          <a:noFill/>
        </p:spPr>
      </p:pic>
      <p:pic>
        <p:nvPicPr>
          <p:cNvPr id="63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33056"/>
            <a:ext cx="541834" cy="541834"/>
          </a:xfrm>
          <a:prstGeom prst="rect">
            <a:avLst/>
          </a:prstGeom>
          <a:noFill/>
        </p:spPr>
      </p:pic>
      <p:sp>
        <p:nvSpPr>
          <p:cNvPr id="64" name="Cloud Callout 63"/>
          <p:cNvSpPr/>
          <p:nvPr/>
        </p:nvSpPr>
        <p:spPr>
          <a:xfrm>
            <a:off x="7380312" y="1556792"/>
            <a:ext cx="2341096" cy="1800200"/>
          </a:xfrm>
          <a:prstGeom prst="cloudCallout">
            <a:avLst>
              <a:gd name="adj1" fmla="val -57821"/>
              <a:gd name="adj2" fmla="val 2695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An isle seat near window!!</a:t>
            </a:r>
            <a:endParaRPr lang="he-IL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7380312" y="3084872"/>
            <a:ext cx="2232248" cy="1800200"/>
          </a:xfrm>
          <a:prstGeom prst="cloudCallout">
            <a:avLst>
              <a:gd name="adj1" fmla="val -51125"/>
              <a:gd name="adj2" fmla="val -2677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Three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carry on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handbags!!!</a:t>
            </a:r>
            <a:endParaRPr lang="he-IL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4932040" y="3356992"/>
            <a:ext cx="2232248" cy="1800200"/>
          </a:xfrm>
          <a:prstGeom prst="cloudCallout">
            <a:avLst>
              <a:gd name="adj1" fmla="val 31983"/>
              <a:gd name="adj2" fmla="val -5461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Free first class upgrade!!</a:t>
            </a:r>
            <a:endParaRPr lang="he-IL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4644008" y="1772816"/>
            <a:ext cx="2232248" cy="1800200"/>
          </a:xfrm>
          <a:prstGeom prst="cloudCallout">
            <a:avLst>
              <a:gd name="adj1" fmla="val 49708"/>
              <a:gd name="adj2" fmla="val 293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Can’t find passport!!</a:t>
            </a:r>
            <a:endParaRPr lang="he-IL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5148064" y="908720"/>
            <a:ext cx="3024336" cy="1296144"/>
          </a:xfrm>
          <a:prstGeom prst="cloudCallout">
            <a:avLst>
              <a:gd name="adj1" fmla="val 18198"/>
              <a:gd name="adj2" fmla="val 831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Overweight!!!</a:t>
            </a:r>
            <a:endParaRPr lang="he-IL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1017" y="2891893"/>
            <a:ext cx="13837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min.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2228E-6 C -0.00573 0.00486 -0.00226 0.00232 -0.01059 0.00625 C -0.01181 0.00671 -0.01407 0.00787 -0.01407 0.0081 C -0.02292 0.01619 -0.01823 0.01365 -0.02796 0.01596 C -0.03264 0.02267 -0.0382 0.02707 -0.0441 0.03192 C -0.04879 0.03586 -0.0533 0.04048 -0.05782 0.04488 C -0.0599 0.04673 -0.06268 0.0465 -0.06493 0.04812 C -0.07153 0.05274 -0.07952 0.05506 -0.08681 0.0576 C -0.08889 0.05922 -0.09063 0.06107 -0.09271 0.06246 C -0.09393 0.06338 -0.09584 0.06292 -0.09723 0.06408 C -0.09862 0.06523 -0.09914 0.06801 -0.1007 0.06894 C -0.104 0.07102 -0.10782 0.07009 -0.11112 0.07217 C -0.11528 0.07472 -0.11875 0.07819 -0.12257 0.08166 C -0.1257 0.08443 -0.12952 0.0849 -0.13299 0.08652 C -0.14132 0.09068 -0.14983 0.09484 -0.15851 0.09785 C -0.16719 0.10595 -0.15608 0.09646 -0.16667 0.10271 C -0.17136 0.10548 -0.17674 0.11358 -0.18039 0.11867 C -0.18177 0.12422 -0.18299 0.12677 -0.18733 0.12677 " pathEditMode="relative" rAng="0" ptsTypes="fffffffffffffffffA">
                                      <p:cBhvr>
                                        <p:cTn id="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6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1464E-6 C -0.00209 0.00047 -0.00417 0.00047 -0.00608 0.00162 C -0.00764 0.00255 -0.00816 0.00532 -0.00973 0.00625 C -0.01354 0.00833 -0.01788 0.00741 -0.0217 0.00949 C -0.03854 0.01851 -0.05521 0.02753 -0.0724 0.03516 C -0.07761 0.04002 -0.08542 0.04395 -0.09167 0.0465 C -0.0941 0.04742 -0.09879 0.04974 -0.09879 0.04997 C -0.10417 0.05506 -0.10868 0.05529 -0.11441 0.05922 C -0.12032 0.06315 -0.125 0.06847 -0.13143 0.07056 C -0.13768 0.07935 -0.14896 0.08189 -0.15782 0.08351 C -0.16424 0.08721 -0.16684 0.09091 -0.16997 0.09299 C -0.17622 0.09808 -0.18247 0.10294 -0.19514 0.11381 C -0.2066 0.12422 -0.23403 0.15013 -0.24584 0.15892 C -0.25261 0.16563 -0.25782 0.1654 -0.26632 0.16679 C -0.28195 0.16632 -0.29775 0.16609 -0.31337 0.16517 C -0.33004 0.16424 -0.3474 0.15082 -0.36389 0.14759 C -0.36615 0.1455 -0.3691 0.14504 -0.37118 0.14273 C -0.3724 0.14157 -0.37257 0.13926 -0.37361 0.13787 C -0.37813 0.13186 -0.37709 0.13856 -0.37709 0.13001 " pathEditMode="relative" rAng="0" ptsTypes="fffffffffffffffffff">
                                      <p:cBhvr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83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9.05852E-6 C -0.01164 -0.00787 -0.02501 -0.00232 -0.03733 -9.05852E-6 C -0.06198 0.0141 -0.08942 0.01364 -0.11563 0.01757 C -0.12119 0.01966 -0.12952 0.02313 -0.13508 0.02405 C -0.14428 0.02567 -0.16268 0.02729 -0.16268 0.02729 C -0.19636 0.04071 -0.23837 0.04441 -0.27362 0.04811 C -0.30764 0.0606 -0.34323 0.0606 -0.3783 0.06245 C -0.41598 0.07679 -0.49775 0.06592 -0.51685 0.06569 C -0.51841 0.06453 -0.52014 0.06384 -0.52171 0.06245 C -0.5231 0.06106 -0.52396 0.05898 -0.52535 0.05782 C -0.53126 0.05343 -0.53942 0.0525 -0.54584 0.04973 C -0.55278 0.03585 -0.54358 0.05227 -0.55192 0.04325 C -0.55313 0.04209 -0.5533 0.03955 -0.55435 0.03839 C -0.55643 0.03608 -0.55921 0.03562 -0.56146 0.03377 C -0.56251 0.02428 -0.56459 0.01572 -0.56633 0.00647 C -0.56719 -0.0081 -0.56771 -0.02614 -0.57119 -0.04026 C -0.57292 -0.05853 -0.57744 -0.07727 -0.58195 -0.09485 C -0.58334 -0.1004 -0.58525 -0.10526 -0.58681 -0.11081 C -0.58751 -0.11358 -0.58785 -0.12029 -0.59046 -0.12214 C -0.59115 -0.12261 -0.59046 -0.12006 -0.59046 -0.1189 " pathEditMode="relative" ptsTypes="fffffffffffffffffffA">
                                      <p:cBhvr>
                                        <p:cTn id="5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4" grpId="0" animBg="1"/>
      <p:bldP spid="64" grpId="1" animBg="1"/>
      <p:bldP spid="64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Airline Desk Example</a:t>
            </a:r>
            <a:endParaRPr lang="he-IL" dirty="0"/>
          </a:p>
        </p:txBody>
      </p:sp>
      <p:pic>
        <p:nvPicPr>
          <p:cNvPr id="1028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206" y="1412776"/>
            <a:ext cx="983122" cy="936104"/>
          </a:xfrm>
          <a:prstGeom prst="rect">
            <a:avLst/>
          </a:prstGeom>
          <a:noFill/>
        </p:spPr>
      </p:pic>
      <p:pic>
        <p:nvPicPr>
          <p:cNvPr id="6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006" y="1412776"/>
            <a:ext cx="983122" cy="936104"/>
          </a:xfrm>
          <a:prstGeom prst="rect">
            <a:avLst/>
          </a:prstGeom>
          <a:noFill/>
        </p:spPr>
      </p:pic>
      <p:pic>
        <p:nvPicPr>
          <p:cNvPr id="7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2814" y="1412776"/>
            <a:ext cx="983122" cy="936104"/>
          </a:xfrm>
          <a:prstGeom prst="rect">
            <a:avLst/>
          </a:prstGeom>
          <a:noFill/>
        </p:spPr>
      </p:pic>
      <p:pic>
        <p:nvPicPr>
          <p:cNvPr id="8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98" y="1412776"/>
            <a:ext cx="983122" cy="93610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25557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559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561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utoShape 6" descr="data:image/jpeg;base64,/9j/4AAQSkZJRgABAQAAAQABAAD/2wCEAAkGBhQQERUPDhQVFRQVFxgaFhgYFhoXHRwYFhUYHRkWFx4aGyYfFxokGhcUHy8gLycpLTgsFx4yNjwqNSYrLikBCQoKDgwNGQ4MGiwfHiQ1NTE1NS0sLC41NS80LCk2KzUwNSwsKTQ1MzU1MDUzMDU2Mio1MDAzLDUyNTYwKSkpMP/AABEIAMkA+wMBIgACEQEDEQH/xAAcAAEBAQADAQEBAAAAAAAAAAAABwYEBQgDAQL/xABAEAABAwIDBgMFBgQFBAMAAAABAAIDBBEFBiEHEhMxUWEiQXEUMmJygQgjQlKCkRUkQ2Mzc5KxwaGistEWU4P/xAAWAQEBAQAAAAAAAAAAAAAAAAAABQT/xAAeEQEBAAIBBQEAAAAAAAAAAAAAAQIhBAMREhNhBf/aAAwDAQACEQMRAD8AuKIiAiIgIiICIiAiIgIiICIiAiIgIiICIiAixGcNr1Dh29GX8edunCiIJB6Pd7rPTn2Udxra/imKSiCi34Q7RsdOHF59XgbxPpujsgvmZM7UeHN3qydjDa4Z7zz6MHi+trLF0/2h8Pc1znMqGEOAa0saS5pIu4WdYW1JBPpfksHgOwOvqncWvkbAHG7t48WU+oBtc93X7Kp4LsXw2midG6HjOe0tdJKd51nCx3bWEZ6EAEdUGwwzFIqmJlRTvbJFILtcORH/AAb3BHMEEFcpeV8XxbEcBfPhEc72M4gex7bglpvZ0Zv4Q8W3h1bbrey7GM9nEaPhVMm/VQEh97bzmH3JD157pPVuvPUKGiIgIiICIiAiIgIiICIiAiIgIiICIiAiIgIiICLKZt2nUOGgtnlD5R/Rjs99+jhezP1EKI5m2u4ji0gpqFr4WONmxQXdI/5ntG8fQWHW6Cz5y2q0WGAtkk4s4/oxkOde/wCM8o/rr0BUVzDtXxLGH+y0jXRtfyipw4vcPicPE4W523R1C7zKP2eppSJcVk4TOZiYQ6Q9nO1az6bx9Fa8v5WpqCPhUULIx5kC7nd3uPicfUoIrlD7PMstpcUk4TTrwoyHP9HO1az6b30Vpy9lWmw+PhUULY2+ZGrnd3OPid9Su2WI2m7TGYPG1ojdJPKHGMEEMG7YFz3edrjwjX0uCg2dRUNjaXyOa1rRdznENAHUk6ALPYLtFoK2pdR0s7ZJWgnQHdcB7244iz7dvLUXAK87YxiuIYq7iV8zhGdQzk0Dy3YxoPLU6+q4/srqF0dZROLZYHB173vbmT25gjkQStE4/UuNz7aZby+lM5h32p32j8vB0VPiDfeY7gv7teC5n7OD/wDWpTs7zT/DcQhqifu77ko6xv0d620d6tC9FV7Isw4K7haceO7L/gmYdGn0kbuk9L9V5UmhcxxY8FrmkhwPMEGxB7grO1PbzTfUL9U72HZq9sw1sL3XlpTw3XOpZzid6bt2/wD5lURAREQEREBERAREQEREAr8BX6iAiIgIiICLoM1Z5pMMZv1koa612xt8Ujvlbz+psO6iWatuFbXv9mwtj4GO0G4N+Z/oWjwejde6Cy5x2i0eFsvUyb0tvDCyznn1F/APiNh68lD8xbY8SxR/s1C10LH3DY4A50rh0LwN4/pDVzcq7A6uqcJsTfwGON3NvvzOvrrzDCepJPUK7ZeyxTUEXBo4mxt87aucer3HVx9SgiOUPs+zzkTYq/gsOvDYQ6Q3/M7VrP8AuPorPlnJlJhrNyihay/vP957vmcdT6cugC7tEBERAWO2rZTGI4dKxrbzRAyw2577Bq0dd5u823UjotiiDypg9ZxYmuPvDR3qP/Ysfqv4xDGIo7ted4kWLRr9D5BazO+x+tbXyDC2Xpql29cOa0RkklzHXN2tBuRbyIGpC2OSNhFLSAS1+7VTc7EfdN9Gn/E9XadgqF5t8JJNpc/Ox9lyyuvjrfs4tk9nqTv/AHHEG5GWnR26LvDuRuLAjq0HTzxe3nK3suIe0sbaOqG/24rdJB9fC79ZXpVjA0ANAAHIDQfRZXadk7+KUD4GAcZpD4SdPG38N/iaXN+oPkp6ogOxrM/sOKRb5tFP9zJfkN8jcd2s8M16Fy9VLw89haSCCCDYg6EEeXYr1lsrzd/EsOjmkN5o/u5u72AeL9TS13qT0Qa9ERAREQEREBERAREQEREBFxcTxSKmjdNUyMjjbzc8gD015ntzUUzr9oB7yafBmEXNuO9t3HpwmHlfq6515BBXsxZspcPZxK2ZkYto0m7nfI0eJ30CimatvNVVv9nweN0TXGzXbofM8nlutFwz0G8e4XHy3sUrsSf7Xisr4Q83PEu+Z3qCfB+o37K05UyFR4Y21HEA4izpHeKR3q48h2Fh2QSDKuwqqrX+14zK+MPO85t96Z9/N7jcM+tzpawVky1kukw5u7RQtYT7z/ee75nOuSO3Jd4iAiIgIiICIiAiIgIiICIiDznt9yV7LVNxCFtoqkniW5CYan03x4vVr11GxfOZoMQbE91oKkiOS/IO14b+1nGxPRx6BehM9ZWbiVDNSOtvOF4yfwyN1YfS+h7Erx/LE6NxY8Frmkgg6EEGxB6EFB7fRZPZfmr+I4dDO915WjhzdeIzQk93N3X/AKlrEBERAREQEREBEWLzxtWo8LBY53GqPKGMi4P9w8oxy569AUGykkDQXOIAAJJJsABzJPkFLM67e6alvFhwFTLy372iafUayegsO6wdTjWL5ok4MDeHTX8QbdkTdecrzrIeR3deWjVSsk7EKSgLZqj+anGt3gcNp6sZrc93X5AiyCY4XlHFcySiprHvZASSJJAQwA+UEem96iw01N1acobMqLDADBHvyjnNJZz/ANJtZg7AD6rWIgIiICIiAiIgIiICIs1mzaHRYYD7VKOJa4iZ4pD08I90HqbBBpUWN2cbRhjEb3inkhdGQDfxsN/yvsLnTVttNOa2SAiIgIiIC8zbectey4kahjbR1Td8W5cRthJ9b7rj869MrLbR8ktxWidT6CVvjhcfKQA6H4XDwn1B8ggguxnO38OrhHM/dp6izJLnRrv6ch6WOhPRxPkvUa8Q1NO6N7o5Glr2OLXNIsQ5psQR5EEEL07sYzwMRoRFK69RTBrH9XMtZkne4Fj3aeoQUFERARF8qmpZG0ySuaxjRdznENAHUk6AIPqunzNm2mw2LjVsoYD7o5ucejGjV3l2HnZTXOv2gI4yYMIZxpL24rgdwH4G6OkPfQfMszlzZRiGMze24xJJExxuS/8AxXDpGw6RN6XAHQEIPpj21fEcZlNFg0T42O08H+K5vIl7/dhby5EfMV3uSfs/tYRUYw4SO58Fjju3/uP5vPYWHcqoYBlumwyDg0rGxRjVzidXH80jjq49z9LBY3N+3KkpCYqP+bnvazD92D3fY7x7Nv6hBQaemjp4xHG1kUbdGtaAxoF+QAsBqVyFCDlnF8fInxWX2Kj57huwWHmIybk/E8+elwrDlfBWUdLHTwyySsYPC+R++SDysRpujyA0AQdsiIgIiICIiAiLp8x5tpcPj4lbM2Mfhbzc7sxo1d+1kHcLL5v2kUWF+GqkvLa4iYN55HlccmA9XEKd1W0LFMce6nwKF0FOdDUO0cB5kv8Adj+Vu87oVzKPZvhmDNFbjk4nmJLvvNWudzO5Hq6Z3c353sEHAfj2N5g0oGexUbjbiFxaS35/efyPuADyKPyxguBePFZTW1fPhkb+v+Xew9XlfCv2m4ljMho8BgdDFyMmgcB1c/3YRbyHi6HyXc5a2GUtKPa8ZlE72+N4c7dhb1Ly6xk11uSB1BQdPHtBxfFjwsBpRTU7dA8NbYAeRe8CNvytF/VWDLENUymjbiMkclQAd90Ys066eQ1ta5AA7KY5k25xRWo8BgEzx4WO3CIxbyijbZz+3uj1TLOXMw1NTHXVtWadocCYnHQsBuWmGOzLEXGpDvrqgsaIiAiIgIi/HOsLnQBBC/tB5GazdxaAW3nBlQB5kjwS9uW6f091NMgZvfhdbHVN1Z7srfzRutvD1Fg4d2hWDaptdoTTzYdC0VbpGlji02jYfJwdrvua4NItpcc/JefEHt+nqGyMbJGQ5rwHNI5FrhcEdiCCvoo3sBz7xozhVQ7xxAugJ/FHfxR9y29x8N/yqyIJxtM2s/w2QUVJEZqt4BFwd1u/o3QayOJ/CP38liBswxrGN2bFajhNJBDJCSWg8y2KMbjDbyJaVv8AbHks19Hx4LippbyRkXuWjV7Bbz0Dh3aOpXP2W50GKUDJXkGePwTjl4wNH26OFndL7w8kH7k3ZpR4UwOYwPmAu6eQDe5a7vlG3sPqTzXQ5u2501K409A01c/Ibh+7Dum8Ll57NBHcLu875BkxSRrZK2WGlDbOgjaBvu3tXOdfUWsLEEC11jqjNGE4CPZ8HhFVWOFiWEyG/wAcgB/0M/6IOu/+D4vjzhPi83stNfeEViLN+GK/hPxPO96r6SZpwXADw8Mh9sqgLGXeDrHlYyEWHoxttNV8q/L+L4nGZ8cq2YfRmxLHEMFjyBjDh+z3X7LNQYxTUkzYMtUz6mq1HtU0fFf81PHbdYPiLb259UHY4/FiWJs9pxyoZh9FzbG+7d4DX7uAHflf5je+mi+OF7SH00QwzLNPM4uO8ZJRxZXOIAc5kbbsYLNHUdvNaHAtitVXyitzDUPLjb7oO3n28mud7sY+Ft+fMFVjL2VaXD2GOihZE06utcl3Tec4lzrXPMoOBkKfEHUoOMMjbNfTdIuWnUcRrRutcOWh+gPPSoiAiIgL41dWyFjpZnNYxou5ziGgAeZJ0AWKzptepMP3oYj7RU8hFGbgOva0jhcNPw6u7LI0uTsTx94qMce+lpAbsp2+AkfKfd8/G+7ugAOgcnMm2x9RJ7Dl6F00ziQJS2405ujaeY8951gLciF8sC2PNYXYlmaoErhZzmulO4Lf/bI629bQbos3TzC/vENoeF4I00mBQMnndYXjJc0uPIPkuXSno0XHlcLqKPIGLY/I2oxqV1PADdsZbum3SOLkzTTed4uXvIO0zFtrb4cPy5AZJD4GPEfhAtyhjAu63UgAW5EL45c2Jz1cvt2YpnPc7UxB93ekjxowD8rf3HJaWeqwjLERDGtExbbdB4k8nL3iT4Gnn+FvTosNPimMZocY6ZvstDcgm5awi/J77Xmd8IG7yuBzQanMe2PD8Kj9jwuNkr2aBsYDYWnzu4e8fPw3v5kFZWlyhi+ZCKjEZfZ6cO8DHMc0WN9YotN63Lfcb9zZUfJWyGiw20m7x6gf1ZADY/228meup7rcoM3k/Z/SYWy1LGOIWgPldq99udyfdBOu6LDl0WkREBERARdPmTNtLh0fFrZWxj8LebnW8mNGruY/5soRnXb1VVRMWH3poeW9oZXDqXco/RuvdBYM6bUaPCxuzP4k3lDHZz/V+tmD1N+gKgGedrFXihMbjwafyhYdD/mO0Mnpy7LGPeXElxJJ1JOtyeZK7/LGQq3EXAUkDiwnWRw3Yx1u86G3QXPZBnlocrZCrMTv7FCXNaQHPJDGAnu4i9uZAuVbco7AKSnAfiB9qk08OrI2nsAd5/1Nuyp9HRshY2KFjWMaLNa0BrQOgA0CDG7MtmUeEREvLJal/vSBtrNO792wnXdu299Lny0W4REBRGJgy9mLcHhoq8C3k1pc7QdBuSfsyRW5YPbNlMV+GvcwXmp7yx9SAPvGfVlzbq1qDczRB7Sxwu1wII6gixClub8fhy2I6fC8OBfMDaTddu87bhfq+V9wDu3GhHVaLZLmv+IYbE97t6aL7qbrvM91x67zN11+pK2aCF0mzbE8deKrHJ3QRXuyG3iAPkyO+7DpYXdd3UFVvLGUKXDYuFRRBgPvO5vcer3HV3M6ch5WXcogIiICIiAsPn7BMTrZGUtDNHTUjm/fSgni3ubsAGu7bd5EXubnyW4XGxKnfJE+OGQxPc0hkgaHFjiNHWOhsfJBNf4dhGV4hLJaWrt4S6zpnEj8A5Qs5+LTTS7jzy0tdi+aCWQN9loCbEkkNIB5Odbend2ADdBe3NaTCNjNPSyPxDG6kVRHicZfBH80pc4mQ8tCQPKxXFzVtvG82hy/Fx5D4WvDCWg+TYowAX2F9dALciEHf4LlDC8uQ+01D2cUDWeWxeTbVsLBct5nRoJtzJWTxna3XYrIaPLsEgHJ0xA37Hz18EDTr4ib9LFfTLWxWeskFbmKZ73OseFvkut+WR/4B8Lf3HJV7CcFgpIxDSRMiYPwsaBr1PU9zqgmWUNhEbH+1YxIaqZ3icwklm8eZe4nemPrYdiqvFEGNDGANa0AAAWAA5AAcgv7RAREQEX8yyhoLnEAAXJJsABzJJ5BS/Om3mlpQY8PtVTct4XETfV3OT0bp3CCj4pi0VLE6epkbHG3m5xsPTuT5DmovnH7RB8UWEx28uPKP+rI/wDYu/ZSfMmbqrEZOJWTOk1Ja29mNv5MaNG/79brl5V2f1uJn+UhJZexld4Yx6uPO3QXPZB02JYpLUyGapkfLI7m57i4+mvIduS0WUNmFdidnQRbkN9ZpPCz9Pm/6A/RXDJmw+joQJKoCqm6vb4G/Kw3B9Tf6KjNYAAALAaADp0QTXJ+wmjoyJKr+blH52gRj0jud489ST6BUljA0ANAAHIDQAdl/SICIiAiIgL8c24seRX6iCBbPXvwfMU+FA/czOLQCfIMMkDu7t07v6yr6oht4wp9LV0mNQDVrmNd/mROL4yeu8N5v6B1VkwrEmVMEdTEbslY17fR7QRfvqg5aIiAiIgIiICIiDD7Rdm8mLuiBrHwws96EMDmuNz4wd4WfY21uOltb9vlHIdJhce5SRjeI8crvFI75nW0HYWHZaFEBERARFn8157o8MbvVkoa4i7Y2+J7vRo8u5sO6DQKf562y0mGkwx/zFQLgsY4brT/AHH6gH4Rc9bKQ5521VeIF0VOTTU9/dYfG4fG8a/pFh1up7FE57g1gLnE2AAuSTyAA5lBps4bSazFDapk3Yr6Qx3awdLi93nuSfoury9lipxCXg0cTpHeduTR1e46NHqVTsibAJZSJsWJijtcQtcOIfnOojHbU/KrnhGCw0kYgpImRRjk1gtr1Pm49zcoJxknYLTUoEuI2qZtDu2PCaelj/iep07KpRxhoDWgADQACwA6AeS/pEBERAREQEREBERAREQdHnXLbcRoZ6N1rvYdwnykbqx3+oC/a6nn2f8AMrjHNhNRcSUzi5jXcwwutIy3wyf+fZV9QfaPRuwTG4MYgb9zM7ekA/Nynb6uYd4fET0QXhF8qWpbKxssZDmPaHNcORa4XBHYggr6oCIiAiIgIiICIvlU1LImGSVzWMaLuc4hoA6knQBB9VwcYxyCjjM1XKyJg83G30A5uPYXKlmdvtAwwh0OFN40nLjOFox3YOch/YeoUPx3MVRXScaslfK/yLjoB0aBo0dgAgqOdftBTSF0OFN4Ueo4zxeQ92A6MHqCfQqRVdW+Z5kme573G7nPcXOJ6knUrtMr5PqsSl4NHGXn8Tjoxo6vdyHpzPldXvImw2morTVu7UzixFx92wj8rT757u+gCCSZJ2QVmJbspbwKc/1ZAdR1jbzf66Dur/k3ZtR4UL0zN6UixmfZz+WoBtZgPQW73WqRAREQEREBERAREQEREBERAREQFm9oGUG4pQyUrrB/vQuP4ZWg7p9DctPZxWkRBJNg2bnPjkwiquJqW+4HaHhh1nMPdjzb0cB+FVtQvadhsmC4vDjtMLxSv+9aNPHu2kYdLfeM3iD+YOPkFa8OxBlREyeF29HI0OYerXC49PRByUREBERARZvOG0Ckwtm9VSXeR4YmWdI70F/CPiNgoBnzbHVYneKO9PT8jGxxJf8A5jrDeHwiw635oK/nrbVSYfvQ05FTUDTdYfA0/wBx400/KLnyNlAs2Z+rMTdeslJYDdsbfDG30aOZ7m57roqamfK8RxNc97jZrWguJPQAakqpZS+z9VVFpMQf7MzTwWD5CPPS+6z63PZBL6KhkneIoGPke7k1jS5x9ABcqx5F+z654bPi7iwaEQMPiI/uOHu/KNdeYKruVsl0mGx8OjiDSR4nnxPd8zjqettB0AXeIOJheFRUsTYKaNscbRo1osPXuep5lctEQEREBERAREQEREBERAREQEREBERAREQdHnTLbcRopqRwF3sPDJ/DI3Vju1nWv2v1U52BZle0TYPVXbJTuc6NruYG8RLH+l+tvjd0ViUK2x0T8KxSmxqkFjIfGByMjAAQe0kZsflcUF1RcHD8Yimp2VbHARPjEgcSAA0tvdx5Cw59LFTHPO32CnvDhYbUSechvwm/L5yH9h3KClY7mOnoY+NWSsiZ5bx1J6NaNXHsAVDs9bfpZ7wYUDDHyMrgOI75RqIx31d8qmtfiNVidRvSukqJ5DZoALj8rGjkOegFlS8ofZ5mmAlxOQwNPKNlnSfqOrWeniPWyCTky1MtzxJpZHd3ve4/uXFULKuwauqiH1VqWP4/FIR8LAdP1Fv1V6yxkejw1u7RwtY61nPPie75nnW3bQdl3yDNZP2e0eFttSx3kIs6V/ikd9fwjsLBaVEQEREBERAREQEREBERAREQEREBERAREQEREBERAWcz/lFuKUMlISGvNnROPJsjfdJ7HVp7OK0aIIINlWNzU8GHTTxMpI3EWbITZrnbxLwAOLYk7rSf25rdRbEMOFK2kLHkh7XvluBI8tDhYuLTus8XuttyHe9BRB02XcoUmHsDKOFkeli613u+Z58Tv3XcoiAiIgIiICIiAiIgIiICIiAiIgIiICIiAiIgIiI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4" name="AutoShape 4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6" name="AutoShape 6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8" name="AutoShape 8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70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24944"/>
            <a:ext cx="541834" cy="541834"/>
          </a:xfrm>
          <a:prstGeom prst="rect">
            <a:avLst/>
          </a:prstGeom>
          <a:noFill/>
        </p:spPr>
      </p:pic>
      <p:pic>
        <p:nvPicPr>
          <p:cNvPr id="49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89040"/>
            <a:ext cx="541834" cy="541834"/>
          </a:xfrm>
          <a:prstGeom prst="rect">
            <a:avLst/>
          </a:prstGeom>
          <a:noFill/>
        </p:spPr>
      </p:pic>
      <p:pic>
        <p:nvPicPr>
          <p:cNvPr id="55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653136"/>
            <a:ext cx="541834" cy="541834"/>
          </a:xfrm>
          <a:prstGeom prst="rect">
            <a:avLst/>
          </a:prstGeom>
          <a:noFill/>
        </p:spPr>
      </p:pic>
      <p:pic>
        <p:nvPicPr>
          <p:cNvPr id="56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589240"/>
            <a:ext cx="541834" cy="541834"/>
          </a:xfrm>
          <a:prstGeom prst="rect">
            <a:avLst/>
          </a:prstGeom>
          <a:noFill/>
        </p:spPr>
      </p:pic>
      <p:pic>
        <p:nvPicPr>
          <p:cNvPr id="57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31182"/>
            <a:ext cx="541834" cy="541834"/>
          </a:xfrm>
          <a:prstGeom prst="rect">
            <a:avLst/>
          </a:prstGeom>
          <a:noFill/>
        </p:spPr>
      </p:pic>
      <p:pic>
        <p:nvPicPr>
          <p:cNvPr id="58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95278"/>
            <a:ext cx="541834" cy="541834"/>
          </a:xfrm>
          <a:prstGeom prst="rect">
            <a:avLst/>
          </a:prstGeom>
          <a:noFill/>
        </p:spPr>
      </p:pic>
      <p:pic>
        <p:nvPicPr>
          <p:cNvPr id="59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31382"/>
            <a:ext cx="541834" cy="541834"/>
          </a:xfrm>
          <a:prstGeom prst="rect">
            <a:avLst/>
          </a:prstGeom>
          <a:noFill/>
        </p:spPr>
      </p:pic>
      <p:pic>
        <p:nvPicPr>
          <p:cNvPr id="60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96952"/>
            <a:ext cx="541834" cy="541834"/>
          </a:xfrm>
          <a:prstGeom prst="rect">
            <a:avLst/>
          </a:prstGeom>
          <a:noFill/>
        </p:spPr>
      </p:pic>
      <p:pic>
        <p:nvPicPr>
          <p:cNvPr id="61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33056"/>
            <a:ext cx="541834" cy="541834"/>
          </a:xfrm>
          <a:prstGeom prst="rect">
            <a:avLst/>
          </a:prstGeom>
          <a:noFill/>
        </p:spPr>
      </p:pic>
      <p:pic>
        <p:nvPicPr>
          <p:cNvPr id="62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96952"/>
            <a:ext cx="541834" cy="541834"/>
          </a:xfrm>
          <a:prstGeom prst="rect">
            <a:avLst/>
          </a:prstGeom>
          <a:noFill/>
        </p:spPr>
      </p:pic>
      <p:pic>
        <p:nvPicPr>
          <p:cNvPr id="63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541834" cy="541834"/>
          </a:xfrm>
          <a:prstGeom prst="rect">
            <a:avLst/>
          </a:prstGeom>
          <a:noFill/>
        </p:spPr>
      </p:pic>
      <p:pic>
        <p:nvPicPr>
          <p:cNvPr id="26" name="Picture 2" descr="https://encrypted-tbn2.google.com/images?q=tbn:ANd9GcS-BWif7axXb6DWPUqRsApVMiUT1msaNOiergT2LQUO1gpwIeN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852936"/>
            <a:ext cx="648072" cy="622602"/>
          </a:xfrm>
          <a:prstGeom prst="rect">
            <a:avLst/>
          </a:prstGeom>
          <a:noFill/>
        </p:spPr>
      </p:pic>
      <p:pic>
        <p:nvPicPr>
          <p:cNvPr id="27" name="Picture 2" descr="https://encrypted-tbn2.google.com/images?q=tbn:ANd9GcS-BWif7axXb6DWPUqRsApVMiUT1msaNOiergT2LQUO1gpwIeN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924944"/>
            <a:ext cx="648072" cy="622602"/>
          </a:xfrm>
          <a:prstGeom prst="rect">
            <a:avLst/>
          </a:prstGeom>
          <a:noFill/>
        </p:spPr>
      </p:pic>
      <p:pic>
        <p:nvPicPr>
          <p:cNvPr id="28" name="Picture 2" descr="https://encrypted-tbn2.google.com/images?q=tbn:ANd9GcS-BWif7axXb6DWPUqRsApVMiUT1msaNOiergT2LQUO1gpwIeN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996952"/>
            <a:ext cx="648072" cy="622602"/>
          </a:xfrm>
          <a:prstGeom prst="rect">
            <a:avLst/>
          </a:prstGeom>
          <a:noFill/>
        </p:spPr>
      </p:pic>
      <p:pic>
        <p:nvPicPr>
          <p:cNvPr id="29" name="Picture 2" descr="https://encrypted-tbn2.google.com/images?q=tbn:ANd9GcS-BWif7axXb6DWPUqRsApVMiUT1msaNOiergT2LQUO1gpwIeN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924944"/>
            <a:ext cx="648072" cy="62260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1036E-6 L 0.67136 0.453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0" y="22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1057E-6 L 0.59271 0.469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23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379E-6 L 0.49809 0.301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15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1036E-6 L 0.42326 0.46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23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60699E-6 L 0.31701 0.359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18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1  E" pathEditMode="relative" ptsTypes="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1  E" pathEditMode="relative" ptsTypes="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Airline Desk Example</a:t>
            </a:r>
            <a:endParaRPr lang="he-IL" dirty="0"/>
          </a:p>
        </p:txBody>
      </p:sp>
      <p:pic>
        <p:nvPicPr>
          <p:cNvPr id="1028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206" y="1412776"/>
            <a:ext cx="983122" cy="936104"/>
          </a:xfrm>
          <a:prstGeom prst="rect">
            <a:avLst/>
          </a:prstGeom>
          <a:noFill/>
        </p:spPr>
      </p:pic>
      <p:pic>
        <p:nvPicPr>
          <p:cNvPr id="6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006" y="1412776"/>
            <a:ext cx="983122" cy="936104"/>
          </a:xfrm>
          <a:prstGeom prst="rect">
            <a:avLst/>
          </a:prstGeom>
          <a:noFill/>
        </p:spPr>
      </p:pic>
      <p:pic>
        <p:nvPicPr>
          <p:cNvPr id="7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2814" y="1412776"/>
            <a:ext cx="983122" cy="936104"/>
          </a:xfrm>
          <a:prstGeom prst="rect">
            <a:avLst/>
          </a:prstGeom>
          <a:noFill/>
        </p:spPr>
      </p:pic>
      <p:pic>
        <p:nvPicPr>
          <p:cNvPr id="8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98" y="1412776"/>
            <a:ext cx="983122" cy="93610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25557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559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56176" y="2348880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utoShape 6" descr="data:image/jpeg;base64,/9j/4AAQSkZJRgABAQAAAQABAAD/2wCEAAkGBhQQERUPDhQVFRQVFxgaFhgYFhoXHRwYFhUYHRkWFx4aGyYfFxokGhcUHy8gLycpLTgsFx4yNjwqNSYrLikBCQoKDgwNGQ4MGiwfHiQ1NTE1NS0sLC41NS80LCk2KzUwNSwsKTQ1MzU1MDUzMDU2Mio1MDAzLDUyNTYwKSkpMP/AABEIAMkA+wMBIgACEQEDEQH/xAAcAAEBAQADAQEBAAAAAAAAAAAABwYEBQgDAQL/xABAEAABAwIDBgMFBgQFBAMAAAABAAIDBBEFBiEHEhMxUWEiQXEUMmJygQgjQlKCkRUkQ2Mzc5KxwaGistEWU4P/xAAWAQEBAQAAAAAAAAAAAAAAAAAABQT/xAAeEQEBAAIBBQEAAAAAAAAAAAAAAQIhBAMREhNhBf/aAAwDAQACEQMRAD8AuKIiAiIgIiICIiAiIgIiICIiAiIgIiICIiAixGcNr1Dh29GX8edunCiIJB6Pd7rPTn2Udxra/imKSiCi34Q7RsdOHF59XgbxPpujsgvmZM7UeHN3qydjDa4Z7zz6MHi+trLF0/2h8Pc1znMqGEOAa0saS5pIu4WdYW1JBPpfksHgOwOvqncWvkbAHG7t48WU+oBtc93X7Kp4LsXw2midG6HjOe0tdJKd51nCx3bWEZ6EAEdUGwwzFIqmJlRTvbJFILtcORH/AAb3BHMEEFcpeV8XxbEcBfPhEc72M4gex7bglpvZ0Zv4Q8W3h1bbrey7GM9nEaPhVMm/VQEh97bzmH3JD157pPVuvPUKGiIgIiICIiAiIgIiICIiAiIgIiICIiAiIgIiICLKZt2nUOGgtnlD5R/Rjs99+jhezP1EKI5m2u4ji0gpqFr4WONmxQXdI/5ntG8fQWHW6Cz5y2q0WGAtkk4s4/oxkOde/wCM8o/rr0BUVzDtXxLGH+y0jXRtfyipw4vcPicPE4W523R1C7zKP2eppSJcVk4TOZiYQ6Q9nO1az6bx9Fa8v5WpqCPhUULIx5kC7nd3uPicfUoIrlD7PMstpcUk4TTrwoyHP9HO1az6b30Vpy9lWmw+PhUULY2+ZGrnd3OPid9Su2WI2m7TGYPG1ojdJPKHGMEEMG7YFz3edrjwjX0uCg2dRUNjaXyOa1rRdznENAHUk6ALPYLtFoK2pdR0s7ZJWgnQHdcB7244iz7dvLUXAK87YxiuIYq7iV8zhGdQzk0Dy3YxoPLU6+q4/srqF0dZROLZYHB173vbmT25gjkQStE4/UuNz7aZby+lM5h32p32j8vB0VPiDfeY7gv7teC5n7OD/wDWpTs7zT/DcQhqifu77ko6xv0d620d6tC9FV7Isw4K7haceO7L/gmYdGn0kbuk9L9V5UmhcxxY8FrmkhwPMEGxB7grO1PbzTfUL9U72HZq9sw1sL3XlpTw3XOpZzid6bt2/wD5lURAREQEREBERAREQEREAr8BX6iAiIgIiICLoM1Z5pMMZv1koa612xt8Ujvlbz+psO6iWatuFbXv9mwtj4GO0G4N+Z/oWjwejde6Cy5x2i0eFsvUyb0tvDCyznn1F/APiNh68lD8xbY8SxR/s1C10LH3DY4A50rh0LwN4/pDVzcq7A6uqcJsTfwGON3NvvzOvrrzDCepJPUK7ZeyxTUEXBo4mxt87aucer3HVx9SgiOUPs+zzkTYq/gsOvDYQ6Q3/M7VrP8AuPorPlnJlJhrNyihay/vP957vmcdT6cugC7tEBERAWO2rZTGI4dKxrbzRAyw2577Bq0dd5u823UjotiiDypg9ZxYmuPvDR3qP/Ysfqv4xDGIo7ted4kWLRr9D5BazO+x+tbXyDC2Xpql29cOa0RkklzHXN2tBuRbyIGpC2OSNhFLSAS1+7VTc7EfdN9Gn/E9XadgqF5t8JJNpc/Ox9lyyuvjrfs4tk9nqTv/AHHEG5GWnR26LvDuRuLAjq0HTzxe3nK3suIe0sbaOqG/24rdJB9fC79ZXpVjA0ANAAHIDQfRZXadk7+KUD4GAcZpD4SdPG38N/iaXN+oPkp6ogOxrM/sOKRb5tFP9zJfkN8jcd2s8M16Fy9VLw89haSCCCDYg6EEeXYr1lsrzd/EsOjmkN5o/u5u72AeL9TS13qT0Qa9ERAREQEREBERAREQEREBFxcTxSKmjdNUyMjjbzc8gD015ntzUUzr9oB7yafBmEXNuO9t3HpwmHlfq6515BBXsxZspcPZxK2ZkYto0m7nfI0eJ30CimatvNVVv9nweN0TXGzXbofM8nlutFwz0G8e4XHy3sUrsSf7Xisr4Q83PEu+Z3qCfB+o37K05UyFR4Y21HEA4izpHeKR3q48h2Fh2QSDKuwqqrX+14zK+MPO85t96Z9/N7jcM+tzpawVky1kukw5u7RQtYT7z/ee75nOuSO3Jd4iAiIgIiICIiAiIgIiICIiDznt9yV7LVNxCFtoqkniW5CYan03x4vVr11GxfOZoMQbE91oKkiOS/IO14b+1nGxPRx6BehM9ZWbiVDNSOtvOF4yfwyN1YfS+h7Erx/LE6NxY8Frmkgg6EEGxB6EFB7fRZPZfmr+I4dDO915WjhzdeIzQk93N3X/AKlrEBERAREQEREBEWLzxtWo8LBY53GqPKGMi4P9w8oxy569AUGykkDQXOIAAJJJsABzJPkFLM67e6alvFhwFTLy372iafUayegsO6wdTjWL5ok4MDeHTX8QbdkTdecrzrIeR3deWjVSsk7EKSgLZqj+anGt3gcNp6sZrc93X5AiyCY4XlHFcySiprHvZASSJJAQwA+UEem96iw01N1acobMqLDADBHvyjnNJZz/ANJtZg7AD6rWIgIiICIiAiIgIiICIs1mzaHRYYD7VKOJa4iZ4pD08I90HqbBBpUWN2cbRhjEb3inkhdGQDfxsN/yvsLnTVttNOa2SAiIgIiIC8zbectey4kahjbR1Td8W5cRthJ9b7rj869MrLbR8ktxWidT6CVvjhcfKQA6H4XDwn1B8ggguxnO38OrhHM/dp6izJLnRrv6ch6WOhPRxPkvUa8Q1NO6N7o5Glr2OLXNIsQ5psQR5EEEL07sYzwMRoRFK69RTBrH9XMtZkne4Fj3aeoQUFERARF8qmpZG0ySuaxjRdznENAHUk6AIPqunzNm2mw2LjVsoYD7o5ucejGjV3l2HnZTXOv2gI4yYMIZxpL24rgdwH4G6OkPfQfMszlzZRiGMze24xJJExxuS/8AxXDpGw6RN6XAHQEIPpj21fEcZlNFg0T42O08H+K5vIl7/dhby5EfMV3uSfs/tYRUYw4SO58Fjju3/uP5vPYWHcqoYBlumwyDg0rGxRjVzidXH80jjq49z9LBY3N+3KkpCYqP+bnvazD92D3fY7x7Nv6hBQaemjp4xHG1kUbdGtaAxoF+QAsBqVyFCDlnF8fInxWX2Kj57huwWHmIybk/E8+elwrDlfBWUdLHTwyySsYPC+R++SDysRpujyA0AQdsiIgIiICIiAiLp8x5tpcPj4lbM2Mfhbzc7sxo1d+1kHcLL5v2kUWF+GqkvLa4iYN55HlccmA9XEKd1W0LFMce6nwKF0FOdDUO0cB5kv8Adj+Vu87oVzKPZvhmDNFbjk4nmJLvvNWudzO5Hq6Z3c353sEHAfj2N5g0oGexUbjbiFxaS35/efyPuADyKPyxguBePFZTW1fPhkb+v+Xew9XlfCv2m4ljMho8BgdDFyMmgcB1c/3YRbyHi6HyXc5a2GUtKPa8ZlE72+N4c7dhb1Ly6xk11uSB1BQdPHtBxfFjwsBpRTU7dA8NbYAeRe8CNvytF/VWDLENUymjbiMkclQAd90Ys066eQ1ta5AA7KY5k25xRWo8BgEzx4WO3CIxbyijbZz+3uj1TLOXMw1NTHXVtWadocCYnHQsBuWmGOzLEXGpDvrqgsaIiAiIgIi/HOsLnQBBC/tB5GazdxaAW3nBlQB5kjwS9uW6f091NMgZvfhdbHVN1Z7srfzRutvD1Fg4d2hWDaptdoTTzYdC0VbpGlji02jYfJwdrvua4NItpcc/JefEHt+nqGyMbJGQ5rwHNI5FrhcEdiCCvoo3sBz7xozhVQ7xxAugJ/FHfxR9y29x8N/yqyIJxtM2s/w2QUVJEZqt4BFwd1u/o3QayOJ/CP38liBswxrGN2bFajhNJBDJCSWg8y2KMbjDbyJaVv8AbHks19Hx4LippbyRkXuWjV7Bbz0Dh3aOpXP2W50GKUDJXkGePwTjl4wNH26OFndL7w8kH7k3ZpR4UwOYwPmAu6eQDe5a7vlG3sPqTzXQ5u2501K409A01c/Ibh+7Dum8Ll57NBHcLu875BkxSRrZK2WGlDbOgjaBvu3tXOdfUWsLEEC11jqjNGE4CPZ8HhFVWOFiWEyG/wAcgB/0M/6IOu/+D4vjzhPi83stNfeEViLN+GK/hPxPO96r6SZpwXADw8Mh9sqgLGXeDrHlYyEWHoxttNV8q/L+L4nGZ8cq2YfRmxLHEMFjyBjDh+z3X7LNQYxTUkzYMtUz6mq1HtU0fFf81PHbdYPiLb259UHY4/FiWJs9pxyoZh9FzbG+7d4DX7uAHflf5je+mi+OF7SH00QwzLNPM4uO8ZJRxZXOIAc5kbbsYLNHUdvNaHAtitVXyitzDUPLjb7oO3n28mud7sY+Ft+fMFVjL2VaXD2GOihZE06utcl3Tec4lzrXPMoOBkKfEHUoOMMjbNfTdIuWnUcRrRutcOWh+gPPSoiAiIgL41dWyFjpZnNYxou5ziGgAeZJ0AWKzptepMP3oYj7RU8hFGbgOva0jhcNPw6u7LI0uTsTx94qMce+lpAbsp2+AkfKfd8/G+7ugAOgcnMm2x9RJ7Dl6F00ziQJS2405ujaeY8951gLciF8sC2PNYXYlmaoErhZzmulO4Lf/bI629bQbos3TzC/vENoeF4I00mBQMnndYXjJc0uPIPkuXSno0XHlcLqKPIGLY/I2oxqV1PADdsZbum3SOLkzTTed4uXvIO0zFtrb4cPy5AZJD4GPEfhAtyhjAu63UgAW5EL45c2Jz1cvt2YpnPc7UxB93ekjxowD8rf3HJaWeqwjLERDGtExbbdB4k8nL3iT4Gnn+FvTosNPimMZocY6ZvstDcgm5awi/J77Xmd8IG7yuBzQanMe2PD8Kj9jwuNkr2aBsYDYWnzu4e8fPw3v5kFZWlyhi+ZCKjEZfZ6cO8DHMc0WN9YotN63Lfcb9zZUfJWyGiw20m7x6gf1ZADY/228meup7rcoM3k/Z/SYWy1LGOIWgPldq99udyfdBOu6LDl0WkREBERARdPmTNtLh0fFrZWxj8LebnW8mNGruY/5soRnXb1VVRMWH3poeW9oZXDqXco/RuvdBYM6bUaPCxuzP4k3lDHZz/V+tmD1N+gKgGedrFXihMbjwafyhYdD/mO0Mnpy7LGPeXElxJJ1JOtyeZK7/LGQq3EXAUkDiwnWRw3Yx1u86G3QXPZBnlocrZCrMTv7FCXNaQHPJDGAnu4i9uZAuVbco7AKSnAfiB9qk08OrI2nsAd5/1Nuyp9HRshY2KFjWMaLNa0BrQOgA0CDG7MtmUeEREvLJal/vSBtrNO792wnXdu299Lny0W4REBRGJgy9mLcHhoq8C3k1pc7QdBuSfsyRW5YPbNlMV+GvcwXmp7yx9SAPvGfVlzbq1qDczRB7Sxwu1wII6gixClub8fhy2I6fC8OBfMDaTddu87bhfq+V9wDu3GhHVaLZLmv+IYbE97t6aL7qbrvM91x67zN11+pK2aCF0mzbE8deKrHJ3QRXuyG3iAPkyO+7DpYXdd3UFVvLGUKXDYuFRRBgPvO5vcer3HV3M6ch5WXcogIiICIiAsPn7BMTrZGUtDNHTUjm/fSgni3ubsAGu7bd5EXubnyW4XGxKnfJE+OGQxPc0hkgaHFjiNHWOhsfJBNf4dhGV4hLJaWrt4S6zpnEj8A5Qs5+LTTS7jzy0tdi+aCWQN9loCbEkkNIB5Odbend2ADdBe3NaTCNjNPSyPxDG6kVRHicZfBH80pc4mQ8tCQPKxXFzVtvG82hy/Fx5D4WvDCWg+TYowAX2F9dALciEHf4LlDC8uQ+01D2cUDWeWxeTbVsLBct5nRoJtzJWTxna3XYrIaPLsEgHJ0xA37Hz18EDTr4ib9LFfTLWxWeskFbmKZ73OseFvkut+WR/4B8Lf3HJV7CcFgpIxDSRMiYPwsaBr1PU9zqgmWUNhEbH+1YxIaqZ3icwklm8eZe4nemPrYdiqvFEGNDGANa0AAAWAA5AAcgv7RAREQEX8yyhoLnEAAXJJsABzJJ5BS/Om3mlpQY8PtVTct4XETfV3OT0bp3CCj4pi0VLE6epkbHG3m5xsPTuT5DmovnH7RB8UWEx28uPKP+rI/wDYu/ZSfMmbqrEZOJWTOk1Ja29mNv5MaNG/79brl5V2f1uJn+UhJZexld4Yx6uPO3QXPZB02JYpLUyGapkfLI7m57i4+mvIduS0WUNmFdidnQRbkN9ZpPCz9Pm/6A/RXDJmw+joQJKoCqm6vb4G/Kw3B9Tf6KjNYAAALAaADp0QTXJ+wmjoyJKr+blH52gRj0jud489ST6BUljA0ANAAHIDQAdl/SICIiAiIgL8c24seRX6iCBbPXvwfMU+FA/czOLQCfIMMkDu7t07v6yr6oht4wp9LV0mNQDVrmNd/mROL4yeu8N5v6B1VkwrEmVMEdTEbslY17fR7QRfvqg5aIiAiIgIiICIiDD7Rdm8mLuiBrHwws96EMDmuNz4wd4WfY21uOltb9vlHIdJhce5SRjeI8crvFI75nW0HYWHZaFEBERARFn8157o8MbvVkoa4i7Y2+J7vRo8u5sO6DQKf562y0mGkwx/zFQLgsY4brT/AHH6gH4Rc9bKQ5521VeIF0VOTTU9/dYfG4fG8a/pFh1up7FE57g1gLnE2AAuSTyAA5lBps4bSazFDapk3Yr6Qx3awdLi93nuSfoury9lipxCXg0cTpHeduTR1e46NHqVTsibAJZSJsWJijtcQtcOIfnOojHbU/KrnhGCw0kYgpImRRjk1gtr1Pm49zcoJxknYLTUoEuI2qZtDu2PCaelj/iep07KpRxhoDWgADQACwA6AeS/pEBERAREQEREBERAREQdHnXLbcRoZ6N1rvYdwnykbqx3+oC/a6nn2f8AMrjHNhNRcSUzi5jXcwwutIy3wyf+fZV9QfaPRuwTG4MYgb9zM7ekA/Nynb6uYd4fET0QXhF8qWpbKxssZDmPaHNcORa4XBHYggr6oCIiAiIgIiICIvlU1LImGSVzWMaLuc4hoA6knQBB9VwcYxyCjjM1XKyJg83G30A5uPYXKlmdvtAwwh0OFN40nLjOFox3YOch/YeoUPx3MVRXScaslfK/yLjoB0aBo0dgAgqOdftBTSF0OFN4Ueo4zxeQ92A6MHqCfQqRVdW+Z5kme573G7nPcXOJ6knUrtMr5PqsSl4NHGXn8Tjoxo6vdyHpzPldXvImw2morTVu7UzixFx92wj8rT757u+gCCSZJ2QVmJbspbwKc/1ZAdR1jbzf66Dur/k3ZtR4UL0zN6UixmfZz+WoBtZgPQW73WqRAREQEREBERAREQEREBERAREQFm9oGUG4pQyUrrB/vQuP4ZWg7p9DctPZxWkRBJNg2bnPjkwiquJqW+4HaHhh1nMPdjzb0cB+FVtQvadhsmC4vDjtMLxSv+9aNPHu2kYdLfeM3iD+YOPkFa8OxBlREyeF29HI0OYerXC49PRByUREBERARZvOG0Ckwtm9VSXeR4YmWdI70F/CPiNgoBnzbHVYneKO9PT8jGxxJf8A5jrDeHwiw635oK/nrbVSYfvQ05FTUDTdYfA0/wBx400/KLnyNlAs2Z+rMTdeslJYDdsbfDG30aOZ7m57roqamfK8RxNc97jZrWguJPQAakqpZS+z9VVFpMQf7MzTwWD5CPPS+6z63PZBL6KhkneIoGPke7k1jS5x9ABcqx5F+z654bPi7iwaEQMPiI/uOHu/KNdeYKruVsl0mGx8OjiDSR4nnxPd8zjqettB0AXeIOJheFRUsTYKaNscbRo1osPXuep5lctEQEREBERAREQEREBERAREQEREBERAREQdHnTLbcRopqRwF3sPDJ/DI3Vju1nWv2v1U52BZle0TYPVXbJTuc6NruYG8RLH+l+tvjd0ViUK2x0T8KxSmxqkFjIfGByMjAAQe0kZsflcUF1RcHD8Yimp2VbHARPjEgcSAA0tvdx5Cw59LFTHPO32CnvDhYbUSechvwm/L5yH9h3KClY7mOnoY+NWSsiZ5bx1J6NaNXHsAVDs9bfpZ7wYUDDHyMrgOI75RqIx31d8qmtfiNVidRvSukqJ5DZoALj8rGjkOegFlS8ofZ5mmAlxOQwNPKNlnSfqOrWeniPWyCTky1MtzxJpZHd3ve4/uXFULKuwauqiH1VqWP4/FIR8LAdP1Fv1V6yxkejw1u7RwtY61nPPie75nnW3bQdl3yDNZP2e0eFttSx3kIs6V/ikd9fwjsLBaVEQEREBERAREQEREBERAREQEREBERAREQEREBERAWcz/lFuKUMlISGvNnROPJsjfdJ7HVp7OK0aIIINlWNzU8GHTTxMpI3EWbITZrnbxLwAOLYk7rSf25rdRbEMOFK2kLHkh7XvluBI8tDhYuLTus8XuttyHe9BRB02XcoUmHsDKOFkeli613u+Z58Tv3XcoiAiIgIiICIiAiIgIiICIiAiIgIiICIiAiIgIiI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4" name="AutoShape 4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6" name="AutoShape 6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8" name="AutoShape 8" descr="data:image/jpeg;base64,/9j/4AAQSkZJRgABAQAAAQABAAD/2wCEAAkGBhQSEBUUEhQVEBUVEBAWEBgUFBQQFhQYFBUVFBQWFRQXHSYfGBkmGRQVHy8hIycqLCwsFR8xNTAsNiYrLCoBCQoKDgwOGA8PGjMhHx8yKSwqLSwpLCw1KTUsLSwsKS0sLCwsLC4sKS0wLCwsLSwvLSowKS8sNSksLCkpKS4tKf/AABEIAOEA4QMBIgACEQEDEQH/xAAcAAACAgMBAQAAAAAAAAAAAAAAAQcIAgUGBAP/xABIEAABAwIBCQMIBwUHBAMAAAABAAIDBBEFBgcSEyExQVFhInGBCBQyQnKCkaEjUmKSorHBM0Nzg7IVFiQ0U7Phk6PC0RdEZP/EABsBAAIDAQEBAAAAAAAAAAAAAAACAQMEBQYH/8QANBEAAgECBAMGBAUFAQAAAAAAAAECAxEEEiExBUFRBhMiYXHRgZHB4TKhsfDxFCMzNFIV/9oADAMBAAIRAxEAPwCb0IQgAQhCABCEIAELGSQNBJsAASSTYADeSeAUZ5W5+KSmuylHnsouLtOhC09ZCO37gIPMIAk0lcfj+drDqQlr5xK8b2QDXOvyJHZB73BQFi+XWJ4tJqtKSQOPZgp2uaw97GbXDq4lbzJ/MJWzWNQ5lG3k466S3RjDojxcD0SynGO7A3mM+Ue8kilpGtHquneXnxZHa33iuQxDPXikp2VAhHKKONn4iC75qWsGzF4dCBrWvq3cTK8tb4Mj0fmSuxw3Julp/wBhTww24siY0+LgLn4rJPGQWyuNlKxnFsWqv3lfPf6pqHjwa3YsP7l4o7fS1h9qOUb/AGlbBLRWaXEWtojZCqH9ycUbtFJWDujl/RMVOLU3rV9Po8zUxgeB2K1tkKv/ANSS3iGQrDQZ48Vh2edGQDeJWRy/Elul8112C+UdMLCqpo5RxdC4xO+4/SBPiFMNfgkE4tNDFN/EjZJ/UFx+N5lcOnBLI3UrucLjbxjfdtu6yshxWk/xJr8wyM2eA55MNqrDX+bvPq1A1P49rD95drHKHAFpBBFwQbg9xG9Vzx7MJVx3dTSR1Tfqn6CT4OJYfvDuXMYZlJiODzaDTLTEG7opWnVu743bD7TdvIro069OqvBK4jTRbVCifI/P7TzWZWt80kNhptu6Bx6+tH43HVSpT1DXtDmOD2uALS0hwIO4gjYR3K0g+iEIQAIQhAAhCEANCEIASEIQAIQhAAtBldltTYdDrKh9ib6uNtjJIRwY3lzJsBzWjzk5z4sNiLGWlqnN+ij3hgO6SW25vIb3d1yoDw/Da7G607TPK6xlkebMjbfe4jYxg4NA7ggDYZZ5zKzFX6oXjhLgI4IruLzfZpkbZHdLW5BdRkRmFkkAlxBzoWmxELCNaf4jtoZ3C59lSXkJmzpsNZdo1tQR25nAaW3eIx+7b3bTxJXYWWedR7RJsazBMnKejj1dNCyFvHRG13V7/SeepJWyTQsUk3uOYpELJJZ5IkxSTKCs8kShLFZJLLIYxSIWRWJWaaJEvDiuDw1MZjniZMw+q8BwHUcWnqLFe5IrPmcXeLsySE8s8xBF5MPcXcTBI7b/AC5Dv7nfErism8uK7B5jG3Sa0O+lp5g7Rvx7JsWO6tt4q0Flz2VuRNPiEWjO2zwPopWgCSPuPFv2TsPftXXwvGZQahX1XXmvcSVPofbIfONTYnHeI6uVovLC8jTbzLfrsv6w8QF1aqZlFkrWYNUtfpObZ96eeK7Q63X1XW3tPXeNqmrNbnYbiAEFRox1QGy2xs4G9zBweN5b4jZcD08JxnFSg7plDViSUIQmAEIQgBoQhACQhCABcPnPzjMwyCzbPqZAdQw7Q0bjK8fVHAcTs522+XWWEeG0jp39p3owsvYySHc3oNhJPAA8bKtmF4fV47iR0naUkh0ppCOzDGLC9huaBYNbxNhxujYD65I5JVOM1ji57raWnVTvu7R0v6nm2xvTgArLZNZLwUEAhp2aDRtcTYvkduL5Hes78twsNiMmMmYaCmbBA3Ra3a4n0nuPpPeeLjbwsANgC2yzSlnduQ2wWQmgIyIgSSZWEjwASSABvJNgO88FVKPIYZSSilDhdpDgdxBuD3EJlZpIkRSTISWWW5IkimkVkkOYlCaj3KjPVR0kpia19U9ptJqtEMaRvbpuO0jjYEdb7FXGhOq7QVwulud+kVzeR+cCmxJp1Di2RovJFJZr2jdfYSHN6g99rhdIVjrU5U24zVmMncV1imksMxjx4thMVTE6GdgkjeLOaR8CDvBG8EbQVXPLrIObCphJG5zoS8GnmaS1zHDaGvI9GQWuCN9rjcQLMFeLFsKjqYXwzND43ts9p48iDwIO0HgQCtmA4jPCTs9YvdfVef6iyhmRyeaXOiK9nm9QQKpjb39ETtG97RuDwPSHiONpLVTMrcmp8IrRoOcAHCSkmHZJDT/W02BH6FWFzbZdsxOkD9jZo7NqWDg62x7R9R1iRysRwXu6c41IqcXdMytWOuQhCcBoQhACWL3gC52AbydgHUnkslF+fbLI01EKaN1parSDrb2wjY/7xIb3aaAInzlZYPxXELRaT4mO1VGwA9u7gC8N+s91rdNEcFOubXIduG0YYQDPJouqXDbd1tjAfqt3DmbnioxzC5Fa2Z1dK27ISW019xlt2n+602HV32VPiy1p65UMkZJpICWLAyuhK6Lq65B8ayrbFG+SQhrGMc97jua1oLnH4AqqucDOFNiU5JLmQNJ1EVyGgDc543OeeJ4bhsUy5+8dMOGCJps6pmaw+wwax/zDB3OKrYmgluQdNkPl1Phs4fE4ujJGuiJOhI3js3B9tzt46i4VqsLxNlRDHNEdKORjXsPRwvtHAjcRwIKperCeT5jhkoZadxuaeYFnRk13W7tNsh95U4mHhzIZErFYrIhYrkT3HEgoSWWQ5wmeDK00VARGS2adxiiI2FgteV46hpsDwLweCrIpQ8oDEi/EY4r7IaZn3pXFzj90M+Ci9d/BUlCkvPUpk7s2WT2OyUdTHPEbPjcD0cNzmO+yRcHvVtcLxFlRBHNHtZLGx7OdngEX67bHuVOFY/MbiRlwkNP7meaMdx0ZR/ukeCw8YpKVJVOaGpvWxICSyWK8fM0AUimUis0xjQZaZKx4hSuhfZrvShf/AKcgHZd3cCOIJ6Kv2SePT4PiV3gjQeYquP6zL2cBwJGxzTzA4FWeURZ9ckdKNlbGO0y0dTYb2H9m89zuzfk5vJd7gXEO7n/Tz2lt5P7/AKlNWN1cmuhrWTRtkjcHsexr43Dc5rhcEeC+6hryfcsdOJ9BIe1HpS09+LCfpGDucdL3zyUyr2pnGhCEAYudYXOwceiqhltjEmLYs4xXeJJWQUjfsB2jHv3aRJeeWmVPmd/KDzTCZiDZ8oEEXO8tw8jujDz4BRNmByd11c+pcLtpo+x/El0mt+DBIe8hJOWSLkwROmTGBMo6SKmj2tijDb7tJ297z1LiT4raJJrkqd3dlg7ppIVylYgd0XSui6szAQV5SVSdbRs4COof4udG3/wUMKZfKQhOvo38DDO0d7XsJ/rChpbKbvFCsFLXk6VRFdUM4OpA7xZKwD/cKiVSv5O0BOITv4NoyD3uljt/SUtb/HIFuWDWJKyWK4MmWiSJTSKyTYxWDPQ++NVPQU4H/Qj/APa4hSJn3otDFi7hLTwPHugxH/bUdr1FB3pR9EUPcFPHk8u/wlSP/wBMfzj/AOFA6sJmBoi3DpHn95VPt1DGMb/VpLFxV2w0vgND8RJhSTKxXh5mkCkU0isshjFeavoWTRPikGkyRjmPHNrhY/Ir0pLO5OLTjuhir0T5cHxYHaXUtRt4ayPj4Pjd+JWwoK1s0TJYzpMkYx7Dza8BzT8CFAuf3ALPgq2j0wYZT9pt3xk9S0vHuBdxmFx/X4ZqnG7qaV0fXQd24/zc33F9RwOJWKw8KvVa+vMwyVnYklCELYKQR5R+MXlpaYH0Y5Jnjq86tnyY/wCK6/Mfgwgwlj7WdUSSSu52vq2eGiy/vKIc9OIa7GqjiIxFE33I2l343OVjMncP83pIId2qp4WHvawB3zBWHGztBLqNHc2QKyusUArmxkOZoukCi6tUiBouldNNmAi3yg8HMmHxzAXNPONLoyUaBP3xH8VXZXOxjC2VMEkEouyWNzHjjZw3jkRvHUBVMysyVmw+pdBMNxJjdbsysv2XsPI8RwNwdy3YapmWXmK0aRT35PGDFtNUVBH7WVkbPZiBLiOmlJb3FDGTeTk1dUMggbpPcdp9VjfWe88Gjn4DaQFbLJ3AmUdLFTx+jEwNvuLjvc89XOJce9LjKijDL1CKNmSsUIXDlItApFCSzykSRLn/AMmzJTRVbBcwOLJvYkI0XdweLfzFAiubW0TJo3RyND2PY5r2nc5rhYgqAMqMx1XFMfMwKqEk6HbYyRgPB4eQD3jfyC7HD8ZDJ3c3ZrYrlHmiNIoi5wa0FxJAAG0knYAPFWzyLwHzKggp/WZGNZbi9xL5PxOI8AuBzZ5n3U0oqa3RMjDeGJpDwx313uGwuHAC4B233Wllc/i+MjUtSg7pbj0421YisUykV5qTLhJFNIrNIkSSaSzSGOUznYP5zhdQ0C7mM1sftRds272h48VGfk943qsRfAT2aiB1hzfD9I38Gt+KnSSMOBBFwQQ4cwdhHwVY8k5DR41Bw1WINjd7Os1Tvwkr2fZeu5UqlL/l3+f8GautUy2qEaKS9aUFTaoedY84HbrsVI8HVNh4WVqlVPIEaeNUp33rWu2dHF36K1QXH4lK0oosgZJpIXPUhxoukndOpEWHdF0roumzhYyXgxbBIKlmhURRzt3gSMD7Hm2/onqF7bpKO8tqgseDCMAp6VpbTQxwA+lq2Bul7R3u8V70Iuq5zb1ZKQJJpLPKRIJISJVEmSIoQks8pEiKCULFZpSGApFMrFZpMkCsUyUlmkxkIpFNJZZskCqv5wYzBjFVo7CKp0je99pR83K0CrbnkZbGJ+rKc/8AZYP0Xpey07YicesfqvcprLRFjf75Qc/mEKCP7wM5O+KF78ynO5vTq8apRutVtbz3kst81aoFVWcPNcd29kQ4r+FlT+WirULhcVupRfkWwGndK6FylIca82I4g2Fmk652hrQ0Xc9zjZrGDi4nZ+dgCV6FyOFVfnmJzvuDDQnUQgG96h7f8RIRza36Me0/mVoprNdvZEM6yBxLRpANdYXAOkAeQPHvX0WKarzkjRdK6FGcAQki6rckA0kXSJVTkSF0ihJUuRIJIQSqJSGAlYoQs0pEiKxcE0iVnkyTxx1o1hjdseG6TR9dl7aTe4kAjgSOYJ9RWiyygeKczwi81KTPEPrBgOtiP2Xx6bbc9E7wFs8MxFs8Mc0e1kkbHs7nAEX67beCmtTXdKpHZ6P1+/uCetj1JIQuZNjgq255XXxifoynH/ZYf1VkSqx5z59Zi9VbbaUMHuMZHb4tXqOy0b4mb6R+qKa+yNv/AGD9v8P/ACmpm/8AjxnIfJNfQDIQVnjozFjVVbZpujkb104mEke9pfBWRweuE1PFKNokhik++wO/VQ15R2FaNVTTgftIXxuPWJ2kL9bS/Lou5zNYprsIhF7uhdJC7pouLmD7j2Lj8Xh/aU+j/Usp7ncXQki684plo3OttUa5E0EkWHwV0bS+WQzy1cbRtqIpZnvsBxlYLOZz7TfX2SStRkjS6qihitbVMMR/lOcz/wAVso1slN+q+pFrmzo61ksbZI3B7HtDmOG0OBFwQvvdclXynDpTNtNFK+9S0D/KyPO2do/0XE9seq46Q3uXUxyBwBaQQQCCDcEHaCDxCSoreKOz2/fUEfS6RKV0XVDmSNJCEmYAQkhVuQ1gSQglUykSBKxQhUSkSCxTSVEpEgVihabH8f1GhHG3XVEptTxXte3pPefUibvLvAbSkhTlVlliTsfPHapz3tpYSWvkbed4/cQG4e/23WLGDnd25hXgzaMLKDUkk6iprIBflFM8D5Gy3ODYVqWu0nayWR2nUSEWMj7W2D1WADRa31QAN9ycMnaTVxP3DTqqyXZyknkc38JafFX1a0Fh50obJx16vW79OnuKlrc2iEJEriNlgnG2/dxVYcHZ59jUfHX4iHO9l02m78N1PuX+MCmw2pl3HUuYz25fo227i6/gojzB4LrsV1vq08Mj7/aeNUwd9nuPur3XZWi1TqVXzaXy/lGau9Uiy2mhCF7EznA57cA85wmRzRd9O5s7O5t2yju0HOPuhRxmAyg0KialcdkzBJF7cV9IDvYSf5asDPAHtLXDSa5pa4HcQRYj4FVPxamkwfF3Bl701QHRX9eM9pl+YdG6x7yqMRSValKHUlOzuWlumvHhmJMqIY5ojpMkja9h6OFxfrwPUFeteDbcW4vkahpNbZCEZwFJGHAggEEEEEXBB2EEHeLLiZ2S4S4vja+ow83L42duSiJ2udED6cHEs3t3jZdduhX0sRkumrp7r98yGjzYZisVRE2WB7ZY3C7XNNwenQ8wdo4r1XXBYzkTNTSOqcIeIJHHSnpnf5efqG7o39RYdW8ccAztwPeYK1rsOqWnReya4jv0kPo+9boSr5YfOs9DxLpzXqvqiL20Z36V1jHICAQQQRcEbQRzB4hZErnyk1uOCErpKtzAZKSEiVU5EgShJCplIkEiVpsocrqaiZpVMrY7jst9KR/sxjae/d1XFQ5QYji5tRNOHUhJBqHi8zxx1QG4+zu+vwWilgqlWOeXhj/09F9/gQ5JHR5QZZaEvmlGwVVY4egD9HAOMlQ8ei0b9Hedm64v7cncndRpSSv84qZQPOJnDa625kbfUiHBo7ztWeTWScFDFoQNN3G8r3HSkld9Z7uO87NwutwqMRiYRi6VD8PN85ey8vmCXNgVixlhYbgAB4LJC5LdywCsSUFYSyhoLnENABLidwAFyT0ASWcnZARHn9x2zYKVp2kmaUdBdkY+JkPgF0vk+5P6rD31DhZ1TKdH+HDdjfxmU/BQ3lDXyYripMYJM8zI6cHgy4ZHccNnaPeVarBsKZTU8UEfoRRMYzuaALnqbXPUr65w3C/0uFhSe9tfV6swzlmk2e1CELoCAog8oDI3WwMro23fDZk9uMTj2Xe68/B55KX18qqlbIxzHgPY9rmvadoc1wIcD0IKAIQzEZYXa6hkO0aUlLc7xvljHcbvA6v5KY7qsGWWT0uDYlaMuaGvEtHJzbfs35uaQWuHG3IqwGRWVbMQpGTtsHejMwfu5AO03u3EdCF5PjWD7uXfx2e/k/uX05X0N/dF0kXXnsxaO6LpITZmA7rR5TZG0tezRqIw4gWY9vZkZ7L+XQ3HRbtF1MK06cs0HZha5DVTm9xXDSXYZUuniBvq7hru4wvvG/vFj0Xyps+FXTO1dfRjSG+2nTP7yx4IPhZTVdeatw6KZujLGyVvFsjGyD4OBXSXFIVNMRTUvNaMTI1szg6DPth7x9Jr4Dx0o9MeBjJv8FuYs62GOFxVsHtNlYfgWryYjmdw2Uk6kwk/6Uj2DwaSWj4LRyeT9SE9moqGjgDqnW8dEfknvwyfOUf38Q8aOrfnNw0f/ch8C535NWvq882GM3Tul3/s4pD83BoXPDyfKfjVTfcjC99FmHoGbXunm5hz2sB8GNB+aRw4VHecn8PsHjZrMT8oKEAinppJDwMr2xD4N0ifiF4YcoMexQWgYKKF37xrTA23SV93u72KTMHyIoqW2opomEesW6x//Ufd3zW7VE+I4Sj/AK9HXrLX8hsknuyO8mczsEL9dWPNfNvOnfVg8y1xJkPVxt0UhMYALDYBsA4C3ADksklxcVja2JearK/6IsjFLYEXSQsDdxgQSglYqqTJBRvnqyr1FIKWN1pKj07b2wj0vvHs9QHrucexuOkp5J5TZkbb9XHc1jepNgq4QxVGNYnb95PJt3lsUbePRjGDxtzK9R2d4Z39Xv5rww2839tyitOysd/5PmR2lI+vkGxmlFTX4vI+keO5p0ffdyU8rwYFgsdJTx08IsyJga3meJc7m4kknqSvevopkGhCEAJCEIA5HOZkM3E6MsFmzRkvpnHcHW2scfquAseRAPBV9yMypmwmtcJGuDdIx1kR2HsmxsOD2m9vEbirYKMM72a7z1hqaZv+KY3tNGzzhoG7+IBuPEC3KyVKcakXCSumCdjssNxKOoibLC4SRvbdjhuI/Q32EbwQQvUq2Zvc4UmGSmOUOfTuedbHudG7cXsB3O2WLeNuBVicPxKOeJssThJG9ocxzTcEH8jwI3heA4jgJ4OfWL2f0fma4SzHqQldF1ysw40JXRdGZANF1jdCVzJHpIukldI5BYaEkKtyJBCSLqtyAEkIVTYwIJQSsVW5ACwnnaxpc8hrWglznHRDQBckk7gAiaZrGlziGtaCXFxDQAN5JO4KBM52c01jjT05tTA9o7jOWnYTyjB2gcd54AdXhfC6mOqWWkVu+n3K5zUUeLOXl07EagRw383jcRC0XvK47NYRvub2aOA6khTFmgzef2fTGWUf4mYDWc4mek2Lvvtd1sPVXOZmc1Wq0a6sZaTY6ljcP2YO6V7frn1Rw377WmZfUqFCFCmqdNWSMTbbuwQhCuIGhCEAJCEIAEIQgCLc62aIVoNTSAMqQCXt2NbUW5nc2Tqd+48xEeSGW9ThM7o3NcWaZFRBJdhBGwltxdknXjxvsta5cZl9mxp8SZpH6GoAtHM0C+zc2Qeuz5jgeBrqUoVYuE1dMlNrY+uTOVdPXw62nfpbtNp2PjPJ7eHfuPAlbi6rDieCV+C1QJ04H3OqljN45Rx0XbnDm1wvzCkjJHPjFJaOubqH7BrWAmJ3tN3s8LjuXi+IcBq0rzw/ij05r3NMKqe5K10XXxpqpsjA+NzXscLtc0hzXDmCNhX1uvMScouz3Lh3Qki6rcgGhJCVzALoQhI5MkSEJXSXQDSJSWMsoa0ucQ1oF3EkAAcyTuCXWbsiTJa/HMeho4TLUPEbBuvvceDWN3ud0H5LhcrM9dPBdlIBVyDZp7WwtPtDbJ4WHVRW1tfjVVYadTJw9WOJpP3Y2fn1K9Rw3s5VrtTr+GPTm/b4lE6yWxscuc5E+JP1UYdFBpAMiG10hvsMlvSN9zRsHU7VIGanMyYi2rr29sWdBA4X0D6r5R9biGcOO3YOmzd5o4MPAlltUVVvTI7MV94iB4/bO09BsUgr39ChToQVOmrJGVtt3YIQhXEAhCEANCEIASEIQAIQhAAhCEAeXE8LiqIzFNGyWN3pNe0OB8Dx67wobyy8nsG8mHSW3nUynZ3Ry8O533lNyEAVIZUYlhEuj9PRuv6LgdW/rom7JO8XXd5P5/NgbWwEnZeSC23qYnH8neCnSvw+OeMxysZKx3pNe1r2nvBFlHGP5gKGYl0DpKNxvsadbHt+w/aO4OCxYrAYfFL+7C/ns/mNGbjsbPCM4dBUj6OpjB2dmV2of3WktfwuujY+4uNoO4jaD4qBcXzAYhESYTFVN4aL9U897JLAH3iuddk9itCdkNZTczEJQ0+/F2T8V52t2Wpy/wAVRr1V/YuVbqizyFWWnzm4nAbecyEje2ZrJT46xpK9bc9GJX/bRn+RF+gXOl2XxKfhnF/P2H7+JY+6RKrk7PTiXCWMd0EX6heSqzp4nNs85c2+4RNjiPhoNv8ANLHstinvOK+fsHfxLLE/8rRYtlzQ0wOuqYgR6rXCV/3GXPxCgH+ysWriAY62p5aYmc0eL+yFvcJzCYlLbWNipWk7dZIHuA9mPS29CQuhQ7KQjrVqX9Fb3EdfojpMez9xgFtHA554PnOg3v1bDc+JCj6ux/EcWl0Ppakk3bDE06Deurbs953xUv5P+T3RxWNTJJVuG9o+gj+DSXH7wUk4Vg0NNHq6eJkLPqxtDB3m289TtXosLwzC4XWlDXq9X8yqU5S3IUyM8n17rSYi/Vt2HUxEF56Pl3N7m37wpowXAIKSIRU0TIWDg0WuebjvcepJK2CF0BAQhCABCEIAEIQgBoQhACQhCABCEIAEIQgAQhCABCEIAEo+KEIA5HOV/lvFv9Sh7F/2J72oQpA+OCeg721K2az0Xe078moQoA7+RNCEACEIQAIQhAAhCEACEIQAIQhAAhCE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70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24944"/>
            <a:ext cx="541834" cy="541834"/>
          </a:xfrm>
          <a:prstGeom prst="rect">
            <a:avLst/>
          </a:prstGeom>
          <a:noFill/>
        </p:spPr>
      </p:pic>
      <p:pic>
        <p:nvPicPr>
          <p:cNvPr id="49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869160"/>
            <a:ext cx="541834" cy="541834"/>
          </a:xfrm>
          <a:prstGeom prst="rect">
            <a:avLst/>
          </a:prstGeom>
          <a:noFill/>
        </p:spPr>
      </p:pic>
      <p:pic>
        <p:nvPicPr>
          <p:cNvPr id="55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733256"/>
            <a:ext cx="541834" cy="541834"/>
          </a:xfrm>
          <a:prstGeom prst="rect">
            <a:avLst/>
          </a:prstGeom>
          <a:noFill/>
        </p:spPr>
      </p:pic>
      <p:pic>
        <p:nvPicPr>
          <p:cNvPr id="56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733256"/>
            <a:ext cx="541834" cy="541834"/>
          </a:xfrm>
          <a:prstGeom prst="rect">
            <a:avLst/>
          </a:prstGeom>
          <a:noFill/>
        </p:spPr>
      </p:pic>
      <p:pic>
        <p:nvPicPr>
          <p:cNvPr id="57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31182"/>
            <a:ext cx="541834" cy="541834"/>
          </a:xfrm>
          <a:prstGeom prst="rect">
            <a:avLst/>
          </a:prstGeom>
          <a:noFill/>
        </p:spPr>
      </p:pic>
      <p:pic>
        <p:nvPicPr>
          <p:cNvPr id="58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95278"/>
            <a:ext cx="541834" cy="541834"/>
          </a:xfrm>
          <a:prstGeom prst="rect">
            <a:avLst/>
          </a:prstGeom>
          <a:noFill/>
        </p:spPr>
      </p:pic>
      <p:pic>
        <p:nvPicPr>
          <p:cNvPr id="59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31382"/>
            <a:ext cx="541834" cy="541834"/>
          </a:xfrm>
          <a:prstGeom prst="rect">
            <a:avLst/>
          </a:prstGeom>
          <a:noFill/>
        </p:spPr>
      </p:pic>
      <p:pic>
        <p:nvPicPr>
          <p:cNvPr id="60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96952"/>
            <a:ext cx="541834" cy="541834"/>
          </a:xfrm>
          <a:prstGeom prst="rect">
            <a:avLst/>
          </a:prstGeom>
          <a:noFill/>
        </p:spPr>
      </p:pic>
      <p:pic>
        <p:nvPicPr>
          <p:cNvPr id="62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96952"/>
            <a:ext cx="541834" cy="541834"/>
          </a:xfrm>
          <a:prstGeom prst="rect">
            <a:avLst/>
          </a:prstGeom>
          <a:noFill/>
        </p:spPr>
      </p:pic>
      <p:pic>
        <p:nvPicPr>
          <p:cNvPr id="63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541834" cy="541834"/>
          </a:xfrm>
          <a:prstGeom prst="rect">
            <a:avLst/>
          </a:prstGeom>
          <a:noFill/>
        </p:spPr>
      </p:pic>
      <p:pic>
        <p:nvPicPr>
          <p:cNvPr id="26" name="Picture 2" descr="https://encrypted-tbn2.google.com/images?q=tbn:ANd9GcS-BWif7axXb6DWPUqRsApVMiUT1msaNOiergT2LQUO1gpwIeN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852936"/>
            <a:ext cx="648072" cy="622602"/>
          </a:xfrm>
          <a:prstGeom prst="rect">
            <a:avLst/>
          </a:prstGeom>
          <a:noFill/>
        </p:spPr>
      </p:pic>
      <p:pic>
        <p:nvPicPr>
          <p:cNvPr id="27" name="Picture 2" descr="https://encrypted-tbn2.google.com/images?q=tbn:ANd9GcS-BWif7axXb6DWPUqRsApVMiUT1msaNOiergT2LQUO1gpwIeN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861048"/>
            <a:ext cx="648072" cy="622602"/>
          </a:xfrm>
          <a:prstGeom prst="rect">
            <a:avLst/>
          </a:prstGeom>
          <a:noFill/>
        </p:spPr>
      </p:pic>
      <p:pic>
        <p:nvPicPr>
          <p:cNvPr id="28" name="Picture 2" descr="https://encrypted-tbn2.google.com/images?q=tbn:ANd9GcS-BWif7axXb6DWPUqRsApVMiUT1msaNOiergT2LQUO1gpwIeN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733256"/>
            <a:ext cx="648072" cy="622602"/>
          </a:xfrm>
          <a:prstGeom prst="rect">
            <a:avLst/>
          </a:prstGeom>
          <a:noFill/>
        </p:spPr>
      </p:pic>
      <p:pic>
        <p:nvPicPr>
          <p:cNvPr id="29" name="Picture 2" descr="https://encrypted-tbn2.google.com/images?q=tbn:ANd9GcS-BWif7axXb6DWPUqRsApVMiUT1msaNOiergT2LQUO1gpwIeN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869160"/>
            <a:ext cx="648072" cy="622602"/>
          </a:xfrm>
          <a:prstGeom prst="rect">
            <a:avLst/>
          </a:prstGeom>
          <a:noFill/>
        </p:spPr>
      </p:pic>
      <p:pic>
        <p:nvPicPr>
          <p:cNvPr id="30" name="Picture 4" descr="https://encrypted-tbn1.google.com/images?q=tbn:ANd9GcTzgydFq5330Lh6chibb_svZyLWZTNhnx9BvgrNSr05ZQ78-B2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1412776"/>
            <a:ext cx="983122" cy="936104"/>
          </a:xfrm>
          <a:prstGeom prst="rect">
            <a:avLst/>
          </a:prstGeom>
          <a:noFill/>
        </p:spPr>
      </p:pic>
      <p:pic>
        <p:nvPicPr>
          <p:cNvPr id="31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834930"/>
            <a:ext cx="541834" cy="541834"/>
          </a:xfrm>
          <a:prstGeom prst="rect">
            <a:avLst/>
          </a:prstGeom>
          <a:noFill/>
        </p:spPr>
      </p:pic>
      <p:pic>
        <p:nvPicPr>
          <p:cNvPr id="32" name="Picture 10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33056"/>
            <a:ext cx="541834" cy="541834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7628523" y="2852936"/>
            <a:ext cx="12490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min.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1017" y="2891893"/>
            <a:ext cx="13837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min.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1340768"/>
            <a:ext cx="8892480" cy="43924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Domain Properties</a:t>
            </a:r>
          </a:p>
          <a:p>
            <a:pPr algn="ctr"/>
            <a:endParaRPr lang="en-US" sz="2800" u="sng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Heavy  &amp;  Light  customers.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Easy detection of heavy customers.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Moving customers between queues is cheap.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Heavy customers have special more efficient processing method.</a:t>
            </a:r>
            <a:endParaRPr lang="he-IL" sz="240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7452320" y="332656"/>
            <a:ext cx="1979712" cy="1440160"/>
          </a:xfrm>
          <a:prstGeom prst="cloudCallout">
            <a:avLst>
              <a:gd name="adj1" fmla="val -57821"/>
              <a:gd name="adj2" fmla="val 2695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Special training</a:t>
            </a:r>
            <a:endParaRPr lang="he-IL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2204864"/>
            <a:ext cx="1800200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packets</a:t>
            </a:r>
            <a:endParaRPr lang="he-IL" sz="2800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915816" y="2276872"/>
            <a:ext cx="1368152" cy="50405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067944" y="3140968"/>
            <a:ext cx="1368152" cy="50405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763688" y="3962400"/>
            <a:ext cx="1406232" cy="54672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35696" y="4461493"/>
            <a:ext cx="1800200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packets</a:t>
            </a:r>
            <a:endParaRPr lang="he-IL" sz="2800" dirty="0"/>
          </a:p>
        </p:txBody>
      </p:sp>
      <p:cxnSp>
        <p:nvCxnSpPr>
          <p:cNvPr id="46" name="Straight Connector 45"/>
          <p:cNvCxnSpPr>
            <a:endCxn id="45" idx="2"/>
          </p:cNvCxnSpPr>
          <p:nvPr/>
        </p:nvCxnSpPr>
        <p:spPr>
          <a:xfrm flipV="1">
            <a:off x="1619672" y="4984713"/>
            <a:ext cx="1116124" cy="36004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79712" y="3625860"/>
            <a:ext cx="1800200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packets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940357" y="2999291"/>
            <a:ext cx="1800200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packets</a:t>
            </a:r>
            <a:endParaRPr lang="he-IL" sz="28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7" grpId="1" animBg="1"/>
      <p:bldP spid="38" grpId="0" animBg="1"/>
      <p:bldP spid="45" grpId="0" animBg="1"/>
      <p:bldP spid="43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Some packets are much “heavier” than others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Snort-attack experiment</a:t>
            </a:r>
            <a:endParaRPr lang="he-I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s://encrypted-tbn1.google.com/images?q=tbn:ANd9GcTZdF-GlgeJcp5-6DJkcoHaeS3TAueVEUzqusoAi3Tyw_tUg5Nq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714875"/>
            <a:ext cx="2133600" cy="214312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7584" y="8068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Property 1 in Snort Attack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 smtClean="0">
              <a:solidFill>
                <a:srgbClr val="002060"/>
              </a:solidFill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7544" y="126876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DPI mechanism is a main bottleneck in Snort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Allows single step for each input symbol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Holds transition for each alphabet symbol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Snort uses Aho-Corasick DFA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01195" y="2583171"/>
            <a:ext cx="5561890" cy="3919976"/>
            <a:chOff x="-97617" y="2568740"/>
            <a:chExt cx="5561890" cy="3919976"/>
          </a:xfrm>
        </p:grpSpPr>
        <p:sp>
          <p:nvSpPr>
            <p:cNvPr id="11" name="Rectangle 10"/>
            <p:cNvSpPr/>
            <p:nvPr/>
          </p:nvSpPr>
          <p:spPr>
            <a:xfrm>
              <a:off x="63673" y="2600284"/>
              <a:ext cx="5400600" cy="3888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617" y="2640748"/>
              <a:ext cx="3009900" cy="360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743" y="2568740"/>
              <a:ext cx="2143125" cy="356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Cloud Callout 7"/>
          <p:cNvSpPr/>
          <p:nvPr/>
        </p:nvSpPr>
        <p:spPr>
          <a:xfrm>
            <a:off x="3073106" y="1355055"/>
            <a:ext cx="2088232" cy="1008112"/>
          </a:xfrm>
          <a:prstGeom prst="cloudCallout">
            <a:avLst>
              <a:gd name="adj1" fmla="val 67103"/>
              <a:gd name="adj2" fmla="val 9946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Fast &amp; Huge</a:t>
            </a:r>
            <a:endParaRPr lang="he-IL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2583" y="5733256"/>
            <a:ext cx="4464496" cy="1008112"/>
          </a:xfrm>
          <a:prstGeom prst="cloudCallout">
            <a:avLst>
              <a:gd name="adj1" fmla="val -24511"/>
              <a:gd name="adj2" fmla="val -10209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Best for normal traffic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Exposed to cache-miss attack</a:t>
            </a:r>
            <a:endParaRPr lang="he-IL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605" name="Group 604"/>
          <p:cNvGrpSpPr/>
          <p:nvPr/>
        </p:nvGrpSpPr>
        <p:grpSpPr>
          <a:xfrm>
            <a:off x="5714777" y="2638634"/>
            <a:ext cx="3299344" cy="3464931"/>
            <a:chOff x="336552" y="1772816"/>
            <a:chExt cx="3299344" cy="3464931"/>
          </a:xfrm>
        </p:grpSpPr>
        <p:sp>
          <p:nvSpPr>
            <p:cNvPr id="606" name="Freeform 605"/>
            <p:cNvSpPr/>
            <p:nvPr/>
          </p:nvSpPr>
          <p:spPr>
            <a:xfrm>
              <a:off x="1333854" y="2566737"/>
              <a:ext cx="2302042" cy="2671010"/>
            </a:xfrm>
            <a:custGeom>
              <a:avLst/>
              <a:gdLst>
                <a:gd name="connsiteX0" fmla="*/ 2302042 w 2302042"/>
                <a:gd name="connsiteY0" fmla="*/ 2671010 h 2671010"/>
                <a:gd name="connsiteX1" fmla="*/ 0 w 2302042"/>
                <a:gd name="connsiteY1" fmla="*/ 2654968 h 2671010"/>
                <a:gd name="connsiteX2" fmla="*/ 0 w 2302042"/>
                <a:gd name="connsiteY2" fmla="*/ 16042 h 2671010"/>
                <a:gd name="connsiteX3" fmla="*/ 449179 w 2302042"/>
                <a:gd name="connsiteY3" fmla="*/ 56147 h 2671010"/>
                <a:gd name="connsiteX4" fmla="*/ 946484 w 2302042"/>
                <a:gd name="connsiteY4" fmla="*/ 216568 h 2671010"/>
                <a:gd name="connsiteX5" fmla="*/ 1082842 w 2302042"/>
                <a:gd name="connsiteY5" fmla="*/ 8021 h 2671010"/>
                <a:gd name="connsiteX6" fmla="*/ 1299410 w 2302042"/>
                <a:gd name="connsiteY6" fmla="*/ 288758 h 2671010"/>
                <a:gd name="connsiteX7" fmla="*/ 1572126 w 2302042"/>
                <a:gd name="connsiteY7" fmla="*/ 0 h 2671010"/>
                <a:gd name="connsiteX8" fmla="*/ 2294021 w 2302042"/>
                <a:gd name="connsiteY8" fmla="*/ 0 h 2671010"/>
                <a:gd name="connsiteX9" fmla="*/ 2302042 w 2302042"/>
                <a:gd name="connsiteY9" fmla="*/ 2671010 h 267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2042" h="2671010">
                  <a:moveTo>
                    <a:pt x="2302042" y="2671010"/>
                  </a:moveTo>
                  <a:lnTo>
                    <a:pt x="0" y="2654968"/>
                  </a:lnTo>
                  <a:lnTo>
                    <a:pt x="0" y="16042"/>
                  </a:lnTo>
                  <a:lnTo>
                    <a:pt x="449179" y="56147"/>
                  </a:lnTo>
                  <a:lnTo>
                    <a:pt x="946484" y="216568"/>
                  </a:lnTo>
                  <a:lnTo>
                    <a:pt x="1082842" y="8021"/>
                  </a:lnTo>
                  <a:lnTo>
                    <a:pt x="1299410" y="288758"/>
                  </a:lnTo>
                  <a:lnTo>
                    <a:pt x="1572126" y="0"/>
                  </a:lnTo>
                  <a:lnTo>
                    <a:pt x="2294021" y="0"/>
                  </a:lnTo>
                  <a:cubicBezTo>
                    <a:pt x="2296695" y="890337"/>
                    <a:pt x="2299368" y="1780673"/>
                    <a:pt x="2302042" y="2671010"/>
                  </a:cubicBezTo>
                  <a:close/>
                </a:path>
              </a:pathLst>
            </a:cu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7" name="Freeform 606"/>
            <p:cNvSpPr/>
            <p:nvPr/>
          </p:nvSpPr>
          <p:spPr>
            <a:xfrm>
              <a:off x="1331640" y="1772816"/>
              <a:ext cx="2304256" cy="1080120"/>
            </a:xfrm>
            <a:custGeom>
              <a:avLst/>
              <a:gdLst>
                <a:gd name="connsiteX0" fmla="*/ 2341180 w 2341180"/>
                <a:gd name="connsiteY0" fmla="*/ 15766 h 930166"/>
                <a:gd name="connsiteX1" fmla="*/ 0 w 2341180"/>
                <a:gd name="connsiteY1" fmla="*/ 0 h 930166"/>
                <a:gd name="connsiteX2" fmla="*/ 0 w 2341180"/>
                <a:gd name="connsiteY2" fmla="*/ 685800 h 930166"/>
                <a:gd name="connsiteX3" fmla="*/ 709448 w 2341180"/>
                <a:gd name="connsiteY3" fmla="*/ 922283 h 930166"/>
                <a:gd name="connsiteX4" fmla="*/ 1135117 w 2341180"/>
                <a:gd name="connsiteY4" fmla="*/ 638504 h 930166"/>
                <a:gd name="connsiteX5" fmla="*/ 1481959 w 2341180"/>
                <a:gd name="connsiteY5" fmla="*/ 930166 h 930166"/>
                <a:gd name="connsiteX6" fmla="*/ 1726324 w 2341180"/>
                <a:gd name="connsiteY6" fmla="*/ 606973 h 930166"/>
                <a:gd name="connsiteX7" fmla="*/ 2049517 w 2341180"/>
                <a:gd name="connsiteY7" fmla="*/ 859221 h 930166"/>
                <a:gd name="connsiteX8" fmla="*/ 2286000 w 2341180"/>
                <a:gd name="connsiteY8" fmla="*/ 536028 h 930166"/>
                <a:gd name="connsiteX9" fmla="*/ 2325414 w 2341180"/>
                <a:gd name="connsiteY9" fmla="*/ 614855 h 930166"/>
                <a:gd name="connsiteX10" fmla="*/ 2341180 w 2341180"/>
                <a:gd name="connsiteY10" fmla="*/ 15766 h 930166"/>
                <a:gd name="connsiteX0" fmla="*/ 2341180 w 2341180"/>
                <a:gd name="connsiteY0" fmla="*/ 15766 h 930166"/>
                <a:gd name="connsiteX1" fmla="*/ 0 w 2341180"/>
                <a:gd name="connsiteY1" fmla="*/ 0 h 930166"/>
                <a:gd name="connsiteX2" fmla="*/ 0 w 2341180"/>
                <a:gd name="connsiteY2" fmla="*/ 685800 h 930166"/>
                <a:gd name="connsiteX3" fmla="*/ 709448 w 2341180"/>
                <a:gd name="connsiteY3" fmla="*/ 922283 h 930166"/>
                <a:gd name="connsiteX4" fmla="*/ 1135117 w 2341180"/>
                <a:gd name="connsiteY4" fmla="*/ 638504 h 930166"/>
                <a:gd name="connsiteX5" fmla="*/ 1481959 w 2341180"/>
                <a:gd name="connsiteY5" fmla="*/ 930166 h 930166"/>
                <a:gd name="connsiteX6" fmla="*/ 1726324 w 2341180"/>
                <a:gd name="connsiteY6" fmla="*/ 606973 h 930166"/>
                <a:gd name="connsiteX7" fmla="*/ 2049517 w 2341180"/>
                <a:gd name="connsiteY7" fmla="*/ 859221 h 930166"/>
                <a:gd name="connsiteX8" fmla="*/ 2286000 w 2341180"/>
                <a:gd name="connsiteY8" fmla="*/ 536028 h 930166"/>
                <a:gd name="connsiteX9" fmla="*/ 2341180 w 2341180"/>
                <a:gd name="connsiteY9" fmla="*/ 792088 h 930166"/>
                <a:gd name="connsiteX10" fmla="*/ 2341180 w 2341180"/>
                <a:gd name="connsiteY10" fmla="*/ 15766 h 930166"/>
                <a:gd name="connsiteX0" fmla="*/ 2341180 w 2341180"/>
                <a:gd name="connsiteY0" fmla="*/ 15766 h 1008112"/>
                <a:gd name="connsiteX1" fmla="*/ 0 w 2341180"/>
                <a:gd name="connsiteY1" fmla="*/ 0 h 1008112"/>
                <a:gd name="connsiteX2" fmla="*/ 0 w 2341180"/>
                <a:gd name="connsiteY2" fmla="*/ 685800 h 1008112"/>
                <a:gd name="connsiteX3" fmla="*/ 709448 w 2341180"/>
                <a:gd name="connsiteY3" fmla="*/ 922283 h 1008112"/>
                <a:gd name="connsiteX4" fmla="*/ 1135117 w 2341180"/>
                <a:gd name="connsiteY4" fmla="*/ 638504 h 1008112"/>
                <a:gd name="connsiteX5" fmla="*/ 1481959 w 2341180"/>
                <a:gd name="connsiteY5" fmla="*/ 930166 h 1008112"/>
                <a:gd name="connsiteX6" fmla="*/ 1726324 w 2341180"/>
                <a:gd name="connsiteY6" fmla="*/ 606973 h 1008112"/>
                <a:gd name="connsiteX7" fmla="*/ 2049517 w 2341180"/>
                <a:gd name="connsiteY7" fmla="*/ 859221 h 1008112"/>
                <a:gd name="connsiteX8" fmla="*/ 1609388 w 2341180"/>
                <a:gd name="connsiteY8" fmla="*/ 1008112 h 1008112"/>
                <a:gd name="connsiteX9" fmla="*/ 2341180 w 2341180"/>
                <a:gd name="connsiteY9" fmla="*/ 792088 h 1008112"/>
                <a:gd name="connsiteX10" fmla="*/ 2341180 w 2341180"/>
                <a:gd name="connsiteY10" fmla="*/ 15766 h 1008112"/>
                <a:gd name="connsiteX0" fmla="*/ 2341180 w 2341180"/>
                <a:gd name="connsiteY0" fmla="*/ 15766 h 1008112"/>
                <a:gd name="connsiteX1" fmla="*/ 0 w 2341180"/>
                <a:gd name="connsiteY1" fmla="*/ 0 h 1008112"/>
                <a:gd name="connsiteX2" fmla="*/ 0 w 2341180"/>
                <a:gd name="connsiteY2" fmla="*/ 685800 h 1008112"/>
                <a:gd name="connsiteX3" fmla="*/ 709448 w 2341180"/>
                <a:gd name="connsiteY3" fmla="*/ 922283 h 1008112"/>
                <a:gd name="connsiteX4" fmla="*/ 1135117 w 2341180"/>
                <a:gd name="connsiteY4" fmla="*/ 638504 h 1008112"/>
                <a:gd name="connsiteX5" fmla="*/ 1481959 w 2341180"/>
                <a:gd name="connsiteY5" fmla="*/ 930166 h 1008112"/>
                <a:gd name="connsiteX6" fmla="*/ 1726324 w 2341180"/>
                <a:gd name="connsiteY6" fmla="*/ 606973 h 1008112"/>
                <a:gd name="connsiteX7" fmla="*/ 1609388 w 2341180"/>
                <a:gd name="connsiteY7" fmla="*/ 1008112 h 1008112"/>
                <a:gd name="connsiteX8" fmla="*/ 2341180 w 2341180"/>
                <a:gd name="connsiteY8" fmla="*/ 792088 h 1008112"/>
                <a:gd name="connsiteX9" fmla="*/ 2341180 w 2341180"/>
                <a:gd name="connsiteY9" fmla="*/ 15766 h 1008112"/>
                <a:gd name="connsiteX0" fmla="*/ 2341180 w 2341180"/>
                <a:gd name="connsiteY0" fmla="*/ 15766 h 1008112"/>
                <a:gd name="connsiteX1" fmla="*/ 0 w 2341180"/>
                <a:gd name="connsiteY1" fmla="*/ 0 h 1008112"/>
                <a:gd name="connsiteX2" fmla="*/ 0 w 2341180"/>
                <a:gd name="connsiteY2" fmla="*/ 685800 h 1008112"/>
                <a:gd name="connsiteX3" fmla="*/ 709448 w 2341180"/>
                <a:gd name="connsiteY3" fmla="*/ 922283 h 1008112"/>
                <a:gd name="connsiteX4" fmla="*/ 1135117 w 2341180"/>
                <a:gd name="connsiteY4" fmla="*/ 638504 h 1008112"/>
                <a:gd name="connsiteX5" fmla="*/ 1481959 w 2341180"/>
                <a:gd name="connsiteY5" fmla="*/ 930166 h 1008112"/>
                <a:gd name="connsiteX6" fmla="*/ 1389850 w 2341180"/>
                <a:gd name="connsiteY6" fmla="*/ 648072 h 1008112"/>
                <a:gd name="connsiteX7" fmla="*/ 1609388 w 2341180"/>
                <a:gd name="connsiteY7" fmla="*/ 1008112 h 1008112"/>
                <a:gd name="connsiteX8" fmla="*/ 2341180 w 2341180"/>
                <a:gd name="connsiteY8" fmla="*/ 792088 h 1008112"/>
                <a:gd name="connsiteX9" fmla="*/ 2341180 w 2341180"/>
                <a:gd name="connsiteY9" fmla="*/ 15766 h 1008112"/>
                <a:gd name="connsiteX0" fmla="*/ 2341180 w 2341180"/>
                <a:gd name="connsiteY0" fmla="*/ 15766 h 930166"/>
                <a:gd name="connsiteX1" fmla="*/ 0 w 2341180"/>
                <a:gd name="connsiteY1" fmla="*/ 0 h 930166"/>
                <a:gd name="connsiteX2" fmla="*/ 0 w 2341180"/>
                <a:gd name="connsiteY2" fmla="*/ 685800 h 930166"/>
                <a:gd name="connsiteX3" fmla="*/ 709448 w 2341180"/>
                <a:gd name="connsiteY3" fmla="*/ 922283 h 930166"/>
                <a:gd name="connsiteX4" fmla="*/ 1135117 w 2341180"/>
                <a:gd name="connsiteY4" fmla="*/ 638504 h 930166"/>
                <a:gd name="connsiteX5" fmla="*/ 1481959 w 2341180"/>
                <a:gd name="connsiteY5" fmla="*/ 930166 h 930166"/>
                <a:gd name="connsiteX6" fmla="*/ 1389850 w 2341180"/>
                <a:gd name="connsiteY6" fmla="*/ 648072 h 930166"/>
                <a:gd name="connsiteX7" fmla="*/ 1609388 w 2341180"/>
                <a:gd name="connsiteY7" fmla="*/ 792088 h 930166"/>
                <a:gd name="connsiteX8" fmla="*/ 2341180 w 2341180"/>
                <a:gd name="connsiteY8" fmla="*/ 792088 h 930166"/>
                <a:gd name="connsiteX9" fmla="*/ 2341180 w 2341180"/>
                <a:gd name="connsiteY9" fmla="*/ 15766 h 930166"/>
                <a:gd name="connsiteX0" fmla="*/ 2341180 w 2341180"/>
                <a:gd name="connsiteY0" fmla="*/ 15766 h 930166"/>
                <a:gd name="connsiteX1" fmla="*/ 0 w 2341180"/>
                <a:gd name="connsiteY1" fmla="*/ 0 h 930166"/>
                <a:gd name="connsiteX2" fmla="*/ 0 w 2341180"/>
                <a:gd name="connsiteY2" fmla="*/ 685800 h 930166"/>
                <a:gd name="connsiteX3" fmla="*/ 709448 w 2341180"/>
                <a:gd name="connsiteY3" fmla="*/ 922283 h 930166"/>
                <a:gd name="connsiteX4" fmla="*/ 1135117 w 2341180"/>
                <a:gd name="connsiteY4" fmla="*/ 638504 h 930166"/>
                <a:gd name="connsiteX5" fmla="*/ 1481959 w 2341180"/>
                <a:gd name="connsiteY5" fmla="*/ 930166 h 930166"/>
                <a:gd name="connsiteX6" fmla="*/ 1389850 w 2341180"/>
                <a:gd name="connsiteY6" fmla="*/ 792088 h 930166"/>
                <a:gd name="connsiteX7" fmla="*/ 1609388 w 2341180"/>
                <a:gd name="connsiteY7" fmla="*/ 792088 h 930166"/>
                <a:gd name="connsiteX8" fmla="*/ 2341180 w 2341180"/>
                <a:gd name="connsiteY8" fmla="*/ 792088 h 930166"/>
                <a:gd name="connsiteX9" fmla="*/ 2341180 w 2341180"/>
                <a:gd name="connsiteY9" fmla="*/ 15766 h 930166"/>
                <a:gd name="connsiteX0" fmla="*/ 2341180 w 2341180"/>
                <a:gd name="connsiteY0" fmla="*/ 15766 h 1080120"/>
                <a:gd name="connsiteX1" fmla="*/ 0 w 2341180"/>
                <a:gd name="connsiteY1" fmla="*/ 0 h 1080120"/>
                <a:gd name="connsiteX2" fmla="*/ 0 w 2341180"/>
                <a:gd name="connsiteY2" fmla="*/ 685800 h 1080120"/>
                <a:gd name="connsiteX3" fmla="*/ 709448 w 2341180"/>
                <a:gd name="connsiteY3" fmla="*/ 922283 h 1080120"/>
                <a:gd name="connsiteX4" fmla="*/ 1135117 w 2341180"/>
                <a:gd name="connsiteY4" fmla="*/ 638504 h 1080120"/>
                <a:gd name="connsiteX5" fmla="*/ 1316671 w 2341180"/>
                <a:gd name="connsiteY5" fmla="*/ 1080120 h 1080120"/>
                <a:gd name="connsiteX6" fmla="*/ 1389850 w 2341180"/>
                <a:gd name="connsiteY6" fmla="*/ 792088 h 1080120"/>
                <a:gd name="connsiteX7" fmla="*/ 1609388 w 2341180"/>
                <a:gd name="connsiteY7" fmla="*/ 792088 h 1080120"/>
                <a:gd name="connsiteX8" fmla="*/ 2341180 w 2341180"/>
                <a:gd name="connsiteY8" fmla="*/ 792088 h 1080120"/>
                <a:gd name="connsiteX9" fmla="*/ 2341180 w 2341180"/>
                <a:gd name="connsiteY9" fmla="*/ 15766 h 1080120"/>
                <a:gd name="connsiteX0" fmla="*/ 2341180 w 2341180"/>
                <a:gd name="connsiteY0" fmla="*/ 15766 h 1080120"/>
                <a:gd name="connsiteX1" fmla="*/ 0 w 2341180"/>
                <a:gd name="connsiteY1" fmla="*/ 0 h 1080120"/>
                <a:gd name="connsiteX2" fmla="*/ 0 w 2341180"/>
                <a:gd name="connsiteY2" fmla="*/ 685800 h 1080120"/>
                <a:gd name="connsiteX3" fmla="*/ 709448 w 2341180"/>
                <a:gd name="connsiteY3" fmla="*/ 922283 h 1080120"/>
                <a:gd name="connsiteX4" fmla="*/ 1135117 w 2341180"/>
                <a:gd name="connsiteY4" fmla="*/ 638504 h 1080120"/>
                <a:gd name="connsiteX5" fmla="*/ 1316671 w 2341180"/>
                <a:gd name="connsiteY5" fmla="*/ 1080120 h 1080120"/>
                <a:gd name="connsiteX6" fmla="*/ 1609388 w 2341180"/>
                <a:gd name="connsiteY6" fmla="*/ 792088 h 1080120"/>
                <a:gd name="connsiteX7" fmla="*/ 1609388 w 2341180"/>
                <a:gd name="connsiteY7" fmla="*/ 792088 h 1080120"/>
                <a:gd name="connsiteX8" fmla="*/ 2341180 w 2341180"/>
                <a:gd name="connsiteY8" fmla="*/ 792088 h 1080120"/>
                <a:gd name="connsiteX9" fmla="*/ 2341180 w 2341180"/>
                <a:gd name="connsiteY9" fmla="*/ 15766 h 1080120"/>
                <a:gd name="connsiteX0" fmla="*/ 2341180 w 2341180"/>
                <a:gd name="connsiteY0" fmla="*/ 15766 h 1080120"/>
                <a:gd name="connsiteX1" fmla="*/ 0 w 2341180"/>
                <a:gd name="connsiteY1" fmla="*/ 0 h 1080120"/>
                <a:gd name="connsiteX2" fmla="*/ 0 w 2341180"/>
                <a:gd name="connsiteY2" fmla="*/ 685800 h 1080120"/>
                <a:gd name="connsiteX3" fmla="*/ 709448 w 2341180"/>
                <a:gd name="connsiteY3" fmla="*/ 922283 h 1080120"/>
                <a:gd name="connsiteX4" fmla="*/ 1170313 w 2341180"/>
                <a:gd name="connsiteY4" fmla="*/ 792088 h 1080120"/>
                <a:gd name="connsiteX5" fmla="*/ 1316671 w 2341180"/>
                <a:gd name="connsiteY5" fmla="*/ 1080120 h 1080120"/>
                <a:gd name="connsiteX6" fmla="*/ 1609388 w 2341180"/>
                <a:gd name="connsiteY6" fmla="*/ 792088 h 1080120"/>
                <a:gd name="connsiteX7" fmla="*/ 1609388 w 2341180"/>
                <a:gd name="connsiteY7" fmla="*/ 792088 h 1080120"/>
                <a:gd name="connsiteX8" fmla="*/ 2341180 w 2341180"/>
                <a:gd name="connsiteY8" fmla="*/ 792088 h 1080120"/>
                <a:gd name="connsiteX9" fmla="*/ 2341180 w 2341180"/>
                <a:gd name="connsiteY9" fmla="*/ 15766 h 1080120"/>
                <a:gd name="connsiteX0" fmla="*/ 2341180 w 2341180"/>
                <a:gd name="connsiteY0" fmla="*/ 15766 h 1080120"/>
                <a:gd name="connsiteX1" fmla="*/ 0 w 2341180"/>
                <a:gd name="connsiteY1" fmla="*/ 0 h 1080120"/>
                <a:gd name="connsiteX2" fmla="*/ 0 w 2341180"/>
                <a:gd name="connsiteY2" fmla="*/ 685800 h 1080120"/>
                <a:gd name="connsiteX3" fmla="*/ 950775 w 2341180"/>
                <a:gd name="connsiteY3" fmla="*/ 1008112 h 1080120"/>
                <a:gd name="connsiteX4" fmla="*/ 1170313 w 2341180"/>
                <a:gd name="connsiteY4" fmla="*/ 792088 h 1080120"/>
                <a:gd name="connsiteX5" fmla="*/ 1316671 w 2341180"/>
                <a:gd name="connsiteY5" fmla="*/ 1080120 h 1080120"/>
                <a:gd name="connsiteX6" fmla="*/ 1609388 w 2341180"/>
                <a:gd name="connsiteY6" fmla="*/ 792088 h 1080120"/>
                <a:gd name="connsiteX7" fmla="*/ 1609388 w 2341180"/>
                <a:gd name="connsiteY7" fmla="*/ 792088 h 1080120"/>
                <a:gd name="connsiteX8" fmla="*/ 2341180 w 2341180"/>
                <a:gd name="connsiteY8" fmla="*/ 792088 h 1080120"/>
                <a:gd name="connsiteX9" fmla="*/ 2341180 w 2341180"/>
                <a:gd name="connsiteY9" fmla="*/ 15766 h 1080120"/>
                <a:gd name="connsiteX0" fmla="*/ 2341180 w 2341180"/>
                <a:gd name="connsiteY0" fmla="*/ 15766 h 1080120"/>
                <a:gd name="connsiteX1" fmla="*/ 0 w 2341180"/>
                <a:gd name="connsiteY1" fmla="*/ 0 h 1080120"/>
                <a:gd name="connsiteX2" fmla="*/ 0 w 2341180"/>
                <a:gd name="connsiteY2" fmla="*/ 685800 h 1080120"/>
                <a:gd name="connsiteX3" fmla="*/ 950775 w 2341180"/>
                <a:gd name="connsiteY3" fmla="*/ 1008112 h 1080120"/>
                <a:gd name="connsiteX4" fmla="*/ 1097133 w 2341180"/>
                <a:gd name="connsiteY4" fmla="*/ 792088 h 1080120"/>
                <a:gd name="connsiteX5" fmla="*/ 1316671 w 2341180"/>
                <a:gd name="connsiteY5" fmla="*/ 1080120 h 1080120"/>
                <a:gd name="connsiteX6" fmla="*/ 1609388 w 2341180"/>
                <a:gd name="connsiteY6" fmla="*/ 792088 h 1080120"/>
                <a:gd name="connsiteX7" fmla="*/ 1609388 w 2341180"/>
                <a:gd name="connsiteY7" fmla="*/ 792088 h 1080120"/>
                <a:gd name="connsiteX8" fmla="*/ 2341180 w 2341180"/>
                <a:gd name="connsiteY8" fmla="*/ 792088 h 1080120"/>
                <a:gd name="connsiteX9" fmla="*/ 2341180 w 2341180"/>
                <a:gd name="connsiteY9" fmla="*/ 15766 h 1080120"/>
                <a:gd name="connsiteX0" fmla="*/ 2341180 w 2341180"/>
                <a:gd name="connsiteY0" fmla="*/ 15766 h 1080120"/>
                <a:gd name="connsiteX1" fmla="*/ 0 w 2341180"/>
                <a:gd name="connsiteY1" fmla="*/ 0 h 1080120"/>
                <a:gd name="connsiteX2" fmla="*/ 0 w 2341180"/>
                <a:gd name="connsiteY2" fmla="*/ 685800 h 1080120"/>
                <a:gd name="connsiteX3" fmla="*/ 488389 w 2341180"/>
                <a:gd name="connsiteY3" fmla="*/ 850068 h 1080120"/>
                <a:gd name="connsiteX4" fmla="*/ 950775 w 2341180"/>
                <a:gd name="connsiteY4" fmla="*/ 1008112 h 1080120"/>
                <a:gd name="connsiteX5" fmla="*/ 1097133 w 2341180"/>
                <a:gd name="connsiteY5" fmla="*/ 792088 h 1080120"/>
                <a:gd name="connsiteX6" fmla="*/ 1316671 w 2341180"/>
                <a:gd name="connsiteY6" fmla="*/ 1080120 h 1080120"/>
                <a:gd name="connsiteX7" fmla="*/ 1609388 w 2341180"/>
                <a:gd name="connsiteY7" fmla="*/ 792088 h 1080120"/>
                <a:gd name="connsiteX8" fmla="*/ 1609388 w 2341180"/>
                <a:gd name="connsiteY8" fmla="*/ 792088 h 1080120"/>
                <a:gd name="connsiteX9" fmla="*/ 2341180 w 2341180"/>
                <a:gd name="connsiteY9" fmla="*/ 792088 h 1080120"/>
                <a:gd name="connsiteX10" fmla="*/ 2341180 w 2341180"/>
                <a:gd name="connsiteY10" fmla="*/ 15766 h 1080120"/>
                <a:gd name="connsiteX0" fmla="*/ 2341735 w 2341735"/>
                <a:gd name="connsiteY0" fmla="*/ 15766 h 1080120"/>
                <a:gd name="connsiteX1" fmla="*/ 555 w 2341735"/>
                <a:gd name="connsiteY1" fmla="*/ 0 h 1080120"/>
                <a:gd name="connsiteX2" fmla="*/ 0 w 2341735"/>
                <a:gd name="connsiteY2" fmla="*/ 720080 h 1080120"/>
                <a:gd name="connsiteX3" fmla="*/ 488944 w 2341735"/>
                <a:gd name="connsiteY3" fmla="*/ 850068 h 1080120"/>
                <a:gd name="connsiteX4" fmla="*/ 951330 w 2341735"/>
                <a:gd name="connsiteY4" fmla="*/ 1008112 h 1080120"/>
                <a:gd name="connsiteX5" fmla="*/ 1097688 w 2341735"/>
                <a:gd name="connsiteY5" fmla="*/ 792088 h 1080120"/>
                <a:gd name="connsiteX6" fmla="*/ 1317226 w 2341735"/>
                <a:gd name="connsiteY6" fmla="*/ 1080120 h 1080120"/>
                <a:gd name="connsiteX7" fmla="*/ 1609943 w 2341735"/>
                <a:gd name="connsiteY7" fmla="*/ 792088 h 1080120"/>
                <a:gd name="connsiteX8" fmla="*/ 1609943 w 2341735"/>
                <a:gd name="connsiteY8" fmla="*/ 792088 h 1080120"/>
                <a:gd name="connsiteX9" fmla="*/ 2341735 w 2341735"/>
                <a:gd name="connsiteY9" fmla="*/ 792088 h 1080120"/>
                <a:gd name="connsiteX10" fmla="*/ 2341735 w 2341735"/>
                <a:gd name="connsiteY10" fmla="*/ 15766 h 1080120"/>
                <a:gd name="connsiteX0" fmla="*/ 2341735 w 2341735"/>
                <a:gd name="connsiteY0" fmla="*/ 15766 h 1080120"/>
                <a:gd name="connsiteX1" fmla="*/ 555 w 2341735"/>
                <a:gd name="connsiteY1" fmla="*/ 0 h 1080120"/>
                <a:gd name="connsiteX2" fmla="*/ 0 w 2341735"/>
                <a:gd name="connsiteY2" fmla="*/ 792088 h 1080120"/>
                <a:gd name="connsiteX3" fmla="*/ 488944 w 2341735"/>
                <a:gd name="connsiteY3" fmla="*/ 850068 h 1080120"/>
                <a:gd name="connsiteX4" fmla="*/ 951330 w 2341735"/>
                <a:gd name="connsiteY4" fmla="*/ 1008112 h 1080120"/>
                <a:gd name="connsiteX5" fmla="*/ 1097688 w 2341735"/>
                <a:gd name="connsiteY5" fmla="*/ 792088 h 1080120"/>
                <a:gd name="connsiteX6" fmla="*/ 1317226 w 2341735"/>
                <a:gd name="connsiteY6" fmla="*/ 1080120 h 1080120"/>
                <a:gd name="connsiteX7" fmla="*/ 1609943 w 2341735"/>
                <a:gd name="connsiteY7" fmla="*/ 792088 h 1080120"/>
                <a:gd name="connsiteX8" fmla="*/ 1609943 w 2341735"/>
                <a:gd name="connsiteY8" fmla="*/ 792088 h 1080120"/>
                <a:gd name="connsiteX9" fmla="*/ 2341735 w 2341735"/>
                <a:gd name="connsiteY9" fmla="*/ 792088 h 1080120"/>
                <a:gd name="connsiteX10" fmla="*/ 2341735 w 2341735"/>
                <a:gd name="connsiteY10" fmla="*/ 15766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1735" h="1080120">
                  <a:moveTo>
                    <a:pt x="2341735" y="15766"/>
                  </a:moveTo>
                  <a:lnTo>
                    <a:pt x="555" y="0"/>
                  </a:lnTo>
                  <a:lnTo>
                    <a:pt x="0" y="792088"/>
                  </a:lnTo>
                  <a:lnTo>
                    <a:pt x="488944" y="850068"/>
                  </a:lnTo>
                  <a:lnTo>
                    <a:pt x="951330" y="1008112"/>
                  </a:lnTo>
                  <a:lnTo>
                    <a:pt x="1097688" y="792088"/>
                  </a:lnTo>
                  <a:lnTo>
                    <a:pt x="1317226" y="1080120"/>
                  </a:lnTo>
                  <a:lnTo>
                    <a:pt x="1609943" y="792088"/>
                  </a:lnTo>
                  <a:lnTo>
                    <a:pt x="1609943" y="792088"/>
                  </a:lnTo>
                  <a:lnTo>
                    <a:pt x="2341735" y="792088"/>
                  </a:lnTo>
                  <a:lnTo>
                    <a:pt x="2341735" y="15766"/>
                  </a:lnTo>
                  <a:close/>
                </a:path>
              </a:pathLst>
            </a:custGeom>
            <a:solidFill>
              <a:srgbClr val="92D05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8" name="Isosceles Triangle 607"/>
            <p:cNvSpPr/>
            <p:nvPr/>
          </p:nvSpPr>
          <p:spPr>
            <a:xfrm>
              <a:off x="1403648" y="1916832"/>
              <a:ext cx="2088232" cy="316835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9" name="Oval 608"/>
            <p:cNvSpPr/>
            <p:nvPr/>
          </p:nvSpPr>
          <p:spPr>
            <a:xfrm>
              <a:off x="1907704" y="371703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10" name="Oval 609"/>
            <p:cNvSpPr/>
            <p:nvPr/>
          </p:nvSpPr>
          <p:spPr>
            <a:xfrm>
              <a:off x="2051720" y="371703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11" name="Group 57"/>
            <p:cNvGrpSpPr/>
            <p:nvPr/>
          </p:nvGrpSpPr>
          <p:grpSpPr>
            <a:xfrm>
              <a:off x="2174652" y="2040528"/>
              <a:ext cx="525140" cy="812408"/>
              <a:chOff x="2174652" y="2040528"/>
              <a:chExt cx="525140" cy="812408"/>
            </a:xfrm>
          </p:grpSpPr>
          <p:sp>
            <p:nvSpPr>
              <p:cNvPr id="841" name="Oval 840"/>
              <p:cNvSpPr/>
              <p:nvPr/>
            </p:nvSpPr>
            <p:spPr>
              <a:xfrm>
                <a:off x="2394868" y="204052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2448208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43" name="Oval 842"/>
              <p:cNvSpPr/>
              <p:nvPr/>
            </p:nvSpPr>
            <p:spPr>
              <a:xfrm>
                <a:off x="2337212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44" name="Oval 843"/>
              <p:cNvSpPr/>
              <p:nvPr/>
            </p:nvSpPr>
            <p:spPr>
              <a:xfrm>
                <a:off x="2296572" y="232856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2255932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2215292" y="261659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2174652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2376200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2483768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2483768" y="234888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2592224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2483768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2339752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54" name="Oval 853"/>
              <p:cNvSpPr/>
              <p:nvPr/>
            </p:nvSpPr>
            <p:spPr>
              <a:xfrm>
                <a:off x="2448208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855" name="Straight Connector 854"/>
              <p:cNvCxnSpPr>
                <a:stCxn id="841" idx="3"/>
                <a:endCxn id="843" idx="0"/>
              </p:cNvCxnSpPr>
              <p:nvPr/>
            </p:nvCxnSpPr>
            <p:spPr>
              <a:xfrm flipH="1">
                <a:off x="2390996" y="2119335"/>
                <a:ext cx="19625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>
                <a:stCxn id="841" idx="5"/>
                <a:endCxn id="842" idx="0"/>
              </p:cNvCxnSpPr>
              <p:nvPr/>
            </p:nvCxnSpPr>
            <p:spPr>
              <a:xfrm>
                <a:off x="2486683" y="2119335"/>
                <a:ext cx="15309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>
                <a:stCxn id="843" idx="4"/>
                <a:endCxn id="844" idx="0"/>
              </p:cNvCxnSpPr>
              <p:nvPr/>
            </p:nvCxnSpPr>
            <p:spPr>
              <a:xfrm flipH="1">
                <a:off x="2350356" y="2276872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>
                <a:stCxn id="842" idx="4"/>
                <a:endCxn id="850" idx="0"/>
              </p:cNvCxnSpPr>
              <p:nvPr/>
            </p:nvCxnSpPr>
            <p:spPr>
              <a:xfrm>
                <a:off x="2501992" y="2276872"/>
                <a:ext cx="3556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>
                <a:stCxn id="844" idx="4"/>
                <a:endCxn id="845" idx="0"/>
              </p:cNvCxnSpPr>
              <p:nvPr/>
            </p:nvCxnSpPr>
            <p:spPr>
              <a:xfrm flipH="1">
                <a:off x="2309716" y="2420888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>
                <a:stCxn id="844" idx="4"/>
                <a:endCxn id="848" idx="0"/>
              </p:cNvCxnSpPr>
              <p:nvPr/>
            </p:nvCxnSpPr>
            <p:spPr>
              <a:xfrm>
                <a:off x="2350356" y="2420888"/>
                <a:ext cx="79628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>
                <a:stCxn id="850" idx="4"/>
                <a:endCxn id="849" idx="0"/>
              </p:cNvCxnSpPr>
              <p:nvPr/>
            </p:nvCxnSpPr>
            <p:spPr>
              <a:xfrm>
                <a:off x="2537552" y="2441208"/>
                <a:ext cx="0" cy="313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>
                <a:stCxn id="845" idx="4"/>
                <a:endCxn id="846" idx="0"/>
              </p:cNvCxnSpPr>
              <p:nvPr/>
            </p:nvCxnSpPr>
            <p:spPr>
              <a:xfrm flipH="1">
                <a:off x="2269076" y="2564904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>
                <a:stCxn id="845" idx="4"/>
                <a:endCxn id="853" idx="0"/>
              </p:cNvCxnSpPr>
              <p:nvPr/>
            </p:nvCxnSpPr>
            <p:spPr>
              <a:xfrm>
                <a:off x="2309716" y="2564904"/>
                <a:ext cx="8382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>
                <a:stCxn id="845" idx="5"/>
                <a:endCxn id="852" idx="0"/>
              </p:cNvCxnSpPr>
              <p:nvPr/>
            </p:nvCxnSpPr>
            <p:spPr>
              <a:xfrm>
                <a:off x="2347747" y="2551383"/>
                <a:ext cx="189805" cy="85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>
                <a:stCxn id="849" idx="4"/>
                <a:endCxn id="851" idx="0"/>
              </p:cNvCxnSpPr>
              <p:nvPr/>
            </p:nvCxnSpPr>
            <p:spPr>
              <a:xfrm>
                <a:off x="2537552" y="2564904"/>
                <a:ext cx="108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>
                <a:stCxn id="846" idx="4"/>
                <a:endCxn id="847" idx="0"/>
              </p:cNvCxnSpPr>
              <p:nvPr/>
            </p:nvCxnSpPr>
            <p:spPr>
              <a:xfrm flipH="1">
                <a:off x="2228436" y="2708920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>
                <a:stCxn id="852" idx="5"/>
                <a:endCxn id="854" idx="0"/>
              </p:cNvCxnSpPr>
              <p:nvPr/>
            </p:nvCxnSpPr>
            <p:spPr>
              <a:xfrm flipH="1">
                <a:off x="2501992" y="2715719"/>
                <a:ext cx="73591" cy="448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2" name="Group 58"/>
            <p:cNvGrpSpPr/>
            <p:nvPr/>
          </p:nvGrpSpPr>
          <p:grpSpPr>
            <a:xfrm>
              <a:off x="2843808" y="4293096"/>
              <a:ext cx="525140" cy="812408"/>
              <a:chOff x="2174652" y="2040528"/>
              <a:chExt cx="525140" cy="812408"/>
            </a:xfrm>
          </p:grpSpPr>
          <p:sp>
            <p:nvSpPr>
              <p:cNvPr id="814" name="Oval 813"/>
              <p:cNvSpPr/>
              <p:nvPr/>
            </p:nvSpPr>
            <p:spPr>
              <a:xfrm>
                <a:off x="2394868" y="204052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2448208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2337212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2296572" y="232856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2255932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2215292" y="261659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2174652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2376200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22" name="Oval 821"/>
              <p:cNvSpPr/>
              <p:nvPr/>
            </p:nvSpPr>
            <p:spPr>
              <a:xfrm>
                <a:off x="2483768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2483768" y="234888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2592224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2483768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2339752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2448208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828" name="Straight Connector 827"/>
              <p:cNvCxnSpPr>
                <a:stCxn id="814" idx="3"/>
                <a:endCxn id="816" idx="0"/>
              </p:cNvCxnSpPr>
              <p:nvPr/>
            </p:nvCxnSpPr>
            <p:spPr>
              <a:xfrm flipH="1">
                <a:off x="2390996" y="2119335"/>
                <a:ext cx="19625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>
                <a:stCxn id="814" idx="5"/>
                <a:endCxn id="815" idx="0"/>
              </p:cNvCxnSpPr>
              <p:nvPr/>
            </p:nvCxnSpPr>
            <p:spPr>
              <a:xfrm>
                <a:off x="2486683" y="2119335"/>
                <a:ext cx="15309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>
                <a:stCxn id="816" idx="4"/>
                <a:endCxn id="817" idx="0"/>
              </p:cNvCxnSpPr>
              <p:nvPr/>
            </p:nvCxnSpPr>
            <p:spPr>
              <a:xfrm flipH="1">
                <a:off x="2350356" y="2276872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>
                <a:stCxn id="815" idx="4"/>
                <a:endCxn id="823" idx="0"/>
              </p:cNvCxnSpPr>
              <p:nvPr/>
            </p:nvCxnSpPr>
            <p:spPr>
              <a:xfrm>
                <a:off x="2501992" y="2276872"/>
                <a:ext cx="3556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>
                <a:stCxn id="817" idx="4"/>
                <a:endCxn id="818" idx="0"/>
              </p:cNvCxnSpPr>
              <p:nvPr/>
            </p:nvCxnSpPr>
            <p:spPr>
              <a:xfrm flipH="1">
                <a:off x="2309716" y="2420888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>
                <a:stCxn id="817" idx="4"/>
                <a:endCxn id="821" idx="0"/>
              </p:cNvCxnSpPr>
              <p:nvPr/>
            </p:nvCxnSpPr>
            <p:spPr>
              <a:xfrm>
                <a:off x="2350356" y="2420888"/>
                <a:ext cx="79628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>
                <a:stCxn id="823" idx="4"/>
                <a:endCxn id="822" idx="0"/>
              </p:cNvCxnSpPr>
              <p:nvPr/>
            </p:nvCxnSpPr>
            <p:spPr>
              <a:xfrm>
                <a:off x="2537552" y="2441208"/>
                <a:ext cx="0" cy="313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>
                <a:stCxn id="818" idx="4"/>
                <a:endCxn id="819" idx="0"/>
              </p:cNvCxnSpPr>
              <p:nvPr/>
            </p:nvCxnSpPr>
            <p:spPr>
              <a:xfrm flipH="1">
                <a:off x="2269076" y="2564904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>
                <a:stCxn id="818" idx="4"/>
                <a:endCxn id="826" idx="0"/>
              </p:cNvCxnSpPr>
              <p:nvPr/>
            </p:nvCxnSpPr>
            <p:spPr>
              <a:xfrm>
                <a:off x="2309716" y="2564904"/>
                <a:ext cx="8382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>
                <a:stCxn id="818" idx="5"/>
                <a:endCxn id="825" idx="0"/>
              </p:cNvCxnSpPr>
              <p:nvPr/>
            </p:nvCxnSpPr>
            <p:spPr>
              <a:xfrm>
                <a:off x="2347747" y="2551383"/>
                <a:ext cx="189805" cy="85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>
                <a:stCxn id="822" idx="4"/>
                <a:endCxn id="824" idx="0"/>
              </p:cNvCxnSpPr>
              <p:nvPr/>
            </p:nvCxnSpPr>
            <p:spPr>
              <a:xfrm>
                <a:off x="2537552" y="2564904"/>
                <a:ext cx="108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>
                <a:stCxn id="819" idx="4"/>
                <a:endCxn id="820" idx="0"/>
              </p:cNvCxnSpPr>
              <p:nvPr/>
            </p:nvCxnSpPr>
            <p:spPr>
              <a:xfrm flipH="1">
                <a:off x="2228436" y="2708920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>
                <a:stCxn id="825" idx="5"/>
                <a:endCxn id="827" idx="0"/>
              </p:cNvCxnSpPr>
              <p:nvPr/>
            </p:nvCxnSpPr>
            <p:spPr>
              <a:xfrm flipH="1">
                <a:off x="2501992" y="2715719"/>
                <a:ext cx="73591" cy="448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3" name="Group 86"/>
            <p:cNvGrpSpPr/>
            <p:nvPr/>
          </p:nvGrpSpPr>
          <p:grpSpPr>
            <a:xfrm>
              <a:off x="1475656" y="4293096"/>
              <a:ext cx="525140" cy="812408"/>
              <a:chOff x="2174652" y="2040528"/>
              <a:chExt cx="525140" cy="812408"/>
            </a:xfrm>
          </p:grpSpPr>
          <p:sp>
            <p:nvSpPr>
              <p:cNvPr id="787" name="Oval 786"/>
              <p:cNvSpPr/>
              <p:nvPr/>
            </p:nvSpPr>
            <p:spPr>
              <a:xfrm>
                <a:off x="2394868" y="204052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2448208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2337212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2296572" y="232856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2255932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2215292" y="261659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2174652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2376200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2483768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2483768" y="234888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2592224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2483768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2339752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2448208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801" name="Straight Connector 800"/>
              <p:cNvCxnSpPr>
                <a:stCxn id="787" idx="3"/>
                <a:endCxn id="789" idx="0"/>
              </p:cNvCxnSpPr>
              <p:nvPr/>
            </p:nvCxnSpPr>
            <p:spPr>
              <a:xfrm flipH="1">
                <a:off x="2390996" y="2119335"/>
                <a:ext cx="19625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/>
              <p:cNvCxnSpPr>
                <a:stCxn id="787" idx="5"/>
                <a:endCxn id="788" idx="0"/>
              </p:cNvCxnSpPr>
              <p:nvPr/>
            </p:nvCxnSpPr>
            <p:spPr>
              <a:xfrm>
                <a:off x="2486683" y="2119335"/>
                <a:ext cx="15309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/>
              <p:cNvCxnSpPr>
                <a:stCxn id="789" idx="4"/>
                <a:endCxn id="790" idx="0"/>
              </p:cNvCxnSpPr>
              <p:nvPr/>
            </p:nvCxnSpPr>
            <p:spPr>
              <a:xfrm flipH="1">
                <a:off x="2350356" y="2276872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>
                <a:stCxn id="788" idx="4"/>
                <a:endCxn id="796" idx="0"/>
              </p:cNvCxnSpPr>
              <p:nvPr/>
            </p:nvCxnSpPr>
            <p:spPr>
              <a:xfrm>
                <a:off x="2501992" y="2276872"/>
                <a:ext cx="3556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>
                <a:stCxn id="790" idx="4"/>
                <a:endCxn id="791" idx="0"/>
              </p:cNvCxnSpPr>
              <p:nvPr/>
            </p:nvCxnSpPr>
            <p:spPr>
              <a:xfrm flipH="1">
                <a:off x="2309716" y="2420888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>
                <a:stCxn id="790" idx="4"/>
                <a:endCxn id="794" idx="0"/>
              </p:cNvCxnSpPr>
              <p:nvPr/>
            </p:nvCxnSpPr>
            <p:spPr>
              <a:xfrm>
                <a:off x="2350356" y="2420888"/>
                <a:ext cx="79628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>
                <a:stCxn id="796" idx="4"/>
                <a:endCxn id="795" idx="0"/>
              </p:cNvCxnSpPr>
              <p:nvPr/>
            </p:nvCxnSpPr>
            <p:spPr>
              <a:xfrm>
                <a:off x="2537552" y="2441208"/>
                <a:ext cx="0" cy="313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/>
              <p:cNvCxnSpPr>
                <a:stCxn id="791" idx="4"/>
                <a:endCxn id="792" idx="0"/>
              </p:cNvCxnSpPr>
              <p:nvPr/>
            </p:nvCxnSpPr>
            <p:spPr>
              <a:xfrm flipH="1">
                <a:off x="2269076" y="2564904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/>
              <p:cNvCxnSpPr>
                <a:stCxn id="791" idx="4"/>
                <a:endCxn id="799" idx="0"/>
              </p:cNvCxnSpPr>
              <p:nvPr/>
            </p:nvCxnSpPr>
            <p:spPr>
              <a:xfrm>
                <a:off x="2309716" y="2564904"/>
                <a:ext cx="8382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>
                <a:stCxn id="791" idx="5"/>
                <a:endCxn id="798" idx="0"/>
              </p:cNvCxnSpPr>
              <p:nvPr/>
            </p:nvCxnSpPr>
            <p:spPr>
              <a:xfrm>
                <a:off x="2347747" y="2551383"/>
                <a:ext cx="189805" cy="85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/>
              <p:cNvCxnSpPr>
                <a:stCxn id="795" idx="4"/>
                <a:endCxn id="797" idx="0"/>
              </p:cNvCxnSpPr>
              <p:nvPr/>
            </p:nvCxnSpPr>
            <p:spPr>
              <a:xfrm>
                <a:off x="2537552" y="2564904"/>
                <a:ext cx="108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/>
              <p:cNvCxnSpPr>
                <a:stCxn id="792" idx="4"/>
                <a:endCxn id="793" idx="0"/>
              </p:cNvCxnSpPr>
              <p:nvPr/>
            </p:nvCxnSpPr>
            <p:spPr>
              <a:xfrm flipH="1">
                <a:off x="2228436" y="2708920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/>
              <p:cNvCxnSpPr>
                <a:stCxn id="798" idx="5"/>
                <a:endCxn id="800" idx="0"/>
              </p:cNvCxnSpPr>
              <p:nvPr/>
            </p:nvCxnSpPr>
            <p:spPr>
              <a:xfrm flipH="1">
                <a:off x="2501992" y="2715719"/>
                <a:ext cx="73591" cy="448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" name="Group 114"/>
            <p:cNvGrpSpPr/>
            <p:nvPr/>
          </p:nvGrpSpPr>
          <p:grpSpPr>
            <a:xfrm flipH="1">
              <a:off x="1907704" y="4149080"/>
              <a:ext cx="504056" cy="812408"/>
              <a:chOff x="2174652" y="2040528"/>
              <a:chExt cx="525140" cy="812408"/>
            </a:xfrm>
          </p:grpSpPr>
          <p:sp>
            <p:nvSpPr>
              <p:cNvPr id="760" name="Oval 759"/>
              <p:cNvSpPr/>
              <p:nvPr/>
            </p:nvSpPr>
            <p:spPr>
              <a:xfrm>
                <a:off x="2394868" y="204052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1" name="Oval 760"/>
              <p:cNvSpPr/>
              <p:nvPr/>
            </p:nvSpPr>
            <p:spPr>
              <a:xfrm>
                <a:off x="2448208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2" name="Oval 761"/>
              <p:cNvSpPr/>
              <p:nvPr/>
            </p:nvSpPr>
            <p:spPr>
              <a:xfrm>
                <a:off x="2337212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2296572" y="232856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2255932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2215292" y="261659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2174652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2376200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2483768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2483768" y="234888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2592224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2483768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2339752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2448208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74" name="Straight Connector 773"/>
              <p:cNvCxnSpPr>
                <a:stCxn id="760" idx="3"/>
                <a:endCxn id="762" idx="0"/>
              </p:cNvCxnSpPr>
              <p:nvPr/>
            </p:nvCxnSpPr>
            <p:spPr>
              <a:xfrm flipH="1">
                <a:off x="2390996" y="2119335"/>
                <a:ext cx="19625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/>
              <p:cNvCxnSpPr>
                <a:stCxn id="760" idx="5"/>
                <a:endCxn id="761" idx="0"/>
              </p:cNvCxnSpPr>
              <p:nvPr/>
            </p:nvCxnSpPr>
            <p:spPr>
              <a:xfrm>
                <a:off x="2486683" y="2119335"/>
                <a:ext cx="15309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>
                <a:stCxn id="762" idx="4"/>
                <a:endCxn id="763" idx="0"/>
              </p:cNvCxnSpPr>
              <p:nvPr/>
            </p:nvCxnSpPr>
            <p:spPr>
              <a:xfrm flipH="1">
                <a:off x="2350356" y="2276872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>
                <a:stCxn id="761" idx="4"/>
                <a:endCxn id="769" idx="0"/>
              </p:cNvCxnSpPr>
              <p:nvPr/>
            </p:nvCxnSpPr>
            <p:spPr>
              <a:xfrm>
                <a:off x="2501992" y="2276872"/>
                <a:ext cx="3556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>
                <a:stCxn id="763" idx="4"/>
                <a:endCxn id="764" idx="0"/>
              </p:cNvCxnSpPr>
              <p:nvPr/>
            </p:nvCxnSpPr>
            <p:spPr>
              <a:xfrm flipH="1">
                <a:off x="2309716" y="2420888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>
                <a:stCxn id="763" idx="4"/>
                <a:endCxn id="767" idx="0"/>
              </p:cNvCxnSpPr>
              <p:nvPr/>
            </p:nvCxnSpPr>
            <p:spPr>
              <a:xfrm>
                <a:off x="2350356" y="2420888"/>
                <a:ext cx="79628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>
                <a:stCxn id="769" idx="4"/>
                <a:endCxn id="768" idx="0"/>
              </p:cNvCxnSpPr>
              <p:nvPr/>
            </p:nvCxnSpPr>
            <p:spPr>
              <a:xfrm>
                <a:off x="2537552" y="2441208"/>
                <a:ext cx="0" cy="313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/>
              <p:cNvCxnSpPr>
                <a:stCxn id="764" idx="4"/>
                <a:endCxn id="765" idx="0"/>
              </p:cNvCxnSpPr>
              <p:nvPr/>
            </p:nvCxnSpPr>
            <p:spPr>
              <a:xfrm flipH="1">
                <a:off x="2269076" y="2564904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/>
              <p:cNvCxnSpPr>
                <a:stCxn id="764" idx="4"/>
                <a:endCxn id="772" idx="0"/>
              </p:cNvCxnSpPr>
              <p:nvPr/>
            </p:nvCxnSpPr>
            <p:spPr>
              <a:xfrm>
                <a:off x="2309716" y="2564904"/>
                <a:ext cx="8382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/>
              <p:cNvCxnSpPr>
                <a:stCxn id="764" idx="5"/>
                <a:endCxn id="771" idx="0"/>
              </p:cNvCxnSpPr>
              <p:nvPr/>
            </p:nvCxnSpPr>
            <p:spPr>
              <a:xfrm>
                <a:off x="2347747" y="2551383"/>
                <a:ext cx="189805" cy="85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Straight Connector 783"/>
              <p:cNvCxnSpPr>
                <a:stCxn id="768" idx="4"/>
                <a:endCxn id="770" idx="0"/>
              </p:cNvCxnSpPr>
              <p:nvPr/>
            </p:nvCxnSpPr>
            <p:spPr>
              <a:xfrm>
                <a:off x="2537552" y="2564904"/>
                <a:ext cx="108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/>
              <p:cNvCxnSpPr>
                <a:stCxn id="765" idx="4"/>
                <a:endCxn id="766" idx="0"/>
              </p:cNvCxnSpPr>
              <p:nvPr/>
            </p:nvCxnSpPr>
            <p:spPr>
              <a:xfrm flipH="1">
                <a:off x="2228436" y="2708920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/>
              <p:cNvCxnSpPr>
                <a:stCxn id="771" idx="5"/>
                <a:endCxn id="773" idx="0"/>
              </p:cNvCxnSpPr>
              <p:nvPr/>
            </p:nvCxnSpPr>
            <p:spPr>
              <a:xfrm flipH="1">
                <a:off x="2501992" y="2715719"/>
                <a:ext cx="73591" cy="448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5" name="Group 142"/>
            <p:cNvGrpSpPr/>
            <p:nvPr/>
          </p:nvGrpSpPr>
          <p:grpSpPr>
            <a:xfrm flipH="1">
              <a:off x="2312593" y="4362890"/>
              <a:ext cx="504056" cy="812408"/>
              <a:chOff x="2174652" y="2040528"/>
              <a:chExt cx="525140" cy="812408"/>
            </a:xfrm>
          </p:grpSpPr>
          <p:sp>
            <p:nvSpPr>
              <p:cNvPr id="733" name="Oval 732"/>
              <p:cNvSpPr/>
              <p:nvPr/>
            </p:nvSpPr>
            <p:spPr>
              <a:xfrm>
                <a:off x="2394868" y="204052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2448208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2337212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2296572" y="232856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2255932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2215292" y="261659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2174652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2376200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2483768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2483768" y="234888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2592224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2483768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2339752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2448208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47" name="Straight Connector 746"/>
              <p:cNvCxnSpPr>
                <a:stCxn id="733" idx="3"/>
                <a:endCxn id="735" idx="0"/>
              </p:cNvCxnSpPr>
              <p:nvPr/>
            </p:nvCxnSpPr>
            <p:spPr>
              <a:xfrm flipH="1">
                <a:off x="2390996" y="2119335"/>
                <a:ext cx="19625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>
                <a:stCxn id="733" idx="5"/>
                <a:endCxn id="734" idx="0"/>
              </p:cNvCxnSpPr>
              <p:nvPr/>
            </p:nvCxnSpPr>
            <p:spPr>
              <a:xfrm>
                <a:off x="2486683" y="2119335"/>
                <a:ext cx="15309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>
                <a:stCxn id="735" idx="4"/>
                <a:endCxn id="736" idx="0"/>
              </p:cNvCxnSpPr>
              <p:nvPr/>
            </p:nvCxnSpPr>
            <p:spPr>
              <a:xfrm flipH="1">
                <a:off x="2350356" y="2276872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>
                <a:stCxn id="734" idx="4"/>
                <a:endCxn id="742" idx="0"/>
              </p:cNvCxnSpPr>
              <p:nvPr/>
            </p:nvCxnSpPr>
            <p:spPr>
              <a:xfrm>
                <a:off x="2501992" y="2276872"/>
                <a:ext cx="3556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>
                <a:stCxn id="736" idx="4"/>
                <a:endCxn id="737" idx="0"/>
              </p:cNvCxnSpPr>
              <p:nvPr/>
            </p:nvCxnSpPr>
            <p:spPr>
              <a:xfrm flipH="1">
                <a:off x="2309716" y="2420888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Straight Connector 751"/>
              <p:cNvCxnSpPr>
                <a:stCxn id="736" idx="4"/>
                <a:endCxn id="740" idx="0"/>
              </p:cNvCxnSpPr>
              <p:nvPr/>
            </p:nvCxnSpPr>
            <p:spPr>
              <a:xfrm>
                <a:off x="2350356" y="2420888"/>
                <a:ext cx="79628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Straight Connector 752"/>
              <p:cNvCxnSpPr>
                <a:stCxn id="742" idx="4"/>
                <a:endCxn id="741" idx="0"/>
              </p:cNvCxnSpPr>
              <p:nvPr/>
            </p:nvCxnSpPr>
            <p:spPr>
              <a:xfrm>
                <a:off x="2537552" y="2441208"/>
                <a:ext cx="0" cy="313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/>
              <p:cNvCxnSpPr>
                <a:stCxn id="737" idx="4"/>
                <a:endCxn id="738" idx="0"/>
              </p:cNvCxnSpPr>
              <p:nvPr/>
            </p:nvCxnSpPr>
            <p:spPr>
              <a:xfrm flipH="1">
                <a:off x="2269076" y="2564904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/>
              <p:cNvCxnSpPr>
                <a:stCxn id="737" idx="4"/>
                <a:endCxn id="745" idx="0"/>
              </p:cNvCxnSpPr>
              <p:nvPr/>
            </p:nvCxnSpPr>
            <p:spPr>
              <a:xfrm>
                <a:off x="2309716" y="2564904"/>
                <a:ext cx="8382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/>
              <p:cNvCxnSpPr>
                <a:stCxn id="737" idx="5"/>
                <a:endCxn id="744" idx="0"/>
              </p:cNvCxnSpPr>
              <p:nvPr/>
            </p:nvCxnSpPr>
            <p:spPr>
              <a:xfrm>
                <a:off x="2347747" y="2551383"/>
                <a:ext cx="189805" cy="85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/>
              <p:cNvCxnSpPr>
                <a:stCxn id="741" idx="4"/>
                <a:endCxn id="743" idx="0"/>
              </p:cNvCxnSpPr>
              <p:nvPr/>
            </p:nvCxnSpPr>
            <p:spPr>
              <a:xfrm>
                <a:off x="2537552" y="2564904"/>
                <a:ext cx="108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Straight Connector 757"/>
              <p:cNvCxnSpPr>
                <a:stCxn id="738" idx="4"/>
                <a:endCxn id="739" idx="0"/>
              </p:cNvCxnSpPr>
              <p:nvPr/>
            </p:nvCxnSpPr>
            <p:spPr>
              <a:xfrm flipH="1">
                <a:off x="2228436" y="2708920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/>
              <p:cNvCxnSpPr>
                <a:stCxn id="744" idx="5"/>
                <a:endCxn id="746" idx="0"/>
              </p:cNvCxnSpPr>
              <p:nvPr/>
            </p:nvCxnSpPr>
            <p:spPr>
              <a:xfrm flipH="1">
                <a:off x="2501992" y="2715719"/>
                <a:ext cx="73591" cy="448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" name="Group 170"/>
            <p:cNvGrpSpPr/>
            <p:nvPr/>
          </p:nvGrpSpPr>
          <p:grpSpPr>
            <a:xfrm flipH="1">
              <a:off x="2267744" y="3696712"/>
              <a:ext cx="504056" cy="812408"/>
              <a:chOff x="2174652" y="2040528"/>
              <a:chExt cx="525140" cy="812408"/>
            </a:xfrm>
          </p:grpSpPr>
          <p:sp>
            <p:nvSpPr>
              <p:cNvPr id="706" name="Oval 705"/>
              <p:cNvSpPr/>
              <p:nvPr/>
            </p:nvSpPr>
            <p:spPr>
              <a:xfrm>
                <a:off x="2394868" y="204052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2448208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2337212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09" name="Oval 708"/>
              <p:cNvSpPr/>
              <p:nvPr/>
            </p:nvSpPr>
            <p:spPr>
              <a:xfrm>
                <a:off x="2296572" y="232856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2255932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1" name="Oval 710"/>
              <p:cNvSpPr/>
              <p:nvPr/>
            </p:nvSpPr>
            <p:spPr>
              <a:xfrm>
                <a:off x="2215292" y="261659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2174652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2376200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2483768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2483768" y="234888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2592224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2483768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2339752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2448208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20" name="Straight Connector 719"/>
              <p:cNvCxnSpPr>
                <a:stCxn id="706" idx="3"/>
                <a:endCxn id="708" idx="0"/>
              </p:cNvCxnSpPr>
              <p:nvPr/>
            </p:nvCxnSpPr>
            <p:spPr>
              <a:xfrm flipH="1">
                <a:off x="2390996" y="2119335"/>
                <a:ext cx="19625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>
                <a:stCxn id="706" idx="5"/>
                <a:endCxn id="707" idx="0"/>
              </p:cNvCxnSpPr>
              <p:nvPr/>
            </p:nvCxnSpPr>
            <p:spPr>
              <a:xfrm>
                <a:off x="2486683" y="2119335"/>
                <a:ext cx="15309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>
                <a:stCxn id="708" idx="4"/>
                <a:endCxn id="709" idx="0"/>
              </p:cNvCxnSpPr>
              <p:nvPr/>
            </p:nvCxnSpPr>
            <p:spPr>
              <a:xfrm flipH="1">
                <a:off x="2350356" y="2276872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>
                <a:stCxn id="707" idx="4"/>
                <a:endCxn id="715" idx="0"/>
              </p:cNvCxnSpPr>
              <p:nvPr/>
            </p:nvCxnSpPr>
            <p:spPr>
              <a:xfrm>
                <a:off x="2501992" y="2276872"/>
                <a:ext cx="3556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/>
              <p:cNvCxnSpPr>
                <a:stCxn id="709" idx="4"/>
                <a:endCxn id="710" idx="0"/>
              </p:cNvCxnSpPr>
              <p:nvPr/>
            </p:nvCxnSpPr>
            <p:spPr>
              <a:xfrm flipH="1">
                <a:off x="2309716" y="2420888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>
                <a:stCxn id="709" idx="4"/>
                <a:endCxn id="713" idx="0"/>
              </p:cNvCxnSpPr>
              <p:nvPr/>
            </p:nvCxnSpPr>
            <p:spPr>
              <a:xfrm>
                <a:off x="2350356" y="2420888"/>
                <a:ext cx="79628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/>
              <p:cNvCxnSpPr>
                <a:stCxn id="715" idx="4"/>
                <a:endCxn id="714" idx="0"/>
              </p:cNvCxnSpPr>
              <p:nvPr/>
            </p:nvCxnSpPr>
            <p:spPr>
              <a:xfrm>
                <a:off x="2537552" y="2441208"/>
                <a:ext cx="0" cy="313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/>
              <p:cNvCxnSpPr>
                <a:stCxn id="710" idx="4"/>
                <a:endCxn id="711" idx="0"/>
              </p:cNvCxnSpPr>
              <p:nvPr/>
            </p:nvCxnSpPr>
            <p:spPr>
              <a:xfrm flipH="1">
                <a:off x="2269076" y="2564904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/>
              <p:cNvCxnSpPr>
                <a:stCxn id="710" idx="4"/>
                <a:endCxn id="718" idx="0"/>
              </p:cNvCxnSpPr>
              <p:nvPr/>
            </p:nvCxnSpPr>
            <p:spPr>
              <a:xfrm>
                <a:off x="2309716" y="2564904"/>
                <a:ext cx="8382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>
                <a:stCxn id="710" idx="5"/>
                <a:endCxn id="717" idx="0"/>
              </p:cNvCxnSpPr>
              <p:nvPr/>
            </p:nvCxnSpPr>
            <p:spPr>
              <a:xfrm>
                <a:off x="2347747" y="2551383"/>
                <a:ext cx="189805" cy="85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/>
              <p:cNvCxnSpPr>
                <a:stCxn id="714" idx="4"/>
                <a:endCxn id="716" idx="0"/>
              </p:cNvCxnSpPr>
              <p:nvPr/>
            </p:nvCxnSpPr>
            <p:spPr>
              <a:xfrm>
                <a:off x="2537552" y="2564904"/>
                <a:ext cx="108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/>
              <p:cNvCxnSpPr>
                <a:stCxn id="711" idx="4"/>
                <a:endCxn id="712" idx="0"/>
              </p:cNvCxnSpPr>
              <p:nvPr/>
            </p:nvCxnSpPr>
            <p:spPr>
              <a:xfrm flipH="1">
                <a:off x="2228436" y="2708920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Connector 731"/>
              <p:cNvCxnSpPr>
                <a:stCxn id="717" idx="5"/>
                <a:endCxn id="719" idx="0"/>
              </p:cNvCxnSpPr>
              <p:nvPr/>
            </p:nvCxnSpPr>
            <p:spPr>
              <a:xfrm flipH="1">
                <a:off x="2501992" y="2715719"/>
                <a:ext cx="73591" cy="448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7" name="Group 198"/>
            <p:cNvGrpSpPr/>
            <p:nvPr/>
          </p:nvGrpSpPr>
          <p:grpSpPr>
            <a:xfrm flipH="1">
              <a:off x="1781794" y="3417733"/>
              <a:ext cx="504056" cy="812408"/>
              <a:chOff x="2174652" y="2040528"/>
              <a:chExt cx="525140" cy="812408"/>
            </a:xfrm>
          </p:grpSpPr>
          <p:sp>
            <p:nvSpPr>
              <p:cNvPr id="679" name="Oval 678"/>
              <p:cNvSpPr/>
              <p:nvPr/>
            </p:nvSpPr>
            <p:spPr>
              <a:xfrm>
                <a:off x="2394868" y="204052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2448208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2337212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2296572" y="232856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2255932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2215292" y="261659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2174652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6" name="Oval 685"/>
              <p:cNvSpPr/>
              <p:nvPr/>
            </p:nvSpPr>
            <p:spPr>
              <a:xfrm>
                <a:off x="2376200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2483768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2483768" y="234888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2592224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2483768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2339752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2448208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693" name="Straight Connector 692"/>
              <p:cNvCxnSpPr>
                <a:stCxn id="679" idx="3"/>
                <a:endCxn id="681" idx="0"/>
              </p:cNvCxnSpPr>
              <p:nvPr/>
            </p:nvCxnSpPr>
            <p:spPr>
              <a:xfrm flipH="1">
                <a:off x="2390996" y="2119335"/>
                <a:ext cx="19625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>
                <a:stCxn id="679" idx="5"/>
                <a:endCxn id="680" idx="0"/>
              </p:cNvCxnSpPr>
              <p:nvPr/>
            </p:nvCxnSpPr>
            <p:spPr>
              <a:xfrm>
                <a:off x="2486683" y="2119335"/>
                <a:ext cx="15309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>
                <a:stCxn id="681" idx="4"/>
                <a:endCxn id="682" idx="0"/>
              </p:cNvCxnSpPr>
              <p:nvPr/>
            </p:nvCxnSpPr>
            <p:spPr>
              <a:xfrm flipH="1">
                <a:off x="2350356" y="2276872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Straight Connector 695"/>
              <p:cNvCxnSpPr>
                <a:stCxn id="680" idx="4"/>
                <a:endCxn id="688" idx="0"/>
              </p:cNvCxnSpPr>
              <p:nvPr/>
            </p:nvCxnSpPr>
            <p:spPr>
              <a:xfrm>
                <a:off x="2501992" y="2276872"/>
                <a:ext cx="3556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/>
              <p:cNvCxnSpPr>
                <a:stCxn id="682" idx="4"/>
                <a:endCxn id="683" idx="0"/>
              </p:cNvCxnSpPr>
              <p:nvPr/>
            </p:nvCxnSpPr>
            <p:spPr>
              <a:xfrm flipH="1">
                <a:off x="2309716" y="2420888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/>
              <p:cNvCxnSpPr>
                <a:stCxn id="682" idx="4"/>
                <a:endCxn id="686" idx="0"/>
              </p:cNvCxnSpPr>
              <p:nvPr/>
            </p:nvCxnSpPr>
            <p:spPr>
              <a:xfrm>
                <a:off x="2350356" y="2420888"/>
                <a:ext cx="79628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/>
              <p:cNvCxnSpPr>
                <a:stCxn id="688" idx="4"/>
                <a:endCxn id="687" idx="0"/>
              </p:cNvCxnSpPr>
              <p:nvPr/>
            </p:nvCxnSpPr>
            <p:spPr>
              <a:xfrm>
                <a:off x="2537552" y="2441208"/>
                <a:ext cx="0" cy="313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/>
              <p:cNvCxnSpPr>
                <a:stCxn id="683" idx="4"/>
                <a:endCxn id="684" idx="0"/>
              </p:cNvCxnSpPr>
              <p:nvPr/>
            </p:nvCxnSpPr>
            <p:spPr>
              <a:xfrm flipH="1">
                <a:off x="2269076" y="2564904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/>
              <p:cNvCxnSpPr>
                <a:stCxn id="683" idx="4"/>
                <a:endCxn id="691" idx="0"/>
              </p:cNvCxnSpPr>
              <p:nvPr/>
            </p:nvCxnSpPr>
            <p:spPr>
              <a:xfrm>
                <a:off x="2309716" y="2564904"/>
                <a:ext cx="8382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Straight Connector 701"/>
              <p:cNvCxnSpPr>
                <a:stCxn id="683" idx="5"/>
                <a:endCxn id="690" idx="0"/>
              </p:cNvCxnSpPr>
              <p:nvPr/>
            </p:nvCxnSpPr>
            <p:spPr>
              <a:xfrm>
                <a:off x="2347747" y="2551383"/>
                <a:ext cx="189805" cy="85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>
                <a:stCxn id="687" idx="4"/>
                <a:endCxn id="689" idx="0"/>
              </p:cNvCxnSpPr>
              <p:nvPr/>
            </p:nvCxnSpPr>
            <p:spPr>
              <a:xfrm>
                <a:off x="2537552" y="2564904"/>
                <a:ext cx="108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>
                <a:stCxn id="684" idx="4"/>
                <a:endCxn id="685" idx="0"/>
              </p:cNvCxnSpPr>
              <p:nvPr/>
            </p:nvCxnSpPr>
            <p:spPr>
              <a:xfrm flipH="1">
                <a:off x="2228436" y="2708920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>
                <a:stCxn id="690" idx="5"/>
                <a:endCxn id="692" idx="0"/>
              </p:cNvCxnSpPr>
              <p:nvPr/>
            </p:nvCxnSpPr>
            <p:spPr>
              <a:xfrm flipH="1">
                <a:off x="2501992" y="2715719"/>
                <a:ext cx="73591" cy="448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8" name="Group 226"/>
            <p:cNvGrpSpPr/>
            <p:nvPr/>
          </p:nvGrpSpPr>
          <p:grpSpPr>
            <a:xfrm flipH="1">
              <a:off x="2123728" y="2760608"/>
              <a:ext cx="504056" cy="812408"/>
              <a:chOff x="2174652" y="2040528"/>
              <a:chExt cx="525140" cy="812408"/>
            </a:xfrm>
          </p:grpSpPr>
          <p:sp>
            <p:nvSpPr>
              <p:cNvPr id="652" name="Oval 651"/>
              <p:cNvSpPr/>
              <p:nvPr/>
            </p:nvSpPr>
            <p:spPr>
              <a:xfrm>
                <a:off x="2394868" y="204052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2448208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2337212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5" name="Oval 654"/>
              <p:cNvSpPr/>
              <p:nvPr/>
            </p:nvSpPr>
            <p:spPr>
              <a:xfrm>
                <a:off x="2296572" y="232856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6" name="Oval 655"/>
              <p:cNvSpPr/>
              <p:nvPr/>
            </p:nvSpPr>
            <p:spPr>
              <a:xfrm>
                <a:off x="2255932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2215292" y="261659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2174652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2376200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2483768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2483768" y="234888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2592224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2483768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4" name="Oval 663"/>
              <p:cNvSpPr/>
              <p:nvPr/>
            </p:nvSpPr>
            <p:spPr>
              <a:xfrm>
                <a:off x="2339752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5" name="Oval 664"/>
              <p:cNvSpPr/>
              <p:nvPr/>
            </p:nvSpPr>
            <p:spPr>
              <a:xfrm>
                <a:off x="2448208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666" name="Straight Connector 665"/>
              <p:cNvCxnSpPr>
                <a:stCxn id="652" idx="3"/>
                <a:endCxn id="654" idx="0"/>
              </p:cNvCxnSpPr>
              <p:nvPr/>
            </p:nvCxnSpPr>
            <p:spPr>
              <a:xfrm flipH="1">
                <a:off x="2390996" y="2119335"/>
                <a:ext cx="19625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>
                <a:stCxn id="652" idx="5"/>
                <a:endCxn id="653" idx="0"/>
              </p:cNvCxnSpPr>
              <p:nvPr/>
            </p:nvCxnSpPr>
            <p:spPr>
              <a:xfrm>
                <a:off x="2486683" y="2119335"/>
                <a:ext cx="15309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/>
              <p:cNvCxnSpPr>
                <a:stCxn id="654" idx="4"/>
                <a:endCxn id="655" idx="0"/>
              </p:cNvCxnSpPr>
              <p:nvPr/>
            </p:nvCxnSpPr>
            <p:spPr>
              <a:xfrm flipH="1">
                <a:off x="2350356" y="2276872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/>
              <p:cNvCxnSpPr>
                <a:stCxn id="653" idx="4"/>
                <a:endCxn id="661" idx="0"/>
              </p:cNvCxnSpPr>
              <p:nvPr/>
            </p:nvCxnSpPr>
            <p:spPr>
              <a:xfrm>
                <a:off x="2501992" y="2276872"/>
                <a:ext cx="3556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/>
              <p:cNvCxnSpPr>
                <a:stCxn id="655" idx="4"/>
                <a:endCxn id="656" idx="0"/>
              </p:cNvCxnSpPr>
              <p:nvPr/>
            </p:nvCxnSpPr>
            <p:spPr>
              <a:xfrm flipH="1">
                <a:off x="2309716" y="2420888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/>
              <p:cNvCxnSpPr>
                <a:stCxn id="655" idx="4"/>
                <a:endCxn id="659" idx="0"/>
              </p:cNvCxnSpPr>
              <p:nvPr/>
            </p:nvCxnSpPr>
            <p:spPr>
              <a:xfrm>
                <a:off x="2350356" y="2420888"/>
                <a:ext cx="79628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Straight Connector 671"/>
              <p:cNvCxnSpPr>
                <a:stCxn id="661" idx="4"/>
                <a:endCxn id="660" idx="0"/>
              </p:cNvCxnSpPr>
              <p:nvPr/>
            </p:nvCxnSpPr>
            <p:spPr>
              <a:xfrm>
                <a:off x="2537552" y="2441208"/>
                <a:ext cx="0" cy="313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>
                <a:stCxn id="656" idx="4"/>
                <a:endCxn id="657" idx="0"/>
              </p:cNvCxnSpPr>
              <p:nvPr/>
            </p:nvCxnSpPr>
            <p:spPr>
              <a:xfrm flipH="1">
                <a:off x="2269076" y="2564904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>
                <a:stCxn id="656" idx="4"/>
                <a:endCxn id="664" idx="0"/>
              </p:cNvCxnSpPr>
              <p:nvPr/>
            </p:nvCxnSpPr>
            <p:spPr>
              <a:xfrm>
                <a:off x="2309716" y="2564904"/>
                <a:ext cx="8382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>
                <a:stCxn id="656" idx="5"/>
                <a:endCxn id="663" idx="0"/>
              </p:cNvCxnSpPr>
              <p:nvPr/>
            </p:nvCxnSpPr>
            <p:spPr>
              <a:xfrm>
                <a:off x="2347747" y="2551383"/>
                <a:ext cx="189805" cy="85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/>
              <p:cNvCxnSpPr>
                <a:stCxn id="660" idx="4"/>
                <a:endCxn id="662" idx="0"/>
              </p:cNvCxnSpPr>
              <p:nvPr/>
            </p:nvCxnSpPr>
            <p:spPr>
              <a:xfrm>
                <a:off x="2537552" y="2564904"/>
                <a:ext cx="108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>
                <a:stCxn id="657" idx="4"/>
                <a:endCxn id="658" idx="0"/>
              </p:cNvCxnSpPr>
              <p:nvPr/>
            </p:nvCxnSpPr>
            <p:spPr>
              <a:xfrm flipH="1">
                <a:off x="2228436" y="2708920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>
                <a:stCxn id="663" idx="5"/>
                <a:endCxn id="665" idx="0"/>
              </p:cNvCxnSpPr>
              <p:nvPr/>
            </p:nvCxnSpPr>
            <p:spPr>
              <a:xfrm flipH="1">
                <a:off x="2501992" y="2715719"/>
                <a:ext cx="73591" cy="448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9" name="Group 254"/>
            <p:cNvGrpSpPr/>
            <p:nvPr/>
          </p:nvGrpSpPr>
          <p:grpSpPr>
            <a:xfrm>
              <a:off x="2555776" y="3192656"/>
              <a:ext cx="504056" cy="812408"/>
              <a:chOff x="2174652" y="2040528"/>
              <a:chExt cx="525140" cy="812408"/>
            </a:xfrm>
          </p:grpSpPr>
          <p:sp>
            <p:nvSpPr>
              <p:cNvPr id="625" name="Oval 624"/>
              <p:cNvSpPr/>
              <p:nvPr/>
            </p:nvSpPr>
            <p:spPr>
              <a:xfrm>
                <a:off x="2394868" y="204052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6" name="Oval 625"/>
              <p:cNvSpPr/>
              <p:nvPr/>
            </p:nvSpPr>
            <p:spPr>
              <a:xfrm>
                <a:off x="2448208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7" name="Oval 626"/>
              <p:cNvSpPr/>
              <p:nvPr/>
            </p:nvSpPr>
            <p:spPr>
              <a:xfrm>
                <a:off x="2337212" y="2184544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8" name="Oval 627"/>
              <p:cNvSpPr/>
              <p:nvPr/>
            </p:nvSpPr>
            <p:spPr>
              <a:xfrm>
                <a:off x="2296572" y="232856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9" name="Oval 628"/>
              <p:cNvSpPr/>
              <p:nvPr/>
            </p:nvSpPr>
            <p:spPr>
              <a:xfrm>
                <a:off x="2255932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2215292" y="261659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2174652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2376200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2483768" y="2472576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2483768" y="2348880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2592224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2483768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2339752" y="2636912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2448208" y="2760608"/>
                <a:ext cx="107568" cy="92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639" name="Straight Connector 638"/>
              <p:cNvCxnSpPr>
                <a:stCxn id="625" idx="3"/>
                <a:endCxn id="627" idx="0"/>
              </p:cNvCxnSpPr>
              <p:nvPr/>
            </p:nvCxnSpPr>
            <p:spPr>
              <a:xfrm flipH="1">
                <a:off x="2390996" y="2119335"/>
                <a:ext cx="19625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639"/>
              <p:cNvCxnSpPr>
                <a:stCxn id="625" idx="5"/>
                <a:endCxn id="626" idx="0"/>
              </p:cNvCxnSpPr>
              <p:nvPr/>
            </p:nvCxnSpPr>
            <p:spPr>
              <a:xfrm>
                <a:off x="2486683" y="2119335"/>
                <a:ext cx="15309" cy="65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>
                <a:stCxn id="627" idx="4"/>
                <a:endCxn id="628" idx="0"/>
              </p:cNvCxnSpPr>
              <p:nvPr/>
            </p:nvCxnSpPr>
            <p:spPr>
              <a:xfrm flipH="1">
                <a:off x="2350356" y="2276872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26" idx="4"/>
                <a:endCxn id="634" idx="0"/>
              </p:cNvCxnSpPr>
              <p:nvPr/>
            </p:nvCxnSpPr>
            <p:spPr>
              <a:xfrm>
                <a:off x="2501992" y="2276872"/>
                <a:ext cx="3556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>
                <a:stCxn id="628" idx="4"/>
                <a:endCxn id="629" idx="0"/>
              </p:cNvCxnSpPr>
              <p:nvPr/>
            </p:nvCxnSpPr>
            <p:spPr>
              <a:xfrm flipH="1">
                <a:off x="2309716" y="2420888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>
                <a:stCxn id="628" idx="4"/>
                <a:endCxn id="632" idx="0"/>
              </p:cNvCxnSpPr>
              <p:nvPr/>
            </p:nvCxnSpPr>
            <p:spPr>
              <a:xfrm>
                <a:off x="2350356" y="2420888"/>
                <a:ext cx="79628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>
                <a:stCxn id="634" idx="4"/>
                <a:endCxn id="633" idx="0"/>
              </p:cNvCxnSpPr>
              <p:nvPr/>
            </p:nvCxnSpPr>
            <p:spPr>
              <a:xfrm>
                <a:off x="2537552" y="2441208"/>
                <a:ext cx="0" cy="313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>
                <a:stCxn id="629" idx="4"/>
                <a:endCxn id="630" idx="0"/>
              </p:cNvCxnSpPr>
              <p:nvPr/>
            </p:nvCxnSpPr>
            <p:spPr>
              <a:xfrm flipH="1">
                <a:off x="2269076" y="2564904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>
                <a:stCxn id="629" idx="4"/>
                <a:endCxn id="637" idx="0"/>
              </p:cNvCxnSpPr>
              <p:nvPr/>
            </p:nvCxnSpPr>
            <p:spPr>
              <a:xfrm>
                <a:off x="2309716" y="2564904"/>
                <a:ext cx="83820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>
                <a:stCxn id="629" idx="5"/>
                <a:endCxn id="636" idx="0"/>
              </p:cNvCxnSpPr>
              <p:nvPr/>
            </p:nvCxnSpPr>
            <p:spPr>
              <a:xfrm>
                <a:off x="2347747" y="2551383"/>
                <a:ext cx="189805" cy="855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>
                <a:stCxn id="633" idx="4"/>
                <a:endCxn id="635" idx="0"/>
              </p:cNvCxnSpPr>
              <p:nvPr/>
            </p:nvCxnSpPr>
            <p:spPr>
              <a:xfrm>
                <a:off x="2537552" y="2564904"/>
                <a:ext cx="108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>
                <a:stCxn id="630" idx="4"/>
                <a:endCxn id="631" idx="0"/>
              </p:cNvCxnSpPr>
              <p:nvPr/>
            </p:nvCxnSpPr>
            <p:spPr>
              <a:xfrm flipH="1">
                <a:off x="2228436" y="2708920"/>
                <a:ext cx="40640" cy="5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>
                <a:stCxn id="636" idx="5"/>
                <a:endCxn id="638" idx="0"/>
              </p:cNvCxnSpPr>
              <p:nvPr/>
            </p:nvCxnSpPr>
            <p:spPr>
              <a:xfrm flipH="1">
                <a:off x="2501992" y="2715719"/>
                <a:ext cx="73591" cy="448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0" name="Straight Connector 619"/>
            <p:cNvCxnSpPr>
              <a:stCxn id="638" idx="5"/>
              <a:endCxn id="814" idx="0"/>
            </p:cNvCxnSpPr>
            <p:nvPr/>
          </p:nvCxnSpPr>
          <p:spPr>
            <a:xfrm>
              <a:off x="2906478" y="3991543"/>
              <a:ext cx="211330" cy="301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>
              <a:stCxn id="847" idx="3"/>
              <a:endCxn id="679" idx="0"/>
            </p:cNvCxnSpPr>
            <p:nvPr/>
          </p:nvCxnSpPr>
          <p:spPr>
            <a:xfrm flipH="1">
              <a:off x="2022850" y="2839415"/>
              <a:ext cx="167555" cy="578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2" name="TextBox 621"/>
            <p:cNvSpPr txBox="1"/>
            <p:nvPr/>
          </p:nvSpPr>
          <p:spPr>
            <a:xfrm>
              <a:off x="598158" y="2060848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>
                  <a:cs typeface="Times New Roman" pitchFamily="18" charset="0"/>
                </a:rPr>
                <a:t>Cache</a:t>
              </a:r>
              <a:endParaRPr lang="he-IL" dirty="0">
                <a:cs typeface="Times New Roman" pitchFamily="18" charset="0"/>
              </a:endParaRPr>
            </a:p>
          </p:txBody>
        </p:sp>
        <p:sp>
          <p:nvSpPr>
            <p:cNvPr id="623" name="TextBox 622"/>
            <p:cNvSpPr txBox="1"/>
            <p:nvPr/>
          </p:nvSpPr>
          <p:spPr>
            <a:xfrm>
              <a:off x="410555" y="2627620"/>
              <a:ext cx="108012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>
                  <a:cs typeface="Times New Roman" pitchFamily="18" charset="0"/>
                </a:rPr>
                <a:t>Main Memory</a:t>
              </a:r>
              <a:endParaRPr lang="he-IL" dirty="0">
                <a:cs typeface="Times New Roman" pitchFamily="18" charset="0"/>
              </a:endParaRPr>
            </a:p>
          </p:txBody>
        </p:sp>
        <p:cxnSp>
          <p:nvCxnSpPr>
            <p:cNvPr id="624" name="Straight Connector 623"/>
            <p:cNvCxnSpPr>
              <a:endCxn id="606" idx="2"/>
            </p:cNvCxnSpPr>
            <p:nvPr/>
          </p:nvCxnSpPr>
          <p:spPr>
            <a:xfrm>
              <a:off x="336552" y="2568593"/>
              <a:ext cx="997302" cy="1418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8712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562E-9 4.73367E-6 L -0.1435 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4" y="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2258E-7 -3.6591E-7 L -0.17196 0.003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Crafting HEAVY packets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1398772"/>
            <a:ext cx="368948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Snort patterns database</a:t>
            </a:r>
            <a:endParaRPr lang="he-IL" sz="2800" dirty="0"/>
          </a:p>
        </p:txBody>
      </p:sp>
      <p:sp>
        <p:nvSpPr>
          <p:cNvPr id="9" name="Rectangle 15"/>
          <p:cNvSpPr>
            <a:spLocks noChangeAspect="1" noChangeArrowheads="1"/>
          </p:cNvSpPr>
          <p:nvPr/>
        </p:nvSpPr>
        <p:spPr bwMode="auto">
          <a:xfrm>
            <a:off x="6516216" y="2046845"/>
            <a:ext cx="2300414" cy="87114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848472" y="2199245"/>
            <a:ext cx="972000" cy="8725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632472" y="2351645"/>
            <a:ext cx="1188000" cy="8725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604472" y="2504045"/>
            <a:ext cx="216000" cy="8725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948264" y="2656445"/>
            <a:ext cx="1872000" cy="87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768472" y="2808845"/>
            <a:ext cx="2052000" cy="87250"/>
          </a:xfrm>
          <a:prstGeom prst="rect">
            <a:avLst/>
          </a:prstGeom>
          <a:solidFill>
            <a:srgbClr val="FF505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848472" y="2961245"/>
            <a:ext cx="972000" cy="8725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496472" y="3113645"/>
            <a:ext cx="324000" cy="87250"/>
          </a:xfrm>
          <a:prstGeom prst="rect">
            <a:avLst/>
          </a:prstGeom>
          <a:solidFill>
            <a:srgbClr val="FF66CC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424472" y="3266045"/>
            <a:ext cx="396000" cy="87250"/>
          </a:xfrm>
          <a:prstGeom prst="rect">
            <a:avLst/>
          </a:prstGeom>
          <a:solidFill>
            <a:srgbClr val="CC00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740472" y="3418445"/>
            <a:ext cx="1080000" cy="87250"/>
          </a:xfrm>
          <a:prstGeom prst="rect">
            <a:avLst/>
          </a:prstGeom>
          <a:solidFill>
            <a:srgbClr val="0099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28472" y="3570845"/>
            <a:ext cx="1692000" cy="87250"/>
          </a:xfrm>
          <a:prstGeom prst="rect">
            <a:avLst/>
          </a:prstGeom>
          <a:solidFill>
            <a:srgbClr val="009999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452320" y="5739468"/>
            <a:ext cx="1368152" cy="86400"/>
          </a:xfrm>
          <a:prstGeom prst="rect">
            <a:avLst/>
          </a:prstGeom>
          <a:solidFill>
            <a:srgbClr val="9966F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300192" y="5891868"/>
            <a:ext cx="2520280" cy="86400"/>
          </a:xfrm>
          <a:prstGeom prst="rect">
            <a:avLst/>
          </a:prstGeom>
          <a:solidFill>
            <a:srgbClr val="990099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04248" y="6044268"/>
            <a:ext cx="2016224" cy="86400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128472" y="6196669"/>
            <a:ext cx="1692000" cy="8725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452320" y="6349068"/>
            <a:ext cx="1368152" cy="90263"/>
          </a:xfrm>
          <a:prstGeom prst="rect">
            <a:avLst/>
          </a:prstGeom>
          <a:solidFill>
            <a:srgbClr val="996633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32240" y="6501469"/>
            <a:ext cx="2088232" cy="81879"/>
          </a:xfrm>
          <a:prstGeom prst="rect">
            <a:avLst/>
          </a:prstGeom>
          <a:solidFill>
            <a:srgbClr val="D34D4D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380312" y="6653869"/>
            <a:ext cx="1440160" cy="7349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9" name="Oval 28"/>
          <p:cNvSpPr/>
          <p:nvPr/>
        </p:nvSpPr>
        <p:spPr>
          <a:xfrm>
            <a:off x="8244408" y="3919052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Oval 29"/>
          <p:cNvSpPr/>
          <p:nvPr/>
        </p:nvSpPr>
        <p:spPr>
          <a:xfrm>
            <a:off x="8244408" y="4135076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Oval 30"/>
          <p:cNvSpPr/>
          <p:nvPr/>
        </p:nvSpPr>
        <p:spPr>
          <a:xfrm>
            <a:off x="8244408" y="4351100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8244408" y="4567124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251520" y="2046830"/>
            <a:ext cx="3960440" cy="149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4" name="TextBox 33"/>
          <p:cNvSpPr txBox="1"/>
          <p:nvPr/>
        </p:nvSpPr>
        <p:spPr>
          <a:xfrm>
            <a:off x="179512" y="1398772"/>
            <a:ext cx="339194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Heavy</a:t>
            </a:r>
            <a:r>
              <a:rPr lang="en-US" sz="2800" dirty="0" smtClean="0"/>
              <a:t> packets </a:t>
            </a:r>
            <a:r>
              <a:rPr lang="en-US" sz="2800" dirty="0"/>
              <a:t>f</a:t>
            </a:r>
            <a:r>
              <a:rPr lang="en-US" sz="2800" dirty="0" smtClean="0"/>
              <a:t>actory</a:t>
            </a:r>
            <a:endParaRPr lang="he-IL" sz="2800" dirty="0"/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7605045" y="2352294"/>
            <a:ext cx="1188000" cy="8725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838487" y="2974239"/>
            <a:ext cx="972000" cy="8725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477850" y="3118255"/>
            <a:ext cx="324000" cy="87250"/>
          </a:xfrm>
          <a:prstGeom prst="rect">
            <a:avLst/>
          </a:prstGeom>
          <a:solidFill>
            <a:srgbClr val="FF66CC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452320" y="5719252"/>
            <a:ext cx="1368152" cy="86400"/>
          </a:xfrm>
          <a:prstGeom prst="rect">
            <a:avLst/>
          </a:prstGeom>
          <a:solidFill>
            <a:srgbClr val="9966F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9" name="Rectangle 15"/>
          <p:cNvSpPr>
            <a:spLocks noChangeAspect="1" noChangeArrowheads="1"/>
          </p:cNvSpPr>
          <p:nvPr/>
        </p:nvSpPr>
        <p:spPr bwMode="auto">
          <a:xfrm>
            <a:off x="251520" y="3409044"/>
            <a:ext cx="3888000" cy="1472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740352" y="3414996"/>
            <a:ext cx="1080000" cy="87250"/>
          </a:xfrm>
          <a:prstGeom prst="rect">
            <a:avLst/>
          </a:prstGeom>
          <a:solidFill>
            <a:srgbClr val="0099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425596" y="3270980"/>
            <a:ext cx="396000" cy="87250"/>
          </a:xfrm>
          <a:prstGeom prst="rect">
            <a:avLst/>
          </a:prstGeom>
          <a:solidFill>
            <a:srgbClr val="CC00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8604448" y="2478892"/>
            <a:ext cx="216000" cy="8725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768472" y="2823690"/>
            <a:ext cx="2052000" cy="87250"/>
          </a:xfrm>
          <a:prstGeom prst="rect">
            <a:avLst/>
          </a:prstGeom>
          <a:solidFill>
            <a:srgbClr val="FF505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52" name="Group 51"/>
          <p:cNvGrpSpPr/>
          <p:nvPr/>
        </p:nvGrpSpPr>
        <p:grpSpPr>
          <a:xfrm>
            <a:off x="2123728" y="4279092"/>
            <a:ext cx="72008" cy="720080"/>
            <a:chOff x="8396808" y="3869432"/>
            <a:chExt cx="72008" cy="720080"/>
          </a:xfrm>
        </p:grpSpPr>
        <p:sp>
          <p:nvSpPr>
            <p:cNvPr id="48" name="Oval 47"/>
            <p:cNvSpPr/>
            <p:nvPr/>
          </p:nvSpPr>
          <p:spPr>
            <a:xfrm>
              <a:off x="8396808" y="386943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Oval 48"/>
            <p:cNvSpPr/>
            <p:nvPr/>
          </p:nvSpPr>
          <p:spPr>
            <a:xfrm>
              <a:off x="8396808" y="408545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Oval 49"/>
            <p:cNvSpPr/>
            <p:nvPr/>
          </p:nvSpPr>
          <p:spPr>
            <a:xfrm>
              <a:off x="8396808" y="430148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Oval 50"/>
            <p:cNvSpPr/>
            <p:nvPr/>
          </p:nvSpPr>
          <p:spPr>
            <a:xfrm>
              <a:off x="8396808" y="451750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4572000" y="1389644"/>
            <a:ext cx="0" cy="53237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769531" y="1604100"/>
            <a:ext cx="104503" cy="5199017"/>
          </a:xfrm>
          <a:prstGeom prst="rect">
            <a:avLst/>
          </a:prstGeom>
          <a:pattFill prst="ltDnDiag">
            <a:fgClr>
              <a:schemeClr val="tx1"/>
            </a:fgClr>
            <a:bgClr>
              <a:prstClr val="white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7299512" y="4769453"/>
            <a:ext cx="143635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Chop last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 bytes</a:t>
            </a:r>
            <a:endParaRPr lang="he-I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463 C -0.19757 0.13357 -0.39497 0.2625 -0.52847 0.25533 C -0.66198 0.24815 -0.75538 0.01088 -0.80087 -0.03796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78 C -0.17344 0.09577 -0.3467 0.18622 -0.46198 0.16355 C -0.57795 0.14111 -0.6566 -0.07934 -0.69514 -0.12792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08 C -0.18819 0.10941 -0.37621 0.21767 -0.48489 0.19084 C -0.59357 0.16516 -0.62361 0.00624 -0.6526 -0.15221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00879 C -0.19688 0.08657 -0.37622 0.16435 -0.45782 0.0743 C -0.53941 -0.01574 -0.49879 -0.43033 -0.50695 -0.53125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081 C -0.10191 0.14514 -0.21563 0.28217 -0.35382 0.28148 C -0.49202 0.28079 -0.65487 0.14213 -0.81754 0.00347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4966E-6 C -0.25313 0.14342 -0.47118 0.32477 -0.59983 0.32847 C -0.72882 0.33264 -0.7448 0.07263 -0.77344 0.02151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157 C -0.2467 0.23155 -0.47309 0.48485 -0.59688 0.5059 C -0.72066 0.52764 -0.71979 0.19986 -0.7441 0.13856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0" y="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648 C -0.20087 0.24722 -0.40139 0.48842 -0.48715 0.50185 C -0.57292 0.51597 -0.54444 0.30162 -0.5158 0.08819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5" grpId="0" animBg="1"/>
      <p:bldP spid="47" grpId="0" animBg="1"/>
      <p:bldP spid="53" grpId="0" animBg="1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Snort-Attack Experiment</a:t>
            </a:r>
            <a:endParaRPr lang="he-IL" dirty="0"/>
          </a:p>
        </p:txBody>
      </p:sp>
      <p:sp>
        <p:nvSpPr>
          <p:cNvPr id="4" name="Isosceles Triangle 3"/>
          <p:cNvSpPr/>
          <p:nvPr/>
        </p:nvSpPr>
        <p:spPr>
          <a:xfrm>
            <a:off x="1403648" y="1916832"/>
            <a:ext cx="2088232" cy="316835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1907704" y="3717032"/>
            <a:ext cx="107568" cy="9232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2051720" y="3717032"/>
            <a:ext cx="107568" cy="9232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Group 57"/>
          <p:cNvGrpSpPr/>
          <p:nvPr/>
        </p:nvGrpSpPr>
        <p:grpSpPr>
          <a:xfrm>
            <a:off x="2174652" y="2040528"/>
            <a:ext cx="525140" cy="812408"/>
            <a:chOff x="2174652" y="2040528"/>
            <a:chExt cx="525140" cy="812408"/>
          </a:xfrm>
        </p:grpSpPr>
        <p:sp>
          <p:nvSpPr>
            <p:cNvPr id="10" name="Oval 9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Oval 13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Oval 15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Oval 16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Oval 17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Oval 20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Oval 21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Oval 22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9" name="Straight Connector 28"/>
            <p:cNvCxnSpPr>
              <a:stCxn id="10" idx="3"/>
              <a:endCxn id="12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5"/>
              <a:endCxn id="11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2" idx="4"/>
              <a:endCxn id="13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1" idx="4"/>
              <a:endCxn id="19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3" idx="4"/>
              <a:endCxn id="14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3" idx="4"/>
              <a:endCxn id="17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9" idx="4"/>
              <a:endCxn id="18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4" idx="4"/>
              <a:endCxn id="15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4" idx="4"/>
              <a:endCxn id="22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4" idx="5"/>
              <a:endCxn id="21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8" idx="4"/>
              <a:endCxn id="20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5" idx="4"/>
              <a:endCxn id="16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1" idx="5"/>
              <a:endCxn id="23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2843808" y="4293096"/>
            <a:ext cx="525140" cy="812408"/>
            <a:chOff x="2174652" y="2040528"/>
            <a:chExt cx="525140" cy="812408"/>
          </a:xfrm>
        </p:grpSpPr>
        <p:sp>
          <p:nvSpPr>
            <p:cNvPr id="60" name="Oval 59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1" name="Oval 60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Oval 61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Oval 62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Oval 63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Oval 64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Oval 65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Oval 66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8" name="Oval 67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Oval 68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Oval 69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1" name="Oval 70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2" name="Oval 71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3" name="Oval 72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74" name="Straight Connector 73"/>
            <p:cNvCxnSpPr>
              <a:stCxn id="60" idx="3"/>
              <a:endCxn id="62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0" idx="5"/>
              <a:endCxn id="61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2" idx="4"/>
              <a:endCxn id="63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1" idx="4"/>
              <a:endCxn id="69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3" idx="4"/>
              <a:endCxn id="64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3" idx="4"/>
              <a:endCxn id="67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9" idx="4"/>
              <a:endCxn id="68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4" idx="4"/>
              <a:endCxn id="65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4" idx="4"/>
              <a:endCxn id="72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4" idx="5"/>
              <a:endCxn id="71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8" idx="4"/>
              <a:endCxn id="70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5" idx="4"/>
              <a:endCxn id="66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1" idx="5"/>
              <a:endCxn id="73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6"/>
          <p:cNvGrpSpPr/>
          <p:nvPr/>
        </p:nvGrpSpPr>
        <p:grpSpPr>
          <a:xfrm>
            <a:off x="1475656" y="4293096"/>
            <a:ext cx="525140" cy="812408"/>
            <a:chOff x="2174652" y="2040528"/>
            <a:chExt cx="525140" cy="812408"/>
          </a:xfrm>
        </p:grpSpPr>
        <p:sp>
          <p:nvSpPr>
            <p:cNvPr id="88" name="Oval 87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Oval 88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0" name="Oval 89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1" name="Oval 90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Oval 91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3" name="Oval 92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4" name="Oval 93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5" name="Oval 94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6" name="Oval 95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7" name="Oval 96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8" name="Oval 97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9" name="Oval 98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0" name="Oval 99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1" name="Oval 100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2" name="Straight Connector 101"/>
            <p:cNvCxnSpPr>
              <a:stCxn id="88" idx="3"/>
              <a:endCxn id="90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88" idx="5"/>
              <a:endCxn id="89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0" idx="4"/>
              <a:endCxn id="91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9" idx="4"/>
              <a:endCxn id="97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1" idx="4"/>
              <a:endCxn id="92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1" idx="4"/>
              <a:endCxn id="95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7" idx="4"/>
              <a:endCxn id="96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2" idx="4"/>
              <a:endCxn id="93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2" idx="4"/>
              <a:endCxn id="100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2" idx="5"/>
              <a:endCxn id="99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96" idx="4"/>
              <a:endCxn id="98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93" idx="4"/>
              <a:endCxn id="94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99" idx="5"/>
              <a:endCxn id="101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14"/>
          <p:cNvGrpSpPr/>
          <p:nvPr/>
        </p:nvGrpSpPr>
        <p:grpSpPr>
          <a:xfrm flipH="1">
            <a:off x="1907704" y="4149080"/>
            <a:ext cx="504056" cy="812408"/>
            <a:chOff x="2174652" y="2040528"/>
            <a:chExt cx="525140" cy="812408"/>
          </a:xfrm>
        </p:grpSpPr>
        <p:sp>
          <p:nvSpPr>
            <p:cNvPr id="116" name="Oval 115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7" name="Oval 116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8" name="Oval 117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9" name="Oval 118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0" name="Oval 119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1" name="Oval 120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2" name="Oval 121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3" name="Oval 122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5" name="Oval 124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6" name="Oval 125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7" name="Oval 126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8" name="Oval 127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9" name="Oval 128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0" name="Straight Connector 129"/>
            <p:cNvCxnSpPr>
              <a:stCxn id="116" idx="3"/>
              <a:endCxn id="118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16" idx="5"/>
              <a:endCxn id="117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18" idx="4"/>
              <a:endCxn id="119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17" idx="4"/>
              <a:endCxn id="125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19" idx="4"/>
              <a:endCxn id="120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9" idx="4"/>
              <a:endCxn id="123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25" idx="4"/>
              <a:endCxn id="124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20" idx="4"/>
              <a:endCxn id="121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20" idx="4"/>
              <a:endCxn id="128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0" idx="5"/>
              <a:endCxn id="127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24" idx="4"/>
              <a:endCxn id="126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21" idx="4"/>
              <a:endCxn id="122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27" idx="5"/>
              <a:endCxn id="129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42"/>
          <p:cNvGrpSpPr/>
          <p:nvPr/>
        </p:nvGrpSpPr>
        <p:grpSpPr>
          <a:xfrm flipH="1">
            <a:off x="2312593" y="4362890"/>
            <a:ext cx="504056" cy="812408"/>
            <a:chOff x="2174652" y="2040528"/>
            <a:chExt cx="525140" cy="812408"/>
          </a:xfrm>
        </p:grpSpPr>
        <p:sp>
          <p:nvSpPr>
            <p:cNvPr id="144" name="Oval 143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5" name="Oval 144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6" name="Oval 145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7" name="Oval 146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8" name="Oval 147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9" name="Oval 148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0" name="Oval 149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1" name="Oval 150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2" name="Oval 151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3" name="Oval 152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4" name="Oval 153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5" name="Oval 154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6" name="Oval 155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7" name="Oval 156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8" name="Straight Connector 157"/>
            <p:cNvCxnSpPr>
              <a:stCxn id="144" idx="3"/>
              <a:endCxn id="146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44" idx="5"/>
              <a:endCxn id="145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46" idx="4"/>
              <a:endCxn id="147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45" idx="4"/>
              <a:endCxn id="153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47" idx="4"/>
              <a:endCxn id="148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47" idx="4"/>
              <a:endCxn id="151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3" idx="4"/>
              <a:endCxn id="152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48" idx="4"/>
              <a:endCxn id="149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48" idx="4"/>
              <a:endCxn id="156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48" idx="5"/>
              <a:endCxn id="155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52" idx="4"/>
              <a:endCxn id="154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49" idx="4"/>
              <a:endCxn id="150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55" idx="5"/>
              <a:endCxn id="157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70"/>
          <p:cNvGrpSpPr/>
          <p:nvPr/>
        </p:nvGrpSpPr>
        <p:grpSpPr>
          <a:xfrm flipH="1">
            <a:off x="2267744" y="3696712"/>
            <a:ext cx="504056" cy="812408"/>
            <a:chOff x="2174652" y="2040528"/>
            <a:chExt cx="525140" cy="812408"/>
          </a:xfrm>
        </p:grpSpPr>
        <p:sp>
          <p:nvSpPr>
            <p:cNvPr id="172" name="Oval 171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3" name="Oval 172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4" name="Oval 173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5" name="Oval 174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6" name="Oval 175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7" name="Oval 176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8" name="Oval 177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9" name="Oval 178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0" name="Oval 179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1" name="Oval 180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2" name="Oval 181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3" name="Oval 182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4" name="Oval 183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5" name="Oval 184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6" name="Straight Connector 185"/>
            <p:cNvCxnSpPr>
              <a:stCxn id="172" idx="3"/>
              <a:endCxn id="174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72" idx="5"/>
              <a:endCxn id="173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74" idx="4"/>
              <a:endCxn id="175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73" idx="4"/>
              <a:endCxn id="181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75" idx="4"/>
              <a:endCxn id="176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75" idx="4"/>
              <a:endCxn id="179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81" idx="4"/>
              <a:endCxn id="180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76" idx="4"/>
              <a:endCxn id="177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76" idx="4"/>
              <a:endCxn id="184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76" idx="5"/>
              <a:endCxn id="183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80" idx="4"/>
              <a:endCxn id="182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77" idx="4"/>
              <a:endCxn id="178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83" idx="5"/>
              <a:endCxn id="185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98"/>
          <p:cNvGrpSpPr/>
          <p:nvPr/>
        </p:nvGrpSpPr>
        <p:grpSpPr>
          <a:xfrm flipH="1">
            <a:off x="1781794" y="3417733"/>
            <a:ext cx="504056" cy="812408"/>
            <a:chOff x="2174652" y="2040528"/>
            <a:chExt cx="525140" cy="812408"/>
          </a:xfrm>
        </p:grpSpPr>
        <p:sp>
          <p:nvSpPr>
            <p:cNvPr id="200" name="Oval 199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1" name="Oval 200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2" name="Oval 201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3" name="Oval 202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4" name="Oval 203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5" name="Oval 204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7" name="Oval 206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8" name="Oval 207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9" name="Oval 208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0" name="Oval 209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1" name="Oval 210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2" name="Oval 211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3" name="Oval 212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14" name="Straight Connector 213"/>
            <p:cNvCxnSpPr>
              <a:stCxn id="200" idx="3"/>
              <a:endCxn id="202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00" idx="5"/>
              <a:endCxn id="201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02" idx="4"/>
              <a:endCxn id="203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01" idx="4"/>
              <a:endCxn id="209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03" idx="4"/>
              <a:endCxn id="204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03" idx="4"/>
              <a:endCxn id="207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09" idx="4"/>
              <a:endCxn id="208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204" idx="4"/>
              <a:endCxn id="205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04" idx="4"/>
              <a:endCxn id="212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04" idx="5"/>
              <a:endCxn id="211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08" idx="4"/>
              <a:endCxn id="210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05" idx="4"/>
              <a:endCxn id="206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11" idx="5"/>
              <a:endCxn id="213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26"/>
          <p:cNvGrpSpPr/>
          <p:nvPr/>
        </p:nvGrpSpPr>
        <p:grpSpPr>
          <a:xfrm flipH="1">
            <a:off x="2123728" y="2760608"/>
            <a:ext cx="504056" cy="812408"/>
            <a:chOff x="2174652" y="2040528"/>
            <a:chExt cx="525140" cy="812408"/>
          </a:xfrm>
        </p:grpSpPr>
        <p:sp>
          <p:nvSpPr>
            <p:cNvPr id="228" name="Oval 227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9" name="Oval 228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0" name="Oval 229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1" name="Oval 230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2" name="Oval 231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3" name="Oval 232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4" name="Oval 233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5" name="Oval 234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6" name="Oval 235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7" name="Oval 236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8" name="Oval 237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9" name="Oval 238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0" name="Oval 239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1" name="Oval 240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42" name="Straight Connector 241"/>
            <p:cNvCxnSpPr>
              <a:stCxn id="228" idx="3"/>
              <a:endCxn id="230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28" idx="5"/>
              <a:endCxn id="229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0" idx="4"/>
              <a:endCxn id="231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9" idx="4"/>
              <a:endCxn id="237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1" idx="4"/>
              <a:endCxn id="232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31" idx="4"/>
              <a:endCxn id="235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4"/>
              <a:endCxn id="236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2" idx="4"/>
              <a:endCxn id="233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2" idx="4"/>
              <a:endCxn id="240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2" idx="5"/>
              <a:endCxn id="239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6" idx="4"/>
              <a:endCxn id="238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3" idx="4"/>
              <a:endCxn id="234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39" idx="5"/>
              <a:endCxn id="241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54"/>
          <p:cNvGrpSpPr/>
          <p:nvPr/>
        </p:nvGrpSpPr>
        <p:grpSpPr>
          <a:xfrm>
            <a:off x="2555776" y="3192656"/>
            <a:ext cx="504056" cy="812408"/>
            <a:chOff x="2174652" y="2040528"/>
            <a:chExt cx="525140" cy="812408"/>
          </a:xfrm>
        </p:grpSpPr>
        <p:sp>
          <p:nvSpPr>
            <p:cNvPr id="256" name="Oval 255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7" name="Oval 256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8" name="Oval 257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9" name="Oval 258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0" name="Oval 259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1" name="Oval 260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2" name="Oval 261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3" name="Oval 262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4" name="Oval 263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5" name="Oval 264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6" name="Oval 265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7" name="Oval 266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8" name="Oval 267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9" name="Oval 268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70" name="Straight Connector 269"/>
            <p:cNvCxnSpPr>
              <a:stCxn id="256" idx="3"/>
              <a:endCxn id="258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56" idx="5"/>
              <a:endCxn id="257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58" idx="4"/>
              <a:endCxn id="259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57" idx="4"/>
              <a:endCxn id="265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59" idx="4"/>
              <a:endCxn id="260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59" idx="4"/>
              <a:endCxn id="263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65" idx="4"/>
              <a:endCxn id="264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60" idx="4"/>
              <a:endCxn id="261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60" idx="4"/>
              <a:endCxn id="268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60" idx="5"/>
              <a:endCxn id="267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64" idx="4"/>
              <a:endCxn id="266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61" idx="4"/>
              <a:endCxn id="262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67" idx="5"/>
              <a:endCxn id="269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4" name="Straight Connector 283"/>
          <p:cNvCxnSpPr>
            <a:stCxn id="269" idx="5"/>
            <a:endCxn id="60" idx="0"/>
          </p:cNvCxnSpPr>
          <p:nvPr/>
        </p:nvCxnSpPr>
        <p:spPr>
          <a:xfrm>
            <a:off x="2906478" y="3991543"/>
            <a:ext cx="211330" cy="301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16" idx="3"/>
            <a:endCxn id="200" idx="0"/>
          </p:cNvCxnSpPr>
          <p:nvPr/>
        </p:nvCxnSpPr>
        <p:spPr>
          <a:xfrm flipH="1">
            <a:off x="2022850" y="2839415"/>
            <a:ext cx="167555" cy="578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107504" y="2060848"/>
            <a:ext cx="792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Cache</a:t>
            </a:r>
            <a:endParaRPr lang="he-IL" dirty="0">
              <a:cs typeface="Times New Roman" pitchFamily="18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07504" y="2627620"/>
            <a:ext cx="1080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Main Memory</a:t>
            </a:r>
            <a:endParaRPr lang="he-IL" dirty="0">
              <a:cs typeface="Times New Roman" pitchFamily="18" charset="0"/>
            </a:endParaRPr>
          </a:p>
        </p:txBody>
      </p:sp>
      <p:sp>
        <p:nvSpPr>
          <p:cNvPr id="292" name="Flowchart: Connector 291"/>
          <p:cNvSpPr>
            <a:spLocks noChangeAspect="1"/>
          </p:cNvSpPr>
          <p:nvPr/>
        </p:nvSpPr>
        <p:spPr>
          <a:xfrm>
            <a:off x="2411760" y="2009616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3" name="Flowchart: Connector 292"/>
          <p:cNvSpPr>
            <a:spLocks noChangeAspect="1"/>
          </p:cNvSpPr>
          <p:nvPr/>
        </p:nvSpPr>
        <p:spPr>
          <a:xfrm>
            <a:off x="2468528" y="2153632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9" name="Flowchart: Process 298"/>
          <p:cNvSpPr/>
          <p:nvPr/>
        </p:nvSpPr>
        <p:spPr>
          <a:xfrm>
            <a:off x="4211960" y="1700808"/>
            <a:ext cx="1800200" cy="576064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Normal Traffic</a:t>
            </a:r>
            <a:endParaRPr lang="he-IL" dirty="0">
              <a:cs typeface="Times New Roman" pitchFamily="18" charset="0"/>
            </a:endParaRPr>
          </a:p>
        </p:txBody>
      </p:sp>
      <p:sp>
        <p:nvSpPr>
          <p:cNvPr id="300" name="Flowchart: Connector 299"/>
          <p:cNvSpPr>
            <a:spLocks noChangeAspect="1"/>
          </p:cNvSpPr>
          <p:nvPr/>
        </p:nvSpPr>
        <p:spPr>
          <a:xfrm>
            <a:off x="2504976" y="2321272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1" name="Flowchart: Connector 300"/>
          <p:cNvSpPr>
            <a:spLocks noChangeAspect="1"/>
          </p:cNvSpPr>
          <p:nvPr/>
        </p:nvSpPr>
        <p:spPr>
          <a:xfrm>
            <a:off x="2411760" y="2009616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2" name="Flowchart: Connector 301"/>
          <p:cNvSpPr>
            <a:spLocks noChangeAspect="1"/>
          </p:cNvSpPr>
          <p:nvPr/>
        </p:nvSpPr>
        <p:spPr>
          <a:xfrm>
            <a:off x="2473608" y="2151092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3" name="Flowchart: Connector 302"/>
          <p:cNvSpPr>
            <a:spLocks noChangeAspect="1"/>
          </p:cNvSpPr>
          <p:nvPr/>
        </p:nvSpPr>
        <p:spPr>
          <a:xfrm>
            <a:off x="2416840" y="2009616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4" name="Flowchart: Connector 303"/>
          <p:cNvSpPr>
            <a:spLocks noChangeAspect="1"/>
          </p:cNvSpPr>
          <p:nvPr/>
        </p:nvSpPr>
        <p:spPr>
          <a:xfrm>
            <a:off x="2360072" y="2156172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5" name="Flowchart: Connector 304"/>
          <p:cNvSpPr/>
          <p:nvPr/>
        </p:nvSpPr>
        <p:spPr>
          <a:xfrm>
            <a:off x="2316004" y="2346340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6" name="Flowchart: Connector 305"/>
          <p:cNvSpPr>
            <a:spLocks noChangeAspect="1"/>
          </p:cNvSpPr>
          <p:nvPr/>
        </p:nvSpPr>
        <p:spPr>
          <a:xfrm>
            <a:off x="2399060" y="2441664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7" name="Flowchart: Connector 306"/>
          <p:cNvSpPr>
            <a:spLocks noChangeAspect="1"/>
          </p:cNvSpPr>
          <p:nvPr/>
        </p:nvSpPr>
        <p:spPr>
          <a:xfrm>
            <a:off x="2354992" y="2153632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8" name="Flowchart: Process 307"/>
          <p:cNvSpPr/>
          <p:nvPr/>
        </p:nvSpPr>
        <p:spPr>
          <a:xfrm>
            <a:off x="6300192" y="1700808"/>
            <a:ext cx="1800200" cy="57606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Attack Scenario</a:t>
            </a:r>
            <a:endParaRPr lang="he-IL" dirty="0">
              <a:cs typeface="Times New Roman" pitchFamily="18" charset="0"/>
            </a:endParaRPr>
          </a:p>
        </p:txBody>
      </p:sp>
      <p:sp>
        <p:nvSpPr>
          <p:cNvPr id="309" name="Flowchart: Connector 308"/>
          <p:cNvSpPr>
            <a:spLocks noChangeAspect="1"/>
          </p:cNvSpPr>
          <p:nvPr/>
        </p:nvSpPr>
        <p:spPr>
          <a:xfrm>
            <a:off x="2414300" y="2009616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0" name="Flowchart: Connector 309"/>
          <p:cNvSpPr>
            <a:spLocks noChangeAspect="1"/>
          </p:cNvSpPr>
          <p:nvPr/>
        </p:nvSpPr>
        <p:spPr>
          <a:xfrm>
            <a:off x="2465100" y="2153632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1" name="Flowchart: Connector 310"/>
          <p:cNvSpPr>
            <a:spLocks noChangeAspect="1"/>
          </p:cNvSpPr>
          <p:nvPr/>
        </p:nvSpPr>
        <p:spPr>
          <a:xfrm>
            <a:off x="2508280" y="2312888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2" name="Flowchart: Connector 311"/>
          <p:cNvSpPr>
            <a:spLocks noChangeAspect="1"/>
          </p:cNvSpPr>
          <p:nvPr/>
        </p:nvSpPr>
        <p:spPr>
          <a:xfrm>
            <a:off x="2509168" y="2441664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3" name="Flowchart: Connector 312"/>
          <p:cNvSpPr>
            <a:spLocks noChangeAspect="1"/>
          </p:cNvSpPr>
          <p:nvPr/>
        </p:nvSpPr>
        <p:spPr>
          <a:xfrm>
            <a:off x="2615084" y="2606000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4" name="Flowchart: Connector 313"/>
          <p:cNvSpPr>
            <a:spLocks noChangeAspect="1"/>
          </p:cNvSpPr>
          <p:nvPr/>
        </p:nvSpPr>
        <p:spPr>
          <a:xfrm>
            <a:off x="2465988" y="2733124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5" name="Flowchart: Connector 314"/>
          <p:cNvSpPr>
            <a:spLocks noChangeAspect="1"/>
          </p:cNvSpPr>
          <p:nvPr/>
        </p:nvSpPr>
        <p:spPr>
          <a:xfrm>
            <a:off x="2393980" y="2873712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6" name="Flowchart: Connector 315"/>
          <p:cNvSpPr>
            <a:spLocks noChangeAspect="1"/>
          </p:cNvSpPr>
          <p:nvPr/>
        </p:nvSpPr>
        <p:spPr>
          <a:xfrm>
            <a:off x="2424460" y="3014300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7" name="Flowchart: Connector 316"/>
          <p:cNvSpPr>
            <a:spLocks noChangeAspect="1"/>
          </p:cNvSpPr>
          <p:nvPr/>
        </p:nvSpPr>
        <p:spPr>
          <a:xfrm>
            <a:off x="2462560" y="3157428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8" name="Flowchart: Connector 317"/>
          <p:cNvSpPr>
            <a:spLocks noChangeAspect="1"/>
          </p:cNvSpPr>
          <p:nvPr/>
        </p:nvSpPr>
        <p:spPr>
          <a:xfrm>
            <a:off x="2500660" y="3300556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9" name="Flowchart: Connector 318"/>
          <p:cNvSpPr>
            <a:spLocks noChangeAspect="1"/>
          </p:cNvSpPr>
          <p:nvPr/>
        </p:nvSpPr>
        <p:spPr>
          <a:xfrm>
            <a:off x="2538760" y="3443684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0" name="Flowchart: Connector 319"/>
          <p:cNvSpPr>
            <a:spLocks noChangeAspect="1"/>
          </p:cNvSpPr>
          <p:nvPr/>
        </p:nvSpPr>
        <p:spPr>
          <a:xfrm>
            <a:off x="2650644" y="3589352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1" name="Flowchart: Connector 320"/>
          <p:cNvSpPr>
            <a:spLocks noChangeAspect="1"/>
          </p:cNvSpPr>
          <p:nvPr/>
        </p:nvSpPr>
        <p:spPr>
          <a:xfrm>
            <a:off x="2730272" y="3755588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2" name="Flowchart: Connector 321"/>
          <p:cNvSpPr>
            <a:spLocks noChangeAspect="1"/>
          </p:cNvSpPr>
          <p:nvPr/>
        </p:nvSpPr>
        <p:spPr>
          <a:xfrm>
            <a:off x="2576096" y="3879284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3" name="Flowchart: Connector 322"/>
          <p:cNvSpPr>
            <a:spLocks noChangeAspect="1"/>
          </p:cNvSpPr>
          <p:nvPr/>
        </p:nvSpPr>
        <p:spPr>
          <a:xfrm>
            <a:off x="2565936" y="3953832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4" name="Flowchart: Connector 323"/>
          <p:cNvSpPr>
            <a:spLocks noChangeAspect="1"/>
          </p:cNvSpPr>
          <p:nvPr/>
        </p:nvSpPr>
        <p:spPr>
          <a:xfrm>
            <a:off x="2612544" y="4095308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5" name="Flowchart: Connector 324"/>
          <p:cNvSpPr>
            <a:spLocks noChangeAspect="1"/>
          </p:cNvSpPr>
          <p:nvPr/>
        </p:nvSpPr>
        <p:spPr>
          <a:xfrm>
            <a:off x="2645564" y="4239324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6" name="Flowchart: Connector 325"/>
          <p:cNvSpPr>
            <a:spLocks noChangeAspect="1"/>
          </p:cNvSpPr>
          <p:nvPr/>
        </p:nvSpPr>
        <p:spPr>
          <a:xfrm>
            <a:off x="2519328" y="4329112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7" name="Flowchart: Connector 326"/>
          <p:cNvSpPr>
            <a:spLocks noChangeAspect="1"/>
          </p:cNvSpPr>
          <p:nvPr/>
        </p:nvSpPr>
        <p:spPr>
          <a:xfrm>
            <a:off x="2573556" y="4473128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8" name="Flowchart: Connector 327"/>
          <p:cNvSpPr>
            <a:spLocks noChangeAspect="1"/>
          </p:cNvSpPr>
          <p:nvPr/>
        </p:nvSpPr>
        <p:spPr>
          <a:xfrm>
            <a:off x="2615084" y="4617144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9" name="Flowchart: Connector 328"/>
          <p:cNvSpPr>
            <a:spLocks noChangeAspect="1"/>
          </p:cNvSpPr>
          <p:nvPr/>
        </p:nvSpPr>
        <p:spPr>
          <a:xfrm>
            <a:off x="2656612" y="4761160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0" name="Flowchart: Connector 329"/>
          <p:cNvSpPr>
            <a:spLocks noChangeAspect="1"/>
          </p:cNvSpPr>
          <p:nvPr/>
        </p:nvSpPr>
        <p:spPr>
          <a:xfrm>
            <a:off x="2698140" y="4905176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1" name="Flowchart: Connector 330"/>
          <p:cNvSpPr>
            <a:spLocks noChangeAspect="1"/>
          </p:cNvSpPr>
          <p:nvPr/>
        </p:nvSpPr>
        <p:spPr>
          <a:xfrm>
            <a:off x="2739668" y="5049192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4" name="Rectangle 333"/>
          <p:cNvSpPr/>
          <p:nvPr/>
        </p:nvSpPr>
        <p:spPr>
          <a:xfrm>
            <a:off x="611560" y="5085184"/>
            <a:ext cx="4076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Cache-miss!!!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1679584" y="5933548"/>
            <a:ext cx="58558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noFill/>
                  <a:prstDash val="solid"/>
                </a:ln>
              </a:rPr>
              <a:t>Does not require many packets!!!</a:t>
            </a:r>
            <a:endParaRPr lang="en-US" sz="3200" b="1" dirty="0">
              <a:ln w="12700">
                <a:noFill/>
                <a:prstDash val="solid"/>
              </a:ln>
            </a:endParaRPr>
          </a:p>
        </p:txBody>
      </p:sp>
      <p:pic>
        <p:nvPicPr>
          <p:cNvPr id="3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85276"/>
            <a:ext cx="4294163" cy="337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3" name="Straight Arrow Connector 282"/>
          <p:cNvCxnSpPr/>
          <p:nvPr/>
        </p:nvCxnSpPr>
        <p:spPr>
          <a:xfrm flipH="1">
            <a:off x="4607501" y="2400888"/>
            <a:ext cx="504559" cy="5037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/>
          <p:nvPr/>
        </p:nvCxnSpPr>
        <p:spPr>
          <a:xfrm flipH="1">
            <a:off x="6840503" y="2385044"/>
            <a:ext cx="252281" cy="15570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2" name="Picture 2" descr="https://encrypted-tbn0.google.com/images?q=tbn:ANd9GcTbyFc0d-i40Vj1mtddsn-DS_pvT6DgAWG4zkCDqlSlqO5Ps_G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" b="95210" l="465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78232" y="0"/>
            <a:ext cx="2076591" cy="1152128"/>
          </a:xfrm>
          <a:prstGeom prst="rect">
            <a:avLst/>
          </a:prstGeom>
          <a:noFill/>
        </p:spPr>
      </p:pic>
      <p:sp>
        <p:nvSpPr>
          <p:cNvPr id="335" name="Oval 334"/>
          <p:cNvSpPr/>
          <p:nvPr/>
        </p:nvSpPr>
        <p:spPr>
          <a:xfrm>
            <a:off x="2051720" y="1844824"/>
            <a:ext cx="864096" cy="1008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37" name="Straight Arrow Connector 336"/>
          <p:cNvCxnSpPr>
            <a:stCxn id="299" idx="1"/>
          </p:cNvCxnSpPr>
          <p:nvPr/>
        </p:nvCxnSpPr>
        <p:spPr>
          <a:xfrm flipH="1">
            <a:off x="2987824" y="1988840"/>
            <a:ext cx="1224136" cy="2880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Freeform 332"/>
          <p:cNvSpPr/>
          <p:nvPr/>
        </p:nvSpPr>
        <p:spPr>
          <a:xfrm>
            <a:off x="1331640" y="1772816"/>
            <a:ext cx="2304256" cy="1080120"/>
          </a:xfrm>
          <a:custGeom>
            <a:avLst/>
            <a:gdLst>
              <a:gd name="connsiteX0" fmla="*/ 2341180 w 2341180"/>
              <a:gd name="connsiteY0" fmla="*/ 15766 h 930166"/>
              <a:gd name="connsiteX1" fmla="*/ 0 w 2341180"/>
              <a:gd name="connsiteY1" fmla="*/ 0 h 930166"/>
              <a:gd name="connsiteX2" fmla="*/ 0 w 2341180"/>
              <a:gd name="connsiteY2" fmla="*/ 685800 h 930166"/>
              <a:gd name="connsiteX3" fmla="*/ 709448 w 2341180"/>
              <a:gd name="connsiteY3" fmla="*/ 922283 h 930166"/>
              <a:gd name="connsiteX4" fmla="*/ 1135117 w 2341180"/>
              <a:gd name="connsiteY4" fmla="*/ 638504 h 930166"/>
              <a:gd name="connsiteX5" fmla="*/ 1481959 w 2341180"/>
              <a:gd name="connsiteY5" fmla="*/ 930166 h 930166"/>
              <a:gd name="connsiteX6" fmla="*/ 1726324 w 2341180"/>
              <a:gd name="connsiteY6" fmla="*/ 606973 h 930166"/>
              <a:gd name="connsiteX7" fmla="*/ 2049517 w 2341180"/>
              <a:gd name="connsiteY7" fmla="*/ 859221 h 930166"/>
              <a:gd name="connsiteX8" fmla="*/ 2286000 w 2341180"/>
              <a:gd name="connsiteY8" fmla="*/ 536028 h 930166"/>
              <a:gd name="connsiteX9" fmla="*/ 2325414 w 2341180"/>
              <a:gd name="connsiteY9" fmla="*/ 614855 h 930166"/>
              <a:gd name="connsiteX10" fmla="*/ 2341180 w 2341180"/>
              <a:gd name="connsiteY10" fmla="*/ 15766 h 930166"/>
              <a:gd name="connsiteX0" fmla="*/ 2341180 w 2341180"/>
              <a:gd name="connsiteY0" fmla="*/ 15766 h 930166"/>
              <a:gd name="connsiteX1" fmla="*/ 0 w 2341180"/>
              <a:gd name="connsiteY1" fmla="*/ 0 h 930166"/>
              <a:gd name="connsiteX2" fmla="*/ 0 w 2341180"/>
              <a:gd name="connsiteY2" fmla="*/ 685800 h 930166"/>
              <a:gd name="connsiteX3" fmla="*/ 709448 w 2341180"/>
              <a:gd name="connsiteY3" fmla="*/ 922283 h 930166"/>
              <a:gd name="connsiteX4" fmla="*/ 1135117 w 2341180"/>
              <a:gd name="connsiteY4" fmla="*/ 638504 h 930166"/>
              <a:gd name="connsiteX5" fmla="*/ 1481959 w 2341180"/>
              <a:gd name="connsiteY5" fmla="*/ 930166 h 930166"/>
              <a:gd name="connsiteX6" fmla="*/ 1726324 w 2341180"/>
              <a:gd name="connsiteY6" fmla="*/ 606973 h 930166"/>
              <a:gd name="connsiteX7" fmla="*/ 2049517 w 2341180"/>
              <a:gd name="connsiteY7" fmla="*/ 859221 h 930166"/>
              <a:gd name="connsiteX8" fmla="*/ 2286000 w 2341180"/>
              <a:gd name="connsiteY8" fmla="*/ 536028 h 930166"/>
              <a:gd name="connsiteX9" fmla="*/ 2341180 w 2341180"/>
              <a:gd name="connsiteY9" fmla="*/ 792088 h 930166"/>
              <a:gd name="connsiteX10" fmla="*/ 2341180 w 2341180"/>
              <a:gd name="connsiteY10" fmla="*/ 15766 h 930166"/>
              <a:gd name="connsiteX0" fmla="*/ 2341180 w 2341180"/>
              <a:gd name="connsiteY0" fmla="*/ 15766 h 1008112"/>
              <a:gd name="connsiteX1" fmla="*/ 0 w 2341180"/>
              <a:gd name="connsiteY1" fmla="*/ 0 h 1008112"/>
              <a:gd name="connsiteX2" fmla="*/ 0 w 2341180"/>
              <a:gd name="connsiteY2" fmla="*/ 685800 h 1008112"/>
              <a:gd name="connsiteX3" fmla="*/ 709448 w 2341180"/>
              <a:gd name="connsiteY3" fmla="*/ 922283 h 1008112"/>
              <a:gd name="connsiteX4" fmla="*/ 1135117 w 2341180"/>
              <a:gd name="connsiteY4" fmla="*/ 638504 h 1008112"/>
              <a:gd name="connsiteX5" fmla="*/ 1481959 w 2341180"/>
              <a:gd name="connsiteY5" fmla="*/ 930166 h 1008112"/>
              <a:gd name="connsiteX6" fmla="*/ 1726324 w 2341180"/>
              <a:gd name="connsiteY6" fmla="*/ 606973 h 1008112"/>
              <a:gd name="connsiteX7" fmla="*/ 2049517 w 2341180"/>
              <a:gd name="connsiteY7" fmla="*/ 859221 h 1008112"/>
              <a:gd name="connsiteX8" fmla="*/ 1609388 w 2341180"/>
              <a:gd name="connsiteY8" fmla="*/ 1008112 h 1008112"/>
              <a:gd name="connsiteX9" fmla="*/ 2341180 w 2341180"/>
              <a:gd name="connsiteY9" fmla="*/ 792088 h 1008112"/>
              <a:gd name="connsiteX10" fmla="*/ 2341180 w 2341180"/>
              <a:gd name="connsiteY10" fmla="*/ 15766 h 1008112"/>
              <a:gd name="connsiteX0" fmla="*/ 2341180 w 2341180"/>
              <a:gd name="connsiteY0" fmla="*/ 15766 h 1008112"/>
              <a:gd name="connsiteX1" fmla="*/ 0 w 2341180"/>
              <a:gd name="connsiteY1" fmla="*/ 0 h 1008112"/>
              <a:gd name="connsiteX2" fmla="*/ 0 w 2341180"/>
              <a:gd name="connsiteY2" fmla="*/ 685800 h 1008112"/>
              <a:gd name="connsiteX3" fmla="*/ 709448 w 2341180"/>
              <a:gd name="connsiteY3" fmla="*/ 922283 h 1008112"/>
              <a:gd name="connsiteX4" fmla="*/ 1135117 w 2341180"/>
              <a:gd name="connsiteY4" fmla="*/ 638504 h 1008112"/>
              <a:gd name="connsiteX5" fmla="*/ 1481959 w 2341180"/>
              <a:gd name="connsiteY5" fmla="*/ 930166 h 1008112"/>
              <a:gd name="connsiteX6" fmla="*/ 1726324 w 2341180"/>
              <a:gd name="connsiteY6" fmla="*/ 606973 h 1008112"/>
              <a:gd name="connsiteX7" fmla="*/ 1609388 w 2341180"/>
              <a:gd name="connsiteY7" fmla="*/ 1008112 h 1008112"/>
              <a:gd name="connsiteX8" fmla="*/ 2341180 w 2341180"/>
              <a:gd name="connsiteY8" fmla="*/ 792088 h 1008112"/>
              <a:gd name="connsiteX9" fmla="*/ 2341180 w 2341180"/>
              <a:gd name="connsiteY9" fmla="*/ 15766 h 1008112"/>
              <a:gd name="connsiteX0" fmla="*/ 2341180 w 2341180"/>
              <a:gd name="connsiteY0" fmla="*/ 15766 h 1008112"/>
              <a:gd name="connsiteX1" fmla="*/ 0 w 2341180"/>
              <a:gd name="connsiteY1" fmla="*/ 0 h 1008112"/>
              <a:gd name="connsiteX2" fmla="*/ 0 w 2341180"/>
              <a:gd name="connsiteY2" fmla="*/ 685800 h 1008112"/>
              <a:gd name="connsiteX3" fmla="*/ 709448 w 2341180"/>
              <a:gd name="connsiteY3" fmla="*/ 922283 h 1008112"/>
              <a:gd name="connsiteX4" fmla="*/ 1135117 w 2341180"/>
              <a:gd name="connsiteY4" fmla="*/ 638504 h 1008112"/>
              <a:gd name="connsiteX5" fmla="*/ 1481959 w 2341180"/>
              <a:gd name="connsiteY5" fmla="*/ 930166 h 1008112"/>
              <a:gd name="connsiteX6" fmla="*/ 1389850 w 2341180"/>
              <a:gd name="connsiteY6" fmla="*/ 648072 h 1008112"/>
              <a:gd name="connsiteX7" fmla="*/ 1609388 w 2341180"/>
              <a:gd name="connsiteY7" fmla="*/ 1008112 h 1008112"/>
              <a:gd name="connsiteX8" fmla="*/ 2341180 w 2341180"/>
              <a:gd name="connsiteY8" fmla="*/ 792088 h 1008112"/>
              <a:gd name="connsiteX9" fmla="*/ 2341180 w 2341180"/>
              <a:gd name="connsiteY9" fmla="*/ 15766 h 1008112"/>
              <a:gd name="connsiteX0" fmla="*/ 2341180 w 2341180"/>
              <a:gd name="connsiteY0" fmla="*/ 15766 h 930166"/>
              <a:gd name="connsiteX1" fmla="*/ 0 w 2341180"/>
              <a:gd name="connsiteY1" fmla="*/ 0 h 930166"/>
              <a:gd name="connsiteX2" fmla="*/ 0 w 2341180"/>
              <a:gd name="connsiteY2" fmla="*/ 685800 h 930166"/>
              <a:gd name="connsiteX3" fmla="*/ 709448 w 2341180"/>
              <a:gd name="connsiteY3" fmla="*/ 922283 h 930166"/>
              <a:gd name="connsiteX4" fmla="*/ 1135117 w 2341180"/>
              <a:gd name="connsiteY4" fmla="*/ 638504 h 930166"/>
              <a:gd name="connsiteX5" fmla="*/ 1481959 w 2341180"/>
              <a:gd name="connsiteY5" fmla="*/ 930166 h 930166"/>
              <a:gd name="connsiteX6" fmla="*/ 1389850 w 2341180"/>
              <a:gd name="connsiteY6" fmla="*/ 648072 h 930166"/>
              <a:gd name="connsiteX7" fmla="*/ 1609388 w 2341180"/>
              <a:gd name="connsiteY7" fmla="*/ 792088 h 930166"/>
              <a:gd name="connsiteX8" fmla="*/ 2341180 w 2341180"/>
              <a:gd name="connsiteY8" fmla="*/ 792088 h 930166"/>
              <a:gd name="connsiteX9" fmla="*/ 2341180 w 2341180"/>
              <a:gd name="connsiteY9" fmla="*/ 15766 h 930166"/>
              <a:gd name="connsiteX0" fmla="*/ 2341180 w 2341180"/>
              <a:gd name="connsiteY0" fmla="*/ 15766 h 930166"/>
              <a:gd name="connsiteX1" fmla="*/ 0 w 2341180"/>
              <a:gd name="connsiteY1" fmla="*/ 0 h 930166"/>
              <a:gd name="connsiteX2" fmla="*/ 0 w 2341180"/>
              <a:gd name="connsiteY2" fmla="*/ 685800 h 930166"/>
              <a:gd name="connsiteX3" fmla="*/ 709448 w 2341180"/>
              <a:gd name="connsiteY3" fmla="*/ 922283 h 930166"/>
              <a:gd name="connsiteX4" fmla="*/ 1135117 w 2341180"/>
              <a:gd name="connsiteY4" fmla="*/ 638504 h 930166"/>
              <a:gd name="connsiteX5" fmla="*/ 1481959 w 2341180"/>
              <a:gd name="connsiteY5" fmla="*/ 930166 h 930166"/>
              <a:gd name="connsiteX6" fmla="*/ 1389850 w 2341180"/>
              <a:gd name="connsiteY6" fmla="*/ 792088 h 930166"/>
              <a:gd name="connsiteX7" fmla="*/ 1609388 w 2341180"/>
              <a:gd name="connsiteY7" fmla="*/ 792088 h 930166"/>
              <a:gd name="connsiteX8" fmla="*/ 2341180 w 2341180"/>
              <a:gd name="connsiteY8" fmla="*/ 792088 h 930166"/>
              <a:gd name="connsiteX9" fmla="*/ 2341180 w 2341180"/>
              <a:gd name="connsiteY9" fmla="*/ 15766 h 930166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709448 w 2341180"/>
              <a:gd name="connsiteY3" fmla="*/ 922283 h 1080120"/>
              <a:gd name="connsiteX4" fmla="*/ 1135117 w 2341180"/>
              <a:gd name="connsiteY4" fmla="*/ 638504 h 1080120"/>
              <a:gd name="connsiteX5" fmla="*/ 1316671 w 2341180"/>
              <a:gd name="connsiteY5" fmla="*/ 1080120 h 1080120"/>
              <a:gd name="connsiteX6" fmla="*/ 1389850 w 2341180"/>
              <a:gd name="connsiteY6" fmla="*/ 792088 h 1080120"/>
              <a:gd name="connsiteX7" fmla="*/ 1609388 w 2341180"/>
              <a:gd name="connsiteY7" fmla="*/ 792088 h 1080120"/>
              <a:gd name="connsiteX8" fmla="*/ 2341180 w 2341180"/>
              <a:gd name="connsiteY8" fmla="*/ 792088 h 1080120"/>
              <a:gd name="connsiteX9" fmla="*/ 2341180 w 2341180"/>
              <a:gd name="connsiteY9" fmla="*/ 15766 h 1080120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709448 w 2341180"/>
              <a:gd name="connsiteY3" fmla="*/ 922283 h 1080120"/>
              <a:gd name="connsiteX4" fmla="*/ 1135117 w 2341180"/>
              <a:gd name="connsiteY4" fmla="*/ 638504 h 1080120"/>
              <a:gd name="connsiteX5" fmla="*/ 1316671 w 2341180"/>
              <a:gd name="connsiteY5" fmla="*/ 1080120 h 1080120"/>
              <a:gd name="connsiteX6" fmla="*/ 1609388 w 2341180"/>
              <a:gd name="connsiteY6" fmla="*/ 792088 h 1080120"/>
              <a:gd name="connsiteX7" fmla="*/ 1609388 w 2341180"/>
              <a:gd name="connsiteY7" fmla="*/ 792088 h 1080120"/>
              <a:gd name="connsiteX8" fmla="*/ 2341180 w 2341180"/>
              <a:gd name="connsiteY8" fmla="*/ 792088 h 1080120"/>
              <a:gd name="connsiteX9" fmla="*/ 2341180 w 2341180"/>
              <a:gd name="connsiteY9" fmla="*/ 15766 h 1080120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709448 w 2341180"/>
              <a:gd name="connsiteY3" fmla="*/ 922283 h 1080120"/>
              <a:gd name="connsiteX4" fmla="*/ 1170313 w 2341180"/>
              <a:gd name="connsiteY4" fmla="*/ 792088 h 1080120"/>
              <a:gd name="connsiteX5" fmla="*/ 1316671 w 2341180"/>
              <a:gd name="connsiteY5" fmla="*/ 1080120 h 1080120"/>
              <a:gd name="connsiteX6" fmla="*/ 1609388 w 2341180"/>
              <a:gd name="connsiteY6" fmla="*/ 792088 h 1080120"/>
              <a:gd name="connsiteX7" fmla="*/ 1609388 w 2341180"/>
              <a:gd name="connsiteY7" fmla="*/ 792088 h 1080120"/>
              <a:gd name="connsiteX8" fmla="*/ 2341180 w 2341180"/>
              <a:gd name="connsiteY8" fmla="*/ 792088 h 1080120"/>
              <a:gd name="connsiteX9" fmla="*/ 2341180 w 2341180"/>
              <a:gd name="connsiteY9" fmla="*/ 15766 h 1080120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950775 w 2341180"/>
              <a:gd name="connsiteY3" fmla="*/ 1008112 h 1080120"/>
              <a:gd name="connsiteX4" fmla="*/ 1170313 w 2341180"/>
              <a:gd name="connsiteY4" fmla="*/ 792088 h 1080120"/>
              <a:gd name="connsiteX5" fmla="*/ 1316671 w 2341180"/>
              <a:gd name="connsiteY5" fmla="*/ 1080120 h 1080120"/>
              <a:gd name="connsiteX6" fmla="*/ 1609388 w 2341180"/>
              <a:gd name="connsiteY6" fmla="*/ 792088 h 1080120"/>
              <a:gd name="connsiteX7" fmla="*/ 1609388 w 2341180"/>
              <a:gd name="connsiteY7" fmla="*/ 792088 h 1080120"/>
              <a:gd name="connsiteX8" fmla="*/ 2341180 w 2341180"/>
              <a:gd name="connsiteY8" fmla="*/ 792088 h 1080120"/>
              <a:gd name="connsiteX9" fmla="*/ 2341180 w 2341180"/>
              <a:gd name="connsiteY9" fmla="*/ 15766 h 1080120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950775 w 2341180"/>
              <a:gd name="connsiteY3" fmla="*/ 1008112 h 1080120"/>
              <a:gd name="connsiteX4" fmla="*/ 1097133 w 2341180"/>
              <a:gd name="connsiteY4" fmla="*/ 792088 h 1080120"/>
              <a:gd name="connsiteX5" fmla="*/ 1316671 w 2341180"/>
              <a:gd name="connsiteY5" fmla="*/ 1080120 h 1080120"/>
              <a:gd name="connsiteX6" fmla="*/ 1609388 w 2341180"/>
              <a:gd name="connsiteY6" fmla="*/ 792088 h 1080120"/>
              <a:gd name="connsiteX7" fmla="*/ 1609388 w 2341180"/>
              <a:gd name="connsiteY7" fmla="*/ 792088 h 1080120"/>
              <a:gd name="connsiteX8" fmla="*/ 2341180 w 2341180"/>
              <a:gd name="connsiteY8" fmla="*/ 792088 h 1080120"/>
              <a:gd name="connsiteX9" fmla="*/ 2341180 w 2341180"/>
              <a:gd name="connsiteY9" fmla="*/ 15766 h 1080120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488389 w 2341180"/>
              <a:gd name="connsiteY3" fmla="*/ 850068 h 1080120"/>
              <a:gd name="connsiteX4" fmla="*/ 950775 w 2341180"/>
              <a:gd name="connsiteY4" fmla="*/ 1008112 h 1080120"/>
              <a:gd name="connsiteX5" fmla="*/ 1097133 w 2341180"/>
              <a:gd name="connsiteY5" fmla="*/ 792088 h 1080120"/>
              <a:gd name="connsiteX6" fmla="*/ 1316671 w 2341180"/>
              <a:gd name="connsiteY6" fmla="*/ 1080120 h 1080120"/>
              <a:gd name="connsiteX7" fmla="*/ 1609388 w 2341180"/>
              <a:gd name="connsiteY7" fmla="*/ 792088 h 1080120"/>
              <a:gd name="connsiteX8" fmla="*/ 1609388 w 2341180"/>
              <a:gd name="connsiteY8" fmla="*/ 792088 h 1080120"/>
              <a:gd name="connsiteX9" fmla="*/ 2341180 w 2341180"/>
              <a:gd name="connsiteY9" fmla="*/ 792088 h 1080120"/>
              <a:gd name="connsiteX10" fmla="*/ 2341180 w 2341180"/>
              <a:gd name="connsiteY10" fmla="*/ 15766 h 1080120"/>
              <a:gd name="connsiteX0" fmla="*/ 2341735 w 2341735"/>
              <a:gd name="connsiteY0" fmla="*/ 15766 h 1080120"/>
              <a:gd name="connsiteX1" fmla="*/ 555 w 2341735"/>
              <a:gd name="connsiteY1" fmla="*/ 0 h 1080120"/>
              <a:gd name="connsiteX2" fmla="*/ 0 w 2341735"/>
              <a:gd name="connsiteY2" fmla="*/ 720080 h 1080120"/>
              <a:gd name="connsiteX3" fmla="*/ 488944 w 2341735"/>
              <a:gd name="connsiteY3" fmla="*/ 850068 h 1080120"/>
              <a:gd name="connsiteX4" fmla="*/ 951330 w 2341735"/>
              <a:gd name="connsiteY4" fmla="*/ 1008112 h 1080120"/>
              <a:gd name="connsiteX5" fmla="*/ 1097688 w 2341735"/>
              <a:gd name="connsiteY5" fmla="*/ 792088 h 1080120"/>
              <a:gd name="connsiteX6" fmla="*/ 1317226 w 2341735"/>
              <a:gd name="connsiteY6" fmla="*/ 1080120 h 1080120"/>
              <a:gd name="connsiteX7" fmla="*/ 1609943 w 2341735"/>
              <a:gd name="connsiteY7" fmla="*/ 792088 h 1080120"/>
              <a:gd name="connsiteX8" fmla="*/ 1609943 w 2341735"/>
              <a:gd name="connsiteY8" fmla="*/ 792088 h 1080120"/>
              <a:gd name="connsiteX9" fmla="*/ 2341735 w 2341735"/>
              <a:gd name="connsiteY9" fmla="*/ 792088 h 1080120"/>
              <a:gd name="connsiteX10" fmla="*/ 2341735 w 2341735"/>
              <a:gd name="connsiteY10" fmla="*/ 15766 h 1080120"/>
              <a:gd name="connsiteX0" fmla="*/ 2341735 w 2341735"/>
              <a:gd name="connsiteY0" fmla="*/ 15766 h 1080120"/>
              <a:gd name="connsiteX1" fmla="*/ 555 w 2341735"/>
              <a:gd name="connsiteY1" fmla="*/ 0 h 1080120"/>
              <a:gd name="connsiteX2" fmla="*/ 0 w 2341735"/>
              <a:gd name="connsiteY2" fmla="*/ 792088 h 1080120"/>
              <a:gd name="connsiteX3" fmla="*/ 488944 w 2341735"/>
              <a:gd name="connsiteY3" fmla="*/ 850068 h 1080120"/>
              <a:gd name="connsiteX4" fmla="*/ 951330 w 2341735"/>
              <a:gd name="connsiteY4" fmla="*/ 1008112 h 1080120"/>
              <a:gd name="connsiteX5" fmla="*/ 1097688 w 2341735"/>
              <a:gd name="connsiteY5" fmla="*/ 792088 h 1080120"/>
              <a:gd name="connsiteX6" fmla="*/ 1317226 w 2341735"/>
              <a:gd name="connsiteY6" fmla="*/ 1080120 h 1080120"/>
              <a:gd name="connsiteX7" fmla="*/ 1609943 w 2341735"/>
              <a:gd name="connsiteY7" fmla="*/ 792088 h 1080120"/>
              <a:gd name="connsiteX8" fmla="*/ 1609943 w 2341735"/>
              <a:gd name="connsiteY8" fmla="*/ 792088 h 1080120"/>
              <a:gd name="connsiteX9" fmla="*/ 2341735 w 2341735"/>
              <a:gd name="connsiteY9" fmla="*/ 792088 h 1080120"/>
              <a:gd name="connsiteX10" fmla="*/ 2341735 w 2341735"/>
              <a:gd name="connsiteY10" fmla="*/ 15766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1735" h="1080120">
                <a:moveTo>
                  <a:pt x="2341735" y="15766"/>
                </a:moveTo>
                <a:lnTo>
                  <a:pt x="555" y="0"/>
                </a:lnTo>
                <a:lnTo>
                  <a:pt x="0" y="792088"/>
                </a:lnTo>
                <a:lnTo>
                  <a:pt x="488944" y="850068"/>
                </a:lnTo>
                <a:lnTo>
                  <a:pt x="951330" y="1008112"/>
                </a:lnTo>
                <a:lnTo>
                  <a:pt x="1097688" y="792088"/>
                </a:lnTo>
                <a:lnTo>
                  <a:pt x="1317226" y="1080120"/>
                </a:lnTo>
                <a:lnTo>
                  <a:pt x="1609943" y="792088"/>
                </a:lnTo>
                <a:lnTo>
                  <a:pt x="1609943" y="792088"/>
                </a:lnTo>
                <a:lnTo>
                  <a:pt x="2341735" y="792088"/>
                </a:lnTo>
                <a:lnTo>
                  <a:pt x="2341735" y="15766"/>
                </a:lnTo>
                <a:close/>
              </a:path>
            </a:pathLst>
          </a:custGeom>
          <a:solidFill>
            <a:srgbClr val="92D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6" name="Freeform 335"/>
          <p:cNvSpPr/>
          <p:nvPr/>
        </p:nvSpPr>
        <p:spPr>
          <a:xfrm>
            <a:off x="1333854" y="2566737"/>
            <a:ext cx="2302042" cy="2671010"/>
          </a:xfrm>
          <a:custGeom>
            <a:avLst/>
            <a:gdLst>
              <a:gd name="connsiteX0" fmla="*/ 2302042 w 2302042"/>
              <a:gd name="connsiteY0" fmla="*/ 2671010 h 2671010"/>
              <a:gd name="connsiteX1" fmla="*/ 0 w 2302042"/>
              <a:gd name="connsiteY1" fmla="*/ 2654968 h 2671010"/>
              <a:gd name="connsiteX2" fmla="*/ 0 w 2302042"/>
              <a:gd name="connsiteY2" fmla="*/ 16042 h 2671010"/>
              <a:gd name="connsiteX3" fmla="*/ 449179 w 2302042"/>
              <a:gd name="connsiteY3" fmla="*/ 56147 h 2671010"/>
              <a:gd name="connsiteX4" fmla="*/ 946484 w 2302042"/>
              <a:gd name="connsiteY4" fmla="*/ 216568 h 2671010"/>
              <a:gd name="connsiteX5" fmla="*/ 1082842 w 2302042"/>
              <a:gd name="connsiteY5" fmla="*/ 8021 h 2671010"/>
              <a:gd name="connsiteX6" fmla="*/ 1299410 w 2302042"/>
              <a:gd name="connsiteY6" fmla="*/ 288758 h 2671010"/>
              <a:gd name="connsiteX7" fmla="*/ 1572126 w 2302042"/>
              <a:gd name="connsiteY7" fmla="*/ 0 h 2671010"/>
              <a:gd name="connsiteX8" fmla="*/ 2294021 w 2302042"/>
              <a:gd name="connsiteY8" fmla="*/ 0 h 2671010"/>
              <a:gd name="connsiteX9" fmla="*/ 2302042 w 2302042"/>
              <a:gd name="connsiteY9" fmla="*/ 2671010 h 26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2042" h="2671010">
                <a:moveTo>
                  <a:pt x="2302042" y="2671010"/>
                </a:moveTo>
                <a:lnTo>
                  <a:pt x="0" y="2654968"/>
                </a:lnTo>
                <a:lnTo>
                  <a:pt x="0" y="16042"/>
                </a:lnTo>
                <a:lnTo>
                  <a:pt x="449179" y="56147"/>
                </a:lnTo>
                <a:lnTo>
                  <a:pt x="946484" y="216568"/>
                </a:lnTo>
                <a:lnTo>
                  <a:pt x="1082842" y="8021"/>
                </a:lnTo>
                <a:lnTo>
                  <a:pt x="1299410" y="288758"/>
                </a:lnTo>
                <a:lnTo>
                  <a:pt x="1572126" y="0"/>
                </a:lnTo>
                <a:lnTo>
                  <a:pt x="2294021" y="0"/>
                </a:lnTo>
                <a:cubicBezTo>
                  <a:pt x="2296695" y="890337"/>
                  <a:pt x="2299368" y="1780673"/>
                  <a:pt x="2302042" y="2671010"/>
                </a:cubicBezTo>
                <a:close/>
              </a:path>
            </a:pathLst>
          </a:cu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44" name="Straight Connector 343"/>
          <p:cNvCxnSpPr>
            <a:endCxn id="336" idx="2"/>
          </p:cNvCxnSpPr>
          <p:nvPr/>
        </p:nvCxnSpPr>
        <p:spPr>
          <a:xfrm>
            <a:off x="0" y="2564904"/>
            <a:ext cx="1333854" cy="1787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Rectangle 337"/>
          <p:cNvSpPr/>
          <p:nvPr/>
        </p:nvSpPr>
        <p:spPr>
          <a:xfrm>
            <a:off x="251520" y="1268760"/>
            <a:ext cx="8712968" cy="48245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Domain Properties</a:t>
            </a:r>
          </a:p>
          <a:p>
            <a:pPr algn="ctr"/>
            <a:endParaRPr lang="en-US" sz="2800" u="sng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Heavy &amp; Light packets.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Easy detection of heavy packets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Moving packets between queues is cheap.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Heavy packets have special more efficient processing method.</a:t>
            </a:r>
            <a:endParaRPr lang="he-IL" sz="240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pic>
        <p:nvPicPr>
          <p:cNvPr id="340" name="Picture 2" descr="https://encrypted-tbn0.google.com/images?q=tbn:ANd9GcSW06beR_x090raFnYmaUevV5pzVR1chkX3Lu3OAOpYdM9Nl1t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53" y="2204864"/>
            <a:ext cx="717823" cy="753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0539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000"/>
                            </p:stCondLst>
                            <p:childTnLst>
                              <p:par>
                                <p:cTn id="16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6" presetClass="emph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6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"/>
                            </p:stCondLst>
                            <p:childTnLst>
                              <p:par>
                                <p:cTn id="19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000"/>
                            </p:stCondLst>
                            <p:childTnLst>
                              <p:par>
                                <p:cTn id="20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500"/>
                            </p:stCondLst>
                            <p:childTnLst>
                              <p:par>
                                <p:cTn id="2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500"/>
                            </p:stCondLst>
                            <p:childTnLst>
                              <p:par>
                                <p:cTn id="2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500"/>
                            </p:stCondLst>
                            <p:childTnLst>
                              <p:par>
                                <p:cTn id="2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9000"/>
                            </p:stCondLst>
                            <p:childTnLst>
                              <p:par>
                                <p:cTn id="26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9500"/>
                            </p:stCondLst>
                            <p:childTnLst>
                              <p:par>
                                <p:cTn id="2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292" grpId="1" animBg="1"/>
      <p:bldP spid="293" grpId="0" animBg="1"/>
      <p:bldP spid="293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07" grpId="0" animBg="1"/>
      <p:bldP spid="307" grpId="1" animBg="1"/>
      <p:bldP spid="308" grpId="0" animBg="1"/>
      <p:bldP spid="309" grpId="0" animBg="1"/>
      <p:bldP spid="309" grpId="1" animBg="1"/>
      <p:bldP spid="310" grpId="0" animBg="1"/>
      <p:bldP spid="310" grpId="1" animBg="1"/>
      <p:bldP spid="311" grpId="0" animBg="1"/>
      <p:bldP spid="311" grpId="1" animBg="1"/>
      <p:bldP spid="312" grpId="0" animBg="1"/>
      <p:bldP spid="312" grpId="1" animBg="1"/>
      <p:bldP spid="313" grpId="0" animBg="1"/>
      <p:bldP spid="313" grpId="1" animBg="1"/>
      <p:bldP spid="314" grpId="0" animBg="1"/>
      <p:bldP spid="314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4" grpId="0"/>
      <p:bldP spid="334" grpId="1"/>
      <p:bldP spid="334" grpId="2"/>
      <p:bldP spid="334" grpId="3"/>
      <p:bldP spid="334" grpId="4"/>
      <p:bldP spid="334" grpId="5"/>
      <p:bldP spid="334" grpId="6"/>
      <p:bldP spid="334" grpId="7"/>
      <p:bldP spid="334" grpId="8"/>
      <p:bldP spid="334" grpId="9"/>
      <p:bldP spid="334" grpId="10"/>
      <p:bldP spid="334" grpId="11"/>
      <p:bldP spid="334" grpId="12"/>
      <p:bldP spid="334" grpId="13"/>
      <p:bldP spid="334" grpId="14"/>
      <p:bldP spid="334" grpId="15"/>
      <p:bldP spid="334" grpId="16"/>
      <p:bldP spid="334" grpId="17"/>
      <p:bldP spid="339" grpId="0"/>
      <p:bldP spid="335" grpId="0" animBg="1"/>
      <p:bldP spid="335" grpId="1" animBg="1"/>
      <p:bldP spid="3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Detecting heavy packets is feasible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584" y="8068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Property 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2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in Snort Attack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 smtClean="0">
              <a:solidFill>
                <a:srgbClr val="002060"/>
              </a:solidFill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pic>
        <p:nvPicPr>
          <p:cNvPr id="7" name="Picture 2" descr="http://thefamousfrugalista.files.wordpress.com/2011/11/magnifying-glass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8736"/>
            <a:ext cx="2542903" cy="374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2292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Intrusion Detection Systems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51520" y="4437112"/>
            <a:ext cx="3024336" cy="1584176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Internet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91880" y="3140968"/>
            <a:ext cx="2016224" cy="2304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2780928"/>
            <a:ext cx="1714500" cy="1828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275856" y="4725144"/>
            <a:ext cx="1008112" cy="36004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84553" y="3061476"/>
            <a:ext cx="1043608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158736">
            <a:off x="3441750" y="3017616"/>
            <a:ext cx="237626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0005486">
            <a:off x="3003535" y="3024787"/>
            <a:ext cx="130858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9" idx="1"/>
          </p:cNvCxnSpPr>
          <p:nvPr/>
        </p:nvCxnSpPr>
        <p:spPr>
          <a:xfrm flipV="1">
            <a:off x="5384553" y="3501009"/>
            <a:ext cx="2067767" cy="8566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2284499"/>
          </a:xfrm>
        </p:spPr>
        <p:txBody>
          <a:bodyPr>
            <a:normAutofit/>
          </a:bodyPr>
          <a:lstStyle/>
          <a:p>
            <a:r>
              <a:rPr lang="en-US" sz="2400" dirty="0"/>
              <a:t>Very popular </a:t>
            </a:r>
            <a:r>
              <a:rPr lang="en-US" sz="2400" dirty="0" err="1" smtClean="0"/>
              <a:t>middlebox</a:t>
            </a:r>
            <a:endParaRPr lang="en-US" sz="2400" dirty="0" smtClean="0"/>
          </a:p>
          <a:p>
            <a:pPr lvl="1"/>
            <a:r>
              <a:rPr lang="en-US" sz="2000" dirty="0" smtClean="0"/>
              <a:t>May be deployed in various places within the network</a:t>
            </a:r>
            <a:endParaRPr lang="en-US" sz="2000" dirty="0"/>
          </a:p>
          <a:p>
            <a:r>
              <a:rPr lang="en-US" sz="2400" dirty="0"/>
              <a:t>Reports or drops malicious </a:t>
            </a:r>
            <a:r>
              <a:rPr lang="en-US" sz="2400" dirty="0" smtClean="0"/>
              <a:t>packets</a:t>
            </a:r>
          </a:p>
          <a:p>
            <a:pPr lvl="1"/>
            <a:r>
              <a:rPr lang="en-US" sz="2000" dirty="0" smtClean="0"/>
              <a:t>How to identify malicious packets?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Detect?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1349"/>
            <a:ext cx="9144000" cy="4525963"/>
          </a:xfrm>
        </p:spPr>
        <p:txBody>
          <a:bodyPr/>
          <a:lstStyle/>
          <a:p>
            <a:r>
              <a:rPr lang="en-US" dirty="0" smtClean="0"/>
              <a:t>Common states are detected through training traffic set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86" y="2780928"/>
            <a:ext cx="5080414" cy="40770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592511" y="3307274"/>
            <a:ext cx="0" cy="32129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03330" y="384767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310" y="6482168"/>
            <a:ext cx="4497138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1">
            <a:spAutoFit/>
          </a:bodyPr>
          <a:lstStyle/>
          <a:p>
            <a:r>
              <a:rPr lang="en-US" sz="2400" dirty="0" smtClean="0"/>
              <a:t>non-common states</a:t>
            </a:r>
            <a:r>
              <a:rPr lang="he-IL" sz="2400" dirty="0" smtClean="0"/>
              <a:t> </a:t>
            </a:r>
            <a:r>
              <a:rPr lang="en-US" sz="2400" dirty="0" smtClean="0"/>
              <a:t>percentage</a:t>
            </a:r>
            <a:endParaRPr lang="he-IL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242376" y="4863591"/>
            <a:ext cx="702605" cy="135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ular Callout 21"/>
          <p:cNvSpPr/>
          <p:nvPr/>
        </p:nvSpPr>
        <p:spPr>
          <a:xfrm>
            <a:off x="6782841" y="3580143"/>
            <a:ext cx="2361159" cy="1186085"/>
          </a:xfrm>
          <a:prstGeom prst="wedgeRectCallout">
            <a:avLst>
              <a:gd name="adj1" fmla="val -61221"/>
              <a:gd name="adj2" fmla="val 545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Tradeoff: Attack effectiveness vs. false positive/negative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040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Detect?</a:t>
            </a:r>
            <a:endParaRPr lang="en-US" dirty="0"/>
          </a:p>
        </p:txBody>
      </p:sp>
      <p:sp>
        <p:nvSpPr>
          <p:cNvPr id="283" name="TextBox 282"/>
          <p:cNvSpPr txBox="1"/>
          <p:nvPr/>
        </p:nvSpPr>
        <p:spPr>
          <a:xfrm>
            <a:off x="6409429" y="1844824"/>
            <a:ext cx="2483051" cy="523220"/>
          </a:xfrm>
          <a:prstGeom prst="rect">
            <a:avLst/>
          </a:prstGeom>
          <a:solidFill>
            <a:srgbClr val="E2F96F"/>
          </a:solidFill>
        </p:spPr>
        <p:txBody>
          <a:bodyPr wrap="none" rtlCol="1">
            <a:spAutoFit/>
          </a:bodyPr>
          <a:lstStyle/>
          <a:p>
            <a:r>
              <a:rPr lang="en-US" sz="2800" dirty="0" smtClean="0"/>
              <a:t>Common States</a:t>
            </a:r>
            <a:endParaRPr lang="he-IL" sz="2800" dirty="0"/>
          </a:p>
        </p:txBody>
      </p:sp>
      <p:sp>
        <p:nvSpPr>
          <p:cNvPr id="285" name="TextBox 284"/>
          <p:cNvSpPr txBox="1"/>
          <p:nvPr/>
        </p:nvSpPr>
        <p:spPr>
          <a:xfrm>
            <a:off x="6300192" y="3841884"/>
            <a:ext cx="2483052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Non</a:t>
            </a:r>
          </a:p>
          <a:p>
            <a:r>
              <a:rPr lang="en-US" sz="2800" dirty="0" smtClean="0"/>
              <a:t>Common States</a:t>
            </a:r>
            <a:endParaRPr lang="he-IL" sz="2800" dirty="0"/>
          </a:p>
        </p:txBody>
      </p:sp>
      <p:cxnSp>
        <p:nvCxnSpPr>
          <p:cNvPr id="294" name="Straight Arrow Connector 293"/>
          <p:cNvCxnSpPr/>
          <p:nvPr/>
        </p:nvCxnSpPr>
        <p:spPr>
          <a:xfrm flipH="1">
            <a:off x="5220072" y="2106434"/>
            <a:ext cx="1189357" cy="170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Isosceles Triangle 285"/>
          <p:cNvSpPr/>
          <p:nvPr/>
        </p:nvSpPr>
        <p:spPr>
          <a:xfrm>
            <a:off x="3707904" y="1908285"/>
            <a:ext cx="2088232" cy="316835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5" name="Oval 294"/>
          <p:cNvSpPr/>
          <p:nvPr/>
        </p:nvSpPr>
        <p:spPr>
          <a:xfrm>
            <a:off x="4211960" y="3708485"/>
            <a:ext cx="107568" cy="9232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6" name="Oval 295"/>
          <p:cNvSpPr/>
          <p:nvPr/>
        </p:nvSpPr>
        <p:spPr>
          <a:xfrm>
            <a:off x="4355976" y="3708485"/>
            <a:ext cx="107568" cy="9232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97" name="Group 57"/>
          <p:cNvGrpSpPr/>
          <p:nvPr/>
        </p:nvGrpSpPr>
        <p:grpSpPr>
          <a:xfrm>
            <a:off x="4478908" y="2031981"/>
            <a:ext cx="525140" cy="812408"/>
            <a:chOff x="2174652" y="2040528"/>
            <a:chExt cx="525140" cy="812408"/>
          </a:xfrm>
        </p:grpSpPr>
        <p:sp>
          <p:nvSpPr>
            <p:cNvPr id="298" name="Oval 297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9" name="Oval 298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5" name="Oval 304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6" name="Oval 305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7" name="Oval 306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8" name="Oval 307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9" name="Oval 308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0" name="Oval 309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1" name="Oval 310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2" name="Oval 311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3" name="Oval 312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4" name="Oval 313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5" name="Oval 314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6" name="Oval 315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17" name="Straight Connector 316"/>
            <p:cNvCxnSpPr>
              <a:stCxn id="298" idx="3"/>
              <a:endCxn id="305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298" idx="5"/>
              <a:endCxn id="299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05" idx="4"/>
              <a:endCxn id="306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299" idx="4"/>
              <a:endCxn id="312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306" idx="4"/>
              <a:endCxn id="307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306" idx="4"/>
              <a:endCxn id="310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stCxn id="312" idx="4"/>
              <a:endCxn id="311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307" idx="4"/>
              <a:endCxn id="308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07" idx="4"/>
              <a:endCxn id="315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07" idx="5"/>
              <a:endCxn id="314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311" idx="4"/>
              <a:endCxn id="313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08" idx="4"/>
              <a:endCxn id="309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314" idx="5"/>
              <a:endCxn id="316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Group 58"/>
          <p:cNvGrpSpPr/>
          <p:nvPr/>
        </p:nvGrpSpPr>
        <p:grpSpPr>
          <a:xfrm>
            <a:off x="5148064" y="4284549"/>
            <a:ext cx="525140" cy="812408"/>
            <a:chOff x="2174652" y="2040528"/>
            <a:chExt cx="525140" cy="812408"/>
          </a:xfrm>
        </p:grpSpPr>
        <p:sp>
          <p:nvSpPr>
            <p:cNvPr id="331" name="Oval 330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2" name="Oval 331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3" name="Oval 332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4" name="Oval 333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7" name="Oval 336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8" name="Oval 337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9" name="Oval 338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0" name="Oval 339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1" name="Oval 340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2" name="Oval 341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3" name="Oval 342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4" name="Oval 343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5" name="Oval 344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6" name="Oval 345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47" name="Straight Connector 346"/>
            <p:cNvCxnSpPr>
              <a:stCxn id="331" idx="3"/>
              <a:endCxn id="333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31" idx="5"/>
              <a:endCxn id="332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33" idx="4"/>
              <a:endCxn id="334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332" idx="4"/>
              <a:endCxn id="342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>
              <a:stCxn id="334" idx="4"/>
              <a:endCxn id="337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>
              <a:stCxn id="334" idx="4"/>
              <a:endCxn id="340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stCxn id="342" idx="4"/>
              <a:endCxn id="341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>
              <a:stCxn id="337" idx="4"/>
              <a:endCxn id="338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>
              <a:stCxn id="337" idx="4"/>
              <a:endCxn id="345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37" idx="5"/>
              <a:endCxn id="344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>
              <a:stCxn id="341" idx="4"/>
              <a:endCxn id="343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stCxn id="338" idx="4"/>
              <a:endCxn id="339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stCxn id="344" idx="5"/>
              <a:endCxn id="346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0" name="Group 86"/>
          <p:cNvGrpSpPr/>
          <p:nvPr/>
        </p:nvGrpSpPr>
        <p:grpSpPr>
          <a:xfrm>
            <a:off x="3779912" y="4284549"/>
            <a:ext cx="525140" cy="812408"/>
            <a:chOff x="2174652" y="2040528"/>
            <a:chExt cx="525140" cy="812408"/>
          </a:xfrm>
        </p:grpSpPr>
        <p:sp>
          <p:nvSpPr>
            <p:cNvPr id="361" name="Oval 360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2" name="Oval 361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3" name="Oval 362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4" name="Oval 363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5" name="Oval 364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6" name="Oval 365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7" name="Oval 366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8" name="Oval 367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9" name="Oval 368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0" name="Oval 369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1" name="Oval 370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2" name="Oval 371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3" name="Oval 372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4" name="Oval 373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75" name="Straight Connector 374"/>
            <p:cNvCxnSpPr>
              <a:stCxn id="361" idx="3"/>
              <a:endCxn id="363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>
              <a:stCxn id="361" idx="5"/>
              <a:endCxn id="362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>
              <a:stCxn id="363" idx="4"/>
              <a:endCxn id="364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>
              <a:stCxn id="362" idx="4"/>
              <a:endCxn id="370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stCxn id="364" idx="4"/>
              <a:endCxn id="365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>
              <a:stCxn id="364" idx="4"/>
              <a:endCxn id="368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>
              <a:stCxn id="370" idx="4"/>
              <a:endCxn id="369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>
              <a:stCxn id="365" idx="4"/>
              <a:endCxn id="366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stCxn id="365" idx="4"/>
              <a:endCxn id="373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stCxn id="365" idx="5"/>
              <a:endCxn id="372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stCxn id="369" idx="4"/>
              <a:endCxn id="371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>
              <a:stCxn id="366" idx="4"/>
              <a:endCxn id="367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372" idx="5"/>
              <a:endCxn id="374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114"/>
          <p:cNvGrpSpPr/>
          <p:nvPr/>
        </p:nvGrpSpPr>
        <p:grpSpPr>
          <a:xfrm flipH="1">
            <a:off x="4211960" y="4140533"/>
            <a:ext cx="504056" cy="812408"/>
            <a:chOff x="2174652" y="2040528"/>
            <a:chExt cx="525140" cy="812408"/>
          </a:xfrm>
        </p:grpSpPr>
        <p:sp>
          <p:nvSpPr>
            <p:cNvPr id="389" name="Oval 388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0" name="Oval 389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1" name="Oval 390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2" name="Oval 391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3" name="Oval 392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4" name="Oval 393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5" name="Oval 394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6" name="Oval 395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7" name="Oval 396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8" name="Oval 397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9" name="Oval 398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0" name="Oval 399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1" name="Oval 400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2" name="Oval 401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03" name="Straight Connector 402"/>
            <p:cNvCxnSpPr>
              <a:stCxn id="389" idx="3"/>
              <a:endCxn id="391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389" idx="5"/>
              <a:endCxn id="390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391" idx="4"/>
              <a:endCxn id="392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390" idx="4"/>
              <a:endCxn id="398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392" idx="4"/>
              <a:endCxn id="393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392" idx="4"/>
              <a:endCxn id="396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stCxn id="398" idx="4"/>
              <a:endCxn id="397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393" idx="4"/>
              <a:endCxn id="394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stCxn id="393" idx="4"/>
              <a:endCxn id="401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stCxn id="393" idx="5"/>
              <a:endCxn id="400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397" idx="4"/>
              <a:endCxn id="399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394" idx="4"/>
              <a:endCxn id="395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stCxn id="400" idx="5"/>
              <a:endCxn id="402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6" name="Group 142"/>
          <p:cNvGrpSpPr/>
          <p:nvPr/>
        </p:nvGrpSpPr>
        <p:grpSpPr>
          <a:xfrm flipH="1">
            <a:off x="4616849" y="4354343"/>
            <a:ext cx="504056" cy="812408"/>
            <a:chOff x="2174652" y="2040528"/>
            <a:chExt cx="525140" cy="812408"/>
          </a:xfrm>
        </p:grpSpPr>
        <p:sp>
          <p:nvSpPr>
            <p:cNvPr id="417" name="Oval 416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18" name="Oval 417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19" name="Oval 418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0" name="Oval 419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1" name="Oval 420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2" name="Oval 421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3" name="Oval 422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4" name="Oval 423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5" name="Oval 424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6" name="Oval 425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7" name="Oval 426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8" name="Oval 427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9" name="Oval 428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0" name="Oval 429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31" name="Straight Connector 430"/>
            <p:cNvCxnSpPr>
              <a:stCxn id="417" idx="3"/>
              <a:endCxn id="419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>
              <a:stCxn id="417" idx="5"/>
              <a:endCxn id="418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>
              <a:stCxn id="419" idx="4"/>
              <a:endCxn id="420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>
              <a:stCxn id="418" idx="4"/>
              <a:endCxn id="426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>
              <a:stCxn id="420" idx="4"/>
              <a:endCxn id="421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>
              <a:stCxn id="420" idx="4"/>
              <a:endCxn id="424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>
              <a:stCxn id="426" idx="4"/>
              <a:endCxn id="425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>
              <a:stCxn id="421" idx="4"/>
              <a:endCxn id="422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>
              <a:stCxn id="421" idx="4"/>
              <a:endCxn id="429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>
              <a:stCxn id="421" idx="5"/>
              <a:endCxn id="428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>
              <a:stCxn id="425" idx="4"/>
              <a:endCxn id="427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>
              <a:stCxn id="422" idx="4"/>
              <a:endCxn id="423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>
              <a:stCxn id="428" idx="5"/>
              <a:endCxn id="430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4" name="Group 170"/>
          <p:cNvGrpSpPr/>
          <p:nvPr/>
        </p:nvGrpSpPr>
        <p:grpSpPr>
          <a:xfrm flipH="1">
            <a:off x="4572000" y="3688165"/>
            <a:ext cx="504056" cy="812408"/>
            <a:chOff x="2174652" y="2040528"/>
            <a:chExt cx="525140" cy="812408"/>
          </a:xfrm>
        </p:grpSpPr>
        <p:sp>
          <p:nvSpPr>
            <p:cNvPr id="445" name="Oval 444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6" name="Oval 445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7" name="Oval 446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8" name="Oval 447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9" name="Oval 448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0" name="Oval 449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1" name="Oval 450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2" name="Oval 451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3" name="Oval 452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4" name="Oval 453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5" name="Oval 454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6" name="Oval 455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7" name="Oval 456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8" name="Oval 457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59" name="Straight Connector 458"/>
            <p:cNvCxnSpPr>
              <a:stCxn id="445" idx="3"/>
              <a:endCxn id="447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>
              <a:stCxn id="445" idx="5"/>
              <a:endCxn id="446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>
              <a:stCxn id="447" idx="4"/>
              <a:endCxn id="448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>
              <a:stCxn id="446" idx="4"/>
              <a:endCxn id="454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>
              <a:stCxn id="448" idx="4"/>
              <a:endCxn id="449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>
              <a:stCxn id="448" idx="4"/>
              <a:endCxn id="452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>
              <a:stCxn id="454" idx="4"/>
              <a:endCxn id="453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>
              <a:stCxn id="449" idx="4"/>
              <a:endCxn id="450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>
              <a:stCxn id="449" idx="4"/>
              <a:endCxn id="457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>
              <a:stCxn id="449" idx="5"/>
              <a:endCxn id="456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>
              <a:stCxn id="453" idx="4"/>
              <a:endCxn id="455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>
              <a:stCxn id="450" idx="4"/>
              <a:endCxn id="451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>
              <a:stCxn id="456" idx="5"/>
              <a:endCxn id="458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2" name="Group 198"/>
          <p:cNvGrpSpPr/>
          <p:nvPr/>
        </p:nvGrpSpPr>
        <p:grpSpPr>
          <a:xfrm flipH="1">
            <a:off x="4086050" y="3409186"/>
            <a:ext cx="504056" cy="812408"/>
            <a:chOff x="2174652" y="2040528"/>
            <a:chExt cx="525140" cy="812408"/>
          </a:xfrm>
        </p:grpSpPr>
        <p:sp>
          <p:nvSpPr>
            <p:cNvPr id="473" name="Oval 472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4" name="Oval 473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5" name="Oval 474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6" name="Oval 475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7" name="Oval 476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8" name="Oval 477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9" name="Oval 478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0" name="Oval 479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1" name="Oval 480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2" name="Oval 481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3" name="Oval 482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4" name="Oval 483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5" name="Oval 484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6" name="Oval 485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87" name="Straight Connector 486"/>
            <p:cNvCxnSpPr>
              <a:stCxn id="473" idx="3"/>
              <a:endCxn id="475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>
              <a:stCxn id="473" idx="5"/>
              <a:endCxn id="474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>
              <a:stCxn id="475" idx="4"/>
              <a:endCxn id="476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>
              <a:stCxn id="474" idx="4"/>
              <a:endCxn id="482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76" idx="4"/>
              <a:endCxn id="477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76" idx="4"/>
              <a:endCxn id="480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>
              <a:stCxn id="482" idx="4"/>
              <a:endCxn id="481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>
              <a:stCxn id="477" idx="4"/>
              <a:endCxn id="478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stCxn id="477" idx="4"/>
              <a:endCxn id="485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>
              <a:stCxn id="477" idx="5"/>
              <a:endCxn id="484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stCxn id="481" idx="4"/>
              <a:endCxn id="483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>
              <a:stCxn id="478" idx="4"/>
              <a:endCxn id="479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>
              <a:stCxn id="484" idx="5"/>
              <a:endCxn id="486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226"/>
          <p:cNvGrpSpPr/>
          <p:nvPr/>
        </p:nvGrpSpPr>
        <p:grpSpPr>
          <a:xfrm flipH="1">
            <a:off x="4427984" y="2752061"/>
            <a:ext cx="504056" cy="812408"/>
            <a:chOff x="2174652" y="2040528"/>
            <a:chExt cx="525140" cy="812408"/>
          </a:xfrm>
        </p:grpSpPr>
        <p:sp>
          <p:nvSpPr>
            <p:cNvPr id="501" name="Oval 500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2" name="Oval 501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3" name="Oval 502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4" name="Oval 503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5" name="Oval 504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6" name="Oval 505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7" name="Oval 506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8" name="Oval 507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9" name="Oval 508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0" name="Oval 509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1" name="Oval 510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2" name="Oval 511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3" name="Oval 512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4" name="Oval 513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15" name="Straight Connector 514"/>
            <p:cNvCxnSpPr>
              <a:stCxn id="501" idx="3"/>
              <a:endCxn id="503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>
              <a:stCxn id="501" idx="5"/>
              <a:endCxn id="502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>
              <a:stCxn id="503" idx="4"/>
              <a:endCxn id="504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>
              <a:stCxn id="502" idx="4"/>
              <a:endCxn id="510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>
              <a:stCxn id="504" idx="4"/>
              <a:endCxn id="505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>
              <a:stCxn id="504" idx="4"/>
              <a:endCxn id="508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>
              <a:stCxn id="510" idx="4"/>
              <a:endCxn id="509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>
              <a:stCxn id="505" idx="4"/>
              <a:endCxn id="506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>
              <a:stCxn id="505" idx="4"/>
              <a:endCxn id="513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>
              <a:stCxn id="505" idx="5"/>
              <a:endCxn id="512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>
              <a:stCxn id="509" idx="4"/>
              <a:endCxn id="511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/>
            <p:cNvCxnSpPr>
              <a:stCxn id="506" idx="4"/>
              <a:endCxn id="507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>
              <a:stCxn id="512" idx="5"/>
              <a:endCxn id="514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8" name="Group 254"/>
          <p:cNvGrpSpPr/>
          <p:nvPr/>
        </p:nvGrpSpPr>
        <p:grpSpPr>
          <a:xfrm>
            <a:off x="4860032" y="3184109"/>
            <a:ext cx="504056" cy="812408"/>
            <a:chOff x="2174652" y="2040528"/>
            <a:chExt cx="525140" cy="812408"/>
          </a:xfrm>
        </p:grpSpPr>
        <p:sp>
          <p:nvSpPr>
            <p:cNvPr id="529" name="Oval 528"/>
            <p:cNvSpPr/>
            <p:nvPr/>
          </p:nvSpPr>
          <p:spPr>
            <a:xfrm>
              <a:off x="2394868" y="204052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0" name="Oval 529"/>
            <p:cNvSpPr/>
            <p:nvPr/>
          </p:nvSpPr>
          <p:spPr>
            <a:xfrm>
              <a:off x="2448208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1" name="Oval 530"/>
            <p:cNvSpPr/>
            <p:nvPr/>
          </p:nvSpPr>
          <p:spPr>
            <a:xfrm>
              <a:off x="2337212" y="2184544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2" name="Oval 531"/>
            <p:cNvSpPr/>
            <p:nvPr/>
          </p:nvSpPr>
          <p:spPr>
            <a:xfrm>
              <a:off x="2296572" y="232856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3" name="Oval 532"/>
            <p:cNvSpPr/>
            <p:nvPr/>
          </p:nvSpPr>
          <p:spPr>
            <a:xfrm>
              <a:off x="2255932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4" name="Oval 533"/>
            <p:cNvSpPr/>
            <p:nvPr/>
          </p:nvSpPr>
          <p:spPr>
            <a:xfrm>
              <a:off x="2215292" y="261659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5" name="Oval 534"/>
            <p:cNvSpPr/>
            <p:nvPr/>
          </p:nvSpPr>
          <p:spPr>
            <a:xfrm>
              <a:off x="2174652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6" name="Oval 535"/>
            <p:cNvSpPr/>
            <p:nvPr/>
          </p:nvSpPr>
          <p:spPr>
            <a:xfrm>
              <a:off x="2376200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7" name="Oval 536"/>
            <p:cNvSpPr/>
            <p:nvPr/>
          </p:nvSpPr>
          <p:spPr>
            <a:xfrm>
              <a:off x="2483768" y="2472576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8" name="Oval 537"/>
            <p:cNvSpPr/>
            <p:nvPr/>
          </p:nvSpPr>
          <p:spPr>
            <a:xfrm>
              <a:off x="2483768" y="2348880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9" name="Oval 538"/>
            <p:cNvSpPr/>
            <p:nvPr/>
          </p:nvSpPr>
          <p:spPr>
            <a:xfrm>
              <a:off x="2592224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0" name="Oval 539"/>
            <p:cNvSpPr/>
            <p:nvPr/>
          </p:nvSpPr>
          <p:spPr>
            <a:xfrm>
              <a:off x="2483768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1" name="Oval 540"/>
            <p:cNvSpPr/>
            <p:nvPr/>
          </p:nvSpPr>
          <p:spPr>
            <a:xfrm>
              <a:off x="2339752" y="2636912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2" name="Oval 541"/>
            <p:cNvSpPr/>
            <p:nvPr/>
          </p:nvSpPr>
          <p:spPr>
            <a:xfrm>
              <a:off x="2448208" y="2760608"/>
              <a:ext cx="107568" cy="92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43" name="Straight Connector 542"/>
            <p:cNvCxnSpPr>
              <a:stCxn id="529" idx="3"/>
              <a:endCxn id="531" idx="0"/>
            </p:cNvCxnSpPr>
            <p:nvPr/>
          </p:nvCxnSpPr>
          <p:spPr>
            <a:xfrm flipH="1">
              <a:off x="2390996" y="2119335"/>
              <a:ext cx="19625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/>
            <p:cNvCxnSpPr>
              <a:stCxn id="529" idx="5"/>
              <a:endCxn id="530" idx="0"/>
            </p:cNvCxnSpPr>
            <p:nvPr/>
          </p:nvCxnSpPr>
          <p:spPr>
            <a:xfrm>
              <a:off x="2486683" y="2119335"/>
              <a:ext cx="15309" cy="65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/>
            <p:cNvCxnSpPr>
              <a:stCxn id="531" idx="4"/>
              <a:endCxn id="532" idx="0"/>
            </p:cNvCxnSpPr>
            <p:nvPr/>
          </p:nvCxnSpPr>
          <p:spPr>
            <a:xfrm flipH="1">
              <a:off x="2350356" y="2276872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>
              <a:stCxn id="530" idx="4"/>
              <a:endCxn id="538" idx="0"/>
            </p:cNvCxnSpPr>
            <p:nvPr/>
          </p:nvCxnSpPr>
          <p:spPr>
            <a:xfrm>
              <a:off x="2501992" y="2276872"/>
              <a:ext cx="3556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>
              <a:stCxn id="532" idx="4"/>
              <a:endCxn id="533" idx="0"/>
            </p:cNvCxnSpPr>
            <p:nvPr/>
          </p:nvCxnSpPr>
          <p:spPr>
            <a:xfrm flipH="1">
              <a:off x="2309716" y="2420888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>
              <a:stCxn id="532" idx="4"/>
              <a:endCxn id="536" idx="0"/>
            </p:cNvCxnSpPr>
            <p:nvPr/>
          </p:nvCxnSpPr>
          <p:spPr>
            <a:xfrm>
              <a:off x="2350356" y="2420888"/>
              <a:ext cx="79628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>
              <a:stCxn id="538" idx="4"/>
              <a:endCxn id="537" idx="0"/>
            </p:cNvCxnSpPr>
            <p:nvPr/>
          </p:nvCxnSpPr>
          <p:spPr>
            <a:xfrm>
              <a:off x="2537552" y="2441208"/>
              <a:ext cx="0" cy="3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>
              <a:stCxn id="533" idx="4"/>
              <a:endCxn id="534" idx="0"/>
            </p:cNvCxnSpPr>
            <p:nvPr/>
          </p:nvCxnSpPr>
          <p:spPr>
            <a:xfrm flipH="1">
              <a:off x="2269076" y="2564904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>
              <a:stCxn id="533" idx="4"/>
              <a:endCxn id="541" idx="0"/>
            </p:cNvCxnSpPr>
            <p:nvPr/>
          </p:nvCxnSpPr>
          <p:spPr>
            <a:xfrm>
              <a:off x="2309716" y="2564904"/>
              <a:ext cx="838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>
              <a:stCxn id="533" idx="5"/>
              <a:endCxn id="540" idx="0"/>
            </p:cNvCxnSpPr>
            <p:nvPr/>
          </p:nvCxnSpPr>
          <p:spPr>
            <a:xfrm>
              <a:off x="2347747" y="2551383"/>
              <a:ext cx="189805" cy="85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37" idx="4"/>
              <a:endCxn id="539" idx="0"/>
            </p:cNvCxnSpPr>
            <p:nvPr/>
          </p:nvCxnSpPr>
          <p:spPr>
            <a:xfrm>
              <a:off x="2537552" y="2564904"/>
              <a:ext cx="108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34" idx="4"/>
              <a:endCxn id="535" idx="0"/>
            </p:cNvCxnSpPr>
            <p:nvPr/>
          </p:nvCxnSpPr>
          <p:spPr>
            <a:xfrm flipH="1">
              <a:off x="2228436" y="2708920"/>
              <a:ext cx="40640" cy="5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>
              <a:stCxn id="540" idx="5"/>
              <a:endCxn id="542" idx="0"/>
            </p:cNvCxnSpPr>
            <p:nvPr/>
          </p:nvCxnSpPr>
          <p:spPr>
            <a:xfrm flipH="1">
              <a:off x="2501992" y="2715719"/>
              <a:ext cx="73591" cy="44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6" name="Straight Connector 555"/>
          <p:cNvCxnSpPr>
            <a:stCxn id="542" idx="5"/>
            <a:endCxn id="331" idx="0"/>
          </p:cNvCxnSpPr>
          <p:nvPr/>
        </p:nvCxnSpPr>
        <p:spPr>
          <a:xfrm>
            <a:off x="5210734" y="3982996"/>
            <a:ext cx="211330" cy="301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>
            <a:stCxn id="309" idx="3"/>
            <a:endCxn id="473" idx="0"/>
          </p:cNvCxnSpPr>
          <p:nvPr/>
        </p:nvCxnSpPr>
        <p:spPr>
          <a:xfrm flipH="1">
            <a:off x="4327106" y="2830868"/>
            <a:ext cx="167555" cy="578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" name="Oval 592"/>
          <p:cNvSpPr/>
          <p:nvPr/>
        </p:nvSpPr>
        <p:spPr>
          <a:xfrm>
            <a:off x="4355976" y="1836277"/>
            <a:ext cx="864096" cy="1008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4" name="Freeform 593"/>
          <p:cNvSpPr/>
          <p:nvPr/>
        </p:nvSpPr>
        <p:spPr>
          <a:xfrm>
            <a:off x="3635896" y="1764269"/>
            <a:ext cx="2304256" cy="1080120"/>
          </a:xfrm>
          <a:custGeom>
            <a:avLst/>
            <a:gdLst>
              <a:gd name="connsiteX0" fmla="*/ 2341180 w 2341180"/>
              <a:gd name="connsiteY0" fmla="*/ 15766 h 930166"/>
              <a:gd name="connsiteX1" fmla="*/ 0 w 2341180"/>
              <a:gd name="connsiteY1" fmla="*/ 0 h 930166"/>
              <a:gd name="connsiteX2" fmla="*/ 0 w 2341180"/>
              <a:gd name="connsiteY2" fmla="*/ 685800 h 930166"/>
              <a:gd name="connsiteX3" fmla="*/ 709448 w 2341180"/>
              <a:gd name="connsiteY3" fmla="*/ 922283 h 930166"/>
              <a:gd name="connsiteX4" fmla="*/ 1135117 w 2341180"/>
              <a:gd name="connsiteY4" fmla="*/ 638504 h 930166"/>
              <a:gd name="connsiteX5" fmla="*/ 1481959 w 2341180"/>
              <a:gd name="connsiteY5" fmla="*/ 930166 h 930166"/>
              <a:gd name="connsiteX6" fmla="*/ 1726324 w 2341180"/>
              <a:gd name="connsiteY6" fmla="*/ 606973 h 930166"/>
              <a:gd name="connsiteX7" fmla="*/ 2049517 w 2341180"/>
              <a:gd name="connsiteY7" fmla="*/ 859221 h 930166"/>
              <a:gd name="connsiteX8" fmla="*/ 2286000 w 2341180"/>
              <a:gd name="connsiteY8" fmla="*/ 536028 h 930166"/>
              <a:gd name="connsiteX9" fmla="*/ 2325414 w 2341180"/>
              <a:gd name="connsiteY9" fmla="*/ 614855 h 930166"/>
              <a:gd name="connsiteX10" fmla="*/ 2341180 w 2341180"/>
              <a:gd name="connsiteY10" fmla="*/ 15766 h 930166"/>
              <a:gd name="connsiteX0" fmla="*/ 2341180 w 2341180"/>
              <a:gd name="connsiteY0" fmla="*/ 15766 h 930166"/>
              <a:gd name="connsiteX1" fmla="*/ 0 w 2341180"/>
              <a:gd name="connsiteY1" fmla="*/ 0 h 930166"/>
              <a:gd name="connsiteX2" fmla="*/ 0 w 2341180"/>
              <a:gd name="connsiteY2" fmla="*/ 685800 h 930166"/>
              <a:gd name="connsiteX3" fmla="*/ 709448 w 2341180"/>
              <a:gd name="connsiteY3" fmla="*/ 922283 h 930166"/>
              <a:gd name="connsiteX4" fmla="*/ 1135117 w 2341180"/>
              <a:gd name="connsiteY4" fmla="*/ 638504 h 930166"/>
              <a:gd name="connsiteX5" fmla="*/ 1481959 w 2341180"/>
              <a:gd name="connsiteY5" fmla="*/ 930166 h 930166"/>
              <a:gd name="connsiteX6" fmla="*/ 1726324 w 2341180"/>
              <a:gd name="connsiteY6" fmla="*/ 606973 h 930166"/>
              <a:gd name="connsiteX7" fmla="*/ 2049517 w 2341180"/>
              <a:gd name="connsiteY7" fmla="*/ 859221 h 930166"/>
              <a:gd name="connsiteX8" fmla="*/ 2286000 w 2341180"/>
              <a:gd name="connsiteY8" fmla="*/ 536028 h 930166"/>
              <a:gd name="connsiteX9" fmla="*/ 2341180 w 2341180"/>
              <a:gd name="connsiteY9" fmla="*/ 792088 h 930166"/>
              <a:gd name="connsiteX10" fmla="*/ 2341180 w 2341180"/>
              <a:gd name="connsiteY10" fmla="*/ 15766 h 930166"/>
              <a:gd name="connsiteX0" fmla="*/ 2341180 w 2341180"/>
              <a:gd name="connsiteY0" fmla="*/ 15766 h 1008112"/>
              <a:gd name="connsiteX1" fmla="*/ 0 w 2341180"/>
              <a:gd name="connsiteY1" fmla="*/ 0 h 1008112"/>
              <a:gd name="connsiteX2" fmla="*/ 0 w 2341180"/>
              <a:gd name="connsiteY2" fmla="*/ 685800 h 1008112"/>
              <a:gd name="connsiteX3" fmla="*/ 709448 w 2341180"/>
              <a:gd name="connsiteY3" fmla="*/ 922283 h 1008112"/>
              <a:gd name="connsiteX4" fmla="*/ 1135117 w 2341180"/>
              <a:gd name="connsiteY4" fmla="*/ 638504 h 1008112"/>
              <a:gd name="connsiteX5" fmla="*/ 1481959 w 2341180"/>
              <a:gd name="connsiteY5" fmla="*/ 930166 h 1008112"/>
              <a:gd name="connsiteX6" fmla="*/ 1726324 w 2341180"/>
              <a:gd name="connsiteY6" fmla="*/ 606973 h 1008112"/>
              <a:gd name="connsiteX7" fmla="*/ 2049517 w 2341180"/>
              <a:gd name="connsiteY7" fmla="*/ 859221 h 1008112"/>
              <a:gd name="connsiteX8" fmla="*/ 1609388 w 2341180"/>
              <a:gd name="connsiteY8" fmla="*/ 1008112 h 1008112"/>
              <a:gd name="connsiteX9" fmla="*/ 2341180 w 2341180"/>
              <a:gd name="connsiteY9" fmla="*/ 792088 h 1008112"/>
              <a:gd name="connsiteX10" fmla="*/ 2341180 w 2341180"/>
              <a:gd name="connsiteY10" fmla="*/ 15766 h 1008112"/>
              <a:gd name="connsiteX0" fmla="*/ 2341180 w 2341180"/>
              <a:gd name="connsiteY0" fmla="*/ 15766 h 1008112"/>
              <a:gd name="connsiteX1" fmla="*/ 0 w 2341180"/>
              <a:gd name="connsiteY1" fmla="*/ 0 h 1008112"/>
              <a:gd name="connsiteX2" fmla="*/ 0 w 2341180"/>
              <a:gd name="connsiteY2" fmla="*/ 685800 h 1008112"/>
              <a:gd name="connsiteX3" fmla="*/ 709448 w 2341180"/>
              <a:gd name="connsiteY3" fmla="*/ 922283 h 1008112"/>
              <a:gd name="connsiteX4" fmla="*/ 1135117 w 2341180"/>
              <a:gd name="connsiteY4" fmla="*/ 638504 h 1008112"/>
              <a:gd name="connsiteX5" fmla="*/ 1481959 w 2341180"/>
              <a:gd name="connsiteY5" fmla="*/ 930166 h 1008112"/>
              <a:gd name="connsiteX6" fmla="*/ 1726324 w 2341180"/>
              <a:gd name="connsiteY6" fmla="*/ 606973 h 1008112"/>
              <a:gd name="connsiteX7" fmla="*/ 1609388 w 2341180"/>
              <a:gd name="connsiteY7" fmla="*/ 1008112 h 1008112"/>
              <a:gd name="connsiteX8" fmla="*/ 2341180 w 2341180"/>
              <a:gd name="connsiteY8" fmla="*/ 792088 h 1008112"/>
              <a:gd name="connsiteX9" fmla="*/ 2341180 w 2341180"/>
              <a:gd name="connsiteY9" fmla="*/ 15766 h 1008112"/>
              <a:gd name="connsiteX0" fmla="*/ 2341180 w 2341180"/>
              <a:gd name="connsiteY0" fmla="*/ 15766 h 1008112"/>
              <a:gd name="connsiteX1" fmla="*/ 0 w 2341180"/>
              <a:gd name="connsiteY1" fmla="*/ 0 h 1008112"/>
              <a:gd name="connsiteX2" fmla="*/ 0 w 2341180"/>
              <a:gd name="connsiteY2" fmla="*/ 685800 h 1008112"/>
              <a:gd name="connsiteX3" fmla="*/ 709448 w 2341180"/>
              <a:gd name="connsiteY3" fmla="*/ 922283 h 1008112"/>
              <a:gd name="connsiteX4" fmla="*/ 1135117 w 2341180"/>
              <a:gd name="connsiteY4" fmla="*/ 638504 h 1008112"/>
              <a:gd name="connsiteX5" fmla="*/ 1481959 w 2341180"/>
              <a:gd name="connsiteY5" fmla="*/ 930166 h 1008112"/>
              <a:gd name="connsiteX6" fmla="*/ 1389850 w 2341180"/>
              <a:gd name="connsiteY6" fmla="*/ 648072 h 1008112"/>
              <a:gd name="connsiteX7" fmla="*/ 1609388 w 2341180"/>
              <a:gd name="connsiteY7" fmla="*/ 1008112 h 1008112"/>
              <a:gd name="connsiteX8" fmla="*/ 2341180 w 2341180"/>
              <a:gd name="connsiteY8" fmla="*/ 792088 h 1008112"/>
              <a:gd name="connsiteX9" fmla="*/ 2341180 w 2341180"/>
              <a:gd name="connsiteY9" fmla="*/ 15766 h 1008112"/>
              <a:gd name="connsiteX0" fmla="*/ 2341180 w 2341180"/>
              <a:gd name="connsiteY0" fmla="*/ 15766 h 930166"/>
              <a:gd name="connsiteX1" fmla="*/ 0 w 2341180"/>
              <a:gd name="connsiteY1" fmla="*/ 0 h 930166"/>
              <a:gd name="connsiteX2" fmla="*/ 0 w 2341180"/>
              <a:gd name="connsiteY2" fmla="*/ 685800 h 930166"/>
              <a:gd name="connsiteX3" fmla="*/ 709448 w 2341180"/>
              <a:gd name="connsiteY3" fmla="*/ 922283 h 930166"/>
              <a:gd name="connsiteX4" fmla="*/ 1135117 w 2341180"/>
              <a:gd name="connsiteY4" fmla="*/ 638504 h 930166"/>
              <a:gd name="connsiteX5" fmla="*/ 1481959 w 2341180"/>
              <a:gd name="connsiteY5" fmla="*/ 930166 h 930166"/>
              <a:gd name="connsiteX6" fmla="*/ 1389850 w 2341180"/>
              <a:gd name="connsiteY6" fmla="*/ 648072 h 930166"/>
              <a:gd name="connsiteX7" fmla="*/ 1609388 w 2341180"/>
              <a:gd name="connsiteY7" fmla="*/ 792088 h 930166"/>
              <a:gd name="connsiteX8" fmla="*/ 2341180 w 2341180"/>
              <a:gd name="connsiteY8" fmla="*/ 792088 h 930166"/>
              <a:gd name="connsiteX9" fmla="*/ 2341180 w 2341180"/>
              <a:gd name="connsiteY9" fmla="*/ 15766 h 930166"/>
              <a:gd name="connsiteX0" fmla="*/ 2341180 w 2341180"/>
              <a:gd name="connsiteY0" fmla="*/ 15766 h 930166"/>
              <a:gd name="connsiteX1" fmla="*/ 0 w 2341180"/>
              <a:gd name="connsiteY1" fmla="*/ 0 h 930166"/>
              <a:gd name="connsiteX2" fmla="*/ 0 w 2341180"/>
              <a:gd name="connsiteY2" fmla="*/ 685800 h 930166"/>
              <a:gd name="connsiteX3" fmla="*/ 709448 w 2341180"/>
              <a:gd name="connsiteY3" fmla="*/ 922283 h 930166"/>
              <a:gd name="connsiteX4" fmla="*/ 1135117 w 2341180"/>
              <a:gd name="connsiteY4" fmla="*/ 638504 h 930166"/>
              <a:gd name="connsiteX5" fmla="*/ 1481959 w 2341180"/>
              <a:gd name="connsiteY5" fmla="*/ 930166 h 930166"/>
              <a:gd name="connsiteX6" fmla="*/ 1389850 w 2341180"/>
              <a:gd name="connsiteY6" fmla="*/ 792088 h 930166"/>
              <a:gd name="connsiteX7" fmla="*/ 1609388 w 2341180"/>
              <a:gd name="connsiteY7" fmla="*/ 792088 h 930166"/>
              <a:gd name="connsiteX8" fmla="*/ 2341180 w 2341180"/>
              <a:gd name="connsiteY8" fmla="*/ 792088 h 930166"/>
              <a:gd name="connsiteX9" fmla="*/ 2341180 w 2341180"/>
              <a:gd name="connsiteY9" fmla="*/ 15766 h 930166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709448 w 2341180"/>
              <a:gd name="connsiteY3" fmla="*/ 922283 h 1080120"/>
              <a:gd name="connsiteX4" fmla="*/ 1135117 w 2341180"/>
              <a:gd name="connsiteY4" fmla="*/ 638504 h 1080120"/>
              <a:gd name="connsiteX5" fmla="*/ 1316671 w 2341180"/>
              <a:gd name="connsiteY5" fmla="*/ 1080120 h 1080120"/>
              <a:gd name="connsiteX6" fmla="*/ 1389850 w 2341180"/>
              <a:gd name="connsiteY6" fmla="*/ 792088 h 1080120"/>
              <a:gd name="connsiteX7" fmla="*/ 1609388 w 2341180"/>
              <a:gd name="connsiteY7" fmla="*/ 792088 h 1080120"/>
              <a:gd name="connsiteX8" fmla="*/ 2341180 w 2341180"/>
              <a:gd name="connsiteY8" fmla="*/ 792088 h 1080120"/>
              <a:gd name="connsiteX9" fmla="*/ 2341180 w 2341180"/>
              <a:gd name="connsiteY9" fmla="*/ 15766 h 1080120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709448 w 2341180"/>
              <a:gd name="connsiteY3" fmla="*/ 922283 h 1080120"/>
              <a:gd name="connsiteX4" fmla="*/ 1135117 w 2341180"/>
              <a:gd name="connsiteY4" fmla="*/ 638504 h 1080120"/>
              <a:gd name="connsiteX5" fmla="*/ 1316671 w 2341180"/>
              <a:gd name="connsiteY5" fmla="*/ 1080120 h 1080120"/>
              <a:gd name="connsiteX6" fmla="*/ 1609388 w 2341180"/>
              <a:gd name="connsiteY6" fmla="*/ 792088 h 1080120"/>
              <a:gd name="connsiteX7" fmla="*/ 1609388 w 2341180"/>
              <a:gd name="connsiteY7" fmla="*/ 792088 h 1080120"/>
              <a:gd name="connsiteX8" fmla="*/ 2341180 w 2341180"/>
              <a:gd name="connsiteY8" fmla="*/ 792088 h 1080120"/>
              <a:gd name="connsiteX9" fmla="*/ 2341180 w 2341180"/>
              <a:gd name="connsiteY9" fmla="*/ 15766 h 1080120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709448 w 2341180"/>
              <a:gd name="connsiteY3" fmla="*/ 922283 h 1080120"/>
              <a:gd name="connsiteX4" fmla="*/ 1170313 w 2341180"/>
              <a:gd name="connsiteY4" fmla="*/ 792088 h 1080120"/>
              <a:gd name="connsiteX5" fmla="*/ 1316671 w 2341180"/>
              <a:gd name="connsiteY5" fmla="*/ 1080120 h 1080120"/>
              <a:gd name="connsiteX6" fmla="*/ 1609388 w 2341180"/>
              <a:gd name="connsiteY6" fmla="*/ 792088 h 1080120"/>
              <a:gd name="connsiteX7" fmla="*/ 1609388 w 2341180"/>
              <a:gd name="connsiteY7" fmla="*/ 792088 h 1080120"/>
              <a:gd name="connsiteX8" fmla="*/ 2341180 w 2341180"/>
              <a:gd name="connsiteY8" fmla="*/ 792088 h 1080120"/>
              <a:gd name="connsiteX9" fmla="*/ 2341180 w 2341180"/>
              <a:gd name="connsiteY9" fmla="*/ 15766 h 1080120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950775 w 2341180"/>
              <a:gd name="connsiteY3" fmla="*/ 1008112 h 1080120"/>
              <a:gd name="connsiteX4" fmla="*/ 1170313 w 2341180"/>
              <a:gd name="connsiteY4" fmla="*/ 792088 h 1080120"/>
              <a:gd name="connsiteX5" fmla="*/ 1316671 w 2341180"/>
              <a:gd name="connsiteY5" fmla="*/ 1080120 h 1080120"/>
              <a:gd name="connsiteX6" fmla="*/ 1609388 w 2341180"/>
              <a:gd name="connsiteY6" fmla="*/ 792088 h 1080120"/>
              <a:gd name="connsiteX7" fmla="*/ 1609388 w 2341180"/>
              <a:gd name="connsiteY7" fmla="*/ 792088 h 1080120"/>
              <a:gd name="connsiteX8" fmla="*/ 2341180 w 2341180"/>
              <a:gd name="connsiteY8" fmla="*/ 792088 h 1080120"/>
              <a:gd name="connsiteX9" fmla="*/ 2341180 w 2341180"/>
              <a:gd name="connsiteY9" fmla="*/ 15766 h 1080120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950775 w 2341180"/>
              <a:gd name="connsiteY3" fmla="*/ 1008112 h 1080120"/>
              <a:gd name="connsiteX4" fmla="*/ 1097133 w 2341180"/>
              <a:gd name="connsiteY4" fmla="*/ 792088 h 1080120"/>
              <a:gd name="connsiteX5" fmla="*/ 1316671 w 2341180"/>
              <a:gd name="connsiteY5" fmla="*/ 1080120 h 1080120"/>
              <a:gd name="connsiteX6" fmla="*/ 1609388 w 2341180"/>
              <a:gd name="connsiteY6" fmla="*/ 792088 h 1080120"/>
              <a:gd name="connsiteX7" fmla="*/ 1609388 w 2341180"/>
              <a:gd name="connsiteY7" fmla="*/ 792088 h 1080120"/>
              <a:gd name="connsiteX8" fmla="*/ 2341180 w 2341180"/>
              <a:gd name="connsiteY8" fmla="*/ 792088 h 1080120"/>
              <a:gd name="connsiteX9" fmla="*/ 2341180 w 2341180"/>
              <a:gd name="connsiteY9" fmla="*/ 15766 h 1080120"/>
              <a:gd name="connsiteX0" fmla="*/ 2341180 w 2341180"/>
              <a:gd name="connsiteY0" fmla="*/ 15766 h 1080120"/>
              <a:gd name="connsiteX1" fmla="*/ 0 w 2341180"/>
              <a:gd name="connsiteY1" fmla="*/ 0 h 1080120"/>
              <a:gd name="connsiteX2" fmla="*/ 0 w 2341180"/>
              <a:gd name="connsiteY2" fmla="*/ 685800 h 1080120"/>
              <a:gd name="connsiteX3" fmla="*/ 488389 w 2341180"/>
              <a:gd name="connsiteY3" fmla="*/ 850068 h 1080120"/>
              <a:gd name="connsiteX4" fmla="*/ 950775 w 2341180"/>
              <a:gd name="connsiteY4" fmla="*/ 1008112 h 1080120"/>
              <a:gd name="connsiteX5" fmla="*/ 1097133 w 2341180"/>
              <a:gd name="connsiteY5" fmla="*/ 792088 h 1080120"/>
              <a:gd name="connsiteX6" fmla="*/ 1316671 w 2341180"/>
              <a:gd name="connsiteY6" fmla="*/ 1080120 h 1080120"/>
              <a:gd name="connsiteX7" fmla="*/ 1609388 w 2341180"/>
              <a:gd name="connsiteY7" fmla="*/ 792088 h 1080120"/>
              <a:gd name="connsiteX8" fmla="*/ 1609388 w 2341180"/>
              <a:gd name="connsiteY8" fmla="*/ 792088 h 1080120"/>
              <a:gd name="connsiteX9" fmla="*/ 2341180 w 2341180"/>
              <a:gd name="connsiteY9" fmla="*/ 792088 h 1080120"/>
              <a:gd name="connsiteX10" fmla="*/ 2341180 w 2341180"/>
              <a:gd name="connsiteY10" fmla="*/ 15766 h 1080120"/>
              <a:gd name="connsiteX0" fmla="*/ 2341735 w 2341735"/>
              <a:gd name="connsiteY0" fmla="*/ 15766 h 1080120"/>
              <a:gd name="connsiteX1" fmla="*/ 555 w 2341735"/>
              <a:gd name="connsiteY1" fmla="*/ 0 h 1080120"/>
              <a:gd name="connsiteX2" fmla="*/ 0 w 2341735"/>
              <a:gd name="connsiteY2" fmla="*/ 720080 h 1080120"/>
              <a:gd name="connsiteX3" fmla="*/ 488944 w 2341735"/>
              <a:gd name="connsiteY3" fmla="*/ 850068 h 1080120"/>
              <a:gd name="connsiteX4" fmla="*/ 951330 w 2341735"/>
              <a:gd name="connsiteY4" fmla="*/ 1008112 h 1080120"/>
              <a:gd name="connsiteX5" fmla="*/ 1097688 w 2341735"/>
              <a:gd name="connsiteY5" fmla="*/ 792088 h 1080120"/>
              <a:gd name="connsiteX6" fmla="*/ 1317226 w 2341735"/>
              <a:gd name="connsiteY6" fmla="*/ 1080120 h 1080120"/>
              <a:gd name="connsiteX7" fmla="*/ 1609943 w 2341735"/>
              <a:gd name="connsiteY7" fmla="*/ 792088 h 1080120"/>
              <a:gd name="connsiteX8" fmla="*/ 1609943 w 2341735"/>
              <a:gd name="connsiteY8" fmla="*/ 792088 h 1080120"/>
              <a:gd name="connsiteX9" fmla="*/ 2341735 w 2341735"/>
              <a:gd name="connsiteY9" fmla="*/ 792088 h 1080120"/>
              <a:gd name="connsiteX10" fmla="*/ 2341735 w 2341735"/>
              <a:gd name="connsiteY10" fmla="*/ 15766 h 1080120"/>
              <a:gd name="connsiteX0" fmla="*/ 2341735 w 2341735"/>
              <a:gd name="connsiteY0" fmla="*/ 15766 h 1080120"/>
              <a:gd name="connsiteX1" fmla="*/ 555 w 2341735"/>
              <a:gd name="connsiteY1" fmla="*/ 0 h 1080120"/>
              <a:gd name="connsiteX2" fmla="*/ 0 w 2341735"/>
              <a:gd name="connsiteY2" fmla="*/ 792088 h 1080120"/>
              <a:gd name="connsiteX3" fmla="*/ 488944 w 2341735"/>
              <a:gd name="connsiteY3" fmla="*/ 850068 h 1080120"/>
              <a:gd name="connsiteX4" fmla="*/ 951330 w 2341735"/>
              <a:gd name="connsiteY4" fmla="*/ 1008112 h 1080120"/>
              <a:gd name="connsiteX5" fmla="*/ 1097688 w 2341735"/>
              <a:gd name="connsiteY5" fmla="*/ 792088 h 1080120"/>
              <a:gd name="connsiteX6" fmla="*/ 1317226 w 2341735"/>
              <a:gd name="connsiteY6" fmla="*/ 1080120 h 1080120"/>
              <a:gd name="connsiteX7" fmla="*/ 1609943 w 2341735"/>
              <a:gd name="connsiteY7" fmla="*/ 792088 h 1080120"/>
              <a:gd name="connsiteX8" fmla="*/ 1609943 w 2341735"/>
              <a:gd name="connsiteY8" fmla="*/ 792088 h 1080120"/>
              <a:gd name="connsiteX9" fmla="*/ 2341735 w 2341735"/>
              <a:gd name="connsiteY9" fmla="*/ 792088 h 1080120"/>
              <a:gd name="connsiteX10" fmla="*/ 2341735 w 2341735"/>
              <a:gd name="connsiteY10" fmla="*/ 15766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1735" h="1080120">
                <a:moveTo>
                  <a:pt x="2341735" y="15766"/>
                </a:moveTo>
                <a:lnTo>
                  <a:pt x="555" y="0"/>
                </a:lnTo>
                <a:lnTo>
                  <a:pt x="0" y="792088"/>
                </a:lnTo>
                <a:lnTo>
                  <a:pt x="488944" y="850068"/>
                </a:lnTo>
                <a:lnTo>
                  <a:pt x="951330" y="1008112"/>
                </a:lnTo>
                <a:lnTo>
                  <a:pt x="1097688" y="792088"/>
                </a:lnTo>
                <a:lnTo>
                  <a:pt x="1317226" y="1080120"/>
                </a:lnTo>
                <a:lnTo>
                  <a:pt x="1609943" y="792088"/>
                </a:lnTo>
                <a:lnTo>
                  <a:pt x="1609943" y="792088"/>
                </a:lnTo>
                <a:lnTo>
                  <a:pt x="2341735" y="792088"/>
                </a:lnTo>
                <a:lnTo>
                  <a:pt x="2341735" y="15766"/>
                </a:lnTo>
                <a:close/>
              </a:path>
            </a:pathLst>
          </a:custGeom>
          <a:solidFill>
            <a:srgbClr val="92D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5" name="Freeform 594"/>
          <p:cNvSpPr/>
          <p:nvPr/>
        </p:nvSpPr>
        <p:spPr>
          <a:xfrm>
            <a:off x="3638110" y="2558190"/>
            <a:ext cx="2302042" cy="2671010"/>
          </a:xfrm>
          <a:custGeom>
            <a:avLst/>
            <a:gdLst>
              <a:gd name="connsiteX0" fmla="*/ 2302042 w 2302042"/>
              <a:gd name="connsiteY0" fmla="*/ 2671010 h 2671010"/>
              <a:gd name="connsiteX1" fmla="*/ 0 w 2302042"/>
              <a:gd name="connsiteY1" fmla="*/ 2654968 h 2671010"/>
              <a:gd name="connsiteX2" fmla="*/ 0 w 2302042"/>
              <a:gd name="connsiteY2" fmla="*/ 16042 h 2671010"/>
              <a:gd name="connsiteX3" fmla="*/ 449179 w 2302042"/>
              <a:gd name="connsiteY3" fmla="*/ 56147 h 2671010"/>
              <a:gd name="connsiteX4" fmla="*/ 946484 w 2302042"/>
              <a:gd name="connsiteY4" fmla="*/ 216568 h 2671010"/>
              <a:gd name="connsiteX5" fmla="*/ 1082842 w 2302042"/>
              <a:gd name="connsiteY5" fmla="*/ 8021 h 2671010"/>
              <a:gd name="connsiteX6" fmla="*/ 1299410 w 2302042"/>
              <a:gd name="connsiteY6" fmla="*/ 288758 h 2671010"/>
              <a:gd name="connsiteX7" fmla="*/ 1572126 w 2302042"/>
              <a:gd name="connsiteY7" fmla="*/ 0 h 2671010"/>
              <a:gd name="connsiteX8" fmla="*/ 2294021 w 2302042"/>
              <a:gd name="connsiteY8" fmla="*/ 0 h 2671010"/>
              <a:gd name="connsiteX9" fmla="*/ 2302042 w 2302042"/>
              <a:gd name="connsiteY9" fmla="*/ 2671010 h 26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2042" h="2671010">
                <a:moveTo>
                  <a:pt x="2302042" y="2671010"/>
                </a:moveTo>
                <a:lnTo>
                  <a:pt x="0" y="2654968"/>
                </a:lnTo>
                <a:lnTo>
                  <a:pt x="0" y="16042"/>
                </a:lnTo>
                <a:lnTo>
                  <a:pt x="449179" y="56147"/>
                </a:lnTo>
                <a:lnTo>
                  <a:pt x="946484" y="216568"/>
                </a:lnTo>
                <a:lnTo>
                  <a:pt x="1082842" y="8021"/>
                </a:lnTo>
                <a:lnTo>
                  <a:pt x="1299410" y="288758"/>
                </a:lnTo>
                <a:lnTo>
                  <a:pt x="1572126" y="0"/>
                </a:lnTo>
                <a:lnTo>
                  <a:pt x="2294021" y="0"/>
                </a:lnTo>
                <a:cubicBezTo>
                  <a:pt x="2296695" y="890337"/>
                  <a:pt x="2299368" y="1780673"/>
                  <a:pt x="2302042" y="2671010"/>
                </a:cubicBezTo>
                <a:close/>
              </a:path>
            </a:pathLst>
          </a:cu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7" name="TextBox 596"/>
          <p:cNvSpPr txBox="1"/>
          <p:nvPr/>
        </p:nvSpPr>
        <p:spPr>
          <a:xfrm>
            <a:off x="661851" y="5695378"/>
            <a:ext cx="238110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Heavy packet : </a:t>
            </a:r>
            <a:endParaRPr lang="he-IL" sz="2800" dirty="0"/>
          </a:p>
        </p:txBody>
      </p:sp>
      <p:cxnSp>
        <p:nvCxnSpPr>
          <p:cNvPr id="599" name="Straight Connector 598"/>
          <p:cNvCxnSpPr/>
          <p:nvPr/>
        </p:nvCxnSpPr>
        <p:spPr>
          <a:xfrm flipV="1">
            <a:off x="2960916" y="5947954"/>
            <a:ext cx="3352847" cy="870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TextBox 599"/>
          <p:cNvSpPr txBox="1"/>
          <p:nvPr/>
        </p:nvSpPr>
        <p:spPr>
          <a:xfrm>
            <a:off x="2995798" y="5451560"/>
            <a:ext cx="344966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# Not Common States </a:t>
            </a:r>
            <a:endParaRPr lang="he-IL" sz="2800" dirty="0"/>
          </a:p>
        </p:txBody>
      </p:sp>
      <p:sp>
        <p:nvSpPr>
          <p:cNvPr id="602" name="TextBox 601"/>
          <p:cNvSpPr txBox="1"/>
          <p:nvPr/>
        </p:nvSpPr>
        <p:spPr>
          <a:xfrm>
            <a:off x="3148198" y="5908775"/>
            <a:ext cx="28260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# Common States </a:t>
            </a:r>
            <a:endParaRPr lang="he-IL" sz="2800" dirty="0"/>
          </a:p>
        </p:txBody>
      </p:sp>
      <p:sp>
        <p:nvSpPr>
          <p:cNvPr id="604" name="TextBox 603"/>
          <p:cNvSpPr txBox="1"/>
          <p:nvPr/>
        </p:nvSpPr>
        <p:spPr>
          <a:xfrm>
            <a:off x="6357289" y="5617015"/>
            <a:ext cx="59268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/>
              <a:t>≥</a:t>
            </a:r>
            <a:endParaRPr lang="he-IL" sz="4000" dirty="0"/>
          </a:p>
        </p:txBody>
      </p:sp>
      <p:sp>
        <p:nvSpPr>
          <p:cNvPr id="605" name="TextBox 604"/>
          <p:cNvSpPr txBox="1"/>
          <p:nvPr/>
        </p:nvSpPr>
        <p:spPr>
          <a:xfrm>
            <a:off x="6709996" y="5586526"/>
            <a:ext cx="59167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/>
              <a:t> </a:t>
            </a:r>
            <a:r>
              <a:rPr lang="el-GR" sz="4000" dirty="0" smtClean="0"/>
              <a:t>α</a:t>
            </a:r>
            <a:endParaRPr lang="he-IL" sz="4000" dirty="0"/>
          </a:p>
        </p:txBody>
      </p:sp>
      <p:sp>
        <p:nvSpPr>
          <p:cNvPr id="607" name="TextBox 606"/>
          <p:cNvSpPr txBox="1"/>
          <p:nvPr/>
        </p:nvSpPr>
        <p:spPr>
          <a:xfrm>
            <a:off x="7395049" y="5590896"/>
            <a:ext cx="186294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After at least </a:t>
            </a:r>
          </a:p>
          <a:p>
            <a:r>
              <a:rPr lang="en-US" sz="2400" dirty="0" smtClean="0"/>
              <a:t>20 bytes</a:t>
            </a:r>
            <a:endParaRPr lang="he-IL" sz="2400" dirty="0"/>
          </a:p>
        </p:txBody>
      </p:sp>
      <p:sp>
        <p:nvSpPr>
          <p:cNvPr id="608" name="Rectangle 607"/>
          <p:cNvSpPr/>
          <p:nvPr/>
        </p:nvSpPr>
        <p:spPr>
          <a:xfrm>
            <a:off x="606277" y="5324844"/>
            <a:ext cx="6775269" cy="1341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80539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" grpId="0" animBg="1"/>
      <p:bldP spid="593" grpId="1" animBg="1"/>
      <p:bldP spid="597" grpId="0"/>
      <p:bldP spid="600" grpId="0"/>
      <p:bldP spid="602" grpId="0"/>
      <p:bldP spid="604" grpId="0"/>
      <p:bldP spid="605" grpId="0"/>
      <p:bldP spid="607" grpId="0"/>
      <p:bldP spid="6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268760"/>
            <a:ext cx="8712968" cy="48245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Domain Properties</a:t>
            </a:r>
          </a:p>
          <a:p>
            <a:pPr algn="ctr"/>
            <a:endParaRPr lang="en-US" sz="2800" u="sng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Heavy &amp; Light packets.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Easy detection of heavy packets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Moving packets between queues is cheap.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Heavy packets have special more efficient processing method.</a:t>
            </a:r>
            <a:endParaRPr lang="he-IL" sz="240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pic>
        <p:nvPicPr>
          <p:cNvPr id="5" name="Picture 2" descr="https://encrypted-tbn0.google.com/images?q=tbn:ANd9GcSW06beR_x090raFnYmaUevV5pzVR1chkX3Lu3OAOpYdM9Nl1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53" y="2204864"/>
            <a:ext cx="717823" cy="753878"/>
          </a:xfrm>
          <a:prstGeom prst="rect">
            <a:avLst/>
          </a:prstGeom>
          <a:noFill/>
        </p:spPr>
      </p:pic>
      <p:pic>
        <p:nvPicPr>
          <p:cNvPr id="6" name="Picture 2" descr="https://encrypted-tbn0.google.com/images?q=tbn:ANd9GcSW06beR_x090raFnYmaUevV5pzVR1chkX3Lu3OAOpYdM9Nl1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68960"/>
            <a:ext cx="717823" cy="753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System Architecture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456450" y="1124744"/>
            <a:ext cx="464400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http://regmedia.co.uk/2011/06/16/intel_xeon_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153" y="1196752"/>
            <a:ext cx="1345332" cy="119286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 rot="16200000">
            <a:off x="4841173" y="3271840"/>
            <a:ext cx="4104456" cy="1538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 anchorCtr="0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Rockwell" pitchFamily="18" charset="0"/>
              </a:rPr>
              <a:t>     Processor Chip</a:t>
            </a:r>
            <a:endParaRPr lang="he-IL" sz="1100" b="1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2200" y="4221088"/>
            <a:ext cx="1080120" cy="504056"/>
          </a:xfrm>
          <a:prstGeom prst="rect">
            <a:avLst/>
          </a:prstGeom>
          <a:solidFill>
            <a:srgbClr val="E2F96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Core #8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8328" y="1772816"/>
            <a:ext cx="23170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 pitchFamily="18" charset="0"/>
                <a:cs typeface="+mj-cs"/>
              </a:rPr>
              <a:t>NIC</a:t>
            </a:r>
            <a:endParaRPr lang="he-IL" sz="1600" dirty="0">
              <a:solidFill>
                <a:schemeClr val="tx1"/>
              </a:solidFill>
              <a:latin typeface="Rockwell" pitchFamily="18" charset="0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2200" y="2276872"/>
            <a:ext cx="1080120" cy="432048"/>
          </a:xfrm>
          <a:prstGeom prst="rect">
            <a:avLst/>
          </a:prstGeom>
          <a:solidFill>
            <a:srgbClr val="E2F96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Core #1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6870160" y="3374136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19" name="Flowchart: Connector 18"/>
          <p:cNvSpPr/>
          <p:nvPr/>
        </p:nvSpPr>
        <p:spPr>
          <a:xfrm>
            <a:off x="6870160" y="3662168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0" name="Flowchart: Connector 19"/>
          <p:cNvSpPr/>
          <p:nvPr/>
        </p:nvSpPr>
        <p:spPr>
          <a:xfrm>
            <a:off x="6870160" y="3950200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cxnSp>
        <p:nvCxnSpPr>
          <p:cNvPr id="21" name="Straight Arrow Connector 20"/>
          <p:cNvCxnSpPr>
            <a:stCxn id="16" idx="3"/>
            <a:endCxn id="25" idx="1"/>
          </p:cNvCxnSpPr>
          <p:nvPr/>
        </p:nvCxnSpPr>
        <p:spPr>
          <a:xfrm flipV="1">
            <a:off x="4860032" y="2510612"/>
            <a:ext cx="635880" cy="9029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31" idx="1"/>
          </p:cNvCxnSpPr>
          <p:nvPr/>
        </p:nvCxnSpPr>
        <p:spPr>
          <a:xfrm>
            <a:off x="4860032" y="2600908"/>
            <a:ext cx="648072" cy="38442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36" idx="1"/>
          </p:cNvCxnSpPr>
          <p:nvPr/>
        </p:nvCxnSpPr>
        <p:spPr>
          <a:xfrm>
            <a:off x="4860032" y="2600908"/>
            <a:ext cx="648072" cy="183563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41" idx="1"/>
          </p:cNvCxnSpPr>
          <p:nvPr/>
        </p:nvCxnSpPr>
        <p:spPr>
          <a:xfrm>
            <a:off x="4860032" y="2600908"/>
            <a:ext cx="648072" cy="24482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entagon 24"/>
          <p:cNvSpPr/>
          <p:nvPr/>
        </p:nvSpPr>
        <p:spPr>
          <a:xfrm>
            <a:off x="5495912" y="2402600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77309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5910815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5744321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5577827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6372200" y="2780928"/>
            <a:ext cx="1080120" cy="432048"/>
          </a:xfrm>
          <a:prstGeom prst="rect">
            <a:avLst/>
          </a:prstGeom>
          <a:solidFill>
            <a:srgbClr val="E2F96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Core #2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5508104" y="2877320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9501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5923007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5756513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5590019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Pentagon 35"/>
          <p:cNvSpPr/>
          <p:nvPr/>
        </p:nvSpPr>
        <p:spPr>
          <a:xfrm>
            <a:off x="5508104" y="4328528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89501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5923007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5756513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5590019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Pentagon 40"/>
          <p:cNvSpPr/>
          <p:nvPr/>
        </p:nvSpPr>
        <p:spPr>
          <a:xfrm>
            <a:off x="5508104" y="4941168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89501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5923007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Rectangle 43"/>
          <p:cNvSpPr/>
          <p:nvPr/>
        </p:nvSpPr>
        <p:spPr>
          <a:xfrm>
            <a:off x="5756513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Rectangle 44"/>
          <p:cNvSpPr/>
          <p:nvPr/>
        </p:nvSpPr>
        <p:spPr>
          <a:xfrm>
            <a:off x="5590019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Pentagon 62"/>
          <p:cNvSpPr/>
          <p:nvPr/>
        </p:nvSpPr>
        <p:spPr>
          <a:xfrm>
            <a:off x="5508104" y="5517232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89501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ectangle 64"/>
          <p:cNvSpPr/>
          <p:nvPr/>
        </p:nvSpPr>
        <p:spPr>
          <a:xfrm>
            <a:off x="5923007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Rectangle 65"/>
          <p:cNvSpPr/>
          <p:nvPr/>
        </p:nvSpPr>
        <p:spPr>
          <a:xfrm>
            <a:off x="5756513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Rectangle 66"/>
          <p:cNvSpPr/>
          <p:nvPr/>
        </p:nvSpPr>
        <p:spPr>
          <a:xfrm>
            <a:off x="5590019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8" name="Straight Arrow Connector 67"/>
          <p:cNvCxnSpPr>
            <a:stCxn id="16" idx="3"/>
            <a:endCxn id="63" idx="1"/>
          </p:cNvCxnSpPr>
          <p:nvPr/>
        </p:nvCxnSpPr>
        <p:spPr>
          <a:xfrm>
            <a:off x="4860032" y="2600908"/>
            <a:ext cx="648072" cy="302433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0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2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3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4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5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8" name="Cloud Callout 77"/>
          <p:cNvSpPr/>
          <p:nvPr/>
        </p:nvSpPr>
        <p:spPr>
          <a:xfrm>
            <a:off x="4716016" y="1052736"/>
            <a:ext cx="1656184" cy="1008112"/>
          </a:xfrm>
          <a:prstGeom prst="cloudCallout">
            <a:avLst>
              <a:gd name="adj1" fmla="val 60092"/>
              <a:gd name="adj2" fmla="val 7354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Detects heavy packets</a:t>
            </a:r>
            <a:endParaRPr lang="he-IL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72200" y="4797152"/>
            <a:ext cx="1080120" cy="504056"/>
          </a:xfrm>
          <a:prstGeom prst="rect">
            <a:avLst/>
          </a:prstGeom>
          <a:solidFill>
            <a:srgbClr val="E2F96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Core #9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372200" y="5373216"/>
            <a:ext cx="1080120" cy="504056"/>
          </a:xfrm>
          <a:prstGeom prst="rect">
            <a:avLst/>
          </a:prstGeom>
          <a:solidFill>
            <a:srgbClr val="E2F96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Core #10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60293" y="3429000"/>
            <a:ext cx="43252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u="sng" dirty="0" smtClean="0"/>
              <a:t>Routine Mode:</a:t>
            </a:r>
          </a:p>
          <a:p>
            <a:pPr algn="l" rtl="0"/>
            <a:endParaRPr lang="en-US" sz="2800" u="sng" dirty="0" smtClean="0"/>
          </a:p>
          <a:p>
            <a:pPr algn="l" rtl="0"/>
            <a:r>
              <a:rPr lang="en-US" sz="2800" dirty="0" smtClean="0"/>
              <a:t>Load balance between cores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he-IL" dirty="0"/>
          </a:p>
        </p:txBody>
      </p:sp>
      <p:sp>
        <p:nvSpPr>
          <p:cNvPr id="77" name="Rectangle 76"/>
          <p:cNvSpPr/>
          <p:nvPr/>
        </p:nvSpPr>
        <p:spPr>
          <a:xfrm>
            <a:off x="4456450" y="1124744"/>
            <a:ext cx="464400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http://regmedia.co.uk/2011/06/16/intel_xeon_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153" y="1196752"/>
            <a:ext cx="1345332" cy="119286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 rot="16200000">
            <a:off x="4841173" y="3271840"/>
            <a:ext cx="4104456" cy="1538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 anchorCtr="0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Rockwell" pitchFamily="18" charset="0"/>
              </a:rPr>
              <a:t>     Processor Chip</a:t>
            </a:r>
            <a:endParaRPr lang="he-IL" sz="1100" b="1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2200" y="4221088"/>
            <a:ext cx="1080120" cy="504056"/>
          </a:xfrm>
          <a:prstGeom prst="rect">
            <a:avLst/>
          </a:prstGeom>
          <a:solidFill>
            <a:srgbClr val="E2F96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Core #8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2200" y="4797152"/>
            <a:ext cx="1080120" cy="504056"/>
          </a:xfrm>
          <a:prstGeom prst="rect">
            <a:avLst/>
          </a:prstGeom>
          <a:solidFill>
            <a:srgbClr val="FFBDB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  <a:latin typeface="Rockwell" pitchFamily="18" charset="0"/>
              </a:rPr>
              <a:t>Dedicated Core #9</a:t>
            </a:r>
            <a:endParaRPr lang="he-IL" sz="2000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8328" y="1772816"/>
            <a:ext cx="23170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 pitchFamily="18" charset="0"/>
                <a:cs typeface="+mj-cs"/>
              </a:rPr>
              <a:t>NIC</a:t>
            </a:r>
            <a:endParaRPr lang="he-IL" sz="1600" dirty="0">
              <a:solidFill>
                <a:schemeClr val="tx1"/>
              </a:solidFill>
              <a:latin typeface="Rockwell" pitchFamily="18" charset="0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2200" y="2276872"/>
            <a:ext cx="1080120" cy="432048"/>
          </a:xfrm>
          <a:prstGeom prst="rect">
            <a:avLst/>
          </a:prstGeom>
          <a:solidFill>
            <a:srgbClr val="E2F96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Core #1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6870160" y="3374136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19" name="Flowchart: Connector 18"/>
          <p:cNvSpPr/>
          <p:nvPr/>
        </p:nvSpPr>
        <p:spPr>
          <a:xfrm>
            <a:off x="6870160" y="3662168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0" name="Flowchart: Connector 19"/>
          <p:cNvSpPr/>
          <p:nvPr/>
        </p:nvSpPr>
        <p:spPr>
          <a:xfrm>
            <a:off x="6870160" y="3950200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cxnSp>
        <p:nvCxnSpPr>
          <p:cNvPr id="21" name="Straight Arrow Connector 20"/>
          <p:cNvCxnSpPr>
            <a:stCxn id="16" idx="3"/>
            <a:endCxn id="25" idx="1"/>
          </p:cNvCxnSpPr>
          <p:nvPr/>
        </p:nvCxnSpPr>
        <p:spPr>
          <a:xfrm flipV="1">
            <a:off x="4860032" y="2510612"/>
            <a:ext cx="635880" cy="9029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31" idx="1"/>
          </p:cNvCxnSpPr>
          <p:nvPr/>
        </p:nvCxnSpPr>
        <p:spPr>
          <a:xfrm>
            <a:off x="4860032" y="2600908"/>
            <a:ext cx="648072" cy="38442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36" idx="1"/>
          </p:cNvCxnSpPr>
          <p:nvPr/>
        </p:nvCxnSpPr>
        <p:spPr>
          <a:xfrm>
            <a:off x="4860032" y="2600908"/>
            <a:ext cx="648072" cy="183563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41" idx="1"/>
          </p:cNvCxnSpPr>
          <p:nvPr/>
        </p:nvCxnSpPr>
        <p:spPr>
          <a:xfrm>
            <a:off x="4860032" y="2600908"/>
            <a:ext cx="648072" cy="24482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entagon 24"/>
          <p:cNvSpPr/>
          <p:nvPr/>
        </p:nvSpPr>
        <p:spPr>
          <a:xfrm>
            <a:off x="5495912" y="2402600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77309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5910815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5744321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5577827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6372200" y="2780928"/>
            <a:ext cx="1080120" cy="432048"/>
          </a:xfrm>
          <a:prstGeom prst="rect">
            <a:avLst/>
          </a:prstGeom>
          <a:solidFill>
            <a:srgbClr val="E2F96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Core #2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5508104" y="2877320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9501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5923007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5756513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5590019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Pentagon 35"/>
          <p:cNvSpPr/>
          <p:nvPr/>
        </p:nvSpPr>
        <p:spPr>
          <a:xfrm>
            <a:off x="5508104" y="4328528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89501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5923007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5756513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5590019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Pentagon 40"/>
          <p:cNvSpPr/>
          <p:nvPr/>
        </p:nvSpPr>
        <p:spPr>
          <a:xfrm>
            <a:off x="5508104" y="4941168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89501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5923007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Rectangle 43"/>
          <p:cNvSpPr/>
          <p:nvPr/>
        </p:nvSpPr>
        <p:spPr>
          <a:xfrm>
            <a:off x="5756513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Rectangle 44"/>
          <p:cNvSpPr/>
          <p:nvPr/>
        </p:nvSpPr>
        <p:spPr>
          <a:xfrm>
            <a:off x="5590019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Pentagon 45"/>
          <p:cNvSpPr/>
          <p:nvPr/>
        </p:nvSpPr>
        <p:spPr>
          <a:xfrm flipH="1">
            <a:off x="7452320" y="4797152"/>
            <a:ext cx="936104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B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flipH="1">
            <a:off x="7602560" y="4925928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 flipH="1">
            <a:off x="7782928" y="4925928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Rectangle 48"/>
          <p:cNvSpPr/>
          <p:nvPr/>
        </p:nvSpPr>
        <p:spPr>
          <a:xfrm flipH="1">
            <a:off x="7963297" y="4925928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Rectangle 49"/>
          <p:cNvSpPr/>
          <p:nvPr/>
        </p:nvSpPr>
        <p:spPr>
          <a:xfrm flipH="1">
            <a:off x="8143665" y="4925928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Rectangle 50"/>
          <p:cNvSpPr/>
          <p:nvPr/>
        </p:nvSpPr>
        <p:spPr>
          <a:xfrm>
            <a:off x="6372200" y="5373216"/>
            <a:ext cx="1080120" cy="504056"/>
          </a:xfrm>
          <a:prstGeom prst="rect">
            <a:avLst/>
          </a:prstGeom>
          <a:solidFill>
            <a:srgbClr val="FFBDB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  <a:latin typeface="Rockwell" pitchFamily="18" charset="0"/>
              </a:rPr>
              <a:t>Dedicated Core #10</a:t>
            </a:r>
            <a:endParaRPr lang="he-IL" sz="1400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52" name="Pentagon 51"/>
          <p:cNvSpPr/>
          <p:nvPr/>
        </p:nvSpPr>
        <p:spPr>
          <a:xfrm flipH="1">
            <a:off x="7452320" y="5661248"/>
            <a:ext cx="936104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B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flipH="1">
            <a:off x="7602560" y="5790024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Rectangle 53"/>
          <p:cNvSpPr/>
          <p:nvPr/>
        </p:nvSpPr>
        <p:spPr>
          <a:xfrm flipH="1">
            <a:off x="7782928" y="5790024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Rectangle 54"/>
          <p:cNvSpPr/>
          <p:nvPr/>
        </p:nvSpPr>
        <p:spPr>
          <a:xfrm flipH="1">
            <a:off x="7963297" y="5790024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Rectangle 55"/>
          <p:cNvSpPr/>
          <p:nvPr/>
        </p:nvSpPr>
        <p:spPr>
          <a:xfrm flipH="1">
            <a:off x="8143665" y="5790024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Flowchart: Connector 56"/>
          <p:cNvSpPr/>
          <p:nvPr/>
        </p:nvSpPr>
        <p:spPr>
          <a:xfrm>
            <a:off x="7956376" y="5085184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58" name="Flowchart: Connector 57"/>
          <p:cNvSpPr/>
          <p:nvPr/>
        </p:nvSpPr>
        <p:spPr>
          <a:xfrm>
            <a:off x="7956376" y="5301208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59" name="Flowchart: Connector 58"/>
          <p:cNvSpPr/>
          <p:nvPr/>
        </p:nvSpPr>
        <p:spPr>
          <a:xfrm>
            <a:off x="7956376" y="5517232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cxnSp>
        <p:nvCxnSpPr>
          <p:cNvPr id="60" name="Elbow Connector 59"/>
          <p:cNvCxnSpPr>
            <a:stCxn id="17" idx="3"/>
            <a:endCxn id="46" idx="1"/>
          </p:cNvCxnSpPr>
          <p:nvPr/>
        </p:nvCxnSpPr>
        <p:spPr>
          <a:xfrm>
            <a:off x="7452320" y="2492896"/>
            <a:ext cx="936104" cy="2412268"/>
          </a:xfrm>
          <a:prstGeom prst="bentConnector3">
            <a:avLst>
              <a:gd name="adj1" fmla="val 12442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4" idx="3"/>
            <a:endCxn id="52" idx="1"/>
          </p:cNvCxnSpPr>
          <p:nvPr/>
        </p:nvCxnSpPr>
        <p:spPr>
          <a:xfrm>
            <a:off x="7452320" y="4473116"/>
            <a:ext cx="936104" cy="1296144"/>
          </a:xfrm>
          <a:prstGeom prst="bentConnector3">
            <a:avLst>
              <a:gd name="adj1" fmla="val 16219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entagon 62"/>
          <p:cNvSpPr/>
          <p:nvPr/>
        </p:nvSpPr>
        <p:spPr>
          <a:xfrm>
            <a:off x="5508104" y="5517232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89501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ectangle 64"/>
          <p:cNvSpPr/>
          <p:nvPr/>
        </p:nvSpPr>
        <p:spPr>
          <a:xfrm>
            <a:off x="5923007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Rectangle 65"/>
          <p:cNvSpPr/>
          <p:nvPr/>
        </p:nvSpPr>
        <p:spPr>
          <a:xfrm>
            <a:off x="5756513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Rectangle 66"/>
          <p:cNvSpPr/>
          <p:nvPr/>
        </p:nvSpPr>
        <p:spPr>
          <a:xfrm>
            <a:off x="5590019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8" name="Straight Arrow Connector 67"/>
          <p:cNvCxnSpPr>
            <a:stCxn id="16" idx="3"/>
            <a:endCxn id="63" idx="1"/>
          </p:cNvCxnSpPr>
          <p:nvPr/>
        </p:nvCxnSpPr>
        <p:spPr>
          <a:xfrm>
            <a:off x="4860032" y="2600908"/>
            <a:ext cx="648072" cy="302433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0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2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3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4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5" name="Picture 6" descr="http://www-bgr-com.vimg.net/wp-content/uploads/2012/04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420888"/>
            <a:ext cx="479376" cy="35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8" name="Cloud Callout 77"/>
          <p:cNvSpPr/>
          <p:nvPr/>
        </p:nvSpPr>
        <p:spPr>
          <a:xfrm>
            <a:off x="4716016" y="1052736"/>
            <a:ext cx="1656184" cy="1008112"/>
          </a:xfrm>
          <a:prstGeom prst="cloudCallout">
            <a:avLst>
              <a:gd name="adj1" fmla="val 60092"/>
              <a:gd name="adj2" fmla="val 7354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Detects heavy packets</a:t>
            </a:r>
            <a:endParaRPr lang="he-IL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2008" y="35730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u="sng" dirty="0"/>
              <a:t>Alert Mode:</a:t>
            </a:r>
            <a:endParaRPr lang="en-US" sz="2400" dirty="0"/>
          </a:p>
          <a:p>
            <a:pPr algn="l" rtl="0"/>
            <a:r>
              <a:rPr lang="en-US" sz="2400" dirty="0" smtClean="0"/>
              <a:t>Dedicated </a:t>
            </a:r>
            <a:r>
              <a:rPr lang="en-US" sz="2400" dirty="0"/>
              <a:t>cores </a:t>
            </a:r>
            <a:r>
              <a:rPr lang="en-US" sz="2400" dirty="0" smtClean="0"/>
              <a:t>for </a:t>
            </a:r>
            <a:r>
              <a:rPr lang="en-US" sz="2400" dirty="0"/>
              <a:t>heavy </a:t>
            </a:r>
            <a:r>
              <a:rPr lang="en-US" sz="2400" dirty="0" smtClean="0"/>
              <a:t>packets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 smtClean="0"/>
              <a:t>Others detect and move heavy to Dedicated.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7452320" y="4797152"/>
            <a:ext cx="936104" cy="216024"/>
            <a:chOff x="7452320" y="4797152"/>
            <a:chExt cx="936104" cy="216024"/>
          </a:xfrm>
        </p:grpSpPr>
        <p:sp>
          <p:nvSpPr>
            <p:cNvPr id="80" name="Pentagon 79"/>
            <p:cNvSpPr/>
            <p:nvPr/>
          </p:nvSpPr>
          <p:spPr>
            <a:xfrm flipH="1">
              <a:off x="7452320" y="4797152"/>
              <a:ext cx="936104" cy="216024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90000" bIns="144000" rtlCol="1" anchor="t" anchorCtr="0"/>
            <a:lstStyle/>
            <a:p>
              <a:pPr algn="ctr"/>
              <a:r>
                <a:rPr lang="en-US" sz="900" dirty="0" smtClean="0">
                  <a:solidFill>
                    <a:sysClr val="windowText" lastClr="000000"/>
                  </a:solidFill>
                </a:rPr>
                <a:t>B</a:t>
              </a:r>
              <a:endParaRPr lang="he-IL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flipH="1">
              <a:off x="7602560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2" name="Rectangle 81"/>
            <p:cNvSpPr/>
            <p:nvPr/>
          </p:nvSpPr>
          <p:spPr>
            <a:xfrm flipH="1">
              <a:off x="7782928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3" name="Rectangle 82"/>
            <p:cNvSpPr/>
            <p:nvPr/>
          </p:nvSpPr>
          <p:spPr>
            <a:xfrm flipH="1">
              <a:off x="7963297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4" name="Rectangle 83"/>
            <p:cNvSpPr/>
            <p:nvPr/>
          </p:nvSpPr>
          <p:spPr>
            <a:xfrm flipH="1">
              <a:off x="8143665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85" name="Elbow Connector 84"/>
          <p:cNvCxnSpPr>
            <a:endCxn id="80" idx="1"/>
          </p:cNvCxnSpPr>
          <p:nvPr/>
        </p:nvCxnSpPr>
        <p:spPr>
          <a:xfrm>
            <a:off x="7452320" y="2492896"/>
            <a:ext cx="936104" cy="2412268"/>
          </a:xfrm>
          <a:prstGeom prst="bentConnector3">
            <a:avLst>
              <a:gd name="adj1" fmla="val 12442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endCxn id="88" idx="1"/>
          </p:cNvCxnSpPr>
          <p:nvPr/>
        </p:nvCxnSpPr>
        <p:spPr>
          <a:xfrm>
            <a:off x="7452320" y="2996952"/>
            <a:ext cx="936104" cy="2196244"/>
          </a:xfrm>
          <a:prstGeom prst="bentConnector3">
            <a:avLst>
              <a:gd name="adj1" fmla="val 14294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7452320" y="5085184"/>
            <a:ext cx="936104" cy="216024"/>
            <a:chOff x="7452320" y="4797152"/>
            <a:chExt cx="936104" cy="216024"/>
          </a:xfrm>
        </p:grpSpPr>
        <p:sp>
          <p:nvSpPr>
            <p:cNvPr id="88" name="Pentagon 87"/>
            <p:cNvSpPr/>
            <p:nvPr/>
          </p:nvSpPr>
          <p:spPr>
            <a:xfrm flipH="1">
              <a:off x="7452320" y="4797152"/>
              <a:ext cx="936104" cy="216024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90000" bIns="144000" rtlCol="1" anchor="t" anchorCtr="0"/>
            <a:lstStyle/>
            <a:p>
              <a:pPr algn="ctr"/>
              <a:r>
                <a:rPr lang="en-US" sz="900" dirty="0" smtClean="0">
                  <a:solidFill>
                    <a:sysClr val="windowText" lastClr="000000"/>
                  </a:solidFill>
                </a:rPr>
                <a:t>B</a:t>
              </a:r>
              <a:endParaRPr lang="he-IL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flipH="1">
              <a:off x="7602560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0" name="Rectangle 89"/>
            <p:cNvSpPr/>
            <p:nvPr/>
          </p:nvSpPr>
          <p:spPr>
            <a:xfrm flipH="1">
              <a:off x="7782928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1" name="Rectangle 90"/>
            <p:cNvSpPr/>
            <p:nvPr/>
          </p:nvSpPr>
          <p:spPr>
            <a:xfrm flipH="1">
              <a:off x="7963297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Rectangle 91"/>
            <p:cNvSpPr/>
            <p:nvPr/>
          </p:nvSpPr>
          <p:spPr>
            <a:xfrm flipH="1">
              <a:off x="8143665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Inter-Thread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98833"/>
            <a:ext cx="4453430" cy="51847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Non-blocking IN-queues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Single reader, </a:t>
            </a:r>
            <a:br>
              <a:rPr lang="en-US" dirty="0" smtClean="0"/>
            </a:br>
            <a:r>
              <a:rPr lang="en-US" dirty="0" smtClean="0"/>
              <a:t>single writer, </a:t>
            </a:r>
            <a:br>
              <a:rPr lang="en-US" dirty="0" smtClean="0"/>
            </a:br>
            <a:r>
              <a:rPr lang="en-US" dirty="0" smtClean="0"/>
              <a:t>lock-free queues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Dedicated </a:t>
            </a:r>
            <a:r>
              <a:rPr lang="en-US" dirty="0" smtClean="0"/>
              <a:t>cores </a:t>
            </a:r>
            <a:br>
              <a:rPr lang="en-US" dirty="0" smtClean="0"/>
            </a:br>
            <a:r>
              <a:rPr lang="en-US" dirty="0" smtClean="0"/>
              <a:t>in-queues are </a:t>
            </a:r>
            <a:r>
              <a:rPr lang="en-US" dirty="0" smtClean="0"/>
              <a:t>blocking </a:t>
            </a:r>
            <a:br>
              <a:rPr lang="en-US" dirty="0" smtClean="0"/>
            </a:br>
            <a:r>
              <a:rPr lang="en-US" sz="1900" dirty="0" smtClean="0"/>
              <a:t>(using </a:t>
            </a:r>
            <a:r>
              <a:rPr lang="en-US" sz="1900" dirty="0" err="1" smtClean="0"/>
              <a:t>test</a:t>
            </a:r>
            <a:r>
              <a:rPr lang="en-US" sz="1900" dirty="0" err="1" smtClean="0"/>
              <a:t>&amp;set</a:t>
            </a:r>
            <a:r>
              <a:rPr lang="en-US" sz="1900" dirty="0" smtClean="0"/>
              <a:t> locks)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Non-dedicated threads “steal” packets from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HoL</a:t>
            </a:r>
            <a:r>
              <a:rPr lang="en-US" dirty="0" smtClean="0"/>
              <a:t> when sending a </a:t>
            </a:r>
            <a:br>
              <a:rPr lang="en-US" dirty="0" smtClean="0"/>
            </a:br>
            <a:r>
              <a:rPr lang="en-US" dirty="0" smtClean="0"/>
              <a:t>heavy packet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6450" y="1124744"/>
            <a:ext cx="4644008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regmedia.co.uk/2011/06/16/intel_xeon_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153" y="1196752"/>
            <a:ext cx="1345332" cy="119286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16200000">
            <a:off x="4841173" y="3271840"/>
            <a:ext cx="4104456" cy="1538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 anchorCtr="0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Rockwell" pitchFamily="18" charset="0"/>
              </a:rPr>
              <a:t>     Processor Chip</a:t>
            </a:r>
            <a:endParaRPr lang="he-IL" sz="1100" b="1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4221088"/>
            <a:ext cx="1080120" cy="504056"/>
          </a:xfrm>
          <a:prstGeom prst="rect">
            <a:avLst/>
          </a:prstGeom>
          <a:solidFill>
            <a:srgbClr val="E2F96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Core #8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2200" y="4797152"/>
            <a:ext cx="1080120" cy="504056"/>
          </a:xfrm>
          <a:prstGeom prst="rect">
            <a:avLst/>
          </a:prstGeom>
          <a:solidFill>
            <a:srgbClr val="FFBDB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  <a:latin typeface="Rockwell" pitchFamily="18" charset="0"/>
              </a:rPr>
              <a:t>Dedicated Core #9</a:t>
            </a:r>
            <a:endParaRPr lang="he-IL" sz="1400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8328" y="1772816"/>
            <a:ext cx="23170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 pitchFamily="18" charset="0"/>
                <a:cs typeface="+mj-cs"/>
              </a:rPr>
              <a:t>NIC</a:t>
            </a:r>
            <a:endParaRPr lang="he-IL" sz="1600" dirty="0">
              <a:solidFill>
                <a:schemeClr val="tx1"/>
              </a:solidFill>
              <a:latin typeface="Rockwell" pitchFamily="18" charset="0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2200" y="2276872"/>
            <a:ext cx="1080120" cy="432048"/>
          </a:xfrm>
          <a:prstGeom prst="rect">
            <a:avLst/>
          </a:prstGeom>
          <a:solidFill>
            <a:srgbClr val="E2F96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Core #1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870160" y="3374136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14" name="Flowchart: Connector 13"/>
          <p:cNvSpPr/>
          <p:nvPr/>
        </p:nvSpPr>
        <p:spPr>
          <a:xfrm>
            <a:off x="6870160" y="3662168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15" name="Flowchart: Connector 14"/>
          <p:cNvSpPr/>
          <p:nvPr/>
        </p:nvSpPr>
        <p:spPr>
          <a:xfrm>
            <a:off x="6870160" y="3950200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cxnSp>
        <p:nvCxnSpPr>
          <p:cNvPr id="16" name="Straight Arrow Connector 15"/>
          <p:cNvCxnSpPr>
            <a:stCxn id="11" idx="3"/>
            <a:endCxn id="20" idx="1"/>
          </p:cNvCxnSpPr>
          <p:nvPr/>
        </p:nvCxnSpPr>
        <p:spPr>
          <a:xfrm flipV="1">
            <a:off x="4860032" y="2510612"/>
            <a:ext cx="635880" cy="9029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6" idx="1"/>
          </p:cNvCxnSpPr>
          <p:nvPr/>
        </p:nvCxnSpPr>
        <p:spPr>
          <a:xfrm>
            <a:off x="4860032" y="2600908"/>
            <a:ext cx="648072" cy="38442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31" idx="1"/>
          </p:cNvCxnSpPr>
          <p:nvPr/>
        </p:nvCxnSpPr>
        <p:spPr>
          <a:xfrm>
            <a:off x="4860032" y="2600908"/>
            <a:ext cx="648072" cy="183563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  <a:endCxn id="36" idx="1"/>
          </p:cNvCxnSpPr>
          <p:nvPr/>
        </p:nvCxnSpPr>
        <p:spPr>
          <a:xfrm>
            <a:off x="4860032" y="2600908"/>
            <a:ext cx="648072" cy="244827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entagon 19"/>
          <p:cNvSpPr/>
          <p:nvPr/>
        </p:nvSpPr>
        <p:spPr>
          <a:xfrm>
            <a:off x="5495912" y="2402600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10815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5744321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577827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6372200" y="2780928"/>
            <a:ext cx="1080120" cy="432048"/>
          </a:xfrm>
          <a:prstGeom prst="rect">
            <a:avLst/>
          </a:prstGeom>
          <a:solidFill>
            <a:srgbClr val="E2F96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Core #2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5508104" y="2877320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9501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5923007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5756513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5590019" y="300609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Pentagon 30"/>
          <p:cNvSpPr/>
          <p:nvPr/>
        </p:nvSpPr>
        <p:spPr>
          <a:xfrm>
            <a:off x="5508104" y="4328528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9501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5923007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5756513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5590019" y="445730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Pentagon 35"/>
          <p:cNvSpPr/>
          <p:nvPr/>
        </p:nvSpPr>
        <p:spPr>
          <a:xfrm>
            <a:off x="5508104" y="4941168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89501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5923007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5756513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5590019" y="5069944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Pentagon 40"/>
          <p:cNvSpPr/>
          <p:nvPr/>
        </p:nvSpPr>
        <p:spPr>
          <a:xfrm flipH="1">
            <a:off x="7452320" y="4797152"/>
            <a:ext cx="936104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B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flipH="1">
            <a:off x="7602560" y="4925928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 flipH="1">
            <a:off x="7782928" y="4925928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Rectangle 43"/>
          <p:cNvSpPr/>
          <p:nvPr/>
        </p:nvSpPr>
        <p:spPr>
          <a:xfrm flipH="1">
            <a:off x="7963297" y="4925928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Rectangle 45"/>
          <p:cNvSpPr/>
          <p:nvPr/>
        </p:nvSpPr>
        <p:spPr>
          <a:xfrm>
            <a:off x="6372200" y="5373216"/>
            <a:ext cx="1080120" cy="504056"/>
          </a:xfrm>
          <a:prstGeom prst="rect">
            <a:avLst/>
          </a:prstGeom>
          <a:solidFill>
            <a:srgbClr val="FFBDB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  <a:latin typeface="Rockwell" pitchFamily="18" charset="0"/>
              </a:rPr>
              <a:t>Dedicated Core #10</a:t>
            </a:r>
            <a:endParaRPr lang="he-IL" sz="1400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47" name="Pentagon 46"/>
          <p:cNvSpPr/>
          <p:nvPr/>
        </p:nvSpPr>
        <p:spPr>
          <a:xfrm flipH="1">
            <a:off x="7452320" y="5661248"/>
            <a:ext cx="936104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B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flipH="1">
            <a:off x="7602560" y="5790024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Rectangle 48"/>
          <p:cNvSpPr/>
          <p:nvPr/>
        </p:nvSpPr>
        <p:spPr>
          <a:xfrm flipH="1">
            <a:off x="7782928" y="5790024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Rectangle 49"/>
          <p:cNvSpPr/>
          <p:nvPr/>
        </p:nvSpPr>
        <p:spPr>
          <a:xfrm flipH="1">
            <a:off x="7963297" y="5790024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Rectangle 50"/>
          <p:cNvSpPr/>
          <p:nvPr/>
        </p:nvSpPr>
        <p:spPr>
          <a:xfrm flipH="1">
            <a:off x="8143665" y="5790024"/>
            <a:ext cx="156017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Flowchart: Connector 51"/>
          <p:cNvSpPr/>
          <p:nvPr/>
        </p:nvSpPr>
        <p:spPr>
          <a:xfrm>
            <a:off x="7956376" y="5085184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53" name="Flowchart: Connector 52"/>
          <p:cNvSpPr/>
          <p:nvPr/>
        </p:nvSpPr>
        <p:spPr>
          <a:xfrm>
            <a:off x="7956376" y="5301208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54" name="Flowchart: Connector 53"/>
          <p:cNvSpPr/>
          <p:nvPr/>
        </p:nvSpPr>
        <p:spPr>
          <a:xfrm>
            <a:off x="7956376" y="5517232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cxnSp>
        <p:nvCxnSpPr>
          <p:cNvPr id="55" name="Elbow Connector 54"/>
          <p:cNvCxnSpPr>
            <a:stCxn id="12" idx="3"/>
            <a:endCxn id="41" idx="1"/>
          </p:cNvCxnSpPr>
          <p:nvPr/>
        </p:nvCxnSpPr>
        <p:spPr>
          <a:xfrm>
            <a:off x="7452320" y="2492896"/>
            <a:ext cx="936104" cy="2412268"/>
          </a:xfrm>
          <a:prstGeom prst="bentConnector3">
            <a:avLst>
              <a:gd name="adj1" fmla="val 12442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9" idx="3"/>
            <a:endCxn id="47" idx="1"/>
          </p:cNvCxnSpPr>
          <p:nvPr/>
        </p:nvCxnSpPr>
        <p:spPr>
          <a:xfrm>
            <a:off x="7452320" y="4473116"/>
            <a:ext cx="936104" cy="1296144"/>
          </a:xfrm>
          <a:prstGeom prst="bentConnector3">
            <a:avLst>
              <a:gd name="adj1" fmla="val 16219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entagon 57"/>
          <p:cNvSpPr/>
          <p:nvPr/>
        </p:nvSpPr>
        <p:spPr>
          <a:xfrm>
            <a:off x="5508104" y="5517232"/>
            <a:ext cx="864096" cy="2160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0000" bIns="144000" rtlCol="1" anchor="t" anchorCtr="0"/>
          <a:lstStyle/>
          <a:p>
            <a:pPr algn="ctr"/>
            <a:r>
              <a:rPr lang="en-US" sz="900" dirty="0" smtClean="0">
                <a:solidFill>
                  <a:sysClr val="windowText" lastClr="000000"/>
                </a:solidFill>
              </a:rPr>
              <a:t>Q</a:t>
            </a:r>
            <a:endParaRPr lang="he-IL" sz="900" dirty="0">
              <a:solidFill>
                <a:sysClr val="windowText" lastClr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89501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Rectangle 59"/>
          <p:cNvSpPr/>
          <p:nvPr/>
        </p:nvSpPr>
        <p:spPr>
          <a:xfrm>
            <a:off x="5923007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Rectangle 60"/>
          <p:cNvSpPr/>
          <p:nvPr/>
        </p:nvSpPr>
        <p:spPr>
          <a:xfrm>
            <a:off x="5756513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Rectangle 61"/>
          <p:cNvSpPr/>
          <p:nvPr/>
        </p:nvSpPr>
        <p:spPr>
          <a:xfrm>
            <a:off x="5590019" y="5646008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3" name="Straight Arrow Connector 62"/>
          <p:cNvCxnSpPr>
            <a:stCxn id="11" idx="3"/>
            <a:endCxn id="58" idx="1"/>
          </p:cNvCxnSpPr>
          <p:nvPr/>
        </p:nvCxnSpPr>
        <p:spPr>
          <a:xfrm>
            <a:off x="4860032" y="2600908"/>
            <a:ext cx="648072" cy="302433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77309" y="2531376"/>
            <a:ext cx="144016" cy="720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4" name="Group 63"/>
          <p:cNvGrpSpPr/>
          <p:nvPr/>
        </p:nvGrpSpPr>
        <p:grpSpPr>
          <a:xfrm>
            <a:off x="7452320" y="4797152"/>
            <a:ext cx="936104" cy="216024"/>
            <a:chOff x="7452320" y="4797152"/>
            <a:chExt cx="936104" cy="216024"/>
          </a:xfrm>
        </p:grpSpPr>
        <p:sp>
          <p:nvSpPr>
            <p:cNvPr id="65" name="Pentagon 64"/>
            <p:cNvSpPr/>
            <p:nvPr/>
          </p:nvSpPr>
          <p:spPr>
            <a:xfrm flipH="1">
              <a:off x="7452320" y="4797152"/>
              <a:ext cx="936104" cy="216024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90000" bIns="144000" rtlCol="1" anchor="t" anchorCtr="0"/>
            <a:lstStyle/>
            <a:p>
              <a:pPr algn="ctr"/>
              <a:r>
                <a:rPr lang="en-US" sz="900" dirty="0" smtClean="0">
                  <a:solidFill>
                    <a:sysClr val="windowText" lastClr="000000"/>
                  </a:solidFill>
                </a:rPr>
                <a:t>B</a:t>
              </a:r>
              <a:endParaRPr lang="he-IL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flipH="1">
              <a:off x="7602560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Rectangle 66"/>
            <p:cNvSpPr/>
            <p:nvPr/>
          </p:nvSpPr>
          <p:spPr>
            <a:xfrm flipH="1">
              <a:off x="7782928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8" name="Rectangle 67"/>
            <p:cNvSpPr/>
            <p:nvPr/>
          </p:nvSpPr>
          <p:spPr>
            <a:xfrm flipH="1">
              <a:off x="7963297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Rectangle 68"/>
            <p:cNvSpPr/>
            <p:nvPr/>
          </p:nvSpPr>
          <p:spPr>
            <a:xfrm flipH="1">
              <a:off x="8143665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70" name="Elbow Connector 69"/>
          <p:cNvCxnSpPr>
            <a:endCxn id="65" idx="1"/>
          </p:cNvCxnSpPr>
          <p:nvPr/>
        </p:nvCxnSpPr>
        <p:spPr>
          <a:xfrm>
            <a:off x="7452320" y="2492896"/>
            <a:ext cx="936104" cy="2412268"/>
          </a:xfrm>
          <a:prstGeom prst="bentConnector3">
            <a:avLst>
              <a:gd name="adj1" fmla="val 12442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endCxn id="73" idx="1"/>
          </p:cNvCxnSpPr>
          <p:nvPr/>
        </p:nvCxnSpPr>
        <p:spPr>
          <a:xfrm>
            <a:off x="7452320" y="2996952"/>
            <a:ext cx="936104" cy="2196244"/>
          </a:xfrm>
          <a:prstGeom prst="bentConnector3">
            <a:avLst>
              <a:gd name="adj1" fmla="val 14294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7452320" y="5085184"/>
            <a:ext cx="936104" cy="216024"/>
            <a:chOff x="7452320" y="4797152"/>
            <a:chExt cx="936104" cy="216024"/>
          </a:xfrm>
        </p:grpSpPr>
        <p:sp>
          <p:nvSpPr>
            <p:cNvPr id="73" name="Pentagon 72"/>
            <p:cNvSpPr/>
            <p:nvPr/>
          </p:nvSpPr>
          <p:spPr>
            <a:xfrm flipH="1">
              <a:off x="7452320" y="4797152"/>
              <a:ext cx="936104" cy="216024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90000" bIns="144000" rtlCol="1" anchor="t" anchorCtr="0"/>
            <a:lstStyle/>
            <a:p>
              <a:pPr algn="ctr"/>
              <a:r>
                <a:rPr lang="en-US" sz="900" dirty="0" smtClean="0">
                  <a:solidFill>
                    <a:sysClr val="windowText" lastClr="000000"/>
                  </a:solidFill>
                </a:rPr>
                <a:t>B</a:t>
              </a:r>
              <a:endParaRPr lang="he-IL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 flipH="1">
              <a:off x="7602560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5" name="Rectangle 74"/>
            <p:cNvSpPr/>
            <p:nvPr/>
          </p:nvSpPr>
          <p:spPr>
            <a:xfrm flipH="1">
              <a:off x="7782928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6" name="Rectangle 75"/>
            <p:cNvSpPr/>
            <p:nvPr/>
          </p:nvSpPr>
          <p:spPr>
            <a:xfrm flipH="1">
              <a:off x="7963297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7" name="Rectangle 76"/>
            <p:cNvSpPr/>
            <p:nvPr/>
          </p:nvSpPr>
          <p:spPr>
            <a:xfrm flipH="1">
              <a:off x="8143665" y="4925928"/>
              <a:ext cx="156017" cy="720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65233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14815E-6 L 0.0842 -0.00834 L 0.27205 -0.00834 L 0.27083 0.34305 L 0.22691 0.35115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8.88889E-6 L -0.00121 -0.3706 L 0.08542 -0.37731 " pathEditMode="relative" ptsTypes="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2.15922E-6 L 0.01857 -2.15922E-6 L 0.01579 -0.36959 L 0.10017 -0.3772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8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7 at 20.07.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54" y="1588531"/>
            <a:ext cx="4500144" cy="1711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Inter-Thread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1563"/>
            <a:ext cx="8458200" cy="5201142"/>
          </a:xfrm>
        </p:spPr>
        <p:txBody>
          <a:bodyPr>
            <a:noAutofit/>
          </a:bodyPr>
          <a:lstStyle/>
          <a:p>
            <a:r>
              <a:rPr lang="en-US" sz="1800" b="1" u="sng" dirty="0" smtClean="0"/>
              <a:t>In queues</a:t>
            </a:r>
            <a:r>
              <a:rPr lang="en-US" sz="1800" b="1" dirty="0" smtClean="0"/>
              <a:t> and </a:t>
            </a:r>
            <a:r>
              <a:rPr lang="en-US" sz="1800" b="1" u="sng" dirty="0" smtClean="0"/>
              <a:t>Heavy </a:t>
            </a:r>
            <a:r>
              <a:rPr lang="en-US" sz="1800" b="1" u="sng" dirty="0" smtClean="0"/>
              <a:t>packets queues</a:t>
            </a:r>
            <a:r>
              <a:rPr lang="en-US" sz="1800" dirty="0" smtClean="0"/>
              <a:t> are </a:t>
            </a:r>
            <a:r>
              <a:rPr lang="en-US" sz="1800" dirty="0" smtClean="0"/>
              <a:t>lock-free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– no locking mechanisms are used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Cyclic queue, conflicts are resolved by </a:t>
            </a:r>
            <a:br>
              <a:rPr lang="en-US" sz="1800" dirty="0" smtClean="0"/>
            </a:br>
            <a:r>
              <a:rPr lang="en-US" sz="1800" dirty="0" smtClean="0"/>
              <a:t>marking two phases on the queue. </a:t>
            </a:r>
          </a:p>
          <a:p>
            <a:pPr lvl="1"/>
            <a:r>
              <a:rPr lang="en-US" sz="1400" dirty="0" smtClean="0"/>
              <a:t>Changes after the entire queue is written to</a:t>
            </a:r>
          </a:p>
          <a:p>
            <a:endParaRPr lang="en-US" sz="1800" dirty="0" smtClean="0"/>
          </a:p>
          <a:p>
            <a:r>
              <a:rPr lang="en-US" sz="1800" dirty="0" smtClean="0"/>
              <a:t>Writer writes to the queue from right to left:</a:t>
            </a:r>
          </a:p>
          <a:p>
            <a:pPr lvl="1"/>
            <a:r>
              <a:rPr lang="en-US" sz="1400" dirty="0" smtClean="0"/>
              <a:t>Check whether </a:t>
            </a:r>
            <a:r>
              <a:rPr lang="en-US" sz="1400" dirty="0" err="1" smtClean="0"/>
              <a:t>reader_phase</a:t>
            </a:r>
            <a:r>
              <a:rPr lang="en-US" sz="1400" dirty="0" smtClean="0"/>
              <a:t>=</a:t>
            </a:r>
            <a:r>
              <a:rPr lang="en-US" sz="1400" dirty="0" err="1" smtClean="0"/>
              <a:t>writer_phase</a:t>
            </a:r>
            <a:r>
              <a:rPr lang="en-US" sz="1400" dirty="0" smtClean="0"/>
              <a:t> or tail&gt;head; otherwise queue is full</a:t>
            </a:r>
          </a:p>
          <a:p>
            <a:pPr lvl="1"/>
            <a:r>
              <a:rPr lang="en-US" sz="1400" dirty="0" err="1" smtClean="0"/>
              <a:t>Right_phase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/>
              </a:rPr>
              <a:t> </a:t>
            </a:r>
            <a:r>
              <a:rPr lang="en-US" sz="1400" dirty="0" err="1" smtClean="0">
                <a:sym typeface="Wingdings"/>
              </a:rPr>
              <a:t>writer_phase</a:t>
            </a:r>
            <a:endParaRPr lang="en-US" sz="1400" dirty="0" smtClean="0">
              <a:sym typeface="Wingdings"/>
            </a:endParaRPr>
          </a:p>
          <a:p>
            <a:pPr lvl="1"/>
            <a:r>
              <a:rPr lang="en-US" sz="1400" dirty="0" smtClean="0">
                <a:sym typeface="Wingdings"/>
              </a:rPr>
              <a:t>Write </a:t>
            </a:r>
            <a:r>
              <a:rPr lang="en-US" sz="1400" dirty="0" err="1" smtClean="0">
                <a:sym typeface="Wingdings"/>
              </a:rPr>
              <a:t>packet_pointer</a:t>
            </a:r>
            <a:r>
              <a:rPr lang="en-US" sz="1400" dirty="0" smtClean="0">
                <a:sym typeface="Wingdings"/>
              </a:rPr>
              <a:t> + offset</a:t>
            </a:r>
          </a:p>
          <a:p>
            <a:pPr lvl="1"/>
            <a:r>
              <a:rPr lang="en-US" sz="1400" dirty="0" err="1" smtClean="0">
                <a:sym typeface="Wingdings"/>
              </a:rPr>
              <a:t>Left_phase</a:t>
            </a:r>
            <a:r>
              <a:rPr lang="en-US" sz="1400" dirty="0" smtClean="0">
                <a:sym typeface="Wingdings"/>
              </a:rPr>
              <a:t>  </a:t>
            </a:r>
            <a:r>
              <a:rPr lang="en-US" sz="1400" dirty="0" err="1" smtClean="0">
                <a:sym typeface="Wingdings"/>
              </a:rPr>
              <a:t>writer_phase</a:t>
            </a:r>
            <a:endParaRPr lang="en-US" sz="1400" dirty="0"/>
          </a:p>
          <a:p>
            <a:endParaRPr lang="en-US" sz="1800" dirty="0" smtClean="0"/>
          </a:p>
          <a:p>
            <a:r>
              <a:rPr lang="en-US" sz="1800" dirty="0" smtClean="0"/>
              <a:t>Reader reads in the opposite direction:</a:t>
            </a:r>
          </a:p>
          <a:p>
            <a:pPr lvl="1"/>
            <a:r>
              <a:rPr lang="en-US" sz="1400" dirty="0" smtClean="0"/>
              <a:t>First reads </a:t>
            </a:r>
            <a:r>
              <a:rPr lang="en-US" sz="1400" dirty="0" err="1" smtClean="0"/>
              <a:t>left_phase</a:t>
            </a:r>
            <a:r>
              <a:rPr lang="en-US" sz="1400" dirty="0"/>
              <a:t> </a:t>
            </a:r>
            <a:r>
              <a:rPr lang="en-US" sz="1400" dirty="0" smtClean="0"/>
              <a:t>bit, then packet, then </a:t>
            </a:r>
            <a:r>
              <a:rPr lang="en-US" sz="1400" dirty="0" err="1" smtClean="0"/>
              <a:t>right_phase</a:t>
            </a:r>
            <a:r>
              <a:rPr lang="en-US" sz="1400" dirty="0" smtClean="0"/>
              <a:t> bit.</a:t>
            </a:r>
          </a:p>
          <a:p>
            <a:pPr lvl="1"/>
            <a:r>
              <a:rPr lang="en-US" sz="1400" dirty="0" smtClean="0"/>
              <a:t>If </a:t>
            </a:r>
            <a:r>
              <a:rPr lang="en-US" sz="1400" dirty="0" err="1" smtClean="0"/>
              <a:t>left_phase</a:t>
            </a:r>
            <a:r>
              <a:rPr lang="en-US" sz="1400" dirty="0" smtClean="0"/>
              <a:t>  != </a:t>
            </a:r>
            <a:r>
              <a:rPr lang="en-US" sz="1400" dirty="0" err="1" smtClean="0"/>
              <a:t>right_phase</a:t>
            </a:r>
            <a:r>
              <a:rPr lang="en-US" sz="1400" dirty="0" smtClean="0"/>
              <a:t>: record is being written; retry. </a:t>
            </a:r>
          </a:p>
          <a:p>
            <a:pPr lvl="1"/>
            <a:r>
              <a:rPr lang="en-US" sz="1400" dirty="0" smtClean="0"/>
              <a:t>If </a:t>
            </a:r>
            <a:r>
              <a:rPr lang="en-US" sz="1400" dirty="0" err="1" smtClean="0"/>
              <a:t>left_phase</a:t>
            </a:r>
            <a:r>
              <a:rPr lang="en-US" sz="1400" dirty="0" smtClean="0"/>
              <a:t> = </a:t>
            </a:r>
            <a:r>
              <a:rPr lang="en-US" sz="1400" dirty="0" err="1" smtClean="0"/>
              <a:t>right_phase</a:t>
            </a:r>
            <a:r>
              <a:rPr lang="en-US" sz="1400" dirty="0" smtClean="0"/>
              <a:t> != </a:t>
            </a:r>
            <a:r>
              <a:rPr lang="en-US" sz="1400" dirty="0" err="1" smtClean="0"/>
              <a:t>reader_phase</a:t>
            </a:r>
            <a:r>
              <a:rPr lang="en-US" sz="1400" dirty="0" smtClean="0"/>
              <a:t>: queue is empty</a:t>
            </a:r>
          </a:p>
          <a:p>
            <a:pPr lvl="1"/>
            <a:r>
              <a:rPr lang="en-US" sz="1400" dirty="0" smtClean="0"/>
              <a:t>Otherwise, valid packet is read</a:t>
            </a:r>
          </a:p>
        </p:txBody>
      </p:sp>
    </p:spTree>
    <p:extLst>
      <p:ext uri="{BB962C8B-B14F-4D97-AF65-F5344CB8AC3E}">
        <p14:creationId xmlns:p14="http://schemas.microsoft.com/office/powerpoint/2010/main" val="3013427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712968" cy="48245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Domain Properties</a:t>
            </a:r>
          </a:p>
          <a:p>
            <a:pPr algn="ctr"/>
            <a:endParaRPr lang="en-US" sz="2800" u="sng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Heavy &amp; Light packets.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Easy detection of heavy packets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Moving packets between queues is cheap.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Heavy packets have special more efficient processing method.</a:t>
            </a:r>
            <a:endParaRPr lang="he-IL" sz="240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pic>
        <p:nvPicPr>
          <p:cNvPr id="41986" name="Picture 2" descr="https://encrypted-tbn0.google.com/images?q=tbn:ANd9GcSW06beR_x090raFnYmaUevV5pzVR1chkX3Lu3OAOpYdM9Nl1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832"/>
            <a:ext cx="717823" cy="753878"/>
          </a:xfrm>
          <a:prstGeom prst="rect">
            <a:avLst/>
          </a:prstGeom>
          <a:noFill/>
        </p:spPr>
      </p:pic>
      <p:pic>
        <p:nvPicPr>
          <p:cNvPr id="6" name="Picture 2" descr="https://encrypted-tbn0.google.com/images?q=tbn:ANd9GcSW06beR_x090raFnYmaUevV5pzVR1chkX3Lu3OAOpYdM9Nl1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192" y="2819138"/>
            <a:ext cx="717823" cy="753878"/>
          </a:xfrm>
          <a:prstGeom prst="rect">
            <a:avLst/>
          </a:prstGeom>
          <a:noFill/>
        </p:spPr>
      </p:pic>
      <p:pic>
        <p:nvPicPr>
          <p:cNvPr id="7" name="Picture 2" descr="https://encrypted-tbn0.google.com/images?q=tbn:ANd9GcSW06beR_x090raFnYmaUevV5pzVR1chkX3Lu3OAOpYdM9Nl1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384" y="3721444"/>
            <a:ext cx="717823" cy="75387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86250" y="1652275"/>
            <a:ext cx="2862214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484818" y="1651859"/>
            <a:ext cx="5400600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Snort uses Aho-Corasick DFA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2323"/>
            <a:ext cx="30099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0315"/>
            <a:ext cx="21431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28" y="2480575"/>
            <a:ext cx="28194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243" y="5819153"/>
            <a:ext cx="387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Huge memory footprint</a:t>
            </a:r>
          </a:p>
          <a:p>
            <a:r>
              <a:rPr lang="en-US" dirty="0" smtClean="0"/>
              <a:t>Single memory access per input symbol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52160" y="5826878"/>
            <a:ext cx="3054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memory footprint</a:t>
            </a:r>
          </a:p>
          <a:p>
            <a:r>
              <a:rPr lang="en-US" dirty="0" smtClean="0"/>
              <a:t>Multiple memory accesses per input symbol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712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Matrix vs. Compressed</a:t>
            </a:r>
            <a:endParaRPr lang="he-IL" dirty="0"/>
          </a:p>
        </p:txBody>
      </p:sp>
      <p:pic>
        <p:nvPicPr>
          <p:cNvPr id="79873" name="Picture 1" descr="C:\Users\User\Downloads\new_throughput_no_mc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5573936" cy="46724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5936" y="5733256"/>
            <a:ext cx="19482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dirty="0" smtClean="0"/>
              <a:t>Heavy packets rate</a:t>
            </a:r>
            <a:endParaRPr lang="he-IL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4824028" y="4617132"/>
            <a:ext cx="576064" cy="2664296"/>
          </a:xfrm>
          <a:prstGeom prst="downArrow">
            <a:avLst/>
          </a:prstGeom>
          <a:solidFill>
            <a:srgbClr val="FF0000">
              <a:alpha val="38000"/>
            </a:srgbClr>
          </a:solidFill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2668851" y="1752176"/>
            <a:ext cx="95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cache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0857" y="4717702"/>
            <a:ext cx="135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in cache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92318" y="3696627"/>
            <a:ext cx="166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in cache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644" y="4058002"/>
            <a:ext cx="16503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Multiple</a:t>
            </a:r>
          </a:p>
          <a:p>
            <a:r>
              <a:rPr lang="en-US" sz="1600" dirty="0" smtClean="0"/>
              <a:t>memory accesses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er symbol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638" y="2006559"/>
            <a:ext cx="3165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One memory access per symbol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www.bbc.co.uk/nature/images/ic/credit/640x395/d/de/deep_sea/deep_se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653" y="1298726"/>
            <a:ext cx="9172653" cy="59466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Packet Inspection (DPI)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Search for malicious </a:t>
            </a:r>
            <a:r>
              <a:rPr lang="en-US" b="1" dirty="0" smtClean="0">
                <a:solidFill>
                  <a:schemeClr val="bg1"/>
                </a:solidFill>
              </a:rPr>
              <a:t>patterns </a:t>
            </a:r>
            <a:r>
              <a:rPr lang="en-US" dirty="0" smtClean="0">
                <a:solidFill>
                  <a:schemeClr val="bg1"/>
                </a:solidFill>
              </a:rPr>
              <a:t>within packets’ payload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Exact string patterns/signatures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Patterns defined as regular expressions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Often combined with information from header fields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DPI is the  heaviest processing component of NIDS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Why not use many machines/cores to speed it up?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Pipeline multi-core, not efficient.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Imbalance of pipeline stations, DPI much heavier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Parallel multi-core?</a:t>
            </a:r>
            <a:endParaRPr lang="he-IL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40883" y="4674449"/>
            <a:ext cx="2555748" cy="1572591"/>
            <a:chOff x="2051720" y="3068960"/>
            <a:chExt cx="2448272" cy="201622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51720" y="3068960"/>
              <a:ext cx="2448272" cy="2016224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195736" y="3068960"/>
              <a:ext cx="2232248" cy="1944216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712968" cy="48245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Domain Properties</a:t>
            </a:r>
          </a:p>
          <a:p>
            <a:pPr algn="ctr"/>
            <a:endParaRPr lang="en-US" sz="2800" u="sng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Heavy &amp; Light packets.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Easy detection of heavy packets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Moving packets between queues is cheap.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ysClr val="windowText" lastClr="000000"/>
                </a:solidFill>
                <a:cs typeface="Times New Roman" pitchFamily="18" charset="0"/>
              </a:rPr>
              <a:t>Heavy packets have special more efficient processing method.</a:t>
            </a:r>
            <a:endParaRPr lang="he-IL" sz="240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pic>
        <p:nvPicPr>
          <p:cNvPr id="41986" name="Picture 2" descr="https://encrypted-tbn0.google.com/images?q=tbn:ANd9GcSW06beR_x090raFnYmaUevV5pzVR1chkX3Lu3OAOpYdM9Nl1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832"/>
            <a:ext cx="717823" cy="753878"/>
          </a:xfrm>
          <a:prstGeom prst="rect">
            <a:avLst/>
          </a:prstGeom>
          <a:noFill/>
        </p:spPr>
      </p:pic>
      <p:pic>
        <p:nvPicPr>
          <p:cNvPr id="6" name="Picture 2" descr="https://encrypted-tbn0.google.com/images?q=tbn:ANd9GcSW06beR_x090raFnYmaUevV5pzVR1chkX3Lu3OAOpYdM9Nl1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192" y="2819138"/>
            <a:ext cx="717823" cy="753878"/>
          </a:xfrm>
          <a:prstGeom prst="rect">
            <a:avLst/>
          </a:prstGeom>
          <a:noFill/>
        </p:spPr>
      </p:pic>
      <p:pic>
        <p:nvPicPr>
          <p:cNvPr id="7" name="Picture 2" descr="https://encrypted-tbn0.google.com/images?q=tbn:ANd9GcSW06beR_x090raFnYmaUevV5pzVR1chkX3Lu3OAOpYdM9Nl1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384" y="3721444"/>
            <a:ext cx="717823" cy="753878"/>
          </a:xfrm>
          <a:prstGeom prst="rect">
            <a:avLst/>
          </a:prstGeom>
          <a:noFill/>
        </p:spPr>
      </p:pic>
      <p:pic>
        <p:nvPicPr>
          <p:cNvPr id="8" name="Picture 2" descr="https://encrypted-tbn0.google.com/images?q=tbn:ANd9GcSW06beR_x090raFnYmaUevV5pzVR1chkX3Lu3OAOpYdM9Nl1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8576" y="4623750"/>
            <a:ext cx="717823" cy="75387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434" y="1349898"/>
            <a:ext cx="6840760" cy="5306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Throughput Over Time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5400000">
            <a:off x="3216269" y="3324864"/>
            <a:ext cx="928653" cy="821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ular Callout 5"/>
          <p:cNvSpPr/>
          <p:nvPr/>
        </p:nvSpPr>
        <p:spPr>
          <a:xfrm>
            <a:off x="4423954" y="4615039"/>
            <a:ext cx="2133600" cy="888274"/>
          </a:xfrm>
          <a:prstGeom prst="wedgeRectCallout">
            <a:avLst>
              <a:gd name="adj1" fmla="val -68366"/>
              <a:gd name="adj2" fmla="val -1183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Reaction time can be smaller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042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3183"/>
            <a:ext cx="61912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Algorithms </a:t>
            </a:r>
            <a:r>
              <a:rPr lang="en-US" dirty="0" smtClean="0">
                <a:solidFill>
                  <a:srgbClr val="FF0000"/>
                </a:solidFill>
              </a:rPr>
              <a:t>Goodput 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32040" y="1628800"/>
            <a:ext cx="0" cy="42484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38494" y="2060848"/>
            <a:ext cx="1229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Bandwidth</a:t>
            </a:r>
          </a:p>
          <a:p>
            <a:pPr algn="ctr"/>
            <a:r>
              <a:rPr lang="en-US" b="1" dirty="0" smtClean="0"/>
              <a:t>Attack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5188" y="2060848"/>
            <a:ext cx="1259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Complexity</a:t>
            </a:r>
          </a:p>
          <a:p>
            <a:pPr algn="ctr"/>
            <a:r>
              <a:rPr lang="en-US" b="1" dirty="0" smtClean="0"/>
              <a:t>Attack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782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1" anchor="ctr">
            <a:no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Additional Application for MCA</a:t>
            </a:r>
            <a:r>
              <a:rPr lang="en-US" sz="3500" baseline="30000" dirty="0" smtClean="0">
                <a:solidFill>
                  <a:schemeClr val="bg1"/>
                </a:solidFill>
              </a:rPr>
              <a:t>2</a:t>
            </a:r>
            <a:endParaRPr lang="he-IL" sz="3500" baseline="300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Hybrid-FA-attack experiment</a:t>
            </a:r>
            <a:endParaRPr lang="he-I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encrypted-tbn1.google.com/images?q=tbn:ANd9GcQmvojPL4GokJPx1XegrwZpPNy4sFBIt11Rv65ml0zZ2TUq_iF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60830"/>
            <a:ext cx="2185079" cy="319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746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Hybrid-FA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Times New Roman" pitchFamily="18" charset="0"/>
              </a:rPr>
              <a:t>Space-efficient data structure for </a:t>
            </a:r>
            <a:r>
              <a:rPr lang="en-US" b="1" dirty="0">
                <a:cs typeface="Times New Roman" pitchFamily="18" charset="0"/>
              </a:rPr>
              <a:t>regular expression </a:t>
            </a:r>
            <a:r>
              <a:rPr lang="en-US" b="1" dirty="0" smtClean="0">
                <a:cs typeface="Times New Roman" pitchFamily="18" charset="0"/>
              </a:rPr>
              <a:t>matching</a:t>
            </a:r>
          </a:p>
          <a:p>
            <a:r>
              <a:rPr lang="en-US" dirty="0" smtClean="0">
                <a:cs typeface="Times New Roman" pitchFamily="18" charset="0"/>
              </a:rPr>
              <a:t>Faster than NFA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Head DFA</a:t>
            </a:r>
          </a:p>
          <a:p>
            <a:pPr lvl="1"/>
            <a:r>
              <a:rPr lang="en-US" dirty="0" smtClean="0"/>
              <a:t>Border states</a:t>
            </a:r>
          </a:p>
          <a:p>
            <a:pPr lvl="1"/>
            <a:r>
              <a:rPr lang="en-US" dirty="0" smtClean="0"/>
              <a:t>Tail DFAs</a:t>
            </a:r>
          </a:p>
          <a:p>
            <a:endParaRPr lang="en-US" dirty="0" smtClean="0"/>
          </a:p>
          <a:p>
            <a:r>
              <a:rPr lang="en-US" dirty="0" smtClean="0"/>
              <a:t>More than one state can be active</a:t>
            </a:r>
            <a:br>
              <a:rPr lang="en-US" dirty="0" smtClean="0"/>
            </a:br>
            <a:r>
              <a:rPr lang="en-US" dirty="0" smtClean="0"/>
              <a:t>at the same time!</a:t>
            </a:r>
            <a:endParaRPr lang="en-US" dirty="0"/>
          </a:p>
        </p:txBody>
      </p:sp>
      <p:grpSp>
        <p:nvGrpSpPr>
          <p:cNvPr id="5" name="Group 13"/>
          <p:cNvGrpSpPr/>
          <p:nvPr/>
        </p:nvGrpSpPr>
        <p:grpSpPr>
          <a:xfrm>
            <a:off x="5494643" y="2202607"/>
            <a:ext cx="2858464" cy="4322737"/>
            <a:chOff x="2987824" y="548680"/>
            <a:chExt cx="4248472" cy="6192688"/>
          </a:xfrm>
        </p:grpSpPr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4578499" y="548680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6" name="Oval 116"/>
            <p:cNvSpPr>
              <a:spLocks noChangeArrowheads="1"/>
            </p:cNvSpPr>
            <p:nvPr/>
          </p:nvSpPr>
          <p:spPr bwMode="auto">
            <a:xfrm>
              <a:off x="6261249" y="1364655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7</a:t>
              </a:r>
              <a:r>
                <a:rPr lang="en-US" sz="1600" baseline="-25000" dirty="0" smtClean="0">
                  <a:latin typeface="Arial" charset="0"/>
                  <a:cs typeface="Arial" charset="0"/>
                </a:rPr>
                <a:t> </a:t>
              </a:r>
              <a:endParaRPr lang="en-US" sz="1600" baseline="-25000" dirty="0">
                <a:latin typeface="Arial" charset="0"/>
                <a:cs typeface="Arial" charset="0"/>
              </a:endParaRPr>
            </a:p>
          </p:txBody>
        </p:sp>
        <p:sp>
          <p:nvSpPr>
            <p:cNvPr id="17" name="Oval 117"/>
            <p:cNvSpPr>
              <a:spLocks noChangeArrowheads="1"/>
            </p:cNvSpPr>
            <p:nvPr/>
          </p:nvSpPr>
          <p:spPr bwMode="auto">
            <a:xfrm>
              <a:off x="6669559" y="6174631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 smtClean="0">
                  <a:latin typeface="Arial" charset="0"/>
                  <a:cs typeface="Arial" charset="0"/>
                </a:rPr>
                <a:t>12</a:t>
              </a:r>
              <a:endParaRPr lang="en-US" sz="16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18" name="Straight Arrow Connector 121"/>
            <p:cNvCxnSpPr>
              <a:cxnSpLocks noChangeShapeType="1"/>
              <a:stCxn id="15" idx="6"/>
              <a:endCxn id="16" idx="1"/>
            </p:cNvCxnSpPr>
            <p:nvPr/>
          </p:nvCxnSpPr>
          <p:spPr bwMode="auto">
            <a:xfrm>
              <a:off x="5145236" y="832842"/>
              <a:ext cx="1198563" cy="614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123"/>
            <p:cNvCxnSpPr>
              <a:cxnSpLocks noChangeShapeType="1"/>
              <a:stCxn id="16" idx="4"/>
              <a:endCxn id="47" idx="0"/>
            </p:cNvCxnSpPr>
            <p:nvPr/>
          </p:nvCxnSpPr>
          <p:spPr bwMode="auto">
            <a:xfrm>
              <a:off x="6544618" y="1931392"/>
              <a:ext cx="408310" cy="5088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Oval 132"/>
            <p:cNvSpPr>
              <a:spLocks noChangeArrowheads="1"/>
            </p:cNvSpPr>
            <p:nvPr/>
          </p:nvSpPr>
          <p:spPr bwMode="auto">
            <a:xfrm>
              <a:off x="2987824" y="1364655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1" name="Oval 134"/>
            <p:cNvSpPr>
              <a:spLocks noChangeArrowheads="1"/>
            </p:cNvSpPr>
            <p:nvPr/>
          </p:nvSpPr>
          <p:spPr bwMode="auto">
            <a:xfrm>
              <a:off x="4594374" y="1364655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22" name="Oval 135"/>
            <p:cNvSpPr>
              <a:spLocks noChangeArrowheads="1"/>
            </p:cNvSpPr>
            <p:nvPr/>
          </p:nvSpPr>
          <p:spPr bwMode="auto">
            <a:xfrm>
              <a:off x="3929211" y="2418631"/>
              <a:ext cx="566738" cy="56673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 smtClean="0">
                  <a:latin typeface="Arial" charset="0"/>
                  <a:cs typeface="Arial" charset="0"/>
                </a:rPr>
                <a:t>3</a:t>
              </a:r>
              <a:endParaRPr lang="en-US" sz="1600" baseline="-25000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Oval 136"/>
            <p:cNvSpPr>
              <a:spLocks noChangeArrowheads="1"/>
            </p:cNvSpPr>
            <p:nvPr/>
          </p:nvSpPr>
          <p:spPr bwMode="auto">
            <a:xfrm>
              <a:off x="5319861" y="2430215"/>
              <a:ext cx="566738" cy="5667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24" name="Oval 137"/>
            <p:cNvSpPr>
              <a:spLocks noChangeArrowheads="1"/>
            </p:cNvSpPr>
            <p:nvPr/>
          </p:nvSpPr>
          <p:spPr bwMode="auto">
            <a:xfrm>
              <a:off x="4594374" y="2418631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4</a:t>
              </a:r>
            </a:p>
          </p:txBody>
        </p:sp>
        <p:cxnSp>
          <p:nvCxnSpPr>
            <p:cNvPr id="25" name="Straight Arrow Connector 141"/>
            <p:cNvCxnSpPr>
              <a:cxnSpLocks noChangeShapeType="1"/>
              <a:stCxn id="15" idx="4"/>
              <a:endCxn id="21" idx="0"/>
            </p:cNvCxnSpPr>
            <p:nvPr/>
          </p:nvCxnSpPr>
          <p:spPr bwMode="auto">
            <a:xfrm>
              <a:off x="4862661" y="1115417"/>
              <a:ext cx="15875" cy="2492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144"/>
            <p:cNvCxnSpPr>
              <a:cxnSpLocks noChangeShapeType="1"/>
              <a:stCxn id="21" idx="3"/>
              <a:endCxn id="22" idx="0"/>
            </p:cNvCxnSpPr>
            <p:nvPr/>
          </p:nvCxnSpPr>
          <p:spPr bwMode="auto">
            <a:xfrm flipH="1">
              <a:off x="4212580" y="1848395"/>
              <a:ext cx="464791" cy="570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155"/>
            <p:cNvCxnSpPr>
              <a:cxnSpLocks noChangeShapeType="1"/>
              <a:stCxn id="21" idx="4"/>
              <a:endCxn id="24" idx="0"/>
            </p:cNvCxnSpPr>
            <p:nvPr/>
          </p:nvCxnSpPr>
          <p:spPr bwMode="auto">
            <a:xfrm>
              <a:off x="4877743" y="1931392"/>
              <a:ext cx="0" cy="487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165"/>
            <p:cNvCxnSpPr>
              <a:cxnSpLocks noChangeShapeType="1"/>
              <a:stCxn id="15" idx="2"/>
              <a:endCxn id="20" idx="7"/>
            </p:cNvCxnSpPr>
            <p:nvPr/>
          </p:nvCxnSpPr>
          <p:spPr bwMode="auto">
            <a:xfrm flipH="1">
              <a:off x="3472011" y="832842"/>
              <a:ext cx="1106488" cy="614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172"/>
            <p:cNvSpPr txBox="1">
              <a:spLocks noChangeArrowheads="1"/>
            </p:cNvSpPr>
            <p:nvPr/>
          </p:nvSpPr>
          <p:spPr bwMode="auto">
            <a:xfrm>
              <a:off x="5531147" y="856109"/>
              <a:ext cx="3492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/>
                <a:t>C</a:t>
              </a:r>
            </a:p>
          </p:txBody>
        </p:sp>
        <p:sp>
          <p:nvSpPr>
            <p:cNvPr id="30" name="TextBox 174"/>
            <p:cNvSpPr txBox="1">
              <a:spLocks noChangeArrowheads="1"/>
            </p:cNvSpPr>
            <p:nvPr/>
          </p:nvSpPr>
          <p:spPr bwMode="auto">
            <a:xfrm>
              <a:off x="5171107" y="2008237"/>
              <a:ext cx="338137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/>
                <a:t>C</a:t>
              </a:r>
            </a:p>
          </p:txBody>
        </p:sp>
        <p:sp>
          <p:nvSpPr>
            <p:cNvPr id="31" name="TextBox 176"/>
            <p:cNvSpPr txBox="1">
              <a:spLocks noChangeArrowheads="1"/>
            </p:cNvSpPr>
            <p:nvPr/>
          </p:nvSpPr>
          <p:spPr bwMode="auto">
            <a:xfrm>
              <a:off x="3658939" y="856109"/>
              <a:ext cx="338138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/>
                <a:t>E</a:t>
              </a:r>
            </a:p>
          </p:txBody>
        </p:sp>
        <p:sp>
          <p:nvSpPr>
            <p:cNvPr id="32" name="TextBox 177"/>
            <p:cNvSpPr txBox="1">
              <a:spLocks noChangeArrowheads="1"/>
            </p:cNvSpPr>
            <p:nvPr/>
          </p:nvSpPr>
          <p:spPr bwMode="auto">
            <a:xfrm>
              <a:off x="6610127" y="1979355"/>
              <a:ext cx="338137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33" name="TextBox 178"/>
            <p:cNvSpPr txBox="1">
              <a:spLocks noChangeArrowheads="1"/>
            </p:cNvSpPr>
            <p:nvPr/>
          </p:nvSpPr>
          <p:spPr bwMode="auto">
            <a:xfrm>
              <a:off x="4760962" y="1080492"/>
              <a:ext cx="338137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/>
                <a:t>B</a:t>
              </a:r>
            </a:p>
          </p:txBody>
        </p:sp>
        <p:sp>
          <p:nvSpPr>
            <p:cNvPr id="34" name="TextBox 184"/>
            <p:cNvSpPr txBox="1">
              <a:spLocks noChangeArrowheads="1"/>
            </p:cNvSpPr>
            <p:nvPr/>
          </p:nvSpPr>
          <p:spPr bwMode="auto">
            <a:xfrm>
              <a:off x="4234672" y="2008237"/>
              <a:ext cx="136856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 smtClean="0"/>
                <a:t>E</a:t>
              </a:r>
              <a:endParaRPr lang="en-US" sz="1600" dirty="0"/>
            </a:p>
          </p:txBody>
        </p:sp>
        <p:sp>
          <p:nvSpPr>
            <p:cNvPr id="35" name="TextBox 187"/>
            <p:cNvSpPr txBox="1">
              <a:spLocks noChangeArrowheads="1"/>
            </p:cNvSpPr>
            <p:nvPr/>
          </p:nvSpPr>
          <p:spPr bwMode="auto">
            <a:xfrm>
              <a:off x="4688953" y="2008237"/>
              <a:ext cx="338138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36" name="Oval 133"/>
            <p:cNvSpPr>
              <a:spLocks noChangeArrowheads="1"/>
            </p:cNvSpPr>
            <p:nvPr/>
          </p:nvSpPr>
          <p:spPr bwMode="auto">
            <a:xfrm>
              <a:off x="4523035" y="4365104"/>
              <a:ext cx="566738" cy="56673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 smtClean="0">
                  <a:latin typeface="Arial" charset="0"/>
                  <a:cs typeface="Arial" charset="0"/>
                </a:rPr>
                <a:t>14</a:t>
              </a:r>
              <a:endParaRPr lang="en-US" sz="1600" baseline="-25000" dirty="0">
                <a:latin typeface="Arial" charset="0"/>
                <a:cs typeface="Arial" charset="0"/>
              </a:endParaRPr>
            </a:p>
          </p:txBody>
        </p:sp>
        <p:sp>
          <p:nvSpPr>
            <p:cNvPr id="37" name="Oval 133"/>
            <p:cNvSpPr>
              <a:spLocks noChangeArrowheads="1"/>
            </p:cNvSpPr>
            <p:nvPr/>
          </p:nvSpPr>
          <p:spPr bwMode="auto">
            <a:xfrm>
              <a:off x="4532361" y="3482230"/>
              <a:ext cx="566738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 smtClean="0">
                  <a:latin typeface="Arial" charset="0"/>
                  <a:cs typeface="Arial" charset="0"/>
                </a:rPr>
                <a:t>13</a:t>
              </a:r>
              <a:endParaRPr lang="en-US" sz="16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38" name="Straight Arrow Connector 168"/>
            <p:cNvCxnSpPr>
              <a:cxnSpLocks noChangeShapeType="1"/>
              <a:stCxn id="23" idx="3"/>
              <a:endCxn id="37" idx="0"/>
            </p:cNvCxnSpPr>
            <p:nvPr/>
          </p:nvCxnSpPr>
          <p:spPr bwMode="auto">
            <a:xfrm flipH="1">
              <a:off x="4815730" y="2913955"/>
              <a:ext cx="587128" cy="568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Oval 139"/>
            <p:cNvSpPr>
              <a:spLocks noChangeArrowheads="1"/>
            </p:cNvSpPr>
            <p:nvPr/>
          </p:nvSpPr>
          <p:spPr bwMode="auto">
            <a:xfrm>
              <a:off x="5315123" y="3482230"/>
              <a:ext cx="622300" cy="56673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6</a:t>
              </a:r>
            </a:p>
          </p:txBody>
        </p:sp>
        <p:cxnSp>
          <p:nvCxnSpPr>
            <p:cNvPr id="40" name="Straight Arrow Connector 158"/>
            <p:cNvCxnSpPr>
              <a:cxnSpLocks noChangeShapeType="1"/>
              <a:stCxn id="23" idx="4"/>
              <a:endCxn id="39" idx="0"/>
            </p:cNvCxnSpPr>
            <p:nvPr/>
          </p:nvCxnSpPr>
          <p:spPr bwMode="auto">
            <a:xfrm>
              <a:off x="5603230" y="2996952"/>
              <a:ext cx="23043" cy="485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Box 174"/>
            <p:cNvSpPr txBox="1">
              <a:spLocks noChangeArrowheads="1"/>
            </p:cNvSpPr>
            <p:nvPr/>
          </p:nvSpPr>
          <p:spPr bwMode="auto">
            <a:xfrm>
              <a:off x="5508859" y="3068959"/>
              <a:ext cx="338137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/>
                <a:t>D</a:t>
              </a:r>
            </a:p>
          </p:txBody>
        </p:sp>
        <p:cxnSp>
          <p:nvCxnSpPr>
            <p:cNvPr id="46" name="Straight Arrow Connector 168"/>
            <p:cNvCxnSpPr>
              <a:cxnSpLocks noChangeShapeType="1"/>
              <a:stCxn id="37" idx="4"/>
              <a:endCxn id="36" idx="0"/>
            </p:cNvCxnSpPr>
            <p:nvPr/>
          </p:nvCxnSpPr>
          <p:spPr bwMode="auto">
            <a:xfrm flipH="1">
              <a:off x="4806404" y="4048967"/>
              <a:ext cx="9326" cy="316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Oval 116"/>
            <p:cNvSpPr>
              <a:spLocks noChangeArrowheads="1"/>
            </p:cNvSpPr>
            <p:nvPr/>
          </p:nvSpPr>
          <p:spPr bwMode="auto">
            <a:xfrm>
              <a:off x="6669559" y="2440285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 smtClean="0">
                  <a:latin typeface="Arial" charset="0"/>
                  <a:cs typeface="Arial" charset="0"/>
                </a:rPr>
                <a:t>8 </a:t>
              </a:r>
              <a:endParaRPr lang="en-US" sz="16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48" name="Straight Arrow Connector 123"/>
            <p:cNvCxnSpPr>
              <a:cxnSpLocks noChangeShapeType="1"/>
              <a:stCxn id="47" idx="4"/>
              <a:endCxn id="50" idx="0"/>
            </p:cNvCxnSpPr>
            <p:nvPr/>
          </p:nvCxnSpPr>
          <p:spPr bwMode="auto">
            <a:xfrm>
              <a:off x="6952928" y="3007022"/>
              <a:ext cx="0" cy="403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Box 177"/>
            <p:cNvSpPr txBox="1">
              <a:spLocks noChangeArrowheads="1"/>
            </p:cNvSpPr>
            <p:nvPr/>
          </p:nvSpPr>
          <p:spPr bwMode="auto">
            <a:xfrm>
              <a:off x="6979494" y="3068960"/>
              <a:ext cx="194121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 smtClean="0"/>
                <a:t>B</a:t>
              </a:r>
              <a:endParaRPr lang="en-US" sz="1600" dirty="0"/>
            </a:p>
          </p:txBody>
        </p:sp>
        <p:sp>
          <p:nvSpPr>
            <p:cNvPr id="50" name="Oval 116"/>
            <p:cNvSpPr>
              <a:spLocks noChangeArrowheads="1"/>
            </p:cNvSpPr>
            <p:nvPr/>
          </p:nvSpPr>
          <p:spPr bwMode="auto">
            <a:xfrm>
              <a:off x="6669559" y="3410222"/>
              <a:ext cx="566737" cy="5667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 smtClean="0">
                  <a:latin typeface="Arial" charset="0"/>
                  <a:cs typeface="Arial" charset="0"/>
                </a:rPr>
                <a:t>9 </a:t>
              </a:r>
              <a:endParaRPr lang="en-US" sz="16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51" name="Straight Arrow Connector 123"/>
            <p:cNvCxnSpPr>
              <a:cxnSpLocks noChangeShapeType="1"/>
              <a:stCxn id="50" idx="4"/>
              <a:endCxn id="53" idx="0"/>
            </p:cNvCxnSpPr>
            <p:nvPr/>
          </p:nvCxnSpPr>
          <p:spPr bwMode="auto">
            <a:xfrm>
              <a:off x="6952928" y="3976959"/>
              <a:ext cx="0" cy="388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Box 177"/>
            <p:cNvSpPr txBox="1">
              <a:spLocks noChangeArrowheads="1"/>
            </p:cNvSpPr>
            <p:nvPr/>
          </p:nvSpPr>
          <p:spPr bwMode="auto">
            <a:xfrm>
              <a:off x="6957591" y="4076179"/>
              <a:ext cx="216024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/>
                <a:t>C</a:t>
              </a:r>
            </a:p>
          </p:txBody>
        </p:sp>
        <p:sp>
          <p:nvSpPr>
            <p:cNvPr id="53" name="Oval 116"/>
            <p:cNvSpPr>
              <a:spLocks noChangeArrowheads="1"/>
            </p:cNvSpPr>
            <p:nvPr/>
          </p:nvSpPr>
          <p:spPr bwMode="auto">
            <a:xfrm>
              <a:off x="6669559" y="4365104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 smtClean="0">
                  <a:latin typeface="Arial" charset="0"/>
                  <a:cs typeface="Arial" charset="0"/>
                </a:rPr>
                <a:t>10 </a:t>
              </a:r>
              <a:endParaRPr lang="en-US" sz="16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54" name="Straight Arrow Connector 123"/>
            <p:cNvCxnSpPr>
              <a:cxnSpLocks noChangeShapeType="1"/>
              <a:stCxn id="53" idx="4"/>
              <a:endCxn id="56" idx="0"/>
            </p:cNvCxnSpPr>
            <p:nvPr/>
          </p:nvCxnSpPr>
          <p:spPr bwMode="auto">
            <a:xfrm>
              <a:off x="6952928" y="4931841"/>
              <a:ext cx="0" cy="3693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Box 177"/>
            <p:cNvSpPr txBox="1">
              <a:spLocks noChangeArrowheads="1"/>
            </p:cNvSpPr>
            <p:nvPr/>
          </p:nvSpPr>
          <p:spPr bwMode="auto">
            <a:xfrm>
              <a:off x="6813575" y="5013176"/>
              <a:ext cx="338137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 smtClean="0"/>
                <a:t>A</a:t>
              </a:r>
              <a:endParaRPr lang="en-US" sz="1600" dirty="0"/>
            </a:p>
          </p:txBody>
        </p:sp>
        <p:sp>
          <p:nvSpPr>
            <p:cNvPr id="56" name="Oval 116"/>
            <p:cNvSpPr>
              <a:spLocks noChangeArrowheads="1"/>
            </p:cNvSpPr>
            <p:nvPr/>
          </p:nvSpPr>
          <p:spPr bwMode="auto">
            <a:xfrm>
              <a:off x="6669559" y="5301208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600" dirty="0" smtClean="0">
                  <a:latin typeface="Arial" charset="0"/>
                  <a:cs typeface="Arial" charset="0"/>
                </a:rPr>
                <a:t>s</a:t>
              </a:r>
              <a:r>
                <a:rPr lang="en-US" sz="1600" baseline="-25000" dirty="0" smtClean="0">
                  <a:latin typeface="Arial" charset="0"/>
                  <a:cs typeface="Arial" charset="0"/>
                </a:rPr>
                <a:t>11 </a:t>
              </a:r>
              <a:endParaRPr lang="en-US" sz="16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57" name="Straight Arrow Connector 123"/>
            <p:cNvCxnSpPr>
              <a:cxnSpLocks noChangeShapeType="1"/>
              <a:stCxn id="56" idx="4"/>
              <a:endCxn id="17" idx="0"/>
            </p:cNvCxnSpPr>
            <p:nvPr/>
          </p:nvCxnSpPr>
          <p:spPr bwMode="auto">
            <a:xfrm>
              <a:off x="6952928" y="5867945"/>
              <a:ext cx="0" cy="3066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Box 177"/>
            <p:cNvSpPr txBox="1">
              <a:spLocks noChangeArrowheads="1"/>
            </p:cNvSpPr>
            <p:nvPr/>
          </p:nvSpPr>
          <p:spPr bwMode="auto">
            <a:xfrm>
              <a:off x="6813575" y="5877272"/>
              <a:ext cx="338137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 smtClean="0"/>
                <a:t>B</a:t>
              </a:r>
              <a:endParaRPr lang="en-US" sz="1600" dirty="0"/>
            </a:p>
          </p:txBody>
        </p:sp>
        <p:cxnSp>
          <p:nvCxnSpPr>
            <p:cNvPr id="59" name="Straight Arrow Connector 155"/>
            <p:cNvCxnSpPr>
              <a:cxnSpLocks noChangeShapeType="1"/>
              <a:stCxn id="21" idx="5"/>
              <a:endCxn id="23" idx="1"/>
            </p:cNvCxnSpPr>
            <p:nvPr/>
          </p:nvCxnSpPr>
          <p:spPr bwMode="auto">
            <a:xfrm>
              <a:off x="5078114" y="1848395"/>
              <a:ext cx="324744" cy="6648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Box 174"/>
            <p:cNvSpPr txBox="1">
              <a:spLocks noChangeArrowheads="1"/>
            </p:cNvSpPr>
            <p:nvPr/>
          </p:nvSpPr>
          <p:spPr bwMode="auto">
            <a:xfrm>
              <a:off x="4976986" y="3140075"/>
              <a:ext cx="338137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 smtClean="0"/>
                <a:t>A</a:t>
              </a:r>
              <a:endParaRPr lang="en-US" sz="1600" dirty="0"/>
            </a:p>
          </p:txBody>
        </p:sp>
        <p:sp>
          <p:nvSpPr>
            <p:cNvPr id="61" name="TextBox 174"/>
            <p:cNvSpPr txBox="1">
              <a:spLocks noChangeArrowheads="1"/>
            </p:cNvSpPr>
            <p:nvPr/>
          </p:nvSpPr>
          <p:spPr bwMode="auto">
            <a:xfrm>
              <a:off x="4379019" y="4067587"/>
              <a:ext cx="338137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600" dirty="0" smtClean="0"/>
                <a:t>A</a:t>
              </a:r>
              <a:endParaRPr lang="en-US" sz="1600" dirty="0"/>
            </a:p>
          </p:txBody>
        </p:sp>
      </p:grpSp>
      <p:sp>
        <p:nvSpPr>
          <p:cNvPr id="4" name="Freeform 3"/>
          <p:cNvSpPr/>
          <p:nvPr/>
        </p:nvSpPr>
        <p:spPr>
          <a:xfrm>
            <a:off x="8302909" y="4174432"/>
            <a:ext cx="348368" cy="425006"/>
          </a:xfrm>
          <a:custGeom>
            <a:avLst/>
            <a:gdLst>
              <a:gd name="connsiteX0" fmla="*/ 0 w 348368"/>
              <a:gd name="connsiteY0" fmla="*/ 68345 h 425006"/>
              <a:gd name="connsiteX1" fmla="*/ 111512 w 348368"/>
              <a:gd name="connsiteY1" fmla="*/ 1438 h 425006"/>
              <a:gd name="connsiteX2" fmla="*/ 301083 w 348368"/>
              <a:gd name="connsiteY2" fmla="*/ 46043 h 425006"/>
              <a:gd name="connsiteX3" fmla="*/ 345688 w 348368"/>
              <a:gd name="connsiteY3" fmla="*/ 291370 h 425006"/>
              <a:gd name="connsiteX4" fmla="*/ 245327 w 348368"/>
              <a:gd name="connsiteY4" fmla="*/ 414033 h 425006"/>
              <a:gd name="connsiteX5" fmla="*/ 100361 w 348368"/>
              <a:gd name="connsiteY5" fmla="*/ 414033 h 425006"/>
              <a:gd name="connsiteX6" fmla="*/ 22303 w 348368"/>
              <a:gd name="connsiteY6" fmla="*/ 369428 h 42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68" h="425006">
                <a:moveTo>
                  <a:pt x="0" y="68345"/>
                </a:moveTo>
                <a:cubicBezTo>
                  <a:pt x="30666" y="36750"/>
                  <a:pt x="61332" y="5155"/>
                  <a:pt x="111512" y="1438"/>
                </a:cubicBezTo>
                <a:cubicBezTo>
                  <a:pt x="161692" y="-2279"/>
                  <a:pt x="262054" y="-2279"/>
                  <a:pt x="301083" y="46043"/>
                </a:cubicBezTo>
                <a:cubicBezTo>
                  <a:pt x="340112" y="94365"/>
                  <a:pt x="354981" y="230038"/>
                  <a:pt x="345688" y="291370"/>
                </a:cubicBezTo>
                <a:cubicBezTo>
                  <a:pt x="336395" y="352702"/>
                  <a:pt x="286215" y="393589"/>
                  <a:pt x="245327" y="414033"/>
                </a:cubicBezTo>
                <a:cubicBezTo>
                  <a:pt x="204439" y="434477"/>
                  <a:pt x="137532" y="421467"/>
                  <a:pt x="100361" y="414033"/>
                </a:cubicBezTo>
                <a:cubicBezTo>
                  <a:pt x="63190" y="406599"/>
                  <a:pt x="42746" y="388013"/>
                  <a:pt x="22303" y="369428"/>
                </a:cubicBezTo>
              </a:path>
            </a:pathLst>
          </a:cu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177"/>
          <p:cNvSpPr txBox="1">
            <a:spLocks noChangeArrowheads="1"/>
          </p:cNvSpPr>
          <p:nvPr/>
        </p:nvSpPr>
        <p:spPr bwMode="auto">
          <a:xfrm>
            <a:off x="8676456" y="4299404"/>
            <a:ext cx="216024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600" dirty="0" smtClean="0"/>
              <a:t>.*</a:t>
            </a:r>
            <a:endParaRPr lang="en-US" sz="1600" dirty="0"/>
          </a:p>
        </p:txBody>
      </p:sp>
      <p:sp>
        <p:nvSpPr>
          <p:cNvPr id="66" name="Freeform 65"/>
          <p:cNvSpPr/>
          <p:nvPr/>
        </p:nvSpPr>
        <p:spPr>
          <a:xfrm>
            <a:off x="7349789" y="3475658"/>
            <a:ext cx="348368" cy="425006"/>
          </a:xfrm>
          <a:custGeom>
            <a:avLst/>
            <a:gdLst>
              <a:gd name="connsiteX0" fmla="*/ 0 w 348368"/>
              <a:gd name="connsiteY0" fmla="*/ 68345 h 425006"/>
              <a:gd name="connsiteX1" fmla="*/ 111512 w 348368"/>
              <a:gd name="connsiteY1" fmla="*/ 1438 h 425006"/>
              <a:gd name="connsiteX2" fmla="*/ 301083 w 348368"/>
              <a:gd name="connsiteY2" fmla="*/ 46043 h 425006"/>
              <a:gd name="connsiteX3" fmla="*/ 345688 w 348368"/>
              <a:gd name="connsiteY3" fmla="*/ 291370 h 425006"/>
              <a:gd name="connsiteX4" fmla="*/ 245327 w 348368"/>
              <a:gd name="connsiteY4" fmla="*/ 414033 h 425006"/>
              <a:gd name="connsiteX5" fmla="*/ 100361 w 348368"/>
              <a:gd name="connsiteY5" fmla="*/ 414033 h 425006"/>
              <a:gd name="connsiteX6" fmla="*/ 22303 w 348368"/>
              <a:gd name="connsiteY6" fmla="*/ 369428 h 42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68" h="425006">
                <a:moveTo>
                  <a:pt x="0" y="68345"/>
                </a:moveTo>
                <a:cubicBezTo>
                  <a:pt x="30666" y="36750"/>
                  <a:pt x="61332" y="5155"/>
                  <a:pt x="111512" y="1438"/>
                </a:cubicBezTo>
                <a:cubicBezTo>
                  <a:pt x="161692" y="-2279"/>
                  <a:pt x="262054" y="-2279"/>
                  <a:pt x="301083" y="46043"/>
                </a:cubicBezTo>
                <a:cubicBezTo>
                  <a:pt x="340112" y="94365"/>
                  <a:pt x="354981" y="230038"/>
                  <a:pt x="345688" y="291370"/>
                </a:cubicBezTo>
                <a:cubicBezTo>
                  <a:pt x="336395" y="352702"/>
                  <a:pt x="286215" y="393589"/>
                  <a:pt x="245327" y="414033"/>
                </a:cubicBezTo>
                <a:cubicBezTo>
                  <a:pt x="204439" y="434477"/>
                  <a:pt x="137532" y="421467"/>
                  <a:pt x="100361" y="414033"/>
                </a:cubicBezTo>
                <a:cubicBezTo>
                  <a:pt x="63190" y="406599"/>
                  <a:pt x="42746" y="388013"/>
                  <a:pt x="22303" y="369428"/>
                </a:cubicBezTo>
              </a:path>
            </a:pathLst>
          </a:cu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177"/>
          <p:cNvSpPr txBox="1">
            <a:spLocks noChangeArrowheads="1"/>
          </p:cNvSpPr>
          <p:nvPr/>
        </p:nvSpPr>
        <p:spPr bwMode="auto">
          <a:xfrm>
            <a:off x="7467304" y="3868883"/>
            <a:ext cx="481749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600" dirty="0" smtClean="0"/>
              <a:t>[^\n]*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14988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21" y="2420888"/>
            <a:ext cx="4142779" cy="326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Hybrid-FA Attack</a:t>
            </a:r>
            <a:endParaRPr lang="he-IL" dirty="0"/>
          </a:p>
        </p:txBody>
      </p:sp>
      <p:sp>
        <p:nvSpPr>
          <p:cNvPr id="299" name="Flowchart: Process 298"/>
          <p:cNvSpPr/>
          <p:nvPr/>
        </p:nvSpPr>
        <p:spPr>
          <a:xfrm>
            <a:off x="4211960" y="1700808"/>
            <a:ext cx="1800200" cy="576064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Normal Traffic</a:t>
            </a:r>
            <a:endParaRPr lang="he-IL" dirty="0">
              <a:cs typeface="Times New Roman" pitchFamily="18" charset="0"/>
            </a:endParaRPr>
          </a:p>
        </p:txBody>
      </p:sp>
      <p:sp>
        <p:nvSpPr>
          <p:cNvPr id="308" name="Flowchart: Process 307"/>
          <p:cNvSpPr/>
          <p:nvPr/>
        </p:nvSpPr>
        <p:spPr>
          <a:xfrm>
            <a:off x="6300192" y="1700808"/>
            <a:ext cx="1800200" cy="57606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Attack Scenario</a:t>
            </a:r>
            <a:endParaRPr lang="he-IL" dirty="0">
              <a:cs typeface="Times New Roman" pitchFamily="18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1097183" y="5933548"/>
            <a:ext cx="70206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noFill/>
                  <a:prstDash val="solid"/>
                </a:ln>
              </a:rPr>
              <a:t>Again: Does not require many packets!!!</a:t>
            </a:r>
            <a:endParaRPr lang="en-US" sz="3200" b="1" dirty="0">
              <a:ln w="12700">
                <a:noFill/>
                <a:prstDash val="solid"/>
              </a:ln>
            </a:endParaRPr>
          </a:p>
        </p:txBody>
      </p:sp>
      <p:cxnSp>
        <p:nvCxnSpPr>
          <p:cNvPr id="283" name="Straight Arrow Connector 282"/>
          <p:cNvCxnSpPr/>
          <p:nvPr/>
        </p:nvCxnSpPr>
        <p:spPr>
          <a:xfrm flipH="1">
            <a:off x="4607501" y="2400888"/>
            <a:ext cx="504559" cy="5037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/>
          <p:nvPr/>
        </p:nvCxnSpPr>
        <p:spPr>
          <a:xfrm flipH="1">
            <a:off x="5364088" y="2385044"/>
            <a:ext cx="1728697" cy="23401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32"/>
          <p:cNvGrpSpPr/>
          <p:nvPr/>
        </p:nvGrpSpPr>
        <p:grpSpPr>
          <a:xfrm>
            <a:off x="251520" y="1461025"/>
            <a:ext cx="2716559" cy="4108140"/>
            <a:chOff x="2987824" y="548680"/>
            <a:chExt cx="4248472" cy="6192688"/>
          </a:xfrm>
        </p:grpSpPr>
        <p:sp>
          <p:nvSpPr>
            <p:cNvPr id="335" name="Oval 115"/>
            <p:cNvSpPr>
              <a:spLocks noChangeArrowheads="1"/>
            </p:cNvSpPr>
            <p:nvPr/>
          </p:nvSpPr>
          <p:spPr bwMode="auto">
            <a:xfrm>
              <a:off x="4578499" y="548680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6" name="Oval 116"/>
            <p:cNvSpPr>
              <a:spLocks noChangeArrowheads="1"/>
            </p:cNvSpPr>
            <p:nvPr/>
          </p:nvSpPr>
          <p:spPr bwMode="auto">
            <a:xfrm>
              <a:off x="6261249" y="1364655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>
                  <a:latin typeface="Arial" charset="0"/>
                  <a:cs typeface="Arial" charset="0"/>
                </a:rPr>
                <a:t>7</a:t>
              </a:r>
              <a:r>
                <a:rPr lang="en-US" sz="1400" baseline="-25000" dirty="0" smtClean="0">
                  <a:latin typeface="Arial" charset="0"/>
                  <a:cs typeface="Arial" charset="0"/>
                </a:rPr>
                <a:t> </a:t>
              </a:r>
              <a:endParaRPr lang="en-US" sz="1400" baseline="-25000" dirty="0">
                <a:latin typeface="Arial" charset="0"/>
                <a:cs typeface="Arial" charset="0"/>
              </a:endParaRPr>
            </a:p>
          </p:txBody>
        </p:sp>
        <p:sp>
          <p:nvSpPr>
            <p:cNvPr id="337" name="Oval 117"/>
            <p:cNvSpPr>
              <a:spLocks noChangeArrowheads="1"/>
            </p:cNvSpPr>
            <p:nvPr/>
          </p:nvSpPr>
          <p:spPr bwMode="auto">
            <a:xfrm>
              <a:off x="6669559" y="6174631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 smtClean="0">
                  <a:latin typeface="Arial" charset="0"/>
                  <a:cs typeface="Arial" charset="0"/>
                </a:rPr>
                <a:t>12</a:t>
              </a:r>
              <a:endParaRPr lang="en-US" sz="14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338" name="Straight Arrow Connector 121"/>
            <p:cNvCxnSpPr>
              <a:cxnSpLocks noChangeShapeType="1"/>
              <a:stCxn id="335" idx="6"/>
              <a:endCxn id="336" idx="1"/>
            </p:cNvCxnSpPr>
            <p:nvPr/>
          </p:nvCxnSpPr>
          <p:spPr bwMode="auto">
            <a:xfrm>
              <a:off x="5145236" y="832842"/>
              <a:ext cx="1198563" cy="614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3" name="Straight Arrow Connector 123"/>
            <p:cNvCxnSpPr>
              <a:cxnSpLocks noChangeShapeType="1"/>
              <a:stCxn id="336" idx="4"/>
              <a:endCxn id="367" idx="0"/>
            </p:cNvCxnSpPr>
            <p:nvPr/>
          </p:nvCxnSpPr>
          <p:spPr bwMode="auto">
            <a:xfrm>
              <a:off x="6544618" y="1931392"/>
              <a:ext cx="408310" cy="5088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4" name="Oval 132"/>
            <p:cNvSpPr>
              <a:spLocks noChangeArrowheads="1"/>
            </p:cNvSpPr>
            <p:nvPr/>
          </p:nvSpPr>
          <p:spPr bwMode="auto">
            <a:xfrm>
              <a:off x="2987824" y="1364655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45" name="Oval 134"/>
            <p:cNvSpPr>
              <a:spLocks noChangeArrowheads="1"/>
            </p:cNvSpPr>
            <p:nvPr/>
          </p:nvSpPr>
          <p:spPr bwMode="auto">
            <a:xfrm>
              <a:off x="4594374" y="1364655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46" name="Oval 135"/>
            <p:cNvSpPr>
              <a:spLocks noChangeArrowheads="1"/>
            </p:cNvSpPr>
            <p:nvPr/>
          </p:nvSpPr>
          <p:spPr bwMode="auto">
            <a:xfrm>
              <a:off x="3929211" y="2418631"/>
              <a:ext cx="566738" cy="56673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 smtClean="0">
                  <a:latin typeface="Arial" charset="0"/>
                  <a:cs typeface="Arial" charset="0"/>
                </a:rPr>
                <a:t>3</a:t>
              </a:r>
              <a:endParaRPr lang="en-US" sz="1400" baseline="-25000" dirty="0">
                <a:latin typeface="Arial" charset="0"/>
                <a:cs typeface="Arial" charset="0"/>
              </a:endParaRPr>
            </a:p>
          </p:txBody>
        </p:sp>
        <p:sp>
          <p:nvSpPr>
            <p:cNvPr id="347" name="Oval 136"/>
            <p:cNvSpPr>
              <a:spLocks noChangeArrowheads="1"/>
            </p:cNvSpPr>
            <p:nvPr/>
          </p:nvSpPr>
          <p:spPr bwMode="auto">
            <a:xfrm>
              <a:off x="5319861" y="2430215"/>
              <a:ext cx="566738" cy="5667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348" name="Oval 137"/>
            <p:cNvSpPr>
              <a:spLocks noChangeArrowheads="1"/>
            </p:cNvSpPr>
            <p:nvPr/>
          </p:nvSpPr>
          <p:spPr bwMode="auto">
            <a:xfrm>
              <a:off x="4594374" y="2418631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>
                  <a:latin typeface="Arial" charset="0"/>
                  <a:cs typeface="Arial" charset="0"/>
                </a:rPr>
                <a:t>4</a:t>
              </a:r>
            </a:p>
          </p:txBody>
        </p:sp>
        <p:cxnSp>
          <p:nvCxnSpPr>
            <p:cNvPr id="349" name="Straight Arrow Connector 141"/>
            <p:cNvCxnSpPr>
              <a:cxnSpLocks noChangeShapeType="1"/>
              <a:stCxn id="335" idx="4"/>
              <a:endCxn id="345" idx="0"/>
            </p:cNvCxnSpPr>
            <p:nvPr/>
          </p:nvCxnSpPr>
          <p:spPr bwMode="auto">
            <a:xfrm>
              <a:off x="4862661" y="1115417"/>
              <a:ext cx="15875" cy="2492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0" name="Straight Arrow Connector 144"/>
            <p:cNvCxnSpPr>
              <a:cxnSpLocks noChangeShapeType="1"/>
              <a:stCxn id="345" idx="3"/>
              <a:endCxn id="346" idx="0"/>
            </p:cNvCxnSpPr>
            <p:nvPr/>
          </p:nvCxnSpPr>
          <p:spPr bwMode="auto">
            <a:xfrm flipH="1">
              <a:off x="4212580" y="1848395"/>
              <a:ext cx="464791" cy="570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1" name="Straight Arrow Connector 155"/>
            <p:cNvCxnSpPr>
              <a:cxnSpLocks noChangeShapeType="1"/>
              <a:stCxn id="345" idx="4"/>
              <a:endCxn id="348" idx="0"/>
            </p:cNvCxnSpPr>
            <p:nvPr/>
          </p:nvCxnSpPr>
          <p:spPr bwMode="auto">
            <a:xfrm>
              <a:off x="4877743" y="1931392"/>
              <a:ext cx="0" cy="487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2" name="Straight Arrow Connector 165"/>
            <p:cNvCxnSpPr>
              <a:cxnSpLocks noChangeShapeType="1"/>
              <a:stCxn id="335" idx="2"/>
              <a:endCxn id="344" idx="7"/>
            </p:cNvCxnSpPr>
            <p:nvPr/>
          </p:nvCxnSpPr>
          <p:spPr bwMode="auto">
            <a:xfrm flipH="1">
              <a:off x="3472011" y="832842"/>
              <a:ext cx="1106488" cy="614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3" name="TextBox 172"/>
            <p:cNvSpPr txBox="1">
              <a:spLocks noChangeArrowheads="1"/>
            </p:cNvSpPr>
            <p:nvPr/>
          </p:nvSpPr>
          <p:spPr bwMode="auto">
            <a:xfrm>
              <a:off x="5531147" y="856109"/>
              <a:ext cx="349251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/>
                <a:t>C</a:t>
              </a:r>
            </a:p>
          </p:txBody>
        </p:sp>
        <p:sp>
          <p:nvSpPr>
            <p:cNvPr id="354" name="TextBox 174"/>
            <p:cNvSpPr txBox="1">
              <a:spLocks noChangeArrowheads="1"/>
            </p:cNvSpPr>
            <p:nvPr/>
          </p:nvSpPr>
          <p:spPr bwMode="auto">
            <a:xfrm>
              <a:off x="5171106" y="2008237"/>
              <a:ext cx="338138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/>
                <a:t>C</a:t>
              </a:r>
            </a:p>
          </p:txBody>
        </p:sp>
        <p:sp>
          <p:nvSpPr>
            <p:cNvPr id="355" name="TextBox 176"/>
            <p:cNvSpPr txBox="1">
              <a:spLocks noChangeArrowheads="1"/>
            </p:cNvSpPr>
            <p:nvPr/>
          </p:nvSpPr>
          <p:spPr bwMode="auto">
            <a:xfrm>
              <a:off x="3658940" y="856109"/>
              <a:ext cx="338138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/>
                <a:t>E</a:t>
              </a:r>
            </a:p>
          </p:txBody>
        </p:sp>
        <p:sp>
          <p:nvSpPr>
            <p:cNvPr id="356" name="TextBox 177"/>
            <p:cNvSpPr txBox="1">
              <a:spLocks noChangeArrowheads="1"/>
            </p:cNvSpPr>
            <p:nvPr/>
          </p:nvSpPr>
          <p:spPr bwMode="auto">
            <a:xfrm>
              <a:off x="6610127" y="1979355"/>
              <a:ext cx="338138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 smtClean="0"/>
                <a:t>D</a:t>
              </a:r>
              <a:endParaRPr lang="en-US" sz="1400" dirty="0"/>
            </a:p>
          </p:txBody>
        </p:sp>
        <p:sp>
          <p:nvSpPr>
            <p:cNvPr id="357" name="TextBox 178"/>
            <p:cNvSpPr txBox="1">
              <a:spLocks noChangeArrowheads="1"/>
            </p:cNvSpPr>
            <p:nvPr/>
          </p:nvSpPr>
          <p:spPr bwMode="auto">
            <a:xfrm>
              <a:off x="4760961" y="1080491"/>
              <a:ext cx="338138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/>
                <a:t>B</a:t>
              </a:r>
            </a:p>
          </p:txBody>
        </p:sp>
        <p:sp>
          <p:nvSpPr>
            <p:cNvPr id="358" name="TextBox 184"/>
            <p:cNvSpPr txBox="1">
              <a:spLocks noChangeArrowheads="1"/>
            </p:cNvSpPr>
            <p:nvPr/>
          </p:nvSpPr>
          <p:spPr bwMode="auto">
            <a:xfrm>
              <a:off x="4183504" y="2008237"/>
              <a:ext cx="188023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 smtClean="0"/>
                <a:t>E</a:t>
              </a:r>
              <a:endParaRPr lang="en-US" sz="1400" dirty="0"/>
            </a:p>
          </p:txBody>
        </p:sp>
        <p:sp>
          <p:nvSpPr>
            <p:cNvPr id="359" name="TextBox 187"/>
            <p:cNvSpPr txBox="1">
              <a:spLocks noChangeArrowheads="1"/>
            </p:cNvSpPr>
            <p:nvPr/>
          </p:nvSpPr>
          <p:spPr bwMode="auto">
            <a:xfrm>
              <a:off x="4688953" y="2008237"/>
              <a:ext cx="338138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 smtClean="0"/>
                <a:t>D</a:t>
              </a:r>
              <a:endParaRPr lang="en-US" sz="1400" dirty="0"/>
            </a:p>
          </p:txBody>
        </p:sp>
        <p:sp>
          <p:nvSpPr>
            <p:cNvPr id="360" name="Oval 133"/>
            <p:cNvSpPr>
              <a:spLocks noChangeArrowheads="1"/>
            </p:cNvSpPr>
            <p:nvPr/>
          </p:nvSpPr>
          <p:spPr bwMode="auto">
            <a:xfrm>
              <a:off x="4523035" y="4365104"/>
              <a:ext cx="566738" cy="56673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 smtClean="0">
                  <a:latin typeface="Arial" charset="0"/>
                  <a:cs typeface="Arial" charset="0"/>
                </a:rPr>
                <a:t>14</a:t>
              </a:r>
              <a:endParaRPr lang="en-US" sz="1400" baseline="-25000" dirty="0">
                <a:latin typeface="Arial" charset="0"/>
                <a:cs typeface="Arial" charset="0"/>
              </a:endParaRPr>
            </a:p>
          </p:txBody>
        </p:sp>
        <p:sp>
          <p:nvSpPr>
            <p:cNvPr id="361" name="Oval 133"/>
            <p:cNvSpPr>
              <a:spLocks noChangeArrowheads="1"/>
            </p:cNvSpPr>
            <p:nvPr/>
          </p:nvSpPr>
          <p:spPr bwMode="auto">
            <a:xfrm>
              <a:off x="4532361" y="3482230"/>
              <a:ext cx="566738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 smtClean="0">
                  <a:latin typeface="Arial" charset="0"/>
                  <a:cs typeface="Arial" charset="0"/>
                </a:rPr>
                <a:t>13</a:t>
              </a:r>
              <a:endParaRPr lang="en-US" sz="14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362" name="Straight Arrow Connector 168"/>
            <p:cNvCxnSpPr>
              <a:cxnSpLocks noChangeShapeType="1"/>
              <a:stCxn id="347" idx="3"/>
              <a:endCxn id="361" idx="0"/>
            </p:cNvCxnSpPr>
            <p:nvPr/>
          </p:nvCxnSpPr>
          <p:spPr bwMode="auto">
            <a:xfrm flipH="1">
              <a:off x="4815730" y="2913955"/>
              <a:ext cx="587128" cy="568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3" name="Oval 139"/>
            <p:cNvSpPr>
              <a:spLocks noChangeArrowheads="1"/>
            </p:cNvSpPr>
            <p:nvPr/>
          </p:nvSpPr>
          <p:spPr bwMode="auto">
            <a:xfrm>
              <a:off x="5315123" y="3482230"/>
              <a:ext cx="622300" cy="56673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>
                  <a:latin typeface="Arial" charset="0"/>
                  <a:cs typeface="Arial" charset="0"/>
                </a:rPr>
                <a:t>6</a:t>
              </a:r>
            </a:p>
          </p:txBody>
        </p:sp>
        <p:cxnSp>
          <p:nvCxnSpPr>
            <p:cNvPr id="364" name="Straight Arrow Connector 158"/>
            <p:cNvCxnSpPr>
              <a:cxnSpLocks noChangeShapeType="1"/>
              <a:stCxn id="347" idx="4"/>
              <a:endCxn id="363" idx="0"/>
            </p:cNvCxnSpPr>
            <p:nvPr/>
          </p:nvCxnSpPr>
          <p:spPr bwMode="auto">
            <a:xfrm>
              <a:off x="5603230" y="2996952"/>
              <a:ext cx="23043" cy="485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5" name="TextBox 174"/>
            <p:cNvSpPr txBox="1">
              <a:spLocks noChangeArrowheads="1"/>
            </p:cNvSpPr>
            <p:nvPr/>
          </p:nvSpPr>
          <p:spPr bwMode="auto">
            <a:xfrm>
              <a:off x="5508859" y="3068959"/>
              <a:ext cx="338138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/>
                <a:t>D</a:t>
              </a:r>
            </a:p>
          </p:txBody>
        </p:sp>
        <p:cxnSp>
          <p:nvCxnSpPr>
            <p:cNvPr id="366" name="Straight Arrow Connector 168"/>
            <p:cNvCxnSpPr>
              <a:cxnSpLocks noChangeShapeType="1"/>
              <a:stCxn id="361" idx="4"/>
              <a:endCxn id="360" idx="0"/>
            </p:cNvCxnSpPr>
            <p:nvPr/>
          </p:nvCxnSpPr>
          <p:spPr bwMode="auto">
            <a:xfrm flipH="1">
              <a:off x="4806404" y="4048967"/>
              <a:ext cx="9326" cy="316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" name="Oval 116"/>
            <p:cNvSpPr>
              <a:spLocks noChangeArrowheads="1"/>
            </p:cNvSpPr>
            <p:nvPr/>
          </p:nvSpPr>
          <p:spPr bwMode="auto">
            <a:xfrm>
              <a:off x="6669559" y="2440285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 smtClean="0">
                  <a:latin typeface="Arial" charset="0"/>
                  <a:cs typeface="Arial" charset="0"/>
                </a:rPr>
                <a:t>8 </a:t>
              </a:r>
              <a:endParaRPr lang="en-US" sz="14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368" name="Straight Arrow Connector 123"/>
            <p:cNvCxnSpPr>
              <a:cxnSpLocks noChangeShapeType="1"/>
              <a:stCxn id="367" idx="4"/>
              <a:endCxn id="370" idx="0"/>
            </p:cNvCxnSpPr>
            <p:nvPr/>
          </p:nvCxnSpPr>
          <p:spPr bwMode="auto">
            <a:xfrm>
              <a:off x="6952928" y="3007022"/>
              <a:ext cx="0" cy="403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" name="TextBox 177"/>
            <p:cNvSpPr txBox="1">
              <a:spLocks noChangeArrowheads="1"/>
            </p:cNvSpPr>
            <p:nvPr/>
          </p:nvSpPr>
          <p:spPr bwMode="auto">
            <a:xfrm>
              <a:off x="6979495" y="3068959"/>
              <a:ext cx="194121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370" name="Oval 116"/>
            <p:cNvSpPr>
              <a:spLocks noChangeArrowheads="1"/>
            </p:cNvSpPr>
            <p:nvPr/>
          </p:nvSpPr>
          <p:spPr bwMode="auto">
            <a:xfrm>
              <a:off x="6669559" y="3410222"/>
              <a:ext cx="566737" cy="5667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 smtClean="0">
                  <a:latin typeface="Arial" charset="0"/>
                  <a:cs typeface="Arial" charset="0"/>
                </a:rPr>
                <a:t>9 </a:t>
              </a:r>
              <a:endParaRPr lang="en-US" sz="14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371" name="Straight Arrow Connector 123"/>
            <p:cNvCxnSpPr>
              <a:cxnSpLocks noChangeShapeType="1"/>
              <a:stCxn id="370" idx="4"/>
              <a:endCxn id="373" idx="0"/>
            </p:cNvCxnSpPr>
            <p:nvPr/>
          </p:nvCxnSpPr>
          <p:spPr bwMode="auto">
            <a:xfrm>
              <a:off x="6952928" y="3976959"/>
              <a:ext cx="0" cy="388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2" name="TextBox 177"/>
            <p:cNvSpPr txBox="1">
              <a:spLocks noChangeArrowheads="1"/>
            </p:cNvSpPr>
            <p:nvPr/>
          </p:nvSpPr>
          <p:spPr bwMode="auto">
            <a:xfrm>
              <a:off x="6957590" y="4076179"/>
              <a:ext cx="216024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/>
                <a:t>C</a:t>
              </a:r>
            </a:p>
          </p:txBody>
        </p:sp>
        <p:sp>
          <p:nvSpPr>
            <p:cNvPr id="373" name="Oval 116"/>
            <p:cNvSpPr>
              <a:spLocks noChangeArrowheads="1"/>
            </p:cNvSpPr>
            <p:nvPr/>
          </p:nvSpPr>
          <p:spPr bwMode="auto">
            <a:xfrm>
              <a:off x="6669559" y="4365104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 smtClean="0">
                  <a:latin typeface="Arial" charset="0"/>
                  <a:cs typeface="Arial" charset="0"/>
                </a:rPr>
                <a:t>10 </a:t>
              </a:r>
              <a:endParaRPr lang="en-US" sz="14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374" name="Straight Arrow Connector 123"/>
            <p:cNvCxnSpPr>
              <a:cxnSpLocks noChangeShapeType="1"/>
              <a:stCxn id="373" idx="4"/>
              <a:endCxn id="376" idx="0"/>
            </p:cNvCxnSpPr>
            <p:nvPr/>
          </p:nvCxnSpPr>
          <p:spPr bwMode="auto">
            <a:xfrm>
              <a:off x="6952928" y="4931841"/>
              <a:ext cx="0" cy="3693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5" name="TextBox 177"/>
            <p:cNvSpPr txBox="1">
              <a:spLocks noChangeArrowheads="1"/>
            </p:cNvSpPr>
            <p:nvPr/>
          </p:nvSpPr>
          <p:spPr bwMode="auto">
            <a:xfrm>
              <a:off x="6813576" y="5013176"/>
              <a:ext cx="338138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376" name="Oval 116"/>
            <p:cNvSpPr>
              <a:spLocks noChangeArrowheads="1"/>
            </p:cNvSpPr>
            <p:nvPr/>
          </p:nvSpPr>
          <p:spPr bwMode="auto">
            <a:xfrm>
              <a:off x="6669559" y="5301208"/>
              <a:ext cx="566737" cy="566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/>
            <a:lstStyle/>
            <a:p>
              <a:pPr algn="ctr">
                <a:lnSpc>
                  <a:spcPct val="80000"/>
                </a:lnSpc>
                <a:buClr>
                  <a:schemeClr val="folHlink"/>
                </a:buClr>
                <a:buSzPct val="90000"/>
                <a:buFont typeface="Wingdings" charset="0"/>
                <a:buNone/>
              </a:pPr>
              <a:r>
                <a:rPr lang="en-US" sz="1400" dirty="0" smtClean="0">
                  <a:latin typeface="Arial" charset="0"/>
                  <a:cs typeface="Arial" charset="0"/>
                </a:rPr>
                <a:t>s</a:t>
              </a:r>
              <a:r>
                <a:rPr lang="en-US" sz="1400" baseline="-25000" dirty="0" smtClean="0">
                  <a:latin typeface="Arial" charset="0"/>
                  <a:cs typeface="Arial" charset="0"/>
                </a:rPr>
                <a:t>11 </a:t>
              </a:r>
              <a:endParaRPr lang="en-US" sz="1400" baseline="-25000" dirty="0">
                <a:latin typeface="Arial" charset="0"/>
                <a:cs typeface="Arial" charset="0"/>
              </a:endParaRPr>
            </a:p>
          </p:txBody>
        </p:sp>
        <p:cxnSp>
          <p:nvCxnSpPr>
            <p:cNvPr id="377" name="Straight Arrow Connector 123"/>
            <p:cNvCxnSpPr>
              <a:cxnSpLocks noChangeShapeType="1"/>
              <a:stCxn id="376" idx="4"/>
              <a:endCxn id="337" idx="0"/>
            </p:cNvCxnSpPr>
            <p:nvPr/>
          </p:nvCxnSpPr>
          <p:spPr bwMode="auto">
            <a:xfrm>
              <a:off x="6952928" y="5867945"/>
              <a:ext cx="0" cy="3066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8" name="TextBox 177"/>
            <p:cNvSpPr txBox="1">
              <a:spLocks noChangeArrowheads="1"/>
            </p:cNvSpPr>
            <p:nvPr/>
          </p:nvSpPr>
          <p:spPr bwMode="auto">
            <a:xfrm>
              <a:off x="6813576" y="5877272"/>
              <a:ext cx="338138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379" name="Straight Arrow Connector 155"/>
            <p:cNvCxnSpPr>
              <a:cxnSpLocks noChangeShapeType="1"/>
              <a:stCxn id="345" idx="5"/>
              <a:endCxn id="347" idx="1"/>
            </p:cNvCxnSpPr>
            <p:nvPr/>
          </p:nvCxnSpPr>
          <p:spPr bwMode="auto">
            <a:xfrm>
              <a:off x="5078114" y="1848395"/>
              <a:ext cx="324744" cy="6648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0" name="TextBox 174"/>
            <p:cNvSpPr txBox="1">
              <a:spLocks noChangeArrowheads="1"/>
            </p:cNvSpPr>
            <p:nvPr/>
          </p:nvSpPr>
          <p:spPr bwMode="auto">
            <a:xfrm>
              <a:off x="4976985" y="3140075"/>
              <a:ext cx="338138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381" name="TextBox 174"/>
            <p:cNvSpPr txBox="1">
              <a:spLocks noChangeArrowheads="1"/>
            </p:cNvSpPr>
            <p:nvPr/>
          </p:nvSpPr>
          <p:spPr bwMode="auto">
            <a:xfrm>
              <a:off x="4379019" y="4067587"/>
              <a:ext cx="338138" cy="39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lnSpc>
                  <a:spcPct val="80000"/>
                </a:lnSpc>
                <a:buClr>
                  <a:schemeClr val="folHlink"/>
                </a:buClr>
                <a:buSzPct val="90000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1400" dirty="0" smtClean="0"/>
                <a:t>A</a:t>
              </a:r>
              <a:endParaRPr lang="en-US" sz="1400" dirty="0"/>
            </a:p>
          </p:txBody>
        </p:sp>
      </p:grpSp>
      <p:sp>
        <p:nvSpPr>
          <p:cNvPr id="382" name="Freeform 381"/>
          <p:cNvSpPr/>
          <p:nvPr/>
        </p:nvSpPr>
        <p:spPr>
          <a:xfrm>
            <a:off x="2915816" y="3356992"/>
            <a:ext cx="331074" cy="403907"/>
          </a:xfrm>
          <a:custGeom>
            <a:avLst/>
            <a:gdLst>
              <a:gd name="connsiteX0" fmla="*/ 0 w 348368"/>
              <a:gd name="connsiteY0" fmla="*/ 68345 h 425006"/>
              <a:gd name="connsiteX1" fmla="*/ 111512 w 348368"/>
              <a:gd name="connsiteY1" fmla="*/ 1438 h 425006"/>
              <a:gd name="connsiteX2" fmla="*/ 301083 w 348368"/>
              <a:gd name="connsiteY2" fmla="*/ 46043 h 425006"/>
              <a:gd name="connsiteX3" fmla="*/ 345688 w 348368"/>
              <a:gd name="connsiteY3" fmla="*/ 291370 h 425006"/>
              <a:gd name="connsiteX4" fmla="*/ 245327 w 348368"/>
              <a:gd name="connsiteY4" fmla="*/ 414033 h 425006"/>
              <a:gd name="connsiteX5" fmla="*/ 100361 w 348368"/>
              <a:gd name="connsiteY5" fmla="*/ 414033 h 425006"/>
              <a:gd name="connsiteX6" fmla="*/ 22303 w 348368"/>
              <a:gd name="connsiteY6" fmla="*/ 369428 h 42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68" h="425006">
                <a:moveTo>
                  <a:pt x="0" y="68345"/>
                </a:moveTo>
                <a:cubicBezTo>
                  <a:pt x="30666" y="36750"/>
                  <a:pt x="61332" y="5155"/>
                  <a:pt x="111512" y="1438"/>
                </a:cubicBezTo>
                <a:cubicBezTo>
                  <a:pt x="161692" y="-2279"/>
                  <a:pt x="262054" y="-2279"/>
                  <a:pt x="301083" y="46043"/>
                </a:cubicBezTo>
                <a:cubicBezTo>
                  <a:pt x="340112" y="94365"/>
                  <a:pt x="354981" y="230038"/>
                  <a:pt x="345688" y="291370"/>
                </a:cubicBezTo>
                <a:cubicBezTo>
                  <a:pt x="336395" y="352702"/>
                  <a:pt x="286215" y="393589"/>
                  <a:pt x="245327" y="414033"/>
                </a:cubicBezTo>
                <a:cubicBezTo>
                  <a:pt x="204439" y="434477"/>
                  <a:pt x="137532" y="421467"/>
                  <a:pt x="100361" y="414033"/>
                </a:cubicBezTo>
                <a:cubicBezTo>
                  <a:pt x="63190" y="406599"/>
                  <a:pt x="42746" y="388013"/>
                  <a:pt x="22303" y="369428"/>
                </a:cubicBezTo>
              </a:path>
            </a:pathLst>
          </a:cu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TextBox 177"/>
          <p:cNvSpPr txBox="1">
            <a:spLocks noChangeArrowheads="1"/>
          </p:cNvSpPr>
          <p:nvPr/>
        </p:nvSpPr>
        <p:spPr bwMode="auto">
          <a:xfrm>
            <a:off x="3289363" y="3475228"/>
            <a:ext cx="205300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400" dirty="0" smtClean="0"/>
              <a:t>.*</a:t>
            </a:r>
            <a:endParaRPr lang="en-US" sz="1400" dirty="0"/>
          </a:p>
        </p:txBody>
      </p:sp>
      <p:sp>
        <p:nvSpPr>
          <p:cNvPr id="384" name="Freeform 383"/>
          <p:cNvSpPr/>
          <p:nvPr/>
        </p:nvSpPr>
        <p:spPr>
          <a:xfrm>
            <a:off x="2051720" y="2700240"/>
            <a:ext cx="331074" cy="403907"/>
          </a:xfrm>
          <a:custGeom>
            <a:avLst/>
            <a:gdLst>
              <a:gd name="connsiteX0" fmla="*/ 0 w 348368"/>
              <a:gd name="connsiteY0" fmla="*/ 68345 h 425006"/>
              <a:gd name="connsiteX1" fmla="*/ 111512 w 348368"/>
              <a:gd name="connsiteY1" fmla="*/ 1438 h 425006"/>
              <a:gd name="connsiteX2" fmla="*/ 301083 w 348368"/>
              <a:gd name="connsiteY2" fmla="*/ 46043 h 425006"/>
              <a:gd name="connsiteX3" fmla="*/ 345688 w 348368"/>
              <a:gd name="connsiteY3" fmla="*/ 291370 h 425006"/>
              <a:gd name="connsiteX4" fmla="*/ 245327 w 348368"/>
              <a:gd name="connsiteY4" fmla="*/ 414033 h 425006"/>
              <a:gd name="connsiteX5" fmla="*/ 100361 w 348368"/>
              <a:gd name="connsiteY5" fmla="*/ 414033 h 425006"/>
              <a:gd name="connsiteX6" fmla="*/ 22303 w 348368"/>
              <a:gd name="connsiteY6" fmla="*/ 369428 h 42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68" h="425006">
                <a:moveTo>
                  <a:pt x="0" y="68345"/>
                </a:moveTo>
                <a:cubicBezTo>
                  <a:pt x="30666" y="36750"/>
                  <a:pt x="61332" y="5155"/>
                  <a:pt x="111512" y="1438"/>
                </a:cubicBezTo>
                <a:cubicBezTo>
                  <a:pt x="161692" y="-2279"/>
                  <a:pt x="262054" y="-2279"/>
                  <a:pt x="301083" y="46043"/>
                </a:cubicBezTo>
                <a:cubicBezTo>
                  <a:pt x="340112" y="94365"/>
                  <a:pt x="354981" y="230038"/>
                  <a:pt x="345688" y="291370"/>
                </a:cubicBezTo>
                <a:cubicBezTo>
                  <a:pt x="336395" y="352702"/>
                  <a:pt x="286215" y="393589"/>
                  <a:pt x="245327" y="414033"/>
                </a:cubicBezTo>
                <a:cubicBezTo>
                  <a:pt x="204439" y="434477"/>
                  <a:pt x="137532" y="421467"/>
                  <a:pt x="100361" y="414033"/>
                </a:cubicBezTo>
                <a:cubicBezTo>
                  <a:pt x="63190" y="406599"/>
                  <a:pt x="42746" y="388013"/>
                  <a:pt x="22303" y="369428"/>
                </a:cubicBezTo>
              </a:path>
            </a:pathLst>
          </a:cu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TextBox 177"/>
          <p:cNvSpPr txBox="1">
            <a:spLocks noChangeArrowheads="1"/>
          </p:cNvSpPr>
          <p:nvPr/>
        </p:nvSpPr>
        <p:spPr bwMode="auto">
          <a:xfrm>
            <a:off x="2169236" y="3086729"/>
            <a:ext cx="457834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80000"/>
              </a:lnSpc>
              <a:buClr>
                <a:schemeClr val="folHlink"/>
              </a:buClr>
              <a:buSzPct val="90000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400" dirty="0" smtClean="0"/>
              <a:t>[^\n]*</a:t>
            </a:r>
            <a:endParaRPr lang="en-US" sz="1400" dirty="0"/>
          </a:p>
        </p:txBody>
      </p:sp>
      <p:sp>
        <p:nvSpPr>
          <p:cNvPr id="386" name="Oval 115"/>
          <p:cNvSpPr>
            <a:spLocks noChangeArrowheads="1"/>
          </p:cNvSpPr>
          <p:nvPr/>
        </p:nvSpPr>
        <p:spPr bwMode="auto">
          <a:xfrm>
            <a:off x="1270783" y="1457380"/>
            <a:ext cx="362383" cy="3759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/>
          <a:lstStyle/>
          <a:p>
            <a:pPr algn="ctr">
              <a:lnSpc>
                <a:spcPct val="80000"/>
              </a:lnSpc>
              <a:buClr>
                <a:schemeClr val="folHlink"/>
              </a:buClr>
              <a:buSzPct val="90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s</a:t>
            </a:r>
            <a:r>
              <a:rPr lang="en-US" sz="1400" baseline="-25000" dirty="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87" name="Oval 115"/>
          <p:cNvSpPr>
            <a:spLocks noChangeArrowheads="1"/>
          </p:cNvSpPr>
          <p:nvPr/>
        </p:nvSpPr>
        <p:spPr bwMode="auto">
          <a:xfrm>
            <a:off x="2350903" y="2011470"/>
            <a:ext cx="362383" cy="3759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/>
          <a:lstStyle/>
          <a:p>
            <a:pPr algn="ctr">
              <a:lnSpc>
                <a:spcPct val="80000"/>
              </a:lnSpc>
              <a:buClr>
                <a:schemeClr val="folHlink"/>
              </a:buClr>
              <a:buSzPct val="90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</a:t>
            </a:r>
            <a:r>
              <a:rPr lang="en-US" sz="1400" baseline="-25000" dirty="0" smtClean="0">
                <a:latin typeface="Arial" charset="0"/>
                <a:cs typeface="Arial" charset="0"/>
              </a:rPr>
              <a:t>7</a:t>
            </a:r>
            <a:endParaRPr lang="en-US" sz="1400" baseline="-25000" dirty="0">
              <a:latin typeface="Arial" charset="0"/>
              <a:cs typeface="Arial" charset="0"/>
            </a:endParaRPr>
          </a:p>
        </p:txBody>
      </p:sp>
      <p:sp>
        <p:nvSpPr>
          <p:cNvPr id="388" name="Oval 116"/>
          <p:cNvSpPr>
            <a:spLocks noChangeArrowheads="1"/>
          </p:cNvSpPr>
          <p:nvPr/>
        </p:nvSpPr>
        <p:spPr bwMode="auto">
          <a:xfrm>
            <a:off x="2605482" y="2708920"/>
            <a:ext cx="362383" cy="3759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rIns="0"/>
          <a:lstStyle/>
          <a:p>
            <a:pPr algn="ctr">
              <a:lnSpc>
                <a:spcPct val="80000"/>
              </a:lnSpc>
              <a:buClr>
                <a:schemeClr val="folHlink"/>
              </a:buClr>
              <a:buSzPct val="90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</a:t>
            </a:r>
            <a:r>
              <a:rPr lang="en-US" sz="1400" baseline="-25000" dirty="0" smtClean="0">
                <a:latin typeface="Arial" charset="0"/>
                <a:cs typeface="Arial" charset="0"/>
              </a:rPr>
              <a:t>8 </a:t>
            </a:r>
            <a:endParaRPr lang="en-US" sz="1400" baseline="-25000" dirty="0">
              <a:latin typeface="Arial" charset="0"/>
              <a:cs typeface="Arial" charset="0"/>
            </a:endParaRPr>
          </a:p>
        </p:txBody>
      </p:sp>
      <p:sp>
        <p:nvSpPr>
          <p:cNvPr id="389" name="Oval 116"/>
          <p:cNvSpPr>
            <a:spLocks noChangeArrowheads="1"/>
          </p:cNvSpPr>
          <p:nvPr/>
        </p:nvSpPr>
        <p:spPr bwMode="auto">
          <a:xfrm>
            <a:off x="2614290" y="3356992"/>
            <a:ext cx="362383" cy="3759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rIns="0"/>
          <a:lstStyle/>
          <a:p>
            <a:pPr algn="ctr">
              <a:lnSpc>
                <a:spcPct val="80000"/>
              </a:lnSpc>
              <a:buClr>
                <a:schemeClr val="folHlink"/>
              </a:buClr>
              <a:buSzPct val="90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</a:t>
            </a:r>
            <a:r>
              <a:rPr lang="en-US" sz="1400" baseline="-25000" dirty="0" smtClean="0">
                <a:latin typeface="Arial" charset="0"/>
                <a:cs typeface="Arial" charset="0"/>
              </a:rPr>
              <a:t>9 </a:t>
            </a:r>
            <a:endParaRPr lang="en-US" sz="1400" baseline="-25000" dirty="0">
              <a:latin typeface="Arial" charset="0"/>
              <a:cs typeface="Arial" charset="0"/>
            </a:endParaRPr>
          </a:p>
        </p:txBody>
      </p:sp>
      <p:sp>
        <p:nvSpPr>
          <p:cNvPr id="391" name="Oval 116"/>
          <p:cNvSpPr>
            <a:spLocks noChangeArrowheads="1"/>
          </p:cNvSpPr>
          <p:nvPr/>
        </p:nvSpPr>
        <p:spPr bwMode="auto">
          <a:xfrm>
            <a:off x="2614290" y="3993913"/>
            <a:ext cx="362383" cy="3759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rIns="0"/>
          <a:lstStyle/>
          <a:p>
            <a:pPr algn="ctr">
              <a:lnSpc>
                <a:spcPct val="80000"/>
              </a:lnSpc>
              <a:buClr>
                <a:schemeClr val="folHlink"/>
              </a:buClr>
              <a:buSzPct val="90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</a:t>
            </a:r>
            <a:r>
              <a:rPr lang="en-US" sz="1400" baseline="-25000" dirty="0" smtClean="0">
                <a:latin typeface="Arial" charset="0"/>
                <a:cs typeface="Arial" charset="0"/>
              </a:rPr>
              <a:t>10 </a:t>
            </a:r>
            <a:endParaRPr lang="en-US" sz="1400" baseline="-25000" dirty="0">
              <a:latin typeface="Arial" charset="0"/>
              <a:cs typeface="Arial" charset="0"/>
            </a:endParaRPr>
          </a:p>
        </p:txBody>
      </p:sp>
      <p:sp>
        <p:nvSpPr>
          <p:cNvPr id="392" name="Oval 116"/>
          <p:cNvSpPr>
            <a:spLocks noChangeArrowheads="1"/>
          </p:cNvSpPr>
          <p:nvPr/>
        </p:nvSpPr>
        <p:spPr bwMode="auto">
          <a:xfrm>
            <a:off x="2605482" y="4603430"/>
            <a:ext cx="362383" cy="3759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rIns="0"/>
          <a:lstStyle/>
          <a:p>
            <a:pPr algn="ctr">
              <a:lnSpc>
                <a:spcPct val="80000"/>
              </a:lnSpc>
              <a:buClr>
                <a:schemeClr val="folHlink"/>
              </a:buClr>
              <a:buSzPct val="90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</a:t>
            </a:r>
            <a:r>
              <a:rPr lang="en-US" sz="1400" baseline="-25000" dirty="0" smtClean="0">
                <a:latin typeface="Arial" charset="0"/>
                <a:cs typeface="Arial" charset="0"/>
              </a:rPr>
              <a:t>11 </a:t>
            </a:r>
            <a:endParaRPr lang="en-US" sz="1400" baseline="-25000" dirty="0">
              <a:latin typeface="Arial" charset="0"/>
              <a:cs typeface="Arial" charset="0"/>
            </a:endParaRPr>
          </a:p>
        </p:txBody>
      </p:sp>
      <p:sp>
        <p:nvSpPr>
          <p:cNvPr id="393" name="Oval 117"/>
          <p:cNvSpPr>
            <a:spLocks noChangeArrowheads="1"/>
          </p:cNvSpPr>
          <p:nvPr/>
        </p:nvSpPr>
        <p:spPr bwMode="auto">
          <a:xfrm>
            <a:off x="2614290" y="5195747"/>
            <a:ext cx="362383" cy="375965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0" rIns="0"/>
          <a:lstStyle/>
          <a:p>
            <a:pPr algn="ctr">
              <a:lnSpc>
                <a:spcPct val="80000"/>
              </a:lnSpc>
              <a:buClr>
                <a:schemeClr val="folHlink"/>
              </a:buClr>
              <a:buSzPct val="90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</a:t>
            </a:r>
            <a:r>
              <a:rPr lang="en-US" sz="1400" baseline="-25000" dirty="0" smtClean="0">
                <a:latin typeface="Arial" charset="0"/>
                <a:cs typeface="Arial" charset="0"/>
              </a:rPr>
              <a:t>12</a:t>
            </a:r>
            <a:endParaRPr lang="en-US" sz="1400" baseline="-25000" dirty="0">
              <a:latin typeface="Arial" charset="0"/>
              <a:cs typeface="Arial" charset="0"/>
            </a:endParaRPr>
          </a:p>
        </p:txBody>
      </p:sp>
      <p:sp>
        <p:nvSpPr>
          <p:cNvPr id="395" name="Oval 134"/>
          <p:cNvSpPr>
            <a:spLocks noChangeArrowheads="1"/>
          </p:cNvSpPr>
          <p:nvPr/>
        </p:nvSpPr>
        <p:spPr bwMode="auto">
          <a:xfrm>
            <a:off x="1281934" y="1999991"/>
            <a:ext cx="362383" cy="3759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/>
          <a:lstStyle/>
          <a:p>
            <a:pPr algn="ctr">
              <a:lnSpc>
                <a:spcPct val="80000"/>
              </a:lnSpc>
              <a:buClr>
                <a:schemeClr val="folHlink"/>
              </a:buClr>
              <a:buSzPct val="90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</a:t>
            </a:r>
            <a:r>
              <a:rPr lang="en-US" sz="1400" baseline="-250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96" name="Oval 136"/>
          <p:cNvSpPr>
            <a:spLocks noChangeArrowheads="1"/>
          </p:cNvSpPr>
          <p:nvPr/>
        </p:nvSpPr>
        <p:spPr bwMode="auto">
          <a:xfrm>
            <a:off x="1741386" y="2708920"/>
            <a:ext cx="362384" cy="3759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/>
          <a:lstStyle/>
          <a:p>
            <a:pPr algn="ctr">
              <a:lnSpc>
                <a:spcPct val="80000"/>
              </a:lnSpc>
              <a:buClr>
                <a:schemeClr val="folHlink"/>
              </a:buClr>
              <a:buSzPct val="90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</a:t>
            </a:r>
            <a:r>
              <a:rPr lang="en-US" sz="1400" baseline="-250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397" name="Oval 133"/>
          <p:cNvSpPr>
            <a:spLocks noChangeArrowheads="1"/>
          </p:cNvSpPr>
          <p:nvPr/>
        </p:nvSpPr>
        <p:spPr bwMode="auto">
          <a:xfrm>
            <a:off x="1237330" y="3413075"/>
            <a:ext cx="362384" cy="3759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/>
          <a:lstStyle/>
          <a:p>
            <a:pPr algn="ctr">
              <a:lnSpc>
                <a:spcPct val="80000"/>
              </a:lnSpc>
              <a:buClr>
                <a:schemeClr val="folHlink"/>
              </a:buClr>
              <a:buSzPct val="90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</a:t>
            </a:r>
            <a:r>
              <a:rPr lang="en-US" sz="1400" baseline="-25000" dirty="0" smtClean="0">
                <a:latin typeface="Arial" charset="0"/>
                <a:cs typeface="Arial" charset="0"/>
              </a:rPr>
              <a:t>13</a:t>
            </a:r>
            <a:endParaRPr lang="en-US" sz="1400" baseline="-25000" dirty="0">
              <a:latin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432" y="5569165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dirty="0" smtClean="0"/>
              <a:t>Input: </a:t>
            </a:r>
            <a:endParaRPr lang="en-US" sz="2400" b="1" dirty="0"/>
          </a:p>
        </p:txBody>
      </p:sp>
      <p:sp>
        <p:nvSpPr>
          <p:cNvPr id="398" name="TextBox 397"/>
          <p:cNvSpPr txBox="1"/>
          <p:nvPr/>
        </p:nvSpPr>
        <p:spPr>
          <a:xfrm>
            <a:off x="1331640" y="558924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399" name="TextBox 398"/>
          <p:cNvSpPr txBox="1"/>
          <p:nvPr/>
        </p:nvSpPr>
        <p:spPr>
          <a:xfrm>
            <a:off x="1547664" y="558924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00" name="TextBox 399"/>
          <p:cNvSpPr txBox="1"/>
          <p:nvPr/>
        </p:nvSpPr>
        <p:spPr>
          <a:xfrm>
            <a:off x="1775556" y="558924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dirty="0"/>
              <a:t>B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1981962" y="558924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dirty="0"/>
              <a:t>B</a:t>
            </a:r>
          </a:p>
        </p:txBody>
      </p:sp>
      <p:sp>
        <p:nvSpPr>
          <p:cNvPr id="402" name="TextBox 401"/>
          <p:cNvSpPr txBox="1"/>
          <p:nvPr/>
        </p:nvSpPr>
        <p:spPr>
          <a:xfrm>
            <a:off x="2197986" y="558924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403" name="TextBox 402"/>
          <p:cNvSpPr txBox="1"/>
          <p:nvPr/>
        </p:nvSpPr>
        <p:spPr>
          <a:xfrm>
            <a:off x="2414010" y="558924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404" name="TextBox 403"/>
          <p:cNvSpPr txBox="1"/>
          <p:nvPr/>
        </p:nvSpPr>
        <p:spPr>
          <a:xfrm>
            <a:off x="2627784" y="558924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345312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  <p:bldP spid="299" grpId="1" animBg="1"/>
      <p:bldP spid="308" grpId="0" animBg="1"/>
      <p:bldP spid="339" grpId="0"/>
      <p:bldP spid="386" grpId="0" animBg="1"/>
      <p:bldP spid="386" grpId="1" animBg="1"/>
      <p:bldP spid="387" grpId="0" animBg="1"/>
      <p:bldP spid="387" grpId="1" animBg="1"/>
      <p:bldP spid="388" grpId="0" animBg="1"/>
      <p:bldP spid="388" grpId="1" animBg="1"/>
      <p:bldP spid="389" grpId="0" animBg="1"/>
      <p:bldP spid="391" grpId="0" animBg="1"/>
      <p:bldP spid="391" grpId="1" animBg="1"/>
      <p:bldP spid="392" grpId="0" animBg="1"/>
      <p:bldP spid="392" grpId="1" animBg="1"/>
      <p:bldP spid="393" grpId="0" animBg="1"/>
      <p:bldP spid="395" grpId="0" animBg="1"/>
      <p:bldP spid="395" grpId="1" animBg="1"/>
      <p:bldP spid="396" grpId="0" animBg="1"/>
      <p:bldP spid="397" grpId="0" animBg="1"/>
      <p:bldP spid="397" grpId="1" animBg="1"/>
      <p:bldP spid="32" grpId="0"/>
      <p:bldP spid="32" grpId="1"/>
      <p:bldP spid="398" grpId="0"/>
      <p:bldP spid="398" grpId="1"/>
      <p:bldP spid="399" grpId="0"/>
      <p:bldP spid="399" grpId="1"/>
      <p:bldP spid="400" grpId="0"/>
      <p:bldP spid="400" grpId="1"/>
      <p:bldP spid="401" grpId="0"/>
      <p:bldP spid="401" grpId="1"/>
      <p:bldP spid="402" grpId="0"/>
      <p:bldP spid="402" grpId="1"/>
      <p:bldP spid="403" grpId="0"/>
      <p:bldP spid="403" grpId="1"/>
      <p:bldP spid="404" grpId="0"/>
      <p:bldP spid="40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Packet Detection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05" y="1935297"/>
            <a:ext cx="4253990" cy="34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499992" y="2520280"/>
            <a:ext cx="0" cy="32129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91880" y="2520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12922" y="3816069"/>
            <a:ext cx="702605" cy="135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27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</a:t>
            </a:r>
            <a:r>
              <a:rPr lang="en-US" baseline="30000" dirty="0" smtClean="0"/>
              <a:t>2</a:t>
            </a:r>
            <a:r>
              <a:rPr lang="en-US" dirty="0" smtClean="0"/>
              <a:t> With Hybrid-FA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63" y="1487861"/>
            <a:ext cx="6165874" cy="49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76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A multi-core system architecture, which is </a:t>
            </a:r>
            <a:r>
              <a:rPr lang="en-US" b="1" dirty="0" smtClean="0"/>
              <a:t>robust</a:t>
            </a:r>
            <a:r>
              <a:rPr lang="en-US" dirty="0" smtClean="0"/>
              <a:t> against </a:t>
            </a:r>
            <a:r>
              <a:rPr lang="en-US" b="1" dirty="0" smtClean="0"/>
              <a:t>complexity </a:t>
            </a:r>
            <a:r>
              <a:rPr lang="en-US" b="1" dirty="0" err="1" smtClean="0"/>
              <a:t>DoS</a:t>
            </a:r>
            <a:r>
              <a:rPr lang="en-US" b="1" dirty="0" smtClean="0"/>
              <a:t> attacks</a:t>
            </a:r>
          </a:p>
          <a:p>
            <a:r>
              <a:rPr lang="en-US" dirty="0"/>
              <a:t>T</a:t>
            </a:r>
            <a:r>
              <a:rPr lang="en-US" dirty="0" smtClean="0"/>
              <a:t>his talk focused on specific NIDS and complexity attack</a:t>
            </a:r>
          </a:p>
          <a:p>
            <a:pPr lvl="1"/>
            <a:r>
              <a:rPr lang="en-US" dirty="0" smtClean="0"/>
              <a:t>But also shows other NIDS (e.g., Hybrid-FA)</a:t>
            </a:r>
          </a:p>
          <a:p>
            <a:pPr lvl="1"/>
            <a:r>
              <a:rPr lang="en-US" dirty="0" smtClean="0"/>
              <a:t>More issues are dealt in the paper (e.g., dealing with flows rather than single packets etc.)</a:t>
            </a:r>
          </a:p>
          <a:p>
            <a:r>
              <a:rPr lang="en-US" dirty="0" smtClean="0"/>
              <a:t>We believe this approach can be generalized (outside the scope of NIDS).</a:t>
            </a:r>
          </a:p>
        </p:txBody>
      </p:sp>
    </p:spTree>
    <p:extLst>
      <p:ext uri="{BB962C8B-B14F-4D97-AF65-F5344CB8AC3E}">
        <p14:creationId xmlns:p14="http://schemas.microsoft.com/office/powerpoint/2010/main" val="33587056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Multi-Core Deep Packet Inspection (DPI)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 Each core </a:t>
            </a:r>
            <a:r>
              <a:rPr lang="en-US" dirty="0" smtClean="0"/>
              <a:t>scans for a </a:t>
            </a:r>
            <a:r>
              <a:rPr lang="en-US" dirty="0" smtClean="0"/>
              <a:t>subset of </a:t>
            </a:r>
            <a:r>
              <a:rPr lang="en-US" dirty="0" smtClean="0"/>
              <a:t>the pattern-set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15"/>
          <p:cNvSpPr>
            <a:spLocks noChangeAspect="1" noChangeArrowheads="1"/>
          </p:cNvSpPr>
          <p:nvPr/>
        </p:nvSpPr>
        <p:spPr bwMode="auto">
          <a:xfrm>
            <a:off x="323528" y="3839901"/>
            <a:ext cx="428923" cy="7200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5004048" y="2831789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Core 1</a:t>
            </a: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004048" y="3407853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Core 2</a:t>
            </a:r>
            <a:endParaRPr lang="he-IL" dirty="0"/>
          </a:p>
        </p:txBody>
      </p:sp>
      <p:sp>
        <p:nvSpPr>
          <p:cNvPr id="7" name="Rectangle 6"/>
          <p:cNvSpPr/>
          <p:nvPr/>
        </p:nvSpPr>
        <p:spPr>
          <a:xfrm>
            <a:off x="5004048" y="3983917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Core 3</a:t>
            </a:r>
            <a:endParaRPr lang="he-IL" dirty="0"/>
          </a:p>
        </p:txBody>
      </p:sp>
      <p:sp>
        <p:nvSpPr>
          <p:cNvPr id="8" name="Rectangle 7"/>
          <p:cNvSpPr/>
          <p:nvPr/>
        </p:nvSpPr>
        <p:spPr>
          <a:xfrm>
            <a:off x="5004048" y="4559981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Core 4</a:t>
            </a:r>
            <a:endParaRPr lang="he-IL" dirty="0"/>
          </a:p>
        </p:txBody>
      </p:sp>
      <p:sp>
        <p:nvSpPr>
          <p:cNvPr id="11" name="Rectangle 15"/>
          <p:cNvSpPr>
            <a:spLocks noChangeAspect="1" noChangeArrowheads="1"/>
          </p:cNvSpPr>
          <p:nvPr/>
        </p:nvSpPr>
        <p:spPr bwMode="auto">
          <a:xfrm>
            <a:off x="827584" y="3839901"/>
            <a:ext cx="428923" cy="7200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" name="Rectangle 15"/>
          <p:cNvSpPr>
            <a:spLocks noChangeAspect="1" noChangeArrowheads="1"/>
          </p:cNvSpPr>
          <p:nvPr/>
        </p:nvSpPr>
        <p:spPr bwMode="auto">
          <a:xfrm>
            <a:off x="1334765" y="3839901"/>
            <a:ext cx="428923" cy="7200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38821" y="3839901"/>
            <a:ext cx="428923" cy="720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4" name="Rectangle 15"/>
          <p:cNvSpPr>
            <a:spLocks noChangeAspect="1" noChangeArrowheads="1"/>
          </p:cNvSpPr>
          <p:nvPr/>
        </p:nvSpPr>
        <p:spPr bwMode="auto">
          <a:xfrm>
            <a:off x="2342877" y="3839901"/>
            <a:ext cx="428923" cy="72009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5" name="Rectangle 15"/>
          <p:cNvSpPr>
            <a:spLocks noChangeAspect="1" noChangeArrowheads="1"/>
          </p:cNvSpPr>
          <p:nvPr/>
        </p:nvSpPr>
        <p:spPr bwMode="auto">
          <a:xfrm rot="20612230">
            <a:off x="3059832" y="3623877"/>
            <a:ext cx="428923" cy="72009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Rectangle 15"/>
          <p:cNvSpPr>
            <a:spLocks noChangeAspect="1" noChangeArrowheads="1"/>
          </p:cNvSpPr>
          <p:nvPr/>
        </p:nvSpPr>
        <p:spPr bwMode="auto">
          <a:xfrm rot="20460719">
            <a:off x="3635896" y="3407853"/>
            <a:ext cx="428923" cy="72009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Rectangle 16"/>
          <p:cNvSpPr>
            <a:spLocks noChangeAspect="1" noChangeArrowheads="1"/>
          </p:cNvSpPr>
          <p:nvPr/>
        </p:nvSpPr>
        <p:spPr bwMode="auto">
          <a:xfrm rot="20592218">
            <a:off x="4427984" y="3119821"/>
            <a:ext cx="428923" cy="7200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19" name="Straight Connector 18"/>
          <p:cNvCxnSpPr>
            <a:stCxn id="14" idx="3"/>
            <a:endCxn id="5" idx="1"/>
          </p:cNvCxnSpPr>
          <p:nvPr/>
        </p:nvCxnSpPr>
        <p:spPr>
          <a:xfrm flipV="1">
            <a:off x="2771800" y="3047813"/>
            <a:ext cx="2232248" cy="82809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3"/>
            <a:endCxn id="6" idx="1"/>
          </p:cNvCxnSpPr>
          <p:nvPr/>
        </p:nvCxnSpPr>
        <p:spPr>
          <a:xfrm flipV="1">
            <a:off x="2771800" y="3623877"/>
            <a:ext cx="2232248" cy="25202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3"/>
          </p:cNvCxnSpPr>
          <p:nvPr/>
        </p:nvCxnSpPr>
        <p:spPr>
          <a:xfrm>
            <a:off x="2771800" y="3875906"/>
            <a:ext cx="2232248" cy="32403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3"/>
            <a:endCxn id="8" idx="1"/>
          </p:cNvCxnSpPr>
          <p:nvPr/>
        </p:nvCxnSpPr>
        <p:spPr>
          <a:xfrm>
            <a:off x="2771800" y="3875906"/>
            <a:ext cx="2232248" cy="90009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5"/>
          <p:cNvSpPr>
            <a:spLocks noChangeAspect="1" noChangeArrowheads="1"/>
          </p:cNvSpPr>
          <p:nvPr/>
        </p:nvSpPr>
        <p:spPr bwMode="auto">
          <a:xfrm rot="21289289">
            <a:off x="3062957" y="3776277"/>
            <a:ext cx="428923" cy="72009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0" name="Rectangle 15"/>
          <p:cNvSpPr>
            <a:spLocks noChangeAspect="1" noChangeArrowheads="1"/>
          </p:cNvSpPr>
          <p:nvPr/>
        </p:nvSpPr>
        <p:spPr bwMode="auto">
          <a:xfrm rot="427302">
            <a:off x="3066082" y="3928677"/>
            <a:ext cx="428923" cy="72009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1" name="Rectangle 15"/>
          <p:cNvSpPr>
            <a:spLocks noChangeAspect="1" noChangeArrowheads="1"/>
          </p:cNvSpPr>
          <p:nvPr/>
        </p:nvSpPr>
        <p:spPr bwMode="auto">
          <a:xfrm rot="1222633">
            <a:off x="3069207" y="4081077"/>
            <a:ext cx="428923" cy="72009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2" name="Rectangle 31"/>
          <p:cNvSpPr>
            <a:spLocks noChangeAspect="1" noChangeArrowheads="1"/>
          </p:cNvSpPr>
          <p:nvPr/>
        </p:nvSpPr>
        <p:spPr bwMode="auto">
          <a:xfrm rot="21213436">
            <a:off x="3635896" y="3695885"/>
            <a:ext cx="428923" cy="72009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3" name="Rectangle 32"/>
          <p:cNvSpPr>
            <a:spLocks noChangeAspect="1" noChangeArrowheads="1"/>
          </p:cNvSpPr>
          <p:nvPr/>
        </p:nvSpPr>
        <p:spPr bwMode="auto">
          <a:xfrm rot="685404">
            <a:off x="3635896" y="3983916"/>
            <a:ext cx="428923" cy="72009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4" name="Rectangle 33"/>
          <p:cNvSpPr>
            <a:spLocks noChangeAspect="1" noChangeArrowheads="1"/>
          </p:cNvSpPr>
          <p:nvPr/>
        </p:nvSpPr>
        <p:spPr bwMode="auto">
          <a:xfrm rot="1431795">
            <a:off x="3635896" y="4271947"/>
            <a:ext cx="428923" cy="72009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5" name="Rectangle 34"/>
          <p:cNvSpPr>
            <a:spLocks noChangeAspect="1" noChangeArrowheads="1"/>
          </p:cNvSpPr>
          <p:nvPr/>
        </p:nvSpPr>
        <p:spPr bwMode="auto">
          <a:xfrm rot="21353675">
            <a:off x="4427984" y="3623876"/>
            <a:ext cx="428923" cy="7200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6" name="Rectangle 35"/>
          <p:cNvSpPr>
            <a:spLocks noChangeAspect="1" noChangeArrowheads="1"/>
          </p:cNvSpPr>
          <p:nvPr/>
        </p:nvSpPr>
        <p:spPr bwMode="auto">
          <a:xfrm rot="550480">
            <a:off x="4427984" y="4127931"/>
            <a:ext cx="428923" cy="7200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7" name="Rectangle 36"/>
          <p:cNvSpPr>
            <a:spLocks noChangeAspect="1" noChangeArrowheads="1"/>
          </p:cNvSpPr>
          <p:nvPr/>
        </p:nvSpPr>
        <p:spPr bwMode="auto">
          <a:xfrm rot="1169402">
            <a:off x="4427984" y="4631986"/>
            <a:ext cx="428923" cy="7200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8" name="TextBox 37"/>
          <p:cNvSpPr txBox="1"/>
          <p:nvPr/>
        </p:nvSpPr>
        <p:spPr>
          <a:xfrm>
            <a:off x="6084168" y="2759781"/>
            <a:ext cx="206235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Pattern Set 1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6084168" y="3388689"/>
            <a:ext cx="206235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Pattern Set 2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6084168" y="3911909"/>
            <a:ext cx="206235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Pattern Set 3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084168" y="4540817"/>
            <a:ext cx="206235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Pattern Set 4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You!!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Slides…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0881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can use "lighter" heavy packets to</a:t>
            </a:r>
            <a:br>
              <a:rPr lang="en-US" dirty="0" smtClean="0"/>
            </a:br>
            <a:r>
              <a:rPr lang="en-US" dirty="0" smtClean="0"/>
              <a:t>get below threshold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755000" y="1794194"/>
            <a:ext cx="3207581" cy="5063806"/>
            <a:chOff x="5755000" y="1794194"/>
            <a:chExt cx="3207581" cy="5063806"/>
          </a:xfrm>
        </p:grpSpPr>
        <p:graphicFrame>
          <p:nvGraphicFramePr>
            <p:cNvPr id="16" name="Char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7902227"/>
                </p:ext>
              </p:extLst>
            </p:nvPr>
          </p:nvGraphicFramePr>
          <p:xfrm>
            <a:off x="5815473" y="2362251"/>
            <a:ext cx="3124411" cy="2405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25927083"/>
                </p:ext>
              </p:extLst>
            </p:nvPr>
          </p:nvGraphicFramePr>
          <p:xfrm>
            <a:off x="5755000" y="4563413"/>
            <a:ext cx="3174814" cy="22945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8096" y="1794194"/>
              <a:ext cx="944485" cy="131036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49737" y="2640891"/>
            <a:ext cx="5235481" cy="4095074"/>
            <a:chOff x="549737" y="2640891"/>
            <a:chExt cx="5235481" cy="40950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668" y="3209049"/>
              <a:ext cx="5213550" cy="34705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54073" y="6428188"/>
              <a:ext cx="44971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1">
              <a:spAutoFit/>
            </a:bodyPr>
            <a:lstStyle/>
            <a:p>
              <a:pPr algn="ctr"/>
              <a:r>
                <a:rPr lang="en-US" sz="2000" dirty="0" smtClean="0"/>
                <a:t>non-common states</a:t>
              </a:r>
              <a:r>
                <a:rPr lang="he-IL" sz="2000" dirty="0" smtClean="0"/>
                <a:t> </a:t>
              </a:r>
              <a:r>
                <a:rPr lang="en-US" sz="2000" dirty="0" smtClean="0"/>
                <a:t>percentage</a:t>
              </a:r>
              <a:endParaRPr lang="he-IL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900780" y="4555098"/>
              <a:ext cx="32088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1">
              <a:spAutoFit/>
            </a:bodyPr>
            <a:lstStyle/>
            <a:p>
              <a:pPr algn="ctr"/>
              <a:r>
                <a:rPr lang="en-US" sz="2000" dirty="0" smtClean="0"/>
                <a:t>Percentage of packets</a:t>
              </a:r>
              <a:endParaRPr lang="he-IL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3484" y="2840997"/>
              <a:ext cx="909624" cy="430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"Regular" traffic</a:t>
              </a:r>
              <a:endParaRPr lang="he-IL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925033" y="2640891"/>
              <a:ext cx="3608233" cy="82653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Different attack traffic</a:t>
              </a:r>
            </a:p>
            <a:p>
              <a:pPr algn="ctr"/>
              <a:r>
                <a:rPr lang="en-US" sz="1400" dirty="0"/>
                <a:t>With growing "heaviness"</a:t>
              </a:r>
              <a:endParaRPr lang="he-IL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64163" y="3215435"/>
            <a:ext cx="3422824" cy="524424"/>
            <a:chOff x="1764163" y="3215435"/>
            <a:chExt cx="3422824" cy="524424"/>
          </a:xfrm>
        </p:grpSpPr>
        <p:sp>
          <p:nvSpPr>
            <p:cNvPr id="19" name="TextBox 18"/>
            <p:cNvSpPr txBox="1"/>
            <p:nvPr/>
          </p:nvSpPr>
          <p:spPr>
            <a:xfrm>
              <a:off x="1764163" y="3215435"/>
              <a:ext cx="8147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Medium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890" y="3216635"/>
              <a:ext cx="10695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Semi-Heavy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4431" y="3216639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Heavy</a:t>
              </a:r>
              <a:endParaRPr lang="en-US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40656" y="3216639"/>
              <a:ext cx="6463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Very</a:t>
              </a:r>
              <a:br>
                <a:rPr lang="en-US" sz="1400" b="1" dirty="0" smtClean="0"/>
              </a:br>
              <a:r>
                <a:rPr lang="en-US" sz="1400" b="1" dirty="0" smtClean="0"/>
                <a:t>Heavy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3387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effect of "lighter" packets on </a:t>
            </a:r>
            <a:r>
              <a:rPr lang="en-US" b="1" dirty="0" smtClean="0"/>
              <a:t>throughput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867605"/>
              </p:ext>
            </p:extLst>
          </p:nvPr>
        </p:nvGraphicFramePr>
        <p:xfrm>
          <a:off x="937329" y="2044699"/>
          <a:ext cx="7367610" cy="445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0596" y="32154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-23%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51656" y="423469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-62%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3032" y="467940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-66%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9511" y="26622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-17%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81993" y="351247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-41%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01789" y="393753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-44%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6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Multi-Core Deep Packet Inspection (DPI)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2:  All cores are the same, </a:t>
            </a:r>
          </a:p>
          <a:p>
            <a:pPr>
              <a:buNone/>
            </a:pPr>
            <a:r>
              <a:rPr lang="en-US" dirty="0" smtClean="0"/>
              <a:t>			   Load-balance between cores</a:t>
            </a:r>
            <a:endParaRPr lang="he-IL" dirty="0"/>
          </a:p>
        </p:txBody>
      </p:sp>
      <p:sp>
        <p:nvSpPr>
          <p:cNvPr id="42" name="Rectangle 15"/>
          <p:cNvSpPr>
            <a:spLocks noChangeAspect="1" noChangeArrowheads="1"/>
          </p:cNvSpPr>
          <p:nvPr/>
        </p:nvSpPr>
        <p:spPr bwMode="auto">
          <a:xfrm>
            <a:off x="1763688" y="4581128"/>
            <a:ext cx="428923" cy="720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5004048" y="3573016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Core 1</a:t>
            </a:r>
            <a:endParaRPr lang="he-IL" dirty="0"/>
          </a:p>
        </p:txBody>
      </p:sp>
      <p:sp>
        <p:nvSpPr>
          <p:cNvPr id="44" name="Rectangle 43"/>
          <p:cNvSpPr/>
          <p:nvPr/>
        </p:nvSpPr>
        <p:spPr>
          <a:xfrm>
            <a:off x="5004048" y="4149080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Core 2</a:t>
            </a:r>
            <a:endParaRPr lang="he-IL" dirty="0"/>
          </a:p>
        </p:txBody>
      </p:sp>
      <p:sp>
        <p:nvSpPr>
          <p:cNvPr id="45" name="Rectangle 44"/>
          <p:cNvSpPr/>
          <p:nvPr/>
        </p:nvSpPr>
        <p:spPr>
          <a:xfrm>
            <a:off x="5004048" y="4725144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Core 3</a:t>
            </a:r>
            <a:endParaRPr lang="he-IL" dirty="0"/>
          </a:p>
        </p:txBody>
      </p:sp>
      <p:sp>
        <p:nvSpPr>
          <p:cNvPr id="46" name="Rectangle 45"/>
          <p:cNvSpPr/>
          <p:nvPr/>
        </p:nvSpPr>
        <p:spPr>
          <a:xfrm>
            <a:off x="5004048" y="5301208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Core 4</a:t>
            </a:r>
            <a:endParaRPr lang="he-IL" dirty="0"/>
          </a:p>
        </p:txBody>
      </p:sp>
      <p:sp>
        <p:nvSpPr>
          <p:cNvPr id="47" name="Rectangle 15"/>
          <p:cNvSpPr>
            <a:spLocks noChangeAspect="1" noChangeArrowheads="1"/>
          </p:cNvSpPr>
          <p:nvPr/>
        </p:nvSpPr>
        <p:spPr bwMode="auto">
          <a:xfrm rot="1140546">
            <a:off x="3059832" y="4797152"/>
            <a:ext cx="428923" cy="72009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48" name="Rectangle 15"/>
          <p:cNvSpPr>
            <a:spLocks noChangeAspect="1" noChangeArrowheads="1"/>
          </p:cNvSpPr>
          <p:nvPr/>
        </p:nvSpPr>
        <p:spPr bwMode="auto">
          <a:xfrm rot="342860">
            <a:off x="3708509" y="4703968"/>
            <a:ext cx="428923" cy="72009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" name="Rectangle 15"/>
          <p:cNvSpPr>
            <a:spLocks noChangeAspect="1" noChangeArrowheads="1"/>
          </p:cNvSpPr>
          <p:nvPr/>
        </p:nvSpPr>
        <p:spPr bwMode="auto">
          <a:xfrm rot="21112412">
            <a:off x="4140140" y="4323051"/>
            <a:ext cx="428923" cy="72009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0" name="Rectangle 15"/>
          <p:cNvSpPr>
            <a:spLocks noChangeAspect="1" noChangeArrowheads="1"/>
          </p:cNvSpPr>
          <p:nvPr/>
        </p:nvSpPr>
        <p:spPr bwMode="auto">
          <a:xfrm>
            <a:off x="2342877" y="4581128"/>
            <a:ext cx="428923" cy="72009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51" name="Straight Connector 50"/>
          <p:cNvCxnSpPr>
            <a:stCxn id="50" idx="3"/>
            <a:endCxn id="43" idx="1"/>
          </p:cNvCxnSpPr>
          <p:nvPr/>
        </p:nvCxnSpPr>
        <p:spPr>
          <a:xfrm flipV="1">
            <a:off x="2771800" y="3789040"/>
            <a:ext cx="2232248" cy="82809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3"/>
            <a:endCxn id="44" idx="1"/>
          </p:cNvCxnSpPr>
          <p:nvPr/>
        </p:nvCxnSpPr>
        <p:spPr>
          <a:xfrm flipV="1">
            <a:off x="2771800" y="4365104"/>
            <a:ext cx="2232248" cy="25202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0" idx="3"/>
          </p:cNvCxnSpPr>
          <p:nvPr/>
        </p:nvCxnSpPr>
        <p:spPr>
          <a:xfrm>
            <a:off x="2771800" y="4617133"/>
            <a:ext cx="2232248" cy="32403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0" idx="3"/>
            <a:endCxn id="46" idx="1"/>
          </p:cNvCxnSpPr>
          <p:nvPr/>
        </p:nvCxnSpPr>
        <p:spPr>
          <a:xfrm>
            <a:off x="2771800" y="4617133"/>
            <a:ext cx="2232248" cy="90009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84168" y="3501008"/>
            <a:ext cx="68159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DPI</a:t>
            </a:r>
            <a:endParaRPr lang="he-IL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6084168" y="4129916"/>
            <a:ext cx="68159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DPI</a:t>
            </a:r>
            <a:endParaRPr lang="he-IL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6084168" y="4653136"/>
            <a:ext cx="68159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DPI</a:t>
            </a:r>
            <a:endParaRPr lang="he-IL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6084168" y="5282044"/>
            <a:ext cx="68159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DPI</a:t>
            </a:r>
            <a:endParaRPr lang="he-IL" sz="2800" dirty="0"/>
          </a:p>
        </p:txBody>
      </p:sp>
      <p:sp>
        <p:nvSpPr>
          <p:cNvPr id="24" name="Rectangle 15"/>
          <p:cNvSpPr>
            <a:spLocks noChangeAspect="1" noChangeArrowheads="1"/>
          </p:cNvSpPr>
          <p:nvPr/>
        </p:nvSpPr>
        <p:spPr bwMode="auto">
          <a:xfrm rot="20391513">
            <a:off x="4503834" y="3788678"/>
            <a:ext cx="428923" cy="7200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Rectangle 15"/>
          <p:cNvSpPr>
            <a:spLocks noChangeAspect="1" noChangeArrowheads="1"/>
          </p:cNvSpPr>
          <p:nvPr/>
        </p:nvSpPr>
        <p:spPr bwMode="auto">
          <a:xfrm>
            <a:off x="611560" y="4581128"/>
            <a:ext cx="428923" cy="72009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3" name="Rectangle 15"/>
          <p:cNvSpPr>
            <a:spLocks noChangeAspect="1" noChangeArrowheads="1"/>
          </p:cNvSpPr>
          <p:nvPr/>
        </p:nvSpPr>
        <p:spPr bwMode="auto">
          <a:xfrm>
            <a:off x="1187624" y="4581128"/>
            <a:ext cx="428923" cy="72009"/>
          </a:xfrm>
          <a:prstGeom prst="rect">
            <a:avLst/>
          </a:prstGeom>
          <a:solidFill>
            <a:srgbClr val="FF505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Black Only"/>
          <p:cNvGrpSpPr/>
          <p:nvPr/>
        </p:nvGrpSpPr>
        <p:grpSpPr>
          <a:xfrm>
            <a:off x="-12436402" y="5056156"/>
            <a:ext cx="16129792" cy="529167"/>
            <a:chOff x="-10322505" y="5035478"/>
            <a:chExt cx="16129792" cy="529167"/>
          </a:xfrm>
          <a:solidFill>
            <a:srgbClr val="92D050"/>
          </a:solidFill>
        </p:grpSpPr>
        <p:sp>
          <p:nvSpPr>
            <p:cNvPr id="122" name="Folded Corner 121"/>
            <p:cNvSpPr/>
            <p:nvPr/>
          </p:nvSpPr>
          <p:spPr>
            <a:xfrm>
              <a:off x="5375239" y="5035478"/>
              <a:ext cx="432048" cy="504056"/>
            </a:xfrm>
            <a:prstGeom prst="foldedCorner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9" name="Folded Corner 128"/>
            <p:cNvSpPr/>
            <p:nvPr/>
          </p:nvSpPr>
          <p:spPr>
            <a:xfrm>
              <a:off x="816433" y="5040580"/>
              <a:ext cx="432048" cy="504056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6" name="Folded Corner 135"/>
            <p:cNvSpPr/>
            <p:nvPr/>
          </p:nvSpPr>
          <p:spPr>
            <a:xfrm>
              <a:off x="-3747475" y="5051731"/>
              <a:ext cx="432048" cy="504056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4" name="Folded Corner 143"/>
            <p:cNvSpPr/>
            <p:nvPr/>
          </p:nvSpPr>
          <p:spPr>
            <a:xfrm>
              <a:off x="-7791074" y="5051731"/>
              <a:ext cx="432048" cy="504056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7" name="Folded Corner 146"/>
            <p:cNvSpPr/>
            <p:nvPr/>
          </p:nvSpPr>
          <p:spPr>
            <a:xfrm>
              <a:off x="-10322505" y="5060589"/>
              <a:ext cx="432048" cy="504056"/>
            </a:xfrm>
            <a:prstGeom prst="foldedCorner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8100392" y="3750485"/>
            <a:ext cx="1043608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Red and Green"/>
          <p:cNvGrpSpPr/>
          <p:nvPr/>
        </p:nvGrpSpPr>
        <p:grpSpPr>
          <a:xfrm>
            <a:off x="-12444352" y="5046629"/>
            <a:ext cx="16129792" cy="529167"/>
            <a:chOff x="-10322505" y="5035478"/>
            <a:chExt cx="16129792" cy="529167"/>
          </a:xfrm>
        </p:grpSpPr>
        <p:sp>
          <p:nvSpPr>
            <p:cNvPr id="75" name="Folded Corner 74"/>
            <p:cNvSpPr/>
            <p:nvPr/>
          </p:nvSpPr>
          <p:spPr>
            <a:xfrm>
              <a:off x="3851920" y="504500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Folded Corner 75"/>
            <p:cNvSpPr/>
            <p:nvPr/>
          </p:nvSpPr>
          <p:spPr>
            <a:xfrm>
              <a:off x="4355976" y="504058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olded Corner 76"/>
            <p:cNvSpPr/>
            <p:nvPr/>
          </p:nvSpPr>
          <p:spPr>
            <a:xfrm>
              <a:off x="4860032" y="504058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Folded Corner 77"/>
            <p:cNvSpPr/>
            <p:nvPr/>
          </p:nvSpPr>
          <p:spPr>
            <a:xfrm>
              <a:off x="5375239" y="503547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Folded Corner 78"/>
            <p:cNvSpPr/>
            <p:nvPr/>
          </p:nvSpPr>
          <p:spPr>
            <a:xfrm>
              <a:off x="1824545" y="504943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Folded Corner 79"/>
            <p:cNvSpPr/>
            <p:nvPr/>
          </p:nvSpPr>
          <p:spPr>
            <a:xfrm>
              <a:off x="2328601" y="504500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Folded Corner 80"/>
            <p:cNvSpPr/>
            <p:nvPr/>
          </p:nvSpPr>
          <p:spPr>
            <a:xfrm>
              <a:off x="2832657" y="504500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2" name="Folded Corner 81"/>
            <p:cNvSpPr/>
            <p:nvPr/>
          </p:nvSpPr>
          <p:spPr>
            <a:xfrm>
              <a:off x="3347864" y="5039907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" name="Folded Corner 82"/>
            <p:cNvSpPr/>
            <p:nvPr/>
          </p:nvSpPr>
          <p:spPr>
            <a:xfrm>
              <a:off x="-191679" y="504500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4" name="Folded Corner 83"/>
            <p:cNvSpPr/>
            <p:nvPr/>
          </p:nvSpPr>
          <p:spPr>
            <a:xfrm>
              <a:off x="312377" y="504058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5" name="Folded Corner 84"/>
            <p:cNvSpPr/>
            <p:nvPr/>
          </p:nvSpPr>
          <p:spPr>
            <a:xfrm>
              <a:off x="816433" y="504058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6" name="Folded Corner 85"/>
            <p:cNvSpPr/>
            <p:nvPr/>
          </p:nvSpPr>
          <p:spPr>
            <a:xfrm>
              <a:off x="1331640" y="503547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7" name="Folded Corner 86"/>
            <p:cNvSpPr/>
            <p:nvPr/>
          </p:nvSpPr>
          <p:spPr>
            <a:xfrm>
              <a:off x="-2219054" y="504943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8" name="Folded Corner 87"/>
            <p:cNvSpPr/>
            <p:nvPr/>
          </p:nvSpPr>
          <p:spPr>
            <a:xfrm>
              <a:off x="-1714998" y="504500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9" name="Folded Corner 88"/>
            <p:cNvSpPr/>
            <p:nvPr/>
          </p:nvSpPr>
          <p:spPr>
            <a:xfrm>
              <a:off x="-1210942" y="504500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0" name="Folded Corner 89"/>
            <p:cNvSpPr/>
            <p:nvPr/>
          </p:nvSpPr>
          <p:spPr>
            <a:xfrm>
              <a:off x="-695735" y="5039907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1" name="Folded Corner 90"/>
            <p:cNvSpPr/>
            <p:nvPr/>
          </p:nvSpPr>
          <p:spPr>
            <a:xfrm>
              <a:off x="-4251531" y="5056160"/>
              <a:ext cx="432048" cy="504056"/>
            </a:xfrm>
            <a:prstGeom prst="foldedCorne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Folded Corner 91"/>
            <p:cNvSpPr/>
            <p:nvPr/>
          </p:nvSpPr>
          <p:spPr>
            <a:xfrm>
              <a:off x="-3747475" y="5051731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Folded Corner 92"/>
            <p:cNvSpPr/>
            <p:nvPr/>
          </p:nvSpPr>
          <p:spPr>
            <a:xfrm>
              <a:off x="-3243419" y="5051731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Folded Corner 93"/>
            <p:cNvSpPr/>
            <p:nvPr/>
          </p:nvSpPr>
          <p:spPr>
            <a:xfrm>
              <a:off x="-2728212" y="5046629"/>
              <a:ext cx="432048" cy="504056"/>
            </a:xfrm>
            <a:prstGeom prst="foldedCorne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olded Corner 94"/>
            <p:cNvSpPr/>
            <p:nvPr/>
          </p:nvSpPr>
          <p:spPr>
            <a:xfrm>
              <a:off x="-6278906" y="506058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Folded Corner 95"/>
            <p:cNvSpPr/>
            <p:nvPr/>
          </p:nvSpPr>
          <p:spPr>
            <a:xfrm>
              <a:off x="-5774850" y="505616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Folded Corner 96"/>
            <p:cNvSpPr/>
            <p:nvPr/>
          </p:nvSpPr>
          <p:spPr>
            <a:xfrm>
              <a:off x="-5270794" y="5056160"/>
              <a:ext cx="432048" cy="504056"/>
            </a:xfrm>
            <a:prstGeom prst="foldedCorne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Folded Corner 97"/>
            <p:cNvSpPr/>
            <p:nvPr/>
          </p:nvSpPr>
          <p:spPr>
            <a:xfrm>
              <a:off x="-4755587" y="505105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Folded Corner 98"/>
            <p:cNvSpPr/>
            <p:nvPr/>
          </p:nvSpPr>
          <p:spPr>
            <a:xfrm>
              <a:off x="-8295130" y="5056160"/>
              <a:ext cx="432048" cy="504056"/>
            </a:xfrm>
            <a:prstGeom prst="foldedCorne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0" name="Folded Corner 99"/>
            <p:cNvSpPr/>
            <p:nvPr/>
          </p:nvSpPr>
          <p:spPr>
            <a:xfrm>
              <a:off x="-7791074" y="5051731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1" name="Folded Corner 100"/>
            <p:cNvSpPr/>
            <p:nvPr/>
          </p:nvSpPr>
          <p:spPr>
            <a:xfrm>
              <a:off x="-7287018" y="5051731"/>
              <a:ext cx="432048" cy="504056"/>
            </a:xfrm>
            <a:prstGeom prst="foldedCorne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2" name="Folded Corner 101"/>
            <p:cNvSpPr/>
            <p:nvPr/>
          </p:nvSpPr>
          <p:spPr>
            <a:xfrm>
              <a:off x="-6771811" y="504662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" name="Folded Corner 102"/>
            <p:cNvSpPr/>
            <p:nvPr/>
          </p:nvSpPr>
          <p:spPr>
            <a:xfrm>
              <a:off x="-10322505" y="506058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" name="Folded Corner 103"/>
            <p:cNvSpPr/>
            <p:nvPr/>
          </p:nvSpPr>
          <p:spPr>
            <a:xfrm>
              <a:off x="-9818449" y="5056160"/>
              <a:ext cx="432048" cy="504056"/>
            </a:xfrm>
            <a:prstGeom prst="foldedCorne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" name="Folded Corner 104"/>
            <p:cNvSpPr/>
            <p:nvPr/>
          </p:nvSpPr>
          <p:spPr>
            <a:xfrm>
              <a:off x="-9314393" y="505616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6" name="Folded Corner 105"/>
            <p:cNvSpPr/>
            <p:nvPr/>
          </p:nvSpPr>
          <p:spPr>
            <a:xfrm>
              <a:off x="-8799186" y="505105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een Only"/>
          <p:cNvGrpSpPr/>
          <p:nvPr/>
        </p:nvGrpSpPr>
        <p:grpSpPr>
          <a:xfrm>
            <a:off x="-12440638" y="5046629"/>
            <a:ext cx="16129792" cy="529167"/>
            <a:chOff x="-10322505" y="5035478"/>
            <a:chExt cx="16129792" cy="529167"/>
          </a:xfrm>
          <a:solidFill>
            <a:srgbClr val="92D050"/>
          </a:solidFill>
        </p:grpSpPr>
        <p:sp>
          <p:nvSpPr>
            <p:cNvPr id="34" name="Folded Corner 33"/>
            <p:cNvSpPr/>
            <p:nvPr/>
          </p:nvSpPr>
          <p:spPr>
            <a:xfrm>
              <a:off x="3851920" y="5045009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Folded Corner 27"/>
            <p:cNvSpPr/>
            <p:nvPr/>
          </p:nvSpPr>
          <p:spPr>
            <a:xfrm>
              <a:off x="4355976" y="5040580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Folded Corner 29"/>
            <p:cNvSpPr/>
            <p:nvPr/>
          </p:nvSpPr>
          <p:spPr>
            <a:xfrm>
              <a:off x="4860032" y="5040580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5375239" y="5035478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1824545" y="5049438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Folded Corner 37"/>
            <p:cNvSpPr/>
            <p:nvPr/>
          </p:nvSpPr>
          <p:spPr>
            <a:xfrm>
              <a:off x="2328601" y="5045009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Folded Corner 38"/>
            <p:cNvSpPr/>
            <p:nvPr/>
          </p:nvSpPr>
          <p:spPr>
            <a:xfrm>
              <a:off x="2832657" y="5045009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" name="Folded Corner 39"/>
            <p:cNvSpPr/>
            <p:nvPr/>
          </p:nvSpPr>
          <p:spPr>
            <a:xfrm>
              <a:off x="3347864" y="5039907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" name="Folded Corner 40"/>
            <p:cNvSpPr/>
            <p:nvPr/>
          </p:nvSpPr>
          <p:spPr>
            <a:xfrm>
              <a:off x="-191679" y="5045009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2" name="Folded Corner 41"/>
            <p:cNvSpPr/>
            <p:nvPr/>
          </p:nvSpPr>
          <p:spPr>
            <a:xfrm>
              <a:off x="312377" y="5040580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7" name="Folded Corner 46"/>
            <p:cNvSpPr/>
            <p:nvPr/>
          </p:nvSpPr>
          <p:spPr>
            <a:xfrm>
              <a:off x="1331640" y="5035478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1" name="Folded Corner 50"/>
            <p:cNvSpPr/>
            <p:nvPr/>
          </p:nvSpPr>
          <p:spPr>
            <a:xfrm>
              <a:off x="-2219054" y="5049438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" name="Folded Corner 51"/>
            <p:cNvSpPr/>
            <p:nvPr/>
          </p:nvSpPr>
          <p:spPr>
            <a:xfrm>
              <a:off x="-1714998" y="5045009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Folded Corner 52"/>
            <p:cNvSpPr/>
            <p:nvPr/>
          </p:nvSpPr>
          <p:spPr>
            <a:xfrm>
              <a:off x="-1210942" y="5045009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4" name="Folded Corner 53"/>
            <p:cNvSpPr/>
            <p:nvPr/>
          </p:nvSpPr>
          <p:spPr>
            <a:xfrm>
              <a:off x="-695735" y="5039907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5" name="Folded Corner 54"/>
            <p:cNvSpPr/>
            <p:nvPr/>
          </p:nvSpPr>
          <p:spPr>
            <a:xfrm>
              <a:off x="-4251531" y="5056160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7" name="Folded Corner 56"/>
            <p:cNvSpPr/>
            <p:nvPr/>
          </p:nvSpPr>
          <p:spPr>
            <a:xfrm>
              <a:off x="-3243419" y="5051731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8" name="Folded Corner 57"/>
            <p:cNvSpPr/>
            <p:nvPr/>
          </p:nvSpPr>
          <p:spPr>
            <a:xfrm>
              <a:off x="-2728212" y="5046629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9" name="Folded Corner 58"/>
            <p:cNvSpPr/>
            <p:nvPr/>
          </p:nvSpPr>
          <p:spPr>
            <a:xfrm>
              <a:off x="-6278906" y="5060589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0" name="Folded Corner 59"/>
            <p:cNvSpPr/>
            <p:nvPr/>
          </p:nvSpPr>
          <p:spPr>
            <a:xfrm>
              <a:off x="-5774850" y="5056160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1" name="Folded Corner 60"/>
            <p:cNvSpPr/>
            <p:nvPr/>
          </p:nvSpPr>
          <p:spPr>
            <a:xfrm>
              <a:off x="-5270794" y="5056160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2" name="Folded Corner 61"/>
            <p:cNvSpPr/>
            <p:nvPr/>
          </p:nvSpPr>
          <p:spPr>
            <a:xfrm>
              <a:off x="-4755587" y="5051058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" name="Folded Corner 62"/>
            <p:cNvSpPr/>
            <p:nvPr/>
          </p:nvSpPr>
          <p:spPr>
            <a:xfrm>
              <a:off x="-8295130" y="5056160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5" name="Folded Corner 64"/>
            <p:cNvSpPr/>
            <p:nvPr/>
          </p:nvSpPr>
          <p:spPr>
            <a:xfrm>
              <a:off x="-7287018" y="5051731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6" name="Folded Corner 65"/>
            <p:cNvSpPr/>
            <p:nvPr/>
          </p:nvSpPr>
          <p:spPr>
            <a:xfrm>
              <a:off x="-6771811" y="5046629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7" name="Folded Corner 66"/>
            <p:cNvSpPr/>
            <p:nvPr/>
          </p:nvSpPr>
          <p:spPr>
            <a:xfrm>
              <a:off x="-10322505" y="5060589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8" name="Folded Corner 67"/>
            <p:cNvSpPr/>
            <p:nvPr/>
          </p:nvSpPr>
          <p:spPr>
            <a:xfrm>
              <a:off x="-9818449" y="5056160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9" name="Folded Corner 68"/>
            <p:cNvSpPr/>
            <p:nvPr/>
          </p:nvSpPr>
          <p:spPr>
            <a:xfrm>
              <a:off x="-9314393" y="5056160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0" name="Folded Corner 69"/>
            <p:cNvSpPr/>
            <p:nvPr/>
          </p:nvSpPr>
          <p:spPr>
            <a:xfrm>
              <a:off x="-8799186" y="5051058"/>
              <a:ext cx="432048" cy="504056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9" name="Green and one Black"/>
          <p:cNvGrpSpPr/>
          <p:nvPr/>
        </p:nvGrpSpPr>
        <p:grpSpPr>
          <a:xfrm>
            <a:off x="-12436402" y="5041642"/>
            <a:ext cx="16129792" cy="529167"/>
            <a:chOff x="-10322505" y="5035478"/>
            <a:chExt cx="16129792" cy="529167"/>
          </a:xfrm>
        </p:grpSpPr>
        <p:sp>
          <p:nvSpPr>
            <p:cNvPr id="120" name="Folded Corner 119"/>
            <p:cNvSpPr/>
            <p:nvPr/>
          </p:nvSpPr>
          <p:spPr>
            <a:xfrm>
              <a:off x="3851920" y="504500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1" name="Folded Corner 120"/>
            <p:cNvSpPr/>
            <p:nvPr/>
          </p:nvSpPr>
          <p:spPr>
            <a:xfrm>
              <a:off x="4355976" y="504058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" name="Folded Corner 122"/>
            <p:cNvSpPr/>
            <p:nvPr/>
          </p:nvSpPr>
          <p:spPr>
            <a:xfrm>
              <a:off x="4860032" y="504058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4" name="Folded Corner 123"/>
            <p:cNvSpPr/>
            <p:nvPr/>
          </p:nvSpPr>
          <p:spPr>
            <a:xfrm>
              <a:off x="5375239" y="503547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5" name="Folded Corner 124"/>
            <p:cNvSpPr/>
            <p:nvPr/>
          </p:nvSpPr>
          <p:spPr>
            <a:xfrm>
              <a:off x="1824545" y="504943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" name="Folded Corner 125"/>
            <p:cNvSpPr/>
            <p:nvPr/>
          </p:nvSpPr>
          <p:spPr>
            <a:xfrm>
              <a:off x="2328601" y="504500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" name="Folded Corner 126"/>
            <p:cNvSpPr/>
            <p:nvPr/>
          </p:nvSpPr>
          <p:spPr>
            <a:xfrm>
              <a:off x="2832657" y="504500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Folded Corner 127"/>
            <p:cNvSpPr/>
            <p:nvPr/>
          </p:nvSpPr>
          <p:spPr>
            <a:xfrm>
              <a:off x="3347864" y="5039907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Folded Corner 129"/>
            <p:cNvSpPr/>
            <p:nvPr/>
          </p:nvSpPr>
          <p:spPr>
            <a:xfrm>
              <a:off x="-191679" y="504500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olded Corner 130"/>
            <p:cNvSpPr/>
            <p:nvPr/>
          </p:nvSpPr>
          <p:spPr>
            <a:xfrm>
              <a:off x="312377" y="504058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Folded Corner 131"/>
            <p:cNvSpPr/>
            <p:nvPr/>
          </p:nvSpPr>
          <p:spPr>
            <a:xfrm>
              <a:off x="816433" y="504058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olded Corner 132"/>
            <p:cNvSpPr/>
            <p:nvPr/>
          </p:nvSpPr>
          <p:spPr>
            <a:xfrm>
              <a:off x="1331640" y="503547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Folded Corner 133"/>
            <p:cNvSpPr/>
            <p:nvPr/>
          </p:nvSpPr>
          <p:spPr>
            <a:xfrm>
              <a:off x="-2219054" y="504943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Folded Corner 134"/>
            <p:cNvSpPr/>
            <p:nvPr/>
          </p:nvSpPr>
          <p:spPr>
            <a:xfrm>
              <a:off x="-1714998" y="5045009"/>
              <a:ext cx="432048" cy="504056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7" name="Folded Corner 136"/>
            <p:cNvSpPr/>
            <p:nvPr/>
          </p:nvSpPr>
          <p:spPr>
            <a:xfrm>
              <a:off x="-1210942" y="504500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8" name="Folded Corner 137"/>
            <p:cNvSpPr/>
            <p:nvPr/>
          </p:nvSpPr>
          <p:spPr>
            <a:xfrm>
              <a:off x="-695735" y="5039907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9" name="Folded Corner 138"/>
            <p:cNvSpPr/>
            <p:nvPr/>
          </p:nvSpPr>
          <p:spPr>
            <a:xfrm>
              <a:off x="-4251531" y="505616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0" name="Folded Corner 139"/>
            <p:cNvSpPr/>
            <p:nvPr/>
          </p:nvSpPr>
          <p:spPr>
            <a:xfrm>
              <a:off x="-3747475" y="5051731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1" name="Folded Corner 140"/>
            <p:cNvSpPr/>
            <p:nvPr/>
          </p:nvSpPr>
          <p:spPr>
            <a:xfrm>
              <a:off x="-3243419" y="5051731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2" name="Folded Corner 141"/>
            <p:cNvSpPr/>
            <p:nvPr/>
          </p:nvSpPr>
          <p:spPr>
            <a:xfrm>
              <a:off x="-2728212" y="504662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3" name="Folded Corner 142"/>
            <p:cNvSpPr/>
            <p:nvPr/>
          </p:nvSpPr>
          <p:spPr>
            <a:xfrm>
              <a:off x="-6278906" y="506058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5" name="Folded Corner 144"/>
            <p:cNvSpPr/>
            <p:nvPr/>
          </p:nvSpPr>
          <p:spPr>
            <a:xfrm>
              <a:off x="-5774850" y="505616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6" name="Folded Corner 145"/>
            <p:cNvSpPr/>
            <p:nvPr/>
          </p:nvSpPr>
          <p:spPr>
            <a:xfrm>
              <a:off x="-5270794" y="505616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8" name="Folded Corner 147"/>
            <p:cNvSpPr/>
            <p:nvPr/>
          </p:nvSpPr>
          <p:spPr>
            <a:xfrm>
              <a:off x="-4755587" y="505105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9" name="Folded Corner 148"/>
            <p:cNvSpPr/>
            <p:nvPr/>
          </p:nvSpPr>
          <p:spPr>
            <a:xfrm>
              <a:off x="-8295130" y="505616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0" name="Folded Corner 149"/>
            <p:cNvSpPr/>
            <p:nvPr/>
          </p:nvSpPr>
          <p:spPr>
            <a:xfrm>
              <a:off x="-7791074" y="5051731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1" name="Folded Corner 150"/>
            <p:cNvSpPr/>
            <p:nvPr/>
          </p:nvSpPr>
          <p:spPr>
            <a:xfrm>
              <a:off x="-7287018" y="5051731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2" name="Folded Corner 151"/>
            <p:cNvSpPr/>
            <p:nvPr/>
          </p:nvSpPr>
          <p:spPr>
            <a:xfrm>
              <a:off x="-6771811" y="504662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3" name="Folded Corner 152"/>
            <p:cNvSpPr/>
            <p:nvPr/>
          </p:nvSpPr>
          <p:spPr>
            <a:xfrm>
              <a:off x="-10322505" y="5060589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4" name="Folded Corner 153"/>
            <p:cNvSpPr/>
            <p:nvPr/>
          </p:nvSpPr>
          <p:spPr>
            <a:xfrm>
              <a:off x="-9818449" y="505616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5" name="Folded Corner 154"/>
            <p:cNvSpPr/>
            <p:nvPr/>
          </p:nvSpPr>
          <p:spPr>
            <a:xfrm>
              <a:off x="-9314393" y="5056160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6" name="Folded Corner 155"/>
            <p:cNvSpPr/>
            <p:nvPr/>
          </p:nvSpPr>
          <p:spPr>
            <a:xfrm>
              <a:off x="-8799186" y="5051058"/>
              <a:ext cx="432048" cy="504056"/>
            </a:xfrm>
            <a:prstGeom prst="foldedCorne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1" y="3766065"/>
            <a:ext cx="3923927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306" name="Picture 2" descr="http://www.entrepreneur.com/dbimages/blog/how-to-fend-off-a-cyber-att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068960"/>
            <a:ext cx="1835696" cy="183569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72200" y="3717032"/>
            <a:ext cx="175814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olded Corner 106"/>
          <p:cNvSpPr/>
          <p:nvPr/>
        </p:nvSpPr>
        <p:spPr>
          <a:xfrm>
            <a:off x="938147" y="3827595"/>
            <a:ext cx="432048" cy="504056"/>
          </a:xfrm>
          <a:prstGeom prst="folded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6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92180" y="3789040"/>
            <a:ext cx="2016224" cy="230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</a:t>
            </a:r>
            <a:r>
              <a:rPr lang="en-US" dirty="0" err="1" smtClean="0"/>
              <a:t>DoS</a:t>
            </a:r>
            <a:r>
              <a:rPr lang="en-US" dirty="0" smtClean="0"/>
              <a:t> Attack Over NIDS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Regular operation</a:t>
            </a:r>
          </a:p>
          <a:p>
            <a:r>
              <a:rPr lang="en-US" dirty="0" smtClean="0"/>
              <a:t>2 Steps attack: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516" y="2564904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Attacker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926083" y="3825044"/>
            <a:ext cx="432048" cy="504056"/>
          </a:xfrm>
          <a:prstGeom prst="foldedCorne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Folded Corner 71"/>
          <p:cNvSpPr/>
          <p:nvPr/>
        </p:nvSpPr>
        <p:spPr>
          <a:xfrm>
            <a:off x="926996" y="3827595"/>
            <a:ext cx="432048" cy="504056"/>
          </a:xfrm>
          <a:prstGeom prst="foldedCorne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Folded Corner 72"/>
          <p:cNvSpPr/>
          <p:nvPr/>
        </p:nvSpPr>
        <p:spPr>
          <a:xfrm>
            <a:off x="926996" y="3827595"/>
            <a:ext cx="432048" cy="504056"/>
          </a:xfrm>
          <a:prstGeom prst="foldedCorne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encrypted-tbn1.google.com/images?q=tbn:ANd9GcRlOP9WuwAGlGkTkQBLSat2c9d9xBjIUm37EjkTYxTk51e_1wQhz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319">
            <a:off x="6687640" y="5021924"/>
            <a:ext cx="603688" cy="6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oogle.com/images?q=tbn:ANd9GcQSZWAhd8EdOL7wH8dkT09rxhKmUUUcfqs69oqZ24g4JjEfGeAX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9863" y1="34783" x2="54338" y2="56957"/>
                        <a14:foregroundMark x1="46575" y1="22174" x2="27397" y2="70000"/>
                        <a14:foregroundMark x1="23288" y1="33043" x2="63927" y2="66087"/>
                        <a14:foregroundMark x1="54338" y1="20000" x2="87215" y2="64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931">
            <a:off x="6699859" y="5016840"/>
            <a:ext cx="576064" cy="6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 rot="1158736">
            <a:off x="6157589" y="3666095"/>
            <a:ext cx="237626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 rot="20005486">
            <a:off x="5705863" y="3686776"/>
            <a:ext cx="130858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241913" y="5849161"/>
            <a:ext cx="478205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2.  Launch original attack (e.g., steal credit cards)</a:t>
            </a:r>
            <a:endParaRPr lang="he-IL" sz="3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067944" y="3356992"/>
            <a:ext cx="2448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1. Kill IPS/FW</a:t>
            </a:r>
            <a:endParaRPr lang="he-IL" sz="3200" dirty="0"/>
          </a:p>
        </p:txBody>
      </p:sp>
      <p:sp>
        <p:nvSpPr>
          <p:cNvPr id="109" name="Folded Corner 108"/>
          <p:cNvSpPr/>
          <p:nvPr/>
        </p:nvSpPr>
        <p:spPr>
          <a:xfrm>
            <a:off x="7020272" y="1700808"/>
            <a:ext cx="250867" cy="360040"/>
          </a:xfrm>
          <a:prstGeom prst="foldedCorne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4" name="Folded Corner 113"/>
          <p:cNvSpPr/>
          <p:nvPr/>
        </p:nvSpPr>
        <p:spPr>
          <a:xfrm>
            <a:off x="7020272" y="2132856"/>
            <a:ext cx="250867" cy="360040"/>
          </a:xfrm>
          <a:prstGeom prst="folded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5" name="Folded Corner 114"/>
          <p:cNvSpPr/>
          <p:nvPr/>
        </p:nvSpPr>
        <p:spPr>
          <a:xfrm>
            <a:off x="7020272" y="2564904"/>
            <a:ext cx="250867" cy="360040"/>
          </a:xfrm>
          <a:prstGeom prst="foldedCorne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17008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7452320" y="2123564"/>
            <a:ext cx="11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malicious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7452320" y="2546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heavy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76256" y="1628800"/>
            <a:ext cx="1787822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899592" y="4509120"/>
            <a:ext cx="3024336" cy="1584176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Internet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933056"/>
            <a:ext cx="6953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" name="Rectangle 156"/>
          <p:cNvSpPr/>
          <p:nvPr/>
        </p:nvSpPr>
        <p:spPr>
          <a:xfrm>
            <a:off x="1688955" y="2850604"/>
            <a:ext cx="6228864" cy="272901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Malicious packets </a:t>
            </a:r>
            <a:r>
              <a:rPr lang="en-US" sz="2400" dirty="0" smtClean="0">
                <a:solidFill>
                  <a:schemeClr val="tx1"/>
                </a:solidFill>
              </a:rPr>
              <a:t>aim to hurt the application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NIDS should be able to deal with them with no degradation in performance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Heavy packets </a:t>
            </a:r>
            <a:r>
              <a:rPr lang="en-US" sz="2400" dirty="0" smtClean="0">
                <a:solidFill>
                  <a:srgbClr val="FF0000"/>
                </a:solidFill>
              </a:rPr>
              <a:t>aim to hurt the NIDS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They will do nothing to the application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5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2.12031 0.0097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7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2.12031 0.0097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L 2.12257 0.0083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7" y="4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-4.44444E-6 L 0.15468 0.14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733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4.44444E-6 L 0.15468 0.14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733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61111E-6 -4.44444E-6 L 0.15468 0.14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L 2.12257 0.00833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7" y="48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46821E-7 L 0.15329 0.1463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730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5" grpId="0"/>
      <p:bldP spid="44" grpId="0" animBg="1"/>
      <p:bldP spid="44" grpId="1" animBg="1"/>
      <p:bldP spid="72" grpId="0" animBg="1"/>
      <p:bldP spid="72" grpId="1" animBg="1"/>
      <p:bldP spid="73" grpId="0" animBg="1"/>
      <p:bldP spid="73" grpId="1" animBg="1"/>
      <p:bldP spid="112" grpId="0"/>
      <p:bldP spid="113" grpId="0"/>
      <p:bldP spid="115" grpId="0" animBg="1"/>
      <p:bldP spid="117" grpId="0"/>
      <p:bldP spid="1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Security Elements</a:t>
            </a:r>
            <a:endParaRPr lang="he-IL" dirty="0"/>
          </a:p>
        </p:txBody>
      </p:sp>
      <p:pic>
        <p:nvPicPr>
          <p:cNvPr id="1026" name="Picture 2" descr="C:\Documents and Settings\yaron koral\My Documents\Downloads\Screen Shot 2012-05-16 at 9.50.17 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5870953" cy="653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644008" y="1844824"/>
            <a:ext cx="5472608" cy="2376264"/>
          </a:xfrm>
          <a:prstGeom prst="cloudCallout">
            <a:avLst>
              <a:gd name="adj1" fmla="val -50206"/>
              <a:gd name="adj2" fmla="val 10589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Combined Attack:</a:t>
            </a:r>
            <a:b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DDoS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on Security Element exposed the network – theft of customers’ information</a:t>
            </a:r>
            <a:endParaRPr lang="he-IL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Snort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The most widely deployed IDS/IPS worldwide.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9720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 descr="https://encrypted-tbn0.google.com/images?q=tbn:ANd9GcTbyFc0d-i40Vj1mtddsn-DS_pvT6DgAWG4zkCDqlSlqO5Ps_G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" b="95210" l="465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24112" y="-129873"/>
            <a:ext cx="2626921" cy="14574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07904" y="6126978"/>
            <a:ext cx="25344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2400" dirty="0" smtClean="0"/>
              <a:t>Heavy packets rate</a:t>
            </a:r>
            <a:endParaRPr lang="he-IL" sz="2400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1403648" y="2996952"/>
            <a:ext cx="504056" cy="1872208"/>
          </a:xfrm>
          <a:prstGeom prst="downArrow">
            <a:avLst/>
          </a:prstGeom>
          <a:solidFill>
            <a:srgbClr val="66FF33"/>
          </a:solidFill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Down Arrow 7"/>
          <p:cNvSpPr/>
          <p:nvPr/>
        </p:nvSpPr>
        <p:spPr>
          <a:xfrm rot="16200000">
            <a:off x="4824028" y="5040471"/>
            <a:ext cx="576064" cy="2664296"/>
          </a:xfrm>
          <a:prstGeom prst="downArrow">
            <a:avLst/>
          </a:prstGeom>
          <a:solidFill>
            <a:srgbClr val="FF0000">
              <a:alpha val="38000"/>
            </a:srgbClr>
          </a:solidFill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50836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OUR GOAL: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MCA</a:t>
            </a:r>
            <a:r>
              <a:rPr lang="en-US" sz="4800" b="1" baseline="30000" dirty="0" smtClean="0"/>
              <a:t>2</a:t>
            </a:r>
            <a:r>
              <a:rPr lang="en-US" sz="4800" b="1" dirty="0" smtClean="0"/>
              <a:t>: M</a:t>
            </a:r>
            <a:r>
              <a:rPr lang="en-US" sz="4800" dirty="0" smtClean="0"/>
              <a:t>ulti-</a:t>
            </a:r>
            <a:r>
              <a:rPr lang="en-US" sz="4800" b="1" dirty="0" smtClean="0"/>
              <a:t>C</a:t>
            </a:r>
            <a:r>
              <a:rPr lang="en-US" sz="4800" dirty="0" smtClean="0"/>
              <a:t>ore </a:t>
            </a:r>
            <a:r>
              <a:rPr lang="en-US" sz="4800" b="1" dirty="0" smtClean="0"/>
              <a:t>A</a:t>
            </a:r>
            <a:r>
              <a:rPr lang="en-US" sz="4800" dirty="0" smtClean="0"/>
              <a:t>rchitecture for </a:t>
            </a:r>
            <a:r>
              <a:rPr lang="en-US" sz="4800" b="1" dirty="0" smtClean="0"/>
              <a:t>M</a:t>
            </a:r>
            <a:r>
              <a:rPr lang="en-US" sz="4800" dirty="0" smtClean="0"/>
              <a:t>itigating </a:t>
            </a:r>
            <a:r>
              <a:rPr lang="en-US" sz="4800" b="1" dirty="0" smtClean="0"/>
              <a:t>C</a:t>
            </a:r>
            <a:r>
              <a:rPr lang="en-US" sz="4800" dirty="0" smtClean="0"/>
              <a:t>omplexity </a:t>
            </a:r>
            <a:r>
              <a:rPr lang="en-US" sz="4800" b="1" dirty="0" smtClean="0"/>
              <a:t>A</a:t>
            </a:r>
            <a:r>
              <a:rPr lang="en-US" sz="4800" dirty="0" smtClean="0"/>
              <a:t>ttacks</a:t>
            </a:r>
            <a:endParaRPr lang="en-US" sz="4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0.3|1|5.3|0.9|1.2|2.3|0.6|5.1|8.9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6.7|5.1"/>
</p:tagLst>
</file>

<file path=ppt/theme/theme1.xml><?xml version="1.0" encoding="utf-8"?>
<a:theme xmlns:a="http://schemas.openxmlformats.org/drawingml/2006/main" name="DAVID">
  <a:themeElements>
    <a:clrScheme name="Custom 1">
      <a:dk1>
        <a:sysClr val="windowText" lastClr="000000"/>
      </a:dk1>
      <a:lt1>
        <a:sysClr val="window" lastClr="FFFFFF"/>
      </a:lt1>
      <a:dk2>
        <a:srgbClr val="FF960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ons">
  <a:themeElements>
    <a:clrScheme name="Custom 1">
      <a:dk1>
        <a:sysClr val="windowText" lastClr="000000"/>
      </a:dk1>
      <a:lt1>
        <a:sysClr val="window" lastClr="FFFFFF"/>
      </a:lt1>
      <a:dk2>
        <a:srgbClr val="FF960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wons">
  <a:themeElements>
    <a:clrScheme name="Custom 1">
      <a:dk1>
        <a:sysClr val="windowText" lastClr="000000"/>
      </a:dk1>
      <a:lt1>
        <a:sysClr val="window" lastClr="FFFFFF"/>
      </a:lt1>
      <a:dk2>
        <a:srgbClr val="FF960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9600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9600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9600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9600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9600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DAVID.thmx</Template>
  <TotalTime>8586</TotalTime>
  <Words>1516</Words>
  <Application>Microsoft Macintosh PowerPoint</Application>
  <PresentationFormat>On-screen Show (4:3)</PresentationFormat>
  <Paragraphs>485</Paragraphs>
  <Slides>43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DAVID</vt:lpstr>
      <vt:lpstr>2_wons</vt:lpstr>
      <vt:lpstr>3_wons</vt:lpstr>
      <vt:lpstr>Multi-Core Packet Scattering to Disentangle Performance Bottlenecks</vt:lpstr>
      <vt:lpstr>Network Intrusion Detection Systems</vt:lpstr>
      <vt:lpstr>Deep Packet Inspection (DPI)</vt:lpstr>
      <vt:lpstr>Multi-Core Deep Packet Inspection (DPI)</vt:lpstr>
      <vt:lpstr>Multi-Core Deep Packet Inspection (DPI)</vt:lpstr>
      <vt:lpstr>Complexity DoS Attack Over NIDS</vt:lpstr>
      <vt:lpstr>Attack on Security Elements</vt:lpstr>
      <vt:lpstr>Attack on Snort </vt:lpstr>
      <vt:lpstr>OUR GOAL:</vt:lpstr>
      <vt:lpstr>Airline Desk Example</vt:lpstr>
      <vt:lpstr>Airline Desk Example</vt:lpstr>
      <vt:lpstr>Airline Desk Example</vt:lpstr>
      <vt:lpstr>Airline Desk Example</vt:lpstr>
      <vt:lpstr>Airline Desk Example</vt:lpstr>
      <vt:lpstr>Some packets are much “heavier” than others</vt:lpstr>
      <vt:lpstr>Snort uses Aho-Corasick DFA</vt:lpstr>
      <vt:lpstr>Crafting HEAVY packets</vt:lpstr>
      <vt:lpstr>Snort-Attack Experiment</vt:lpstr>
      <vt:lpstr>Detecting heavy packets is feasible</vt:lpstr>
      <vt:lpstr>How Do We Detect?</vt:lpstr>
      <vt:lpstr>How Do We Detect?</vt:lpstr>
      <vt:lpstr>PowerPoint Presentation</vt:lpstr>
      <vt:lpstr>System Architecture</vt:lpstr>
      <vt:lpstr>System Architecture</vt:lpstr>
      <vt:lpstr>Inter-Thread Communication</vt:lpstr>
      <vt:lpstr>Inter-Thread Communication</vt:lpstr>
      <vt:lpstr>PowerPoint Presentation</vt:lpstr>
      <vt:lpstr>Snort uses Aho-Corasick DFA</vt:lpstr>
      <vt:lpstr>Full Matrix vs. Compressed</vt:lpstr>
      <vt:lpstr>PowerPoint Presentation</vt:lpstr>
      <vt:lpstr>Experimental Results</vt:lpstr>
      <vt:lpstr>System Throughput Over Time</vt:lpstr>
      <vt:lpstr>Different Algorithms Goodput </vt:lpstr>
      <vt:lpstr>Additional Application for MCA2</vt:lpstr>
      <vt:lpstr>Hybrid-FA</vt:lpstr>
      <vt:lpstr>Hybrid-FA Attack</vt:lpstr>
      <vt:lpstr>Heavy Packet Detection</vt:lpstr>
      <vt:lpstr>MCA2 With Hybrid-FA</vt:lpstr>
      <vt:lpstr>Concluding Remarks</vt:lpstr>
      <vt:lpstr>Thank You!!</vt:lpstr>
      <vt:lpstr>Extra Slides…</vt:lpstr>
      <vt:lpstr>Detection Tradeoff</vt:lpstr>
      <vt:lpstr>Detection Tradeoff</vt:lpstr>
    </vt:vector>
  </TitlesOfParts>
  <Company>IDC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Support</dc:creator>
  <cp:lastModifiedBy>Yotam Harchol</cp:lastModifiedBy>
  <cp:revision>349</cp:revision>
  <dcterms:created xsi:type="dcterms:W3CDTF">2012-05-06T12:48:51Z</dcterms:created>
  <dcterms:modified xsi:type="dcterms:W3CDTF">2013-10-17T09:45:19Z</dcterms:modified>
</cp:coreProperties>
</file>